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0"/>
  </p:notesMasterIdLst>
  <p:sldIdLst>
    <p:sldId id="256" r:id="rId2"/>
    <p:sldId id="257" r:id="rId3"/>
    <p:sldId id="290" r:id="rId4"/>
    <p:sldId id="289" r:id="rId5"/>
    <p:sldId id="286" r:id="rId6"/>
    <p:sldId id="287" r:id="rId7"/>
    <p:sldId id="288" r:id="rId8"/>
    <p:sldId id="267" r:id="rId9"/>
    <p:sldId id="258" r:id="rId10"/>
    <p:sldId id="259" r:id="rId11"/>
    <p:sldId id="262" r:id="rId12"/>
    <p:sldId id="296" r:id="rId13"/>
    <p:sldId id="297" r:id="rId14"/>
    <p:sldId id="298" r:id="rId15"/>
    <p:sldId id="306" r:id="rId16"/>
    <p:sldId id="299" r:id="rId17"/>
    <p:sldId id="304" r:id="rId18"/>
    <p:sldId id="305" r:id="rId19"/>
    <p:sldId id="307" r:id="rId20"/>
    <p:sldId id="308" r:id="rId21"/>
    <p:sldId id="309" r:id="rId22"/>
    <p:sldId id="260" r:id="rId23"/>
    <p:sldId id="269" r:id="rId24"/>
    <p:sldId id="278" r:id="rId25"/>
    <p:sldId id="279" r:id="rId26"/>
    <p:sldId id="270" r:id="rId27"/>
    <p:sldId id="273" r:id="rId28"/>
    <p:sldId id="280" r:id="rId29"/>
    <p:sldId id="261" r:id="rId30"/>
    <p:sldId id="263" r:id="rId31"/>
    <p:sldId id="274" r:id="rId32"/>
    <p:sldId id="281" r:id="rId33"/>
    <p:sldId id="313" r:id="rId34"/>
    <p:sldId id="314" r:id="rId35"/>
    <p:sldId id="317" r:id="rId36"/>
    <p:sldId id="319" r:id="rId37"/>
    <p:sldId id="320" r:id="rId38"/>
    <p:sldId id="268" r:id="rId3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47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F97B-2B08-4E1B-9631-573A00EBF0D1}" type="datetimeFigureOut">
              <a:rPr lang="bg-BG" smtClean="0"/>
              <a:t>8.3.2012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74191-2423-4DD5-A571-3A3635EA9C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264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74191-2423-4DD5-A571-3A3635EA9CB4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026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2FAE-B1B5-4D4A-8908-2AF222E058EE}" type="datetimeFigureOut">
              <a:rPr lang="bg-BG" smtClean="0"/>
              <a:t>8.3.2012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EC60-50F7-48AD-BCD7-50BF527662F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2FAE-B1B5-4D4A-8908-2AF222E058EE}" type="datetimeFigureOut">
              <a:rPr lang="bg-BG" smtClean="0"/>
              <a:t>8.3.2012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EC60-50F7-48AD-BCD7-50BF527662F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2FAE-B1B5-4D4A-8908-2AF222E058EE}" type="datetimeFigureOut">
              <a:rPr lang="bg-BG" smtClean="0"/>
              <a:t>8.3.2012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EC60-50F7-48AD-BCD7-50BF527662F2}" type="slidenum">
              <a:rPr lang="bg-BG" smtClean="0"/>
              <a:t>‹#›</a:t>
            </a:fld>
            <a:endParaRPr lang="bg-B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w"/>
              <a:defRPr/>
            </a:lvl3pPr>
            <a:lvl4pPr>
              <a:buFont typeface="Wingdings" pitchFamily="2" charset="2"/>
              <a:buChar char="Ø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596336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323850" y="6356350"/>
            <a:ext cx="8362950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/>
              <a:t>REPUBLIC OF BULGARIA  MINISTRY OF ENVIRONMENT AND WATER  EXECUTIVE ENVIRONMENT AGENCY </a:t>
            </a:r>
            <a:r>
              <a:rPr lang="de-DE"/>
              <a:t>Slide </a:t>
            </a:r>
            <a:fld id="{FA20BEAD-7104-4FA0-9812-80F9A5487A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11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2FAE-B1B5-4D4A-8908-2AF222E058EE}" type="datetimeFigureOut">
              <a:rPr lang="bg-BG" smtClean="0"/>
              <a:t>8.3.2012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EC60-50F7-48AD-BCD7-50BF527662F2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2FAE-B1B5-4D4A-8908-2AF222E058EE}" type="datetimeFigureOut">
              <a:rPr lang="bg-BG" smtClean="0"/>
              <a:t>8.3.2012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EC60-50F7-48AD-BCD7-50BF527662F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2FAE-B1B5-4D4A-8908-2AF222E058EE}" type="datetimeFigureOut">
              <a:rPr lang="bg-BG" smtClean="0"/>
              <a:t>8.3.2012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EC60-50F7-48AD-BCD7-50BF527662F2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2FAE-B1B5-4D4A-8908-2AF222E058EE}" type="datetimeFigureOut">
              <a:rPr lang="bg-BG" smtClean="0"/>
              <a:t>8.3.2012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EC60-50F7-48AD-BCD7-50BF527662F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2FAE-B1B5-4D4A-8908-2AF222E058EE}" type="datetimeFigureOut">
              <a:rPr lang="bg-BG" smtClean="0"/>
              <a:t>8.3.2012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EC60-50F7-48AD-BCD7-50BF527662F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2FAE-B1B5-4D4A-8908-2AF222E058EE}" type="datetimeFigureOut">
              <a:rPr lang="bg-BG" smtClean="0"/>
              <a:t>8.3.2012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EC60-50F7-48AD-BCD7-50BF527662F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2FAE-B1B5-4D4A-8908-2AF222E058EE}" type="datetimeFigureOut">
              <a:rPr lang="bg-BG" smtClean="0"/>
              <a:t>8.3.2012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EC60-50F7-48AD-BCD7-50BF527662F2}" type="slidenum">
              <a:rPr lang="bg-BG" smtClean="0"/>
              <a:t>‹#›</a:t>
            </a:fld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2FAE-B1B5-4D4A-8908-2AF222E058EE}" type="datetimeFigureOut">
              <a:rPr lang="bg-BG" smtClean="0"/>
              <a:t>8.3.2012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EC60-50F7-48AD-BCD7-50BF527662F2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AE02FAE-B1B5-4D4A-8908-2AF222E058EE}" type="datetimeFigureOut">
              <a:rPr lang="bg-BG" smtClean="0"/>
              <a:t>8.3.2012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270EC60-50F7-48AD-BCD7-50BF527662F2}" type="slidenum">
              <a:rPr lang="bg-BG" smtClean="0"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iew_pernik@abv.b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240360"/>
          </a:xfrm>
        </p:spPr>
        <p:txBody>
          <a:bodyPr>
            <a:normAutofit fontScale="90000"/>
          </a:bodyPr>
          <a:lstStyle/>
          <a:p>
            <a:pPr hangingPunct="0"/>
            <a:r>
              <a:rPr lang="bg-BG" b="1" u="sng" dirty="0"/>
              <a:t/>
            </a:r>
            <a:br>
              <a:rPr lang="bg-BG" b="1" u="sng" dirty="0"/>
            </a:br>
            <a:r>
              <a:rPr lang="bg-BG" sz="3100" b="1" dirty="0" smtClean="0"/>
              <a:t>РЕПУБЛИКА </a:t>
            </a:r>
            <a:r>
              <a:rPr lang="bg-BG" sz="3100" b="1" dirty="0"/>
              <a:t>БЪЛГАРИЯ</a:t>
            </a:r>
            <a:br>
              <a:rPr lang="bg-BG" sz="3100" b="1" dirty="0"/>
            </a:br>
            <a:r>
              <a:rPr lang="bg-BG" sz="2700" b="1" dirty="0" smtClean="0"/>
              <a:t>               </a:t>
            </a:r>
            <a:r>
              <a:rPr lang="bg-BG" sz="2200" dirty="0"/>
              <a:t/>
            </a:r>
            <a:br>
              <a:rPr lang="bg-BG" sz="2200" dirty="0"/>
            </a:br>
            <a:r>
              <a:rPr lang="bg-BG" sz="2700" b="1" dirty="0" smtClean="0"/>
              <a:t> </a:t>
            </a:r>
            <a:r>
              <a:rPr lang="bg-BG" sz="3600" b="1" dirty="0"/>
              <a:t>Министерство на околната среда и </a:t>
            </a:r>
            <a:r>
              <a:rPr lang="bg-BG" sz="3600" b="1" dirty="0" smtClean="0"/>
              <a:t>водите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bg-BG" sz="3600" dirty="0" smtClean="0"/>
              <a:t>Регионална </a:t>
            </a:r>
            <a:r>
              <a:rPr lang="bg-BG" sz="3600" dirty="0"/>
              <a:t>инспекция по околна среда и води - Перник</a:t>
            </a:r>
            <a:br>
              <a:rPr lang="bg-BG" sz="3600" dirty="0"/>
            </a:br>
            <a:r>
              <a:rPr lang="bg-BG" sz="2700" dirty="0"/>
              <a:t> 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016223"/>
          </a:xfrm>
        </p:spPr>
        <p:txBody>
          <a:bodyPr>
            <a:normAutofit fontScale="47500" lnSpcReduction="20000"/>
          </a:bodyPr>
          <a:lstStyle/>
          <a:p>
            <a:pPr hangingPunct="0"/>
            <a:endParaRPr lang="bg-BG" dirty="0"/>
          </a:p>
          <a:p>
            <a:pPr hangingPunct="0"/>
            <a:r>
              <a:rPr lang="en-US" sz="5100" dirty="0" err="1">
                <a:solidFill>
                  <a:schemeClr val="tx1"/>
                </a:solidFill>
              </a:rPr>
              <a:t>гр</a:t>
            </a:r>
            <a:r>
              <a:rPr lang="en-US" sz="5100" dirty="0">
                <a:solidFill>
                  <a:schemeClr val="tx1"/>
                </a:solidFill>
              </a:rPr>
              <a:t>. </a:t>
            </a:r>
            <a:r>
              <a:rPr lang="en-US" sz="5100" dirty="0" err="1">
                <a:solidFill>
                  <a:schemeClr val="tx1"/>
                </a:solidFill>
              </a:rPr>
              <a:t>Перник</a:t>
            </a:r>
            <a:r>
              <a:rPr lang="en-US" sz="5100" dirty="0">
                <a:solidFill>
                  <a:schemeClr val="tx1"/>
                </a:solidFill>
              </a:rPr>
              <a:t> 2304; п.к.102; </a:t>
            </a:r>
            <a:r>
              <a:rPr lang="en-US" sz="5100" dirty="0" err="1">
                <a:solidFill>
                  <a:schemeClr val="tx1"/>
                </a:solidFill>
              </a:rPr>
              <a:t>ул</a:t>
            </a:r>
            <a:r>
              <a:rPr lang="en-US" sz="5100" dirty="0">
                <a:solidFill>
                  <a:schemeClr val="tx1"/>
                </a:solidFill>
              </a:rPr>
              <a:t>.”</a:t>
            </a:r>
            <a:r>
              <a:rPr lang="en-US" sz="5100" dirty="0" err="1">
                <a:solidFill>
                  <a:schemeClr val="tx1"/>
                </a:solidFill>
              </a:rPr>
              <a:t>Благой</a:t>
            </a:r>
            <a:r>
              <a:rPr lang="en-US" sz="5100" dirty="0">
                <a:solidFill>
                  <a:schemeClr val="tx1"/>
                </a:solidFill>
              </a:rPr>
              <a:t> </a:t>
            </a:r>
            <a:r>
              <a:rPr lang="en-US" sz="5100" dirty="0" err="1">
                <a:solidFill>
                  <a:schemeClr val="tx1"/>
                </a:solidFill>
              </a:rPr>
              <a:t>Гебрев</a:t>
            </a:r>
            <a:r>
              <a:rPr lang="en-US" sz="5100" dirty="0">
                <a:solidFill>
                  <a:schemeClr val="tx1"/>
                </a:solidFill>
              </a:rPr>
              <a:t>” № 15,ет.1;</a:t>
            </a:r>
            <a:r>
              <a:rPr lang="bg-BG" sz="51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5100" dirty="0" err="1">
                <a:solidFill>
                  <a:schemeClr val="tx1"/>
                </a:solidFill>
              </a:rPr>
              <a:t>Тел</a:t>
            </a:r>
            <a:r>
              <a:rPr lang="en-US" sz="5100" dirty="0">
                <a:solidFill>
                  <a:schemeClr val="tx1"/>
                </a:solidFill>
              </a:rPr>
              <a:t>: (076)67 02 03, </a:t>
            </a:r>
            <a:r>
              <a:rPr lang="en-US" sz="5100" dirty="0" err="1">
                <a:solidFill>
                  <a:schemeClr val="tx1"/>
                </a:solidFill>
              </a:rPr>
              <a:t>Факс</a:t>
            </a:r>
            <a:r>
              <a:rPr lang="en-US" sz="5100" dirty="0">
                <a:solidFill>
                  <a:schemeClr val="tx1"/>
                </a:solidFill>
              </a:rPr>
              <a:t>: (076)67 02 03; e-mail: </a:t>
            </a:r>
            <a:r>
              <a:rPr lang="en-US" sz="510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riew_pernik@abv.bg</a:t>
            </a:r>
            <a:r>
              <a:rPr lang="bg-BG" sz="5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en-US" sz="5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g-BG" sz="5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hangingPunct="0"/>
            <a:r>
              <a:rPr lang="en-US" sz="5100" dirty="0" smtClean="0">
                <a:solidFill>
                  <a:schemeClr val="tx1"/>
                </a:solidFill>
              </a:rPr>
              <a:t>web</a:t>
            </a:r>
            <a:r>
              <a:rPr lang="en-US" sz="5100" dirty="0">
                <a:solidFill>
                  <a:schemeClr val="tx1"/>
                </a:solidFill>
              </a:rPr>
              <a:t>: http://www.pk.riosv-pernik.com/</a:t>
            </a:r>
            <a:endParaRPr lang="bg-BG" sz="5100" dirty="0">
              <a:solidFill>
                <a:schemeClr val="tx1"/>
              </a:solidFill>
            </a:endParaRPr>
          </a:p>
          <a:p>
            <a:pPr hangingPunct="0"/>
            <a:r>
              <a:rPr lang="bg-BG" dirty="0">
                <a:solidFill>
                  <a:schemeClr val="tx2"/>
                </a:solidFill>
              </a:rPr>
              <a:t> 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978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78497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Национална система за контрол качеството на атмосферния въздух </a:t>
            </a:r>
            <a:endParaRPr lang="bg-BG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561" y="1196752"/>
            <a:ext cx="7848872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bg-BG" dirty="0"/>
              <a:t> </a:t>
            </a:r>
          </a:p>
          <a:p>
            <a:r>
              <a:rPr lang="bg-BG" sz="8000" b="1" dirty="0" smtClean="0"/>
              <a:t>Транспортно-ориентирани </a:t>
            </a:r>
            <a:r>
              <a:rPr lang="bg-BG" sz="8000" b="1" dirty="0"/>
              <a:t>(Т) пунктове </a:t>
            </a:r>
            <a:r>
              <a:rPr lang="bg-BG" sz="8000" dirty="0"/>
              <a:t>за мониторинг са тези, при които броят на МПС, преминаващи в кръг с радиус 50 м</a:t>
            </a:r>
            <a:r>
              <a:rPr lang="ru-RU" sz="8000" dirty="0"/>
              <a:t>,</a:t>
            </a:r>
            <a:r>
              <a:rPr lang="bg-BG" sz="8000" dirty="0"/>
              <a:t> е не по-малък от 2500 превозни средства на денонощие.</a:t>
            </a:r>
          </a:p>
          <a:p>
            <a:r>
              <a:rPr lang="bg-BG" sz="8000" b="1" dirty="0" smtClean="0"/>
              <a:t>Промишлено-ориентирани </a:t>
            </a:r>
            <a:r>
              <a:rPr lang="bg-BG" sz="8000" b="1" dirty="0"/>
              <a:t>(П) пунктове </a:t>
            </a:r>
            <a:r>
              <a:rPr lang="bg-BG" sz="8000" dirty="0"/>
              <a:t>за мониторинг са тези, при които има преобладаващо влияние на емисии от производствени и други дейности.</a:t>
            </a:r>
          </a:p>
          <a:p>
            <a:r>
              <a:rPr lang="bg-BG" sz="8000" b="1" dirty="0" smtClean="0"/>
              <a:t>Градски </a:t>
            </a:r>
            <a:r>
              <a:rPr lang="bg-BG" sz="8000" b="1" dirty="0"/>
              <a:t>фонови пунктове </a:t>
            </a:r>
            <a:r>
              <a:rPr lang="bg-BG" sz="8000" dirty="0"/>
              <a:t>за мониторинг (ГФ) са тези, които са разположени в застроената част на град, които не отговарят на критериите по т. 2.</a:t>
            </a:r>
          </a:p>
          <a:p>
            <a:r>
              <a:rPr lang="bg-BG" sz="8000" b="1" dirty="0" smtClean="0"/>
              <a:t>Извънградски </a:t>
            </a:r>
            <a:r>
              <a:rPr lang="bg-BG" sz="8000" b="1" dirty="0"/>
              <a:t>фонови пунктове </a:t>
            </a:r>
            <a:r>
              <a:rPr lang="bg-BG" sz="8000" dirty="0"/>
              <a:t>за мониторинг (ИФ) са разположените на 3-10 км от град, които не отговарят на критериите по т. 2 и 3.</a:t>
            </a:r>
          </a:p>
          <a:p>
            <a:r>
              <a:rPr lang="bg-BG" sz="8000" b="1" dirty="0" smtClean="0"/>
              <a:t>Регионални </a:t>
            </a:r>
            <a:r>
              <a:rPr lang="bg-BG" sz="8000" b="1" dirty="0"/>
              <a:t>пунктове за мониторинг </a:t>
            </a:r>
            <a:r>
              <a:rPr lang="bg-BG" sz="8000" dirty="0"/>
              <a:t>(Р) са разположените на 10 - 50 км от град, които не отговарят на критериите по т. 2 и 3.</a:t>
            </a:r>
          </a:p>
          <a:p>
            <a:r>
              <a:rPr lang="bg-BG" sz="8000" b="1" dirty="0" smtClean="0"/>
              <a:t>Отдалечени </a:t>
            </a:r>
            <a:r>
              <a:rPr lang="bg-BG" sz="8000" b="1" dirty="0"/>
              <a:t>пунктове за мониторинг </a:t>
            </a:r>
            <a:r>
              <a:rPr lang="bg-BG" sz="8000" dirty="0"/>
              <a:t>(О) са разположените на повече от 50 км от град, които не отговарят на критериите по т. 2 и 3.</a:t>
            </a:r>
          </a:p>
          <a:p>
            <a:endParaRPr lang="bg-BG" sz="620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bg-BG" sz="2700" b="1" dirty="0" smtClean="0"/>
              <a:t>Класификация на пунктовете за мониторинг</a:t>
            </a:r>
            <a:r>
              <a:rPr lang="bg-BG" sz="3200" dirty="0" smtClean="0"/>
              <a:t/>
            </a:r>
            <a:br>
              <a:rPr lang="bg-BG" sz="3200" dirty="0" smtClean="0"/>
            </a:b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22204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>
                <a:cs typeface="Arial" charset="0"/>
              </a:rPr>
              <a:t>Общ брой на пунктовете – 55</a:t>
            </a:r>
          </a:p>
          <a:p>
            <a:pPr marL="0" indent="0">
              <a:buNone/>
            </a:pPr>
            <a:endParaRPr lang="bg-BG" dirty="0" smtClean="0">
              <a:cs typeface="Arial" charset="0"/>
            </a:endParaRPr>
          </a:p>
          <a:p>
            <a:r>
              <a:rPr lang="bg-BG" dirty="0" smtClean="0">
                <a:cs typeface="Arial" charset="0"/>
              </a:rPr>
              <a:t>Пунктове с ръчно </a:t>
            </a:r>
            <a:r>
              <a:rPr lang="bg-BG" dirty="0" err="1" smtClean="0">
                <a:cs typeface="Arial" charset="0"/>
              </a:rPr>
              <a:t>пробовземане</a:t>
            </a:r>
            <a:r>
              <a:rPr lang="bg-BG" dirty="0" smtClean="0">
                <a:cs typeface="Arial" charset="0"/>
              </a:rPr>
              <a:t> и </a:t>
            </a:r>
            <a:r>
              <a:rPr lang="bg-BG" dirty="0" err="1" smtClean="0">
                <a:cs typeface="Arial" charset="0"/>
              </a:rPr>
              <a:t>последващ</a:t>
            </a:r>
            <a:r>
              <a:rPr lang="bg-BG" dirty="0" smtClean="0">
                <a:cs typeface="Arial" charset="0"/>
              </a:rPr>
              <a:t> анализ – 11</a:t>
            </a:r>
          </a:p>
          <a:p>
            <a:pPr marL="0" indent="0">
              <a:buNone/>
            </a:pPr>
            <a:endParaRPr lang="bg-BG" dirty="0" smtClean="0">
              <a:cs typeface="Arial" charset="0"/>
            </a:endParaRPr>
          </a:p>
          <a:p>
            <a:r>
              <a:rPr lang="bg-BG" dirty="0" smtClean="0">
                <a:cs typeface="Arial" charset="0"/>
              </a:rPr>
              <a:t>Автоматични пунктове и пунктове с автоматично </a:t>
            </a:r>
            <a:r>
              <a:rPr lang="bg-BG" dirty="0" err="1" smtClean="0">
                <a:cs typeface="Arial" charset="0"/>
              </a:rPr>
              <a:t>пробовземане</a:t>
            </a:r>
            <a:r>
              <a:rPr lang="bg-BG" dirty="0" smtClean="0">
                <a:cs typeface="Arial" charset="0"/>
              </a:rPr>
              <a:t> и </a:t>
            </a:r>
            <a:r>
              <a:rPr lang="bg-BG" dirty="0" err="1" smtClean="0">
                <a:cs typeface="Arial" charset="0"/>
              </a:rPr>
              <a:t>последващ</a:t>
            </a:r>
            <a:r>
              <a:rPr lang="bg-BG" dirty="0" smtClean="0">
                <a:cs typeface="Arial" charset="0"/>
              </a:rPr>
              <a:t> анализ - 44</a:t>
            </a: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Контрол на съдържанието на ФПЧ10 в </a:t>
            </a:r>
            <a:br>
              <a:rPr lang="bg-BG" sz="2800" dirty="0" smtClean="0"/>
            </a:br>
            <a:r>
              <a:rPr lang="bg-BG" sz="2800" dirty="0" smtClean="0"/>
              <a:t>атмосферния въздух в Р. България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7065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>
                <a:cs typeface="Arial" charset="0"/>
              </a:rPr>
              <a:t>Първични емисии на </a:t>
            </a:r>
            <a:r>
              <a:rPr lang="bg-BG" dirty="0" err="1" smtClean="0">
                <a:cs typeface="Arial" charset="0"/>
              </a:rPr>
              <a:t>прахови</a:t>
            </a:r>
            <a:r>
              <a:rPr lang="bg-BG" dirty="0" smtClean="0">
                <a:cs typeface="Arial" charset="0"/>
              </a:rPr>
              <a:t> частици - емитират се директно в атмосферата</a:t>
            </a:r>
          </a:p>
          <a:p>
            <a:pPr marL="0" indent="0">
              <a:buNone/>
            </a:pPr>
            <a:endParaRPr lang="bg-BG" dirty="0" smtClean="0">
              <a:cs typeface="Arial" charset="0"/>
            </a:endParaRPr>
          </a:p>
          <a:p>
            <a:r>
              <a:rPr lang="bg-BG" dirty="0" err="1" smtClean="0">
                <a:cs typeface="Arial" charset="0"/>
              </a:rPr>
              <a:t>Прекурсори</a:t>
            </a:r>
            <a:r>
              <a:rPr lang="bg-BG" dirty="0" smtClean="0">
                <a:cs typeface="Arial" charset="0"/>
              </a:rPr>
              <a:t> на фини </a:t>
            </a:r>
            <a:r>
              <a:rPr lang="bg-BG" dirty="0" err="1" smtClean="0">
                <a:cs typeface="Arial" charset="0"/>
              </a:rPr>
              <a:t>прахови</a:t>
            </a:r>
            <a:r>
              <a:rPr lang="bg-BG" dirty="0" smtClean="0">
                <a:cs typeface="Arial" charset="0"/>
              </a:rPr>
              <a:t> частици (вторични емисии):</a:t>
            </a:r>
          </a:p>
          <a:p>
            <a:pPr>
              <a:buFont typeface="Arial" charset="0"/>
              <a:buNone/>
            </a:pPr>
            <a:r>
              <a:rPr lang="bg-BG" dirty="0" smtClean="0">
                <a:cs typeface="Arial" charset="0"/>
              </a:rPr>
              <a:t>		- Серен диоксид (фактор – 0.54)</a:t>
            </a:r>
          </a:p>
          <a:p>
            <a:pPr>
              <a:buFont typeface="Arial" charset="0"/>
              <a:buNone/>
            </a:pPr>
            <a:r>
              <a:rPr lang="bg-BG" dirty="0" smtClean="0">
                <a:cs typeface="Arial" charset="0"/>
              </a:rPr>
              <a:t>		- Азотни оксиди (фактор – 0.88)</a:t>
            </a:r>
          </a:p>
          <a:p>
            <a:pPr>
              <a:buFont typeface="Arial" charset="0"/>
              <a:buNone/>
            </a:pPr>
            <a:r>
              <a:rPr lang="bg-BG" dirty="0" smtClean="0">
                <a:cs typeface="Arial" charset="0"/>
              </a:rPr>
              <a:t>		- Амоняк (фактор – 0.64)</a:t>
            </a: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 smtClean="0"/>
              <a:t>Източници на ФПЧ10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16911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27584" y="2708920"/>
            <a:ext cx="7408333" cy="3450696"/>
          </a:xfrm>
        </p:spPr>
        <p:txBody>
          <a:bodyPr>
            <a:normAutofit/>
          </a:bodyPr>
          <a:lstStyle/>
          <a:p>
            <a:pPr marL="342900" lvl="8" indent="-342900" eaLnBrk="0" fontAlgn="base" hangingPunct="0"/>
            <a:r>
              <a:rPr lang="bg-BG" sz="2000" dirty="0" smtClean="0"/>
              <a:t>ТЕЦ     9 </a:t>
            </a:r>
            <a:r>
              <a:rPr lang="bg-BG" sz="2000" dirty="0"/>
              <a:t>790 </a:t>
            </a:r>
            <a:r>
              <a:rPr lang="bg-BG" sz="2000" dirty="0" smtClean="0"/>
              <a:t>т                                              </a:t>
            </a:r>
            <a:r>
              <a:rPr lang="bg-BG" sz="2400" dirty="0" smtClean="0"/>
              <a:t>16.6% </a:t>
            </a:r>
          </a:p>
          <a:p>
            <a:pPr eaLnBrk="0" fontAlgn="base" hangingPunct="0"/>
            <a:r>
              <a:rPr lang="bg-BG" sz="2000" dirty="0" smtClean="0"/>
              <a:t>БИТ  29 </a:t>
            </a:r>
            <a:r>
              <a:rPr lang="bg-BG" sz="2000" dirty="0"/>
              <a:t>630 </a:t>
            </a:r>
            <a:r>
              <a:rPr lang="bg-BG" sz="2000" dirty="0" smtClean="0"/>
              <a:t>т                                                    50.4%</a:t>
            </a:r>
            <a:endParaRPr lang="bg-BG" sz="2000" dirty="0"/>
          </a:p>
          <a:p>
            <a:pPr eaLnBrk="0" fontAlgn="base" hangingPunct="0"/>
            <a:r>
              <a:rPr lang="bg-BG" sz="2000" dirty="0"/>
              <a:t>Негоривни </a:t>
            </a:r>
            <a:r>
              <a:rPr lang="bg-BG" sz="2000" dirty="0" err="1"/>
              <a:t>произв</a:t>
            </a:r>
            <a:r>
              <a:rPr lang="bg-BG" sz="2000" dirty="0"/>
              <a:t>. </a:t>
            </a:r>
            <a:r>
              <a:rPr lang="bg-BG" sz="2000" dirty="0" smtClean="0"/>
              <a:t>п-си 11 </a:t>
            </a:r>
            <a:r>
              <a:rPr lang="bg-BG" sz="2000" dirty="0"/>
              <a:t>320 </a:t>
            </a:r>
            <a:r>
              <a:rPr lang="bg-BG" sz="2000" dirty="0" smtClean="0"/>
              <a:t>т  	   </a:t>
            </a:r>
            <a:r>
              <a:rPr lang="bg-BG" sz="2000" b="1" dirty="0" smtClean="0"/>
              <a:t>            </a:t>
            </a:r>
            <a:r>
              <a:rPr lang="bg-BG" sz="2000" dirty="0" smtClean="0"/>
              <a:t>19.2%</a:t>
            </a:r>
            <a:endParaRPr lang="bg-BG" sz="2000" dirty="0"/>
          </a:p>
          <a:p>
            <a:pPr eaLnBrk="0" fontAlgn="base" hangingPunct="0"/>
            <a:r>
              <a:rPr lang="bg-BG" sz="2000" dirty="0"/>
              <a:t>Горивни </a:t>
            </a:r>
            <a:r>
              <a:rPr lang="bg-BG" sz="2000" dirty="0" err="1"/>
              <a:t>произв</a:t>
            </a:r>
            <a:r>
              <a:rPr lang="bg-BG" sz="2000" dirty="0"/>
              <a:t>. </a:t>
            </a:r>
            <a:r>
              <a:rPr lang="bg-BG" sz="2000" dirty="0" smtClean="0"/>
              <a:t>п-си 1 </a:t>
            </a:r>
            <a:r>
              <a:rPr lang="bg-BG" sz="2000" dirty="0"/>
              <a:t>850 т</a:t>
            </a:r>
          </a:p>
          <a:p>
            <a:r>
              <a:rPr lang="bg-BG" sz="2000" dirty="0"/>
              <a:t>Пътен </a:t>
            </a:r>
            <a:r>
              <a:rPr lang="bg-BG" sz="2000" dirty="0" smtClean="0"/>
              <a:t>транспорт 3 </a:t>
            </a:r>
            <a:r>
              <a:rPr lang="bg-BG" sz="2000" dirty="0"/>
              <a:t>150 </a:t>
            </a:r>
            <a:r>
              <a:rPr lang="bg-BG" sz="2000" dirty="0" smtClean="0"/>
              <a:t>т</a:t>
            </a:r>
          </a:p>
          <a:p>
            <a:r>
              <a:rPr lang="bg-BG" sz="2000" dirty="0" smtClean="0"/>
              <a:t>Друг транспорт 3 </a:t>
            </a:r>
            <a:r>
              <a:rPr lang="bg-BG" sz="2000" dirty="0"/>
              <a:t>080 т</a:t>
            </a:r>
          </a:p>
          <a:p>
            <a:pPr eaLnBrk="0" fontAlgn="base" hangingPunct="0"/>
            <a:r>
              <a:rPr lang="bg-BG" sz="2000" dirty="0" smtClean="0"/>
              <a:t>Общо 58 </a:t>
            </a:r>
            <a:r>
              <a:rPr lang="bg-BG" sz="2000" dirty="0"/>
              <a:t>810 т</a:t>
            </a:r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dirty="0" smtClean="0"/>
              <a:t>Основни източници на ФПЧ10 (първични емисии</a:t>
            </a:r>
            <a:r>
              <a:rPr lang="en-US" sz="4000" dirty="0" smtClean="0"/>
              <a:t>)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35502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00200"/>
          <a:ext cx="8229600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Chart" r:id="rId3" imgW="8229600" imgH="4524482" progId="MSGraph.Chart.8">
                  <p:embed followColorScheme="full"/>
                </p:oleObj>
              </mc:Choice>
              <mc:Fallback>
                <p:oleObj name="Chart" r:id="rId3" imgW="8229600" imgH="452448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778668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r>
              <a:rPr lang="bg-BG" dirty="0" smtClean="0">
                <a:solidFill>
                  <a:schemeClr val="bg1"/>
                </a:solidFill>
                <a:latin typeface="+mj-lt"/>
              </a:rPr>
              <a:t>Основни източници на ФПЧ10 </a:t>
            </a:r>
            <a:br>
              <a:rPr lang="bg-BG" dirty="0" smtClean="0">
                <a:solidFill>
                  <a:schemeClr val="bg1"/>
                </a:solidFill>
                <a:latin typeface="+mj-lt"/>
              </a:rPr>
            </a:br>
            <a:r>
              <a:rPr lang="bg-BG" dirty="0" smtClean="0">
                <a:solidFill>
                  <a:schemeClr val="bg1"/>
                </a:solidFill>
                <a:latin typeface="+mj-lt"/>
              </a:rPr>
              <a:t>(вторични емисии)</a:t>
            </a: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9646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2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kumimoji="0" lang="bg-BG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lvl="0"/>
            <a:endParaRPr kumimoji="0" lang="bg-BG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Основни източници на ФПЧ10 </a:t>
            </a:r>
            <a:br>
              <a:rPr lang="bg-BG" sz="3600" dirty="0" smtClean="0"/>
            </a:br>
            <a:r>
              <a:rPr lang="bg-BG" sz="3600" dirty="0" smtClean="0"/>
              <a:t>(вторични емисии)</a:t>
            </a:r>
            <a:endParaRPr lang="bg-BG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9144000" cy="54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00808"/>
            <a:ext cx="9144000" cy="5085184"/>
          </a:xfrm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274638"/>
            <a:ext cx="75612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r>
              <a:rPr lang="bg-BG" dirty="0" smtClean="0">
                <a:solidFill>
                  <a:schemeClr val="bg1"/>
                </a:solidFill>
                <a:latin typeface="+mj-lt"/>
              </a:rPr>
              <a:t>Основни източници на ФПЧ10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bg-BG" dirty="0" smtClean="0">
                <a:solidFill>
                  <a:schemeClr val="bg1"/>
                </a:solidFill>
                <a:latin typeface="+mj-lt"/>
              </a:rPr>
              <a:t>(вторични емисии)</a:t>
            </a:r>
          </a:p>
        </p:txBody>
      </p:sp>
    </p:spTree>
    <p:extLst>
      <p:ext uri="{BB962C8B-B14F-4D97-AF65-F5344CB8AC3E}">
        <p14:creationId xmlns:p14="http://schemas.microsoft.com/office/powerpoint/2010/main" val="42632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5" y="1600200"/>
            <a:ext cx="7366754" cy="4525963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88832" cy="1070992"/>
          </a:xfrm>
        </p:spPr>
        <p:txBody>
          <a:bodyPr>
            <a:noAutofit/>
          </a:bodyPr>
          <a:lstStyle/>
          <a:p>
            <a:r>
              <a:rPr lang="bg-BG" dirty="0">
                <a:solidFill>
                  <a:schemeClr val="bg1"/>
                </a:solidFill>
                <a:latin typeface="+mj-lt"/>
              </a:rPr>
              <a:t>Основни източници на ФПЧ10 (вторични емисии)</a:t>
            </a:r>
          </a:p>
        </p:txBody>
      </p:sp>
    </p:spTree>
    <p:extLst>
      <p:ext uri="{BB962C8B-B14F-4D97-AF65-F5344CB8AC3E}">
        <p14:creationId xmlns:p14="http://schemas.microsoft.com/office/powerpoint/2010/main" val="4178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Прахът</a:t>
            </a:r>
            <a:r>
              <a:rPr lang="ru-RU" dirty="0" smtClean="0"/>
              <a:t> </a:t>
            </a:r>
            <a:r>
              <a:rPr lang="ru-RU" dirty="0"/>
              <a:t>е </a:t>
            </a:r>
            <a:r>
              <a:rPr lang="ru-RU" dirty="0" err="1"/>
              <a:t>основен</a:t>
            </a:r>
            <a:r>
              <a:rPr lang="ru-RU" dirty="0"/>
              <a:t> </a:t>
            </a:r>
            <a:r>
              <a:rPr lang="ru-RU" dirty="0" err="1"/>
              <a:t>атмосферен</a:t>
            </a:r>
            <a:r>
              <a:rPr lang="ru-RU" dirty="0"/>
              <a:t> </a:t>
            </a:r>
            <a:r>
              <a:rPr lang="ru-RU" dirty="0" err="1"/>
              <a:t>замърсител</a:t>
            </a:r>
            <a:r>
              <a:rPr lang="ru-RU" dirty="0"/>
              <a:t> на </a:t>
            </a:r>
            <a:r>
              <a:rPr lang="ru-RU" dirty="0" err="1"/>
              <a:t>въздуха</a:t>
            </a:r>
            <a:r>
              <a:rPr lang="ru-RU" dirty="0"/>
              <a:t>. </a:t>
            </a:r>
            <a:r>
              <a:rPr lang="ru-RU" dirty="0" err="1"/>
              <a:t>Вредният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здравен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зависи</a:t>
            </a:r>
            <a:r>
              <a:rPr lang="ru-RU" dirty="0"/>
              <a:t> </a:t>
            </a:r>
            <a:r>
              <a:rPr lang="ru-RU" dirty="0" err="1"/>
              <a:t>главно</a:t>
            </a:r>
            <a:r>
              <a:rPr lang="ru-RU" dirty="0"/>
              <a:t> от размера и </a:t>
            </a:r>
            <a:r>
              <a:rPr lang="ru-RU" dirty="0" err="1"/>
              <a:t>химичния</a:t>
            </a:r>
            <a:r>
              <a:rPr lang="ru-RU" dirty="0"/>
              <a:t> </a:t>
            </a:r>
            <a:r>
              <a:rPr lang="ru-RU" dirty="0" err="1"/>
              <a:t>състав</a:t>
            </a:r>
            <a:r>
              <a:rPr lang="ru-RU" dirty="0"/>
              <a:t> на </a:t>
            </a:r>
            <a:r>
              <a:rPr lang="ru-RU" dirty="0" err="1"/>
              <a:t>суспендираните</a:t>
            </a:r>
            <a:r>
              <a:rPr lang="ru-RU" dirty="0"/>
              <a:t> </a:t>
            </a:r>
            <a:r>
              <a:rPr lang="ru-RU" dirty="0" err="1"/>
              <a:t>прахови</a:t>
            </a:r>
            <a:r>
              <a:rPr lang="ru-RU" dirty="0"/>
              <a:t> </a:t>
            </a:r>
            <a:r>
              <a:rPr lang="ru-RU" dirty="0" err="1"/>
              <a:t>частици</a:t>
            </a:r>
            <a:r>
              <a:rPr lang="ru-RU" dirty="0"/>
              <a:t>, от </a:t>
            </a:r>
            <a:r>
              <a:rPr lang="ru-RU" dirty="0" err="1"/>
              <a:t>адсорбираните</a:t>
            </a:r>
            <a:r>
              <a:rPr lang="ru-RU" dirty="0"/>
              <a:t> на </a:t>
            </a:r>
            <a:r>
              <a:rPr lang="ru-RU" dirty="0" err="1"/>
              <a:t>повърхността</a:t>
            </a:r>
            <a:r>
              <a:rPr lang="ru-RU" dirty="0"/>
              <a:t> им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химични</a:t>
            </a:r>
            <a:r>
              <a:rPr lang="ru-RU" dirty="0"/>
              <a:t> </a:t>
            </a:r>
            <a:r>
              <a:rPr lang="ru-RU" dirty="0" err="1"/>
              <a:t>съединения</a:t>
            </a:r>
            <a:r>
              <a:rPr lang="ru-RU" dirty="0"/>
              <a:t>, в </a:t>
            </a:r>
            <a:r>
              <a:rPr lang="ru-RU" dirty="0" err="1"/>
              <a:t>това</a:t>
            </a:r>
            <a:r>
              <a:rPr lang="ru-RU" dirty="0"/>
              <a:t> число </a:t>
            </a:r>
            <a:r>
              <a:rPr lang="ru-RU" dirty="0" err="1"/>
              <a:t>мутагени</a:t>
            </a:r>
            <a:r>
              <a:rPr lang="ru-RU" dirty="0"/>
              <a:t>, ДНК - </a:t>
            </a:r>
            <a:r>
              <a:rPr lang="ru-RU" dirty="0" err="1"/>
              <a:t>модулатори</a:t>
            </a:r>
            <a:r>
              <a:rPr lang="ru-RU" dirty="0"/>
              <a:t> и др., </a:t>
            </a:r>
            <a:r>
              <a:rPr lang="ru-RU" dirty="0" err="1"/>
              <a:t>както</a:t>
            </a:r>
            <a:r>
              <a:rPr lang="ru-RU" dirty="0"/>
              <a:t> и от </a:t>
            </a:r>
            <a:r>
              <a:rPr lang="ru-RU" dirty="0" err="1"/>
              <a:t>участъка</a:t>
            </a:r>
            <a:r>
              <a:rPr lang="ru-RU" dirty="0"/>
              <a:t> на </a:t>
            </a:r>
            <a:r>
              <a:rPr lang="ru-RU" dirty="0" err="1"/>
              <a:t>респираторната</a:t>
            </a:r>
            <a:r>
              <a:rPr lang="ru-RU" dirty="0"/>
              <a:t> система, в </a:t>
            </a:r>
            <a:r>
              <a:rPr lang="ru-RU" dirty="0" err="1"/>
              <a:t>която</a:t>
            </a:r>
            <a:r>
              <a:rPr lang="ru-RU" dirty="0"/>
              <a:t> те се </a:t>
            </a:r>
            <a:r>
              <a:rPr lang="ru-RU" dirty="0" err="1"/>
              <a:t>отлагат</a:t>
            </a:r>
            <a:r>
              <a:rPr lang="ru-RU" dirty="0"/>
              <a:t>. </a:t>
            </a: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143000"/>
          </a:xfrm>
        </p:spPr>
        <p:txBody>
          <a:bodyPr/>
          <a:lstStyle/>
          <a:p>
            <a:r>
              <a:rPr lang="bg-BG" dirty="0" smtClean="0">
                <a:solidFill>
                  <a:schemeClr val="bg1"/>
                </a:solidFill>
                <a:latin typeface="+mj-lt"/>
              </a:rPr>
              <a:t>ЗДРАВЕН ЕФЕКТ</a:t>
            </a:r>
            <a:endParaRPr lang="bg-B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5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“</a:t>
            </a:r>
            <a:r>
              <a:rPr lang="bg-BG" dirty="0"/>
              <a:t>Качество на атмосферния въздух</a:t>
            </a:r>
            <a:r>
              <a:rPr lang="ru-RU" dirty="0"/>
              <a:t>”</a:t>
            </a:r>
            <a:r>
              <a:rPr lang="bg-BG" dirty="0"/>
              <a:t> е състоянието на въздуха на открито в тропосферата, с изключение на въздуха на работните места, определено от състава и съотношението на естествените му съставки и добавените вещества от естествен или антропогенен произход.</a:t>
            </a:r>
          </a:p>
          <a:p>
            <a:endParaRPr lang="bg-BG" i="1" dirty="0" smtClean="0">
              <a:latin typeface="Arial" charset="0"/>
              <a:cs typeface="Arial" charset="0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1" u="sng" dirty="0" smtClean="0"/>
              <a:t>Качество на атмосферния въздух  </a:t>
            </a:r>
            <a:endParaRPr lang="bg-BG" sz="3200" b="1" u="sng" dirty="0"/>
          </a:p>
        </p:txBody>
      </p:sp>
    </p:spTree>
    <p:extLst>
      <p:ext uri="{BB962C8B-B14F-4D97-AF65-F5344CB8AC3E}">
        <p14:creationId xmlns:p14="http://schemas.microsoft.com/office/powerpoint/2010/main" val="40102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Прахът</a:t>
            </a:r>
            <a:r>
              <a:rPr lang="ru-RU" dirty="0" smtClean="0"/>
              <a:t> </a:t>
            </a:r>
            <a:r>
              <a:rPr lang="ru-RU" dirty="0" err="1"/>
              <a:t>постъпва</a:t>
            </a:r>
            <a:r>
              <a:rPr lang="ru-RU" dirty="0"/>
              <a:t> в организма </a:t>
            </a:r>
            <a:r>
              <a:rPr lang="ru-RU" dirty="0" err="1"/>
              <a:t>предимно</a:t>
            </a:r>
            <a:r>
              <a:rPr lang="ru-RU" dirty="0"/>
              <a:t> чрез </a:t>
            </a:r>
            <a:r>
              <a:rPr lang="ru-RU" dirty="0" err="1"/>
              <a:t>дихателната</a:t>
            </a:r>
            <a:r>
              <a:rPr lang="ru-RU" dirty="0"/>
              <a:t> система, при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по-едрите</a:t>
            </a:r>
            <a:r>
              <a:rPr lang="ru-RU" dirty="0"/>
              <a:t> </a:t>
            </a:r>
            <a:r>
              <a:rPr lang="ru-RU" dirty="0" err="1"/>
              <a:t>частици</a:t>
            </a:r>
            <a:r>
              <a:rPr lang="ru-RU" dirty="0"/>
              <a:t> се </a:t>
            </a:r>
            <a:r>
              <a:rPr lang="ru-RU" dirty="0" err="1"/>
              <a:t>задържат</a:t>
            </a:r>
            <a:r>
              <a:rPr lang="ru-RU" dirty="0"/>
              <a:t> в </a:t>
            </a:r>
            <a:r>
              <a:rPr lang="ru-RU" dirty="0" err="1"/>
              <a:t>горните</a:t>
            </a:r>
            <a:r>
              <a:rPr lang="ru-RU" dirty="0"/>
              <a:t> </a:t>
            </a:r>
            <a:r>
              <a:rPr lang="ru-RU" dirty="0" err="1"/>
              <a:t>дихателни</a:t>
            </a:r>
            <a:r>
              <a:rPr lang="ru-RU" dirty="0"/>
              <a:t> </a:t>
            </a:r>
            <a:r>
              <a:rPr lang="ru-RU" dirty="0" err="1"/>
              <a:t>пътища</a:t>
            </a:r>
            <a:r>
              <a:rPr lang="ru-RU" dirty="0"/>
              <a:t>, а </a:t>
            </a:r>
            <a:r>
              <a:rPr lang="ru-RU" dirty="0" err="1"/>
              <a:t>по-фините</a:t>
            </a:r>
            <a:r>
              <a:rPr lang="ru-RU" dirty="0"/>
              <a:t> </a:t>
            </a:r>
            <a:r>
              <a:rPr lang="ru-RU" dirty="0" err="1"/>
              <a:t>частици</a:t>
            </a:r>
            <a:r>
              <a:rPr lang="ru-RU" dirty="0"/>
              <a:t> (под 10 </a:t>
            </a:r>
            <a:r>
              <a:rPr lang="en-US" dirty="0" err="1"/>
              <a:t>μg</a:t>
            </a:r>
            <a:r>
              <a:rPr lang="ru-RU" dirty="0"/>
              <a:t> - ФПЧ</a:t>
            </a:r>
            <a:r>
              <a:rPr lang="ru-RU" baseline="-25000" dirty="0"/>
              <a:t>10</a:t>
            </a:r>
            <a:r>
              <a:rPr lang="ru-RU" dirty="0"/>
              <a:t>) </a:t>
            </a:r>
            <a:r>
              <a:rPr lang="ru-RU" dirty="0" err="1"/>
              <a:t>достигат</a:t>
            </a:r>
            <a:r>
              <a:rPr lang="ru-RU" dirty="0"/>
              <a:t> до </a:t>
            </a:r>
            <a:r>
              <a:rPr lang="ru-RU" dirty="0" err="1"/>
              <a:t>по-ниските</a:t>
            </a:r>
            <a:r>
              <a:rPr lang="ru-RU" dirty="0"/>
              <a:t> отдели на </a:t>
            </a:r>
            <a:r>
              <a:rPr lang="ru-RU" dirty="0" err="1"/>
              <a:t>дихателната</a:t>
            </a:r>
            <a:r>
              <a:rPr lang="ru-RU" dirty="0"/>
              <a:t> система, </a:t>
            </a:r>
            <a:r>
              <a:rPr lang="ru-RU" dirty="0" err="1"/>
              <a:t>като</a:t>
            </a:r>
            <a:r>
              <a:rPr lang="ru-RU" dirty="0"/>
              <a:t> водят до </a:t>
            </a:r>
            <a:r>
              <a:rPr lang="ru-RU" dirty="0" err="1"/>
              <a:t>увреждане</a:t>
            </a:r>
            <a:r>
              <a:rPr lang="ru-RU" dirty="0"/>
              <a:t> на </a:t>
            </a:r>
            <a:r>
              <a:rPr lang="ru-RU" dirty="0" err="1"/>
              <a:t>тъканите</a:t>
            </a:r>
            <a:r>
              <a:rPr lang="ru-RU" dirty="0"/>
              <a:t> в </a:t>
            </a:r>
            <a:r>
              <a:rPr lang="ru-RU" dirty="0" err="1"/>
              <a:t>белия</a:t>
            </a:r>
            <a:r>
              <a:rPr lang="ru-RU" dirty="0"/>
              <a:t> </a:t>
            </a:r>
            <a:r>
              <a:rPr lang="ru-RU" dirty="0" err="1"/>
              <a:t>дроб</a:t>
            </a:r>
            <a:r>
              <a:rPr lang="ru-RU" dirty="0"/>
              <a:t>. </a:t>
            </a:r>
            <a:r>
              <a:rPr lang="ru-RU" dirty="0" err="1"/>
              <a:t>Деца</a:t>
            </a:r>
            <a:r>
              <a:rPr lang="ru-RU" dirty="0"/>
              <a:t>, </a:t>
            </a:r>
            <a:r>
              <a:rPr lang="ru-RU" dirty="0" err="1"/>
              <a:t>възрастни</a:t>
            </a:r>
            <a:r>
              <a:rPr lang="ru-RU" dirty="0"/>
              <a:t> и хора с </a:t>
            </a:r>
            <a:r>
              <a:rPr lang="ru-RU" dirty="0" err="1"/>
              <a:t>хронични</a:t>
            </a:r>
            <a:r>
              <a:rPr lang="ru-RU" dirty="0"/>
              <a:t> </a:t>
            </a:r>
            <a:r>
              <a:rPr lang="ru-RU" dirty="0" err="1"/>
              <a:t>белодробни</a:t>
            </a:r>
            <a:r>
              <a:rPr lang="ru-RU" dirty="0"/>
              <a:t> </a:t>
            </a:r>
            <a:r>
              <a:rPr lang="ru-RU" dirty="0" err="1"/>
              <a:t>заболявания</a:t>
            </a:r>
            <a:r>
              <a:rPr lang="ru-RU" dirty="0"/>
              <a:t>, </a:t>
            </a:r>
            <a:r>
              <a:rPr lang="ru-RU" dirty="0" err="1"/>
              <a:t>грип</a:t>
            </a:r>
            <a:r>
              <a:rPr lang="ru-RU" dirty="0"/>
              <a:t> или астма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особено</a:t>
            </a:r>
            <a:r>
              <a:rPr lang="ru-RU" dirty="0"/>
              <a:t> </a:t>
            </a:r>
            <a:r>
              <a:rPr lang="ru-RU" dirty="0" err="1"/>
              <a:t>чувствителни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високи</a:t>
            </a:r>
            <a:r>
              <a:rPr lang="ru-RU" dirty="0"/>
              <a:t> </a:t>
            </a:r>
            <a:r>
              <a:rPr lang="ru-RU" dirty="0" err="1"/>
              <a:t>стойности</a:t>
            </a:r>
            <a:r>
              <a:rPr lang="ru-RU" dirty="0"/>
              <a:t> на ФПЧ</a:t>
            </a:r>
            <a:r>
              <a:rPr lang="ru-RU" baseline="-25000" dirty="0"/>
              <a:t>10</a:t>
            </a:r>
            <a:r>
              <a:rPr lang="ru-RU" dirty="0"/>
              <a:t>. </a:t>
            </a:r>
            <a:endParaRPr lang="bg-BG" dirty="0"/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1"/>
                </a:solidFill>
                <a:latin typeface="+mj-lt"/>
              </a:rPr>
              <a:t>Влияние </a:t>
            </a:r>
            <a:r>
              <a:rPr lang="ru-RU" sz="4000" dirty="0" err="1">
                <a:solidFill>
                  <a:schemeClr val="bg1"/>
                </a:solidFill>
                <a:latin typeface="+mj-lt"/>
              </a:rPr>
              <a:t>върху</a:t>
            </a:r>
            <a:r>
              <a:rPr lang="ru-RU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+mj-lt"/>
              </a:rPr>
              <a:t>човешкото</a:t>
            </a:r>
            <a:r>
              <a:rPr lang="ru-RU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+mj-lt"/>
              </a:rPr>
              <a:t>здраве</a:t>
            </a:r>
            <a:r>
              <a:rPr lang="ru-RU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471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78539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200" dirty="0" err="1"/>
              <a:t>Вредният</a:t>
            </a:r>
            <a:r>
              <a:rPr lang="ru-RU" sz="3200" dirty="0"/>
              <a:t> </a:t>
            </a:r>
            <a:r>
              <a:rPr lang="ru-RU" sz="3200" dirty="0" err="1"/>
              <a:t>ефект</a:t>
            </a:r>
            <a:r>
              <a:rPr lang="ru-RU" sz="3200" dirty="0"/>
              <a:t> на </a:t>
            </a:r>
            <a:r>
              <a:rPr lang="ru-RU" sz="3200" dirty="0" err="1"/>
              <a:t>замърсяването</a:t>
            </a:r>
            <a:r>
              <a:rPr lang="ru-RU" sz="3200" dirty="0"/>
              <a:t> с прах е </a:t>
            </a:r>
            <a:r>
              <a:rPr lang="ru-RU" sz="3200" dirty="0" err="1"/>
              <a:t>по-силно</a:t>
            </a:r>
            <a:r>
              <a:rPr lang="ru-RU" sz="3200" dirty="0"/>
              <a:t> </a:t>
            </a:r>
            <a:r>
              <a:rPr lang="ru-RU" sz="3200" dirty="0" err="1"/>
              <a:t>изразен</a:t>
            </a:r>
            <a:r>
              <a:rPr lang="ru-RU" sz="3200" dirty="0"/>
              <a:t> при </a:t>
            </a:r>
            <a:r>
              <a:rPr lang="ru-RU" sz="3200" dirty="0" err="1"/>
              <a:t>едновременно</a:t>
            </a:r>
            <a:r>
              <a:rPr lang="ru-RU" sz="3200" dirty="0"/>
              <a:t> </a:t>
            </a:r>
            <a:r>
              <a:rPr lang="ru-RU" sz="3200" dirty="0" err="1"/>
              <a:t>присъствие</a:t>
            </a:r>
            <a:r>
              <a:rPr lang="ru-RU" sz="3200" dirty="0"/>
              <a:t> на серен диоксид в </a:t>
            </a:r>
            <a:r>
              <a:rPr lang="ru-RU" sz="3200" dirty="0" err="1"/>
              <a:t>атмосферния</a:t>
            </a:r>
            <a:r>
              <a:rPr lang="ru-RU" sz="3200" dirty="0"/>
              <a:t> </a:t>
            </a:r>
            <a:r>
              <a:rPr lang="ru-RU" sz="3200" dirty="0" err="1"/>
              <a:t>въздух</a:t>
            </a:r>
            <a:r>
              <a:rPr lang="ru-RU" sz="3200" dirty="0"/>
              <a:t>. </a:t>
            </a:r>
            <a:r>
              <a:rPr lang="ru-RU" sz="3200" dirty="0" err="1"/>
              <a:t>Установено</a:t>
            </a:r>
            <a:r>
              <a:rPr lang="ru-RU" sz="3200" dirty="0"/>
              <a:t> е </a:t>
            </a:r>
            <a:r>
              <a:rPr lang="ru-RU" sz="3200" dirty="0" err="1"/>
              <a:t>тяхното</a:t>
            </a:r>
            <a:r>
              <a:rPr lang="ru-RU" sz="3200" dirty="0"/>
              <a:t> </a:t>
            </a:r>
            <a:r>
              <a:rPr lang="ru-RU" sz="3200" dirty="0" err="1"/>
              <a:t>синергично</a:t>
            </a:r>
            <a:r>
              <a:rPr lang="ru-RU" sz="3200" dirty="0"/>
              <a:t> действие по отношение на </a:t>
            </a:r>
            <a:r>
              <a:rPr lang="ru-RU" sz="3200" dirty="0" err="1"/>
              <a:t>дихателните</a:t>
            </a:r>
            <a:r>
              <a:rPr lang="ru-RU" sz="3200" dirty="0"/>
              <a:t> </a:t>
            </a:r>
            <a:r>
              <a:rPr lang="ru-RU" sz="3200" dirty="0" err="1"/>
              <a:t>органи</a:t>
            </a:r>
            <a:r>
              <a:rPr lang="ru-RU" sz="3200" dirty="0"/>
              <a:t> и </a:t>
            </a:r>
            <a:r>
              <a:rPr lang="ru-RU" sz="3200" dirty="0" err="1"/>
              <a:t>откритите</a:t>
            </a:r>
            <a:r>
              <a:rPr lang="ru-RU" sz="3200" dirty="0"/>
              <a:t> </a:t>
            </a:r>
            <a:r>
              <a:rPr lang="ru-RU" sz="3200" dirty="0" err="1"/>
              <a:t>лигавици</a:t>
            </a:r>
            <a:r>
              <a:rPr lang="ru-RU" sz="3200" dirty="0"/>
              <a:t>. То се </a:t>
            </a:r>
            <a:r>
              <a:rPr lang="ru-RU" sz="3200" dirty="0" err="1"/>
              <a:t>проявява</a:t>
            </a:r>
            <a:r>
              <a:rPr lang="ru-RU" sz="3200" dirty="0"/>
              <a:t> с </a:t>
            </a:r>
            <a:r>
              <a:rPr lang="ru-RU" sz="3200" dirty="0" err="1"/>
              <a:t>дразнещо</a:t>
            </a:r>
            <a:r>
              <a:rPr lang="ru-RU" sz="3200" dirty="0"/>
              <a:t> действие и </a:t>
            </a:r>
            <a:r>
              <a:rPr lang="ru-RU" sz="3200" dirty="0" err="1"/>
              <a:t>зависи</a:t>
            </a:r>
            <a:r>
              <a:rPr lang="ru-RU" sz="3200" dirty="0"/>
              <a:t> от </a:t>
            </a:r>
            <a:r>
              <a:rPr lang="ru-RU" sz="3200" dirty="0" err="1"/>
              <a:t>продължителността</a:t>
            </a:r>
            <a:r>
              <a:rPr lang="ru-RU" sz="3200" dirty="0"/>
              <a:t> на </a:t>
            </a:r>
            <a:r>
              <a:rPr lang="ru-RU" sz="3200" dirty="0" err="1"/>
              <a:t>експозицията</a:t>
            </a:r>
            <a:r>
              <a:rPr lang="ru-RU" sz="3200" dirty="0"/>
              <a:t>. </a:t>
            </a:r>
            <a:r>
              <a:rPr lang="ru-RU" sz="3200" dirty="0" err="1"/>
              <a:t>Кратковременната</a:t>
            </a:r>
            <a:r>
              <a:rPr lang="ru-RU" sz="3200" dirty="0"/>
              <a:t> </a:t>
            </a:r>
            <a:r>
              <a:rPr lang="ru-RU" sz="3200" dirty="0" err="1"/>
              <a:t>експозиция</a:t>
            </a:r>
            <a:r>
              <a:rPr lang="ru-RU" sz="3200" dirty="0"/>
              <a:t> на 500 </a:t>
            </a:r>
            <a:r>
              <a:rPr lang="en-US" sz="3200" dirty="0" err="1"/>
              <a:t>μg</a:t>
            </a:r>
            <a:r>
              <a:rPr lang="ru-RU" sz="3200" dirty="0"/>
              <a:t>/</a:t>
            </a:r>
            <a:r>
              <a:rPr lang="en-US" sz="3200" dirty="0"/>
              <a:t>m</a:t>
            </a:r>
            <a:r>
              <a:rPr lang="ru-RU" sz="3200" baseline="30000" dirty="0"/>
              <a:t>3</a:t>
            </a:r>
            <a:r>
              <a:rPr lang="ru-RU" sz="3200" dirty="0"/>
              <a:t> прах и серен диоксид </a:t>
            </a:r>
            <a:r>
              <a:rPr lang="ru-RU" sz="3200" dirty="0" err="1"/>
              <a:t>увеличава</a:t>
            </a:r>
            <a:r>
              <a:rPr lang="ru-RU" sz="3200" dirty="0"/>
              <a:t> </a:t>
            </a:r>
            <a:r>
              <a:rPr lang="ru-RU" sz="3200" dirty="0" err="1"/>
              <a:t>общата</a:t>
            </a:r>
            <a:r>
              <a:rPr lang="ru-RU" sz="3200" dirty="0"/>
              <a:t> </a:t>
            </a:r>
            <a:r>
              <a:rPr lang="ru-RU" sz="3200" dirty="0" err="1"/>
              <a:t>смъртност</a:t>
            </a:r>
            <a:r>
              <a:rPr lang="ru-RU" sz="3200" dirty="0"/>
              <a:t> при </a:t>
            </a:r>
            <a:r>
              <a:rPr lang="ru-RU" sz="3200" dirty="0" err="1"/>
              <a:t>населението</a:t>
            </a:r>
            <a:r>
              <a:rPr lang="ru-RU" sz="3200" dirty="0"/>
              <a:t>, а при концентрации </a:t>
            </a:r>
            <a:r>
              <a:rPr lang="ru-RU" sz="3200" dirty="0" err="1"/>
              <a:t>наполовина</a:t>
            </a:r>
            <a:r>
              <a:rPr lang="ru-RU" sz="3200" dirty="0"/>
              <a:t> </a:t>
            </a:r>
            <a:r>
              <a:rPr lang="ru-RU" sz="3200" dirty="0" err="1"/>
              <a:t>по-ниски</a:t>
            </a:r>
            <a:r>
              <a:rPr lang="ru-RU" sz="3200" dirty="0"/>
              <a:t> се </a:t>
            </a:r>
            <a:r>
              <a:rPr lang="ru-RU" sz="3200" dirty="0" err="1"/>
              <a:t>наблюдава</a:t>
            </a:r>
            <a:r>
              <a:rPr lang="ru-RU" sz="3200" dirty="0"/>
              <a:t> </a:t>
            </a:r>
            <a:r>
              <a:rPr lang="ru-RU" sz="3200" dirty="0" err="1"/>
              <a:t>повишаване</a:t>
            </a:r>
            <a:r>
              <a:rPr lang="ru-RU" sz="3200" dirty="0"/>
              <a:t> на </a:t>
            </a:r>
            <a:r>
              <a:rPr lang="ru-RU" sz="3200" dirty="0" err="1"/>
              <a:t>заболяемостта</a:t>
            </a:r>
            <a:r>
              <a:rPr lang="ru-RU" sz="3200" dirty="0"/>
              <a:t> и </a:t>
            </a:r>
            <a:r>
              <a:rPr lang="ru-RU" sz="3200" dirty="0" err="1"/>
              <a:t>нарушаване</a:t>
            </a:r>
            <a:r>
              <a:rPr lang="ru-RU" sz="3200" dirty="0"/>
              <a:t> на </a:t>
            </a:r>
            <a:r>
              <a:rPr lang="ru-RU" sz="3200" dirty="0" err="1"/>
              <a:t>белодробната</a:t>
            </a:r>
            <a:r>
              <a:rPr lang="ru-RU" sz="3200" dirty="0"/>
              <a:t> функция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r>
              <a:rPr lang="ru-RU" sz="3200" dirty="0" smtClean="0"/>
              <a:t> </a:t>
            </a:r>
            <a:endParaRPr lang="bg-BG" sz="3200" dirty="0"/>
          </a:p>
          <a:p>
            <a:pPr marL="0" indent="0">
              <a:buNone/>
            </a:pPr>
            <a:r>
              <a:rPr lang="ru-RU" sz="3200" dirty="0" err="1"/>
              <a:t>Продължителната</a:t>
            </a:r>
            <a:r>
              <a:rPr lang="ru-RU" sz="3200" dirty="0"/>
              <a:t> </a:t>
            </a:r>
            <a:r>
              <a:rPr lang="ru-RU" sz="3200" dirty="0" err="1"/>
              <a:t>експозиция</a:t>
            </a:r>
            <a:r>
              <a:rPr lang="ru-RU" sz="3200" dirty="0"/>
              <a:t> на серен диоксид и прах се </a:t>
            </a:r>
            <a:r>
              <a:rPr lang="ru-RU" sz="3200" dirty="0" err="1"/>
              <a:t>проявява</a:t>
            </a:r>
            <a:r>
              <a:rPr lang="ru-RU" sz="3200" dirty="0"/>
              <a:t> с </a:t>
            </a:r>
            <a:r>
              <a:rPr lang="ru-RU" sz="3200" dirty="0" err="1"/>
              <a:t>повишаване</a:t>
            </a:r>
            <a:r>
              <a:rPr lang="ru-RU" sz="3200" dirty="0"/>
              <a:t> на </a:t>
            </a:r>
            <a:r>
              <a:rPr lang="ru-RU" sz="3200" dirty="0" err="1"/>
              <a:t>неспецифичните</a:t>
            </a:r>
            <a:r>
              <a:rPr lang="ru-RU" sz="3200" dirty="0"/>
              <a:t> </a:t>
            </a:r>
            <a:r>
              <a:rPr lang="ru-RU" sz="3200" dirty="0" err="1"/>
              <a:t>белодробни</a:t>
            </a:r>
            <a:r>
              <a:rPr lang="ru-RU" sz="3200" dirty="0"/>
              <a:t> </a:t>
            </a:r>
            <a:r>
              <a:rPr lang="ru-RU" sz="3200" dirty="0" err="1"/>
              <a:t>заболявания</a:t>
            </a:r>
            <a:r>
              <a:rPr lang="ru-RU" sz="3200" dirty="0"/>
              <a:t>, </a:t>
            </a:r>
            <a:r>
              <a:rPr lang="ru-RU" sz="3200" dirty="0" err="1"/>
              <a:t>предимно</a:t>
            </a:r>
            <a:r>
              <a:rPr lang="ru-RU" sz="3200" dirty="0"/>
              <a:t> </a:t>
            </a:r>
            <a:r>
              <a:rPr lang="ru-RU" sz="3200" dirty="0" err="1"/>
              <a:t>респираторни</a:t>
            </a:r>
            <a:r>
              <a:rPr lang="ru-RU" sz="3200" dirty="0"/>
              <a:t> инфекции на </a:t>
            </a:r>
            <a:r>
              <a:rPr lang="ru-RU" sz="3200" dirty="0" err="1"/>
              <a:t>горните</a:t>
            </a:r>
            <a:r>
              <a:rPr lang="ru-RU" sz="3200" dirty="0"/>
              <a:t> </a:t>
            </a:r>
            <a:r>
              <a:rPr lang="ru-RU" sz="3200" dirty="0" err="1"/>
              <a:t>дихателни</a:t>
            </a:r>
            <a:r>
              <a:rPr lang="ru-RU" sz="3200" dirty="0"/>
              <a:t> </a:t>
            </a:r>
            <a:r>
              <a:rPr lang="ru-RU" sz="3200" dirty="0" err="1"/>
              <a:t>пътища</a:t>
            </a:r>
            <a:r>
              <a:rPr lang="ru-RU" sz="3200" dirty="0"/>
              <a:t> и </a:t>
            </a:r>
            <a:r>
              <a:rPr lang="ru-RU" sz="3200" dirty="0" err="1"/>
              <a:t>бронхити</a:t>
            </a:r>
            <a:r>
              <a:rPr lang="ru-RU" sz="3200" dirty="0"/>
              <a:t> - при </a:t>
            </a:r>
            <a:r>
              <a:rPr lang="ru-RU" sz="3200" dirty="0" err="1"/>
              <a:t>значително</a:t>
            </a:r>
            <a:r>
              <a:rPr lang="ru-RU" sz="3200" dirty="0"/>
              <a:t> </a:t>
            </a:r>
            <a:r>
              <a:rPr lang="ru-RU" sz="3200" dirty="0" err="1"/>
              <a:t>по-ниски</a:t>
            </a:r>
            <a:r>
              <a:rPr lang="ru-RU" sz="3200" dirty="0"/>
              <a:t> концентрации от (30 - 150 </a:t>
            </a:r>
            <a:r>
              <a:rPr lang="en-US" sz="3200" dirty="0" err="1"/>
              <a:t>μg</a:t>
            </a:r>
            <a:r>
              <a:rPr lang="ru-RU" sz="3200" dirty="0"/>
              <a:t>/</a:t>
            </a:r>
            <a:r>
              <a:rPr lang="en-US" sz="3200" dirty="0"/>
              <a:t>m</a:t>
            </a:r>
            <a:r>
              <a:rPr lang="ru-RU" sz="3200" baseline="30000" dirty="0"/>
              <a:t>3</a:t>
            </a:r>
            <a:r>
              <a:rPr lang="ru-RU" sz="3200" dirty="0"/>
              <a:t>), </a:t>
            </a:r>
            <a:r>
              <a:rPr lang="ru-RU" sz="3200" dirty="0" err="1"/>
              <a:t>което</a:t>
            </a:r>
            <a:r>
              <a:rPr lang="ru-RU" sz="3200" dirty="0"/>
              <a:t> е </a:t>
            </a:r>
            <a:r>
              <a:rPr lang="ru-RU" sz="3200" dirty="0" err="1"/>
              <a:t>особено</a:t>
            </a:r>
            <a:r>
              <a:rPr lang="ru-RU" sz="3200" dirty="0"/>
              <a:t> </a:t>
            </a:r>
            <a:r>
              <a:rPr lang="ru-RU" sz="3200" dirty="0" err="1"/>
              <a:t>силно</a:t>
            </a:r>
            <a:r>
              <a:rPr lang="ru-RU" sz="3200" dirty="0"/>
              <a:t> </a:t>
            </a:r>
            <a:r>
              <a:rPr lang="ru-RU" sz="3200" dirty="0" err="1"/>
              <a:t>проявено</a:t>
            </a:r>
            <a:r>
              <a:rPr lang="ru-RU" sz="3200" dirty="0"/>
              <a:t> при </a:t>
            </a:r>
            <a:r>
              <a:rPr lang="ru-RU" sz="3200" dirty="0" err="1"/>
              <a:t>деца</a:t>
            </a:r>
            <a:r>
              <a:rPr lang="ru-RU" sz="3200" dirty="0"/>
              <a:t>. </a:t>
            </a:r>
            <a:r>
              <a:rPr lang="ru-RU" sz="3200" dirty="0" err="1"/>
              <a:t>Най-уязвими</a:t>
            </a:r>
            <a:r>
              <a:rPr lang="ru-RU" sz="3200" dirty="0"/>
              <a:t> на </a:t>
            </a:r>
            <a:r>
              <a:rPr lang="ru-RU" sz="3200" dirty="0" err="1"/>
              <a:t>комбинираното</a:t>
            </a:r>
            <a:r>
              <a:rPr lang="ru-RU" sz="3200" dirty="0"/>
              <a:t> </a:t>
            </a:r>
            <a:r>
              <a:rPr lang="ru-RU" sz="3200" dirty="0" err="1"/>
              <a:t>въздействие</a:t>
            </a:r>
            <a:r>
              <a:rPr lang="ru-RU" sz="3200" dirty="0"/>
              <a:t> на праха и </a:t>
            </a:r>
            <a:r>
              <a:rPr lang="ru-RU" sz="3200" dirty="0" err="1"/>
              <a:t>серния</a:t>
            </a:r>
            <a:r>
              <a:rPr lang="ru-RU" sz="3200" dirty="0"/>
              <a:t> диоксид </a:t>
            </a:r>
            <a:r>
              <a:rPr lang="ru-RU" sz="3200" dirty="0" err="1"/>
              <a:t>са</a:t>
            </a:r>
            <a:r>
              <a:rPr lang="ru-RU" sz="3200" dirty="0"/>
              <a:t> </a:t>
            </a:r>
            <a:r>
              <a:rPr lang="ru-RU" sz="3200" dirty="0" err="1"/>
              <a:t>хронично</a:t>
            </a:r>
            <a:r>
              <a:rPr lang="ru-RU" sz="3200" dirty="0"/>
              <a:t> </a:t>
            </a:r>
            <a:r>
              <a:rPr lang="ru-RU" sz="3200" dirty="0" err="1"/>
              <a:t>болните</a:t>
            </a:r>
            <a:r>
              <a:rPr lang="ru-RU" sz="3200" dirty="0"/>
              <a:t> от </a:t>
            </a:r>
            <a:r>
              <a:rPr lang="ru-RU" sz="3200" dirty="0" err="1"/>
              <a:t>бронхиална</a:t>
            </a:r>
            <a:r>
              <a:rPr lang="ru-RU" sz="3200" dirty="0"/>
              <a:t> астма и от </a:t>
            </a:r>
            <a:r>
              <a:rPr lang="ru-RU" sz="3200" dirty="0" err="1"/>
              <a:t>сърдечно-съдови</a:t>
            </a:r>
            <a:r>
              <a:rPr lang="ru-RU" sz="3200" dirty="0"/>
              <a:t> </a:t>
            </a:r>
            <a:r>
              <a:rPr lang="ru-RU" sz="3200" dirty="0" err="1"/>
              <a:t>заболявания</a:t>
            </a:r>
            <a:r>
              <a:rPr lang="ru-RU" sz="3200" dirty="0"/>
              <a:t>. </a:t>
            </a:r>
            <a:endParaRPr lang="bg-BG" sz="3200" dirty="0"/>
          </a:p>
          <a:p>
            <a:endParaRPr lang="bg-BG" dirty="0"/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20880" cy="432048"/>
          </a:xfrm>
        </p:spPr>
        <p:txBody>
          <a:bodyPr>
            <a:noAutofit/>
          </a:bodyPr>
          <a:lstStyle/>
          <a:p>
            <a:r>
              <a:rPr lang="bg-BG" dirty="0" smtClean="0">
                <a:solidFill>
                  <a:schemeClr val="bg1"/>
                </a:solidFill>
                <a:latin typeface="+mj-lt"/>
              </a:rPr>
              <a:t>КУМУЛАТИВЕН ЕФЕКТ</a:t>
            </a:r>
            <a:endParaRPr lang="bg-B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68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pPr lvl="0"/>
            <a:r>
              <a:rPr lang="bg-BG" sz="2400" dirty="0"/>
              <a:t>Пункт „кв. Църква” (</a:t>
            </a:r>
            <a:r>
              <a:rPr lang="bg-BG" sz="2400" dirty="0" smtClean="0"/>
              <a:t>Р) </a:t>
            </a:r>
            <a:r>
              <a:rPr lang="bg-BG" sz="2400" dirty="0"/>
              <a:t>– код/номер: 035587106; обслужва се от ИАОС</a:t>
            </a:r>
            <a:r>
              <a:rPr lang="bg-BG" sz="2400" dirty="0" smtClean="0"/>
              <a:t>.</a:t>
            </a:r>
            <a:endParaRPr lang="en-US" sz="2400" dirty="0" smtClean="0"/>
          </a:p>
          <a:p>
            <a:pPr marL="0" lvl="0" indent="0">
              <a:buNone/>
            </a:pPr>
            <a:endParaRPr lang="bg-BG" sz="2400" dirty="0" smtClean="0"/>
          </a:p>
          <a:p>
            <a:pPr lvl="0"/>
            <a:r>
              <a:rPr lang="bg-BG" sz="2400" dirty="0" smtClean="0"/>
              <a:t>Пункт </a:t>
            </a:r>
            <a:r>
              <a:rPr lang="bg-BG" sz="2400" dirty="0"/>
              <a:t>„Шахтьор” (</a:t>
            </a:r>
            <a:r>
              <a:rPr lang="bg-BG" sz="2400" dirty="0" smtClean="0"/>
              <a:t>АИС</a:t>
            </a:r>
            <a:r>
              <a:rPr lang="bg-BG" sz="2400" dirty="0"/>
              <a:t>) – код/номер: 035587110; обслужва се от </a:t>
            </a:r>
            <a:r>
              <a:rPr lang="bg-BG" sz="2400" dirty="0" smtClean="0"/>
              <a:t>ИАОС</a:t>
            </a:r>
          </a:p>
          <a:p>
            <a:endParaRPr lang="en-US" sz="2400" baseline="-25000" dirty="0"/>
          </a:p>
          <a:p>
            <a:endParaRPr lang="bg-BG" sz="2400" baseline="-25000" dirty="0" smtClean="0"/>
          </a:p>
          <a:p>
            <a:endParaRPr lang="bg-BG" sz="2400" dirty="0" smtClean="0"/>
          </a:p>
          <a:p>
            <a:pPr lvl="0"/>
            <a:endParaRPr lang="bg-BG" sz="2400" dirty="0"/>
          </a:p>
          <a:p>
            <a:endParaRPr lang="bg-BG" sz="240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800200"/>
          </a:xfrm>
        </p:spPr>
        <p:txBody>
          <a:bodyPr>
            <a:normAutofit/>
          </a:bodyPr>
          <a:lstStyle/>
          <a:p>
            <a:r>
              <a:rPr lang="bg-BG" sz="3600" dirty="0" smtClean="0"/>
              <a:t>ПУНКТОВЕ ЗА КАВ НА ТЕРИТОРИЯТА НА ГРАД ПЕРНИК ВКЛЮЧЕНИ В НСМОС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38983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bg-BG" sz="2600" dirty="0" smtClean="0"/>
              <a:t>Контролирани замърсители</a:t>
            </a:r>
          </a:p>
          <a:p>
            <a:pPr lvl="0"/>
            <a:r>
              <a:rPr lang="bg-BG" sz="2600" dirty="0" smtClean="0"/>
              <a:t>ФПЧ</a:t>
            </a:r>
            <a:r>
              <a:rPr lang="bg-BG" sz="2600" baseline="-25000" dirty="0" smtClean="0"/>
              <a:t>2,5</a:t>
            </a:r>
            <a:endParaRPr lang="en-US" sz="2600" baseline="-25000" dirty="0" smtClean="0"/>
          </a:p>
          <a:p>
            <a:pPr lvl="0"/>
            <a:r>
              <a:rPr lang="bg-BG" sz="2600" dirty="0" smtClean="0"/>
              <a:t>ФПЧ</a:t>
            </a:r>
            <a:r>
              <a:rPr lang="bg-BG" sz="2600" baseline="-25000" dirty="0" smtClean="0"/>
              <a:t>10</a:t>
            </a:r>
          </a:p>
          <a:p>
            <a:pPr marL="0" lvl="0" indent="0">
              <a:buNone/>
            </a:pPr>
            <a:endParaRPr lang="bg-BG" sz="2600" baseline="-25000" dirty="0"/>
          </a:p>
          <a:p>
            <a:r>
              <a:rPr lang="bg-BG" sz="2600" dirty="0"/>
              <a:t>Пунктът е градски фонов. Основен източник на вредни вещества изпускани в атмосферния въздух в района е </a:t>
            </a:r>
            <a:r>
              <a:rPr lang="bg-BG" sz="2600" dirty="0" smtClean="0"/>
              <a:t>дейността </a:t>
            </a:r>
            <a:r>
              <a:rPr lang="bg-BG" sz="2600" dirty="0"/>
              <a:t>на стоманодобивното предприятие „Стомана </a:t>
            </a:r>
            <a:r>
              <a:rPr lang="bg-BG" sz="2600" dirty="0" err="1"/>
              <a:t>Индъстри</a:t>
            </a:r>
            <a:r>
              <a:rPr lang="bg-BG" sz="2600" dirty="0"/>
              <a:t>” АД, емисиите от битовия сектор в отоплителния период и транспорта. </a:t>
            </a:r>
          </a:p>
          <a:p>
            <a:pPr lvl="0"/>
            <a:endParaRPr lang="bg-BG" sz="260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>
                <a:solidFill>
                  <a:schemeClr val="bg1"/>
                </a:solidFill>
              </a:rPr>
              <a:t>Пункт  Църква (Р)</a:t>
            </a:r>
            <a:endParaRPr lang="bg-B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IMG_0851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675"/>
            <a:ext cx="7416824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ПУНКТ ЦЪРКВА /Р/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9209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IMG_0852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560839" cy="54334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err="1" smtClean="0"/>
              <a:t>Пробовземна</a:t>
            </a:r>
            <a:r>
              <a:rPr lang="bg-BG" sz="3600" dirty="0" smtClean="0"/>
              <a:t> апаратура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6545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sz="4000" dirty="0">
                <a:solidFill>
                  <a:schemeClr val="bg1"/>
                </a:solidFill>
              </a:rPr>
              <a:t>Контролирани замърсители</a:t>
            </a:r>
          </a:p>
          <a:p>
            <a:pPr marL="0" indent="0">
              <a:buNone/>
            </a:pPr>
            <a:endParaRPr lang="bg-BG" sz="38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bg-BG" sz="2600" dirty="0" smtClean="0"/>
              <a:t>Фини </a:t>
            </a:r>
            <a:r>
              <a:rPr lang="bg-BG" sz="2600" dirty="0" err="1" smtClean="0"/>
              <a:t>прахови</a:t>
            </a:r>
            <a:r>
              <a:rPr lang="bg-BG" sz="2600" dirty="0" smtClean="0"/>
              <a:t> частици   /ФПЧ</a:t>
            </a:r>
            <a:r>
              <a:rPr lang="bg-BG" sz="2600" baseline="-25000" dirty="0" smtClean="0"/>
              <a:t>10</a:t>
            </a:r>
            <a:r>
              <a:rPr lang="bg-BG" sz="2600" dirty="0" smtClean="0"/>
              <a:t>/</a:t>
            </a:r>
          </a:p>
          <a:p>
            <a:pPr marL="0" indent="0">
              <a:buNone/>
            </a:pPr>
            <a:r>
              <a:rPr lang="bg-BG" sz="3100" baseline="-25000" dirty="0" smtClean="0"/>
              <a:t>АЗОТЕН ДИОКСИД  </a:t>
            </a:r>
            <a:r>
              <a:rPr lang="en-US" sz="3100" baseline="-25000" dirty="0" smtClean="0"/>
              <a:t>NO2</a:t>
            </a:r>
            <a:endParaRPr lang="bg-BG" sz="3100" baseline="-25000" dirty="0" smtClean="0"/>
          </a:p>
          <a:p>
            <a:pPr marL="0" indent="0">
              <a:buNone/>
            </a:pPr>
            <a:r>
              <a:rPr lang="bg-BG" sz="3100" baseline="-25000" dirty="0" smtClean="0"/>
              <a:t>СЕРЕН ДИОКСИД  </a:t>
            </a:r>
            <a:r>
              <a:rPr lang="en-US" sz="3100" baseline="-25000" dirty="0" smtClean="0"/>
              <a:t>SO2</a:t>
            </a:r>
            <a:endParaRPr lang="bg-BG" sz="3100" baseline="-25000" dirty="0" smtClean="0"/>
          </a:p>
          <a:p>
            <a:pPr marL="0" indent="0">
              <a:buNone/>
            </a:pPr>
            <a:r>
              <a:rPr lang="bg-BG" sz="3100" baseline="-25000" dirty="0" smtClean="0"/>
              <a:t>ВЪГЛЕРОДЕН ОКСИД </a:t>
            </a:r>
            <a:r>
              <a:rPr lang="en-US" sz="3100" baseline="-25000" dirty="0" smtClean="0"/>
              <a:t>CO</a:t>
            </a:r>
          </a:p>
          <a:p>
            <a:pPr marL="0" indent="0">
              <a:buNone/>
            </a:pPr>
            <a:r>
              <a:rPr lang="bg-BG" sz="3100" baseline="-25000" dirty="0" smtClean="0"/>
              <a:t>МЕТЕОРОЛОГИЧНИ ПАРАМЕТРИ  /МТО/</a:t>
            </a:r>
            <a:r>
              <a:rPr lang="bg-BG" sz="3100" dirty="0" smtClean="0"/>
              <a:t> </a:t>
            </a:r>
          </a:p>
          <a:p>
            <a:endParaRPr lang="bg-BG" sz="4000" baseline="-25000" dirty="0"/>
          </a:p>
          <a:p>
            <a:pPr marL="0" indent="0">
              <a:buNone/>
            </a:pPr>
            <a:r>
              <a:rPr lang="bg-BG" sz="2600" dirty="0" smtClean="0"/>
              <a:t>Пунктът </a:t>
            </a:r>
            <a:r>
              <a:rPr lang="bg-BG" sz="2600" dirty="0"/>
              <a:t>е определен като транспортен и градски фонов. </a:t>
            </a:r>
            <a:r>
              <a:rPr lang="bg-BG" sz="2600" dirty="0" smtClean="0"/>
              <a:t>В </a:t>
            </a:r>
            <a:r>
              <a:rPr lang="bg-BG" sz="2600" dirty="0"/>
              <a:t>района на пункта се наслагват емисиите от битовото отопление, автомобилния транспорт на близкото кръстовище, ТЕЦ „Република” и </a:t>
            </a:r>
            <a:r>
              <a:rPr lang="bg-BG" sz="2600" dirty="0" smtClean="0"/>
              <a:t>вторични емисии от уличната </a:t>
            </a:r>
            <a:r>
              <a:rPr lang="bg-BG" sz="2600" dirty="0"/>
              <a:t>мрежа. </a:t>
            </a:r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bg-BG" sz="3600" dirty="0" smtClean="0"/>
              <a:t>Пункт Шахтьор (АИС)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25318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i\Desktop\IMG_0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72208"/>
            <a:ext cx="7848871" cy="46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r>
              <a:rPr lang="bg-BG" sz="3600" dirty="0" smtClean="0"/>
              <a:t>кръстовище шахтьор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29424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i\Desktop\IMG_08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48883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 smtClean="0"/>
              <a:t>АИС Шахтьор 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41669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bg-BG" dirty="0" smtClean="0"/>
              <a:t>АИС Шахтьор</a:t>
            </a:r>
            <a:endParaRPr lang="bg-BG" dirty="0"/>
          </a:p>
        </p:txBody>
      </p:sp>
      <p:pic>
        <p:nvPicPr>
          <p:cNvPr id="4" name="Картина 3" descr="IMG_40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20891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Картина 5" descr="IMG_402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93096"/>
            <a:ext cx="349854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Картина 6" descr="IMG_4025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93096"/>
            <a:ext cx="3119264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ru-RU" sz="2200" dirty="0" smtClean="0">
                <a:latin typeface="+mj-lt"/>
              </a:rPr>
              <a:t> 1. </a:t>
            </a:r>
            <a:r>
              <a:rPr lang="ru-RU" sz="2200" dirty="0" err="1" smtClean="0">
                <a:latin typeface="+mj-lt"/>
              </a:rPr>
              <a:t>Суспендирани</a:t>
            </a:r>
            <a:r>
              <a:rPr lang="ru-RU" sz="2200" dirty="0" smtClean="0">
                <a:latin typeface="+mj-lt"/>
              </a:rPr>
              <a:t> </a:t>
            </a:r>
            <a:r>
              <a:rPr lang="ru-RU" sz="2200" dirty="0" err="1" smtClean="0">
                <a:latin typeface="+mj-lt"/>
              </a:rPr>
              <a:t>частици</a:t>
            </a:r>
            <a:endParaRPr lang="bg-BG" sz="2200" dirty="0" smtClean="0">
              <a:latin typeface="+mj-lt"/>
            </a:endParaRPr>
          </a:p>
          <a:p>
            <a:pPr marL="0" indent="0">
              <a:buNone/>
            </a:pPr>
            <a:r>
              <a:rPr lang="ru-RU" sz="2200" dirty="0">
                <a:latin typeface="+mj-lt"/>
              </a:rPr>
              <a:t> </a:t>
            </a:r>
            <a:r>
              <a:rPr lang="ru-RU" sz="2200" dirty="0" smtClean="0">
                <a:latin typeface="+mj-lt"/>
              </a:rPr>
              <a:t>       2. Фини </a:t>
            </a:r>
            <a:r>
              <a:rPr lang="ru-RU" sz="2200" dirty="0" err="1" smtClean="0">
                <a:latin typeface="+mj-lt"/>
              </a:rPr>
              <a:t>прахови</a:t>
            </a:r>
            <a:r>
              <a:rPr lang="ru-RU" sz="2200" dirty="0" smtClean="0">
                <a:latin typeface="+mj-lt"/>
              </a:rPr>
              <a:t> </a:t>
            </a:r>
            <a:r>
              <a:rPr lang="ru-RU" sz="2200" dirty="0" err="1" smtClean="0">
                <a:latin typeface="+mj-lt"/>
              </a:rPr>
              <a:t>частици</a:t>
            </a:r>
            <a:endParaRPr lang="bg-BG" sz="2200" dirty="0" smtClean="0">
              <a:latin typeface="+mj-lt"/>
            </a:endParaRPr>
          </a:p>
          <a:p>
            <a:pPr marL="0" indent="0">
              <a:buNone/>
            </a:pPr>
            <a:r>
              <a:rPr lang="ru-RU" sz="2200" dirty="0" smtClean="0">
                <a:latin typeface="+mj-lt"/>
              </a:rPr>
              <a:t>        3. Серен диоксид</a:t>
            </a:r>
            <a:endParaRPr lang="bg-BG" sz="2200" dirty="0" smtClean="0">
              <a:latin typeface="+mj-lt"/>
            </a:endParaRPr>
          </a:p>
          <a:p>
            <a:pPr marL="0" indent="0">
              <a:buNone/>
            </a:pPr>
            <a:r>
              <a:rPr lang="ru-RU" sz="2200" dirty="0" smtClean="0">
                <a:latin typeface="+mj-lt"/>
              </a:rPr>
              <a:t>        4. </a:t>
            </a:r>
            <a:r>
              <a:rPr lang="ru-RU" sz="2200" dirty="0" err="1" smtClean="0">
                <a:latin typeface="+mj-lt"/>
              </a:rPr>
              <a:t>Азотен</a:t>
            </a:r>
            <a:r>
              <a:rPr lang="ru-RU" sz="2200" dirty="0" smtClean="0">
                <a:latin typeface="+mj-lt"/>
              </a:rPr>
              <a:t> диоксид и/или </a:t>
            </a:r>
            <a:r>
              <a:rPr lang="ru-RU" sz="2200" dirty="0" err="1" smtClean="0">
                <a:latin typeface="+mj-lt"/>
              </a:rPr>
              <a:t>азотни</a:t>
            </a:r>
            <a:r>
              <a:rPr lang="ru-RU" sz="2200" dirty="0" smtClean="0">
                <a:latin typeface="+mj-lt"/>
              </a:rPr>
              <a:t> </a:t>
            </a:r>
            <a:r>
              <a:rPr lang="ru-RU" sz="2200" dirty="0" err="1" smtClean="0">
                <a:latin typeface="+mj-lt"/>
              </a:rPr>
              <a:t>оксиди</a:t>
            </a:r>
            <a:endParaRPr lang="bg-BG" sz="2200" dirty="0" smtClean="0">
              <a:latin typeface="+mj-lt"/>
            </a:endParaRPr>
          </a:p>
          <a:p>
            <a:pPr marL="0" indent="0">
              <a:buNone/>
            </a:pPr>
            <a:r>
              <a:rPr lang="ru-RU" sz="2200" dirty="0" smtClean="0">
                <a:latin typeface="+mj-lt"/>
              </a:rPr>
              <a:t>        5. </a:t>
            </a:r>
            <a:r>
              <a:rPr lang="ru-RU" sz="2200" dirty="0" err="1" smtClean="0">
                <a:latin typeface="+mj-lt"/>
              </a:rPr>
              <a:t>Въглероден</a:t>
            </a:r>
            <a:r>
              <a:rPr lang="ru-RU" sz="2200" dirty="0" smtClean="0">
                <a:latin typeface="+mj-lt"/>
              </a:rPr>
              <a:t> оксид</a:t>
            </a:r>
            <a:endParaRPr lang="bg-BG" sz="2200" dirty="0" smtClean="0">
              <a:latin typeface="+mj-lt"/>
            </a:endParaRPr>
          </a:p>
          <a:p>
            <a:pPr marL="0" indent="0">
              <a:buNone/>
            </a:pPr>
            <a:r>
              <a:rPr lang="ru-RU" sz="2200" dirty="0" smtClean="0">
                <a:latin typeface="+mj-lt"/>
              </a:rPr>
              <a:t>        6. Озон</a:t>
            </a:r>
            <a:endParaRPr lang="bg-BG" sz="2200" dirty="0" smtClean="0">
              <a:latin typeface="+mj-lt"/>
            </a:endParaRPr>
          </a:p>
          <a:p>
            <a:pPr marL="0" indent="0">
              <a:buNone/>
            </a:pPr>
            <a:r>
              <a:rPr lang="ru-RU" sz="2200" dirty="0" smtClean="0">
                <a:latin typeface="+mj-lt"/>
              </a:rPr>
              <a:t>        7. Олово (</a:t>
            </a:r>
            <a:r>
              <a:rPr lang="ru-RU" sz="2200" dirty="0" err="1" smtClean="0">
                <a:latin typeface="+mj-lt"/>
              </a:rPr>
              <a:t>аерозол</a:t>
            </a:r>
            <a:r>
              <a:rPr lang="ru-RU" sz="2200" dirty="0" smtClean="0">
                <a:latin typeface="+mj-lt"/>
              </a:rPr>
              <a:t>)</a:t>
            </a:r>
            <a:endParaRPr lang="bg-BG" sz="2200" dirty="0" smtClean="0">
              <a:latin typeface="+mj-lt"/>
            </a:endParaRPr>
          </a:p>
          <a:p>
            <a:pPr marL="0" indent="0">
              <a:buNone/>
            </a:pPr>
            <a:r>
              <a:rPr lang="ru-RU" sz="2200" dirty="0" smtClean="0">
                <a:latin typeface="+mj-lt"/>
              </a:rPr>
              <a:t>        8. </a:t>
            </a:r>
            <a:r>
              <a:rPr lang="ru-RU" sz="2200" dirty="0" err="1" smtClean="0">
                <a:latin typeface="+mj-lt"/>
              </a:rPr>
              <a:t>Бензен</a:t>
            </a:r>
            <a:endParaRPr lang="bg-BG" sz="2200" dirty="0" smtClean="0">
              <a:latin typeface="+mj-lt"/>
            </a:endParaRPr>
          </a:p>
          <a:p>
            <a:pPr marL="0" indent="0">
              <a:buNone/>
            </a:pPr>
            <a:r>
              <a:rPr lang="ru-RU" sz="2200" dirty="0" smtClean="0">
                <a:latin typeface="+mj-lt"/>
              </a:rPr>
              <a:t>        9. </a:t>
            </a:r>
            <a:r>
              <a:rPr lang="ru-RU" sz="2200" dirty="0" err="1" smtClean="0">
                <a:latin typeface="+mj-lt"/>
              </a:rPr>
              <a:t>Полициклични</a:t>
            </a:r>
            <a:r>
              <a:rPr lang="ru-RU" sz="2200" dirty="0" smtClean="0">
                <a:latin typeface="+mj-lt"/>
              </a:rPr>
              <a:t> </a:t>
            </a:r>
            <a:r>
              <a:rPr lang="ru-RU" sz="2200" dirty="0" err="1" smtClean="0">
                <a:latin typeface="+mj-lt"/>
              </a:rPr>
              <a:t>ароматни</a:t>
            </a:r>
            <a:r>
              <a:rPr lang="ru-RU" sz="2200" dirty="0" smtClean="0">
                <a:latin typeface="+mj-lt"/>
              </a:rPr>
              <a:t> </a:t>
            </a:r>
            <a:r>
              <a:rPr lang="ru-RU" sz="2200" dirty="0" err="1" smtClean="0">
                <a:latin typeface="+mj-lt"/>
              </a:rPr>
              <a:t>въглеводороди</a:t>
            </a:r>
            <a:endParaRPr lang="ru-RU" sz="2200" dirty="0" smtClean="0">
              <a:latin typeface="+mj-lt"/>
            </a:endParaRPr>
          </a:p>
          <a:p>
            <a:pPr marL="0" indent="0">
              <a:buNone/>
            </a:pPr>
            <a:r>
              <a:rPr lang="ru-RU" sz="2200" dirty="0" smtClean="0">
                <a:latin typeface="+mj-lt"/>
              </a:rPr>
              <a:t>      10. </a:t>
            </a:r>
            <a:r>
              <a:rPr lang="ru-RU" sz="2200" dirty="0" err="1" smtClean="0">
                <a:latin typeface="+mj-lt"/>
              </a:rPr>
              <a:t>Тежки</a:t>
            </a:r>
            <a:r>
              <a:rPr lang="ru-RU" sz="2200" dirty="0" smtClean="0">
                <a:latin typeface="+mj-lt"/>
              </a:rPr>
              <a:t> метали - кадмий, </a:t>
            </a:r>
            <a:r>
              <a:rPr lang="ru-RU" sz="2200" dirty="0" err="1" smtClean="0">
                <a:latin typeface="+mj-lt"/>
              </a:rPr>
              <a:t>никел</a:t>
            </a:r>
            <a:r>
              <a:rPr lang="ru-RU" sz="2200" dirty="0" smtClean="0">
                <a:latin typeface="+mj-lt"/>
              </a:rPr>
              <a:t> и </a:t>
            </a:r>
            <a:r>
              <a:rPr lang="ru-RU" sz="2200" dirty="0" err="1" smtClean="0">
                <a:latin typeface="+mj-lt"/>
              </a:rPr>
              <a:t>живак</a:t>
            </a:r>
            <a:endParaRPr lang="bg-BG" sz="2200" dirty="0" smtClean="0">
              <a:latin typeface="+mj-lt"/>
            </a:endParaRPr>
          </a:p>
          <a:p>
            <a:pPr marL="0" indent="0">
              <a:buNone/>
            </a:pPr>
            <a:r>
              <a:rPr lang="ru-RU" sz="2200" dirty="0" smtClean="0">
                <a:latin typeface="+mj-lt"/>
              </a:rPr>
              <a:t>      11. Арсен</a:t>
            </a:r>
            <a:endParaRPr lang="bg-BG" sz="2200" dirty="0" smtClean="0">
              <a:latin typeface="+mj-lt"/>
            </a:endParaRPr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728192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ОСНОВНИТЕ ПОКАЗАТЕЛИ, ХАРАКТЕРИЗИРАЩИ КАЧЕСТВОТО НА АТМОСФЕРНИЯ ВЪЗДУХ В ПРИЗЕМНИЯ СЛОЙ СА НИВАТА НА:</a:t>
            </a:r>
            <a:r>
              <a:rPr lang="bg-BG" sz="2800" dirty="0" smtClean="0"/>
              <a:t/>
            </a:r>
            <a:br>
              <a:rPr lang="bg-BG" sz="2800" dirty="0" smtClean="0"/>
            </a:b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7146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АНАЛИЗАТОРИ</a:t>
            </a:r>
            <a:endParaRPr lang="bg-BG" dirty="0"/>
          </a:p>
        </p:txBody>
      </p:sp>
      <p:pic>
        <p:nvPicPr>
          <p:cNvPr id="3074" name="Picture 2" descr="\\192.168.0.2\post\ADELINA\ББ\IMG_4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7992888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9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92.168.0.2\post\ADELINA\ББ\IMG_40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416823" cy="48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648072"/>
          </a:xfrm>
        </p:spPr>
        <p:txBody>
          <a:bodyPr>
            <a:noAutofit/>
          </a:bodyPr>
          <a:lstStyle/>
          <a:p>
            <a:r>
              <a:rPr lang="bg-BG" sz="3200" dirty="0" smtClean="0"/>
              <a:t>Анализатор за серен диоксид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23002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3817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МТО мачта</a:t>
            </a:r>
            <a:endParaRPr lang="bg-BG" dirty="0"/>
          </a:p>
        </p:txBody>
      </p:sp>
      <p:pic>
        <p:nvPicPr>
          <p:cNvPr id="5122" name="Picture 2" descr="\\192.168.0.2\post\ADELINA\ББ\IMG_4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312472" cy="549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КОНЦЕНТРАЦИИ НА ФПЧ10 </a:t>
            </a:r>
            <a:endParaRPr lang="bg-BG" sz="3600" dirty="0"/>
          </a:p>
        </p:txBody>
      </p:sp>
      <p:pic>
        <p:nvPicPr>
          <p:cNvPr id="8194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792088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4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КОНЦЕНТРАЦИИ НА ФПЧ10 </a:t>
            </a:r>
            <a:endParaRPr lang="bg-BG" sz="3600" dirty="0"/>
          </a:p>
        </p:txBody>
      </p:sp>
      <p:pic>
        <p:nvPicPr>
          <p:cNvPr id="9218" name="Диагра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ФИЛТЪР ЗА НАБИРАНЕ НА ПРАХ</a:t>
            </a:r>
            <a:endParaRPr lang="bg-BG" sz="3200" dirty="0"/>
          </a:p>
        </p:txBody>
      </p:sp>
      <p:pic>
        <p:nvPicPr>
          <p:cNvPr id="6146" name="Picture 2" descr="\\192.168.0.2\post\ADELINA\ББ\IMG_4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68952" cy="49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5" y="1628800"/>
            <a:ext cx="7812856" cy="4497363"/>
          </a:xfrm>
        </p:spPr>
        <p:txBody>
          <a:bodyPr>
            <a:normAutofit/>
          </a:bodyPr>
          <a:lstStyle/>
          <a:p>
            <a:r>
              <a:rPr lang="bg-BG" sz="2000" dirty="0"/>
              <a:t>Целта на политиката за подобряване на качеството на атмосферния въздух е да се защитят здравето на хората и околната среда. В допълнение към това се следи за влошаването на качеството на въздуха. Така може да се предотврати възникването на опасности за </a:t>
            </a:r>
            <a:r>
              <a:rPr lang="bg-BG" sz="2000" dirty="0" smtClean="0"/>
              <a:t>обществото и икономически щети</a:t>
            </a:r>
          </a:p>
          <a:p>
            <a:r>
              <a:rPr lang="bg-BG" sz="2000" dirty="0"/>
              <a:t>Да се създадат условия за провеждане на дългосрочна устойчива политика за подобряване на качеството на въздуха при ангажиране и сътрудничество на всички компетентни институции </a:t>
            </a:r>
          </a:p>
          <a:p>
            <a:r>
              <a:rPr lang="bg-BG" sz="2000" dirty="0" smtClean="0"/>
              <a:t>Да </a:t>
            </a:r>
            <a:r>
              <a:rPr lang="bg-BG" sz="2000" dirty="0"/>
              <a:t>се упражнява контрол върху индустриалните източници на замърсяване на въздуха, като активно участват и общинските власти. </a:t>
            </a: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r>
              <a:rPr lang="bg-BG" sz="3200" u="sng" dirty="0"/>
              <a:t>Политика за подобряване качеството на атмосферния въздух</a:t>
            </a:r>
            <a:r>
              <a:rPr lang="bg-BG" sz="3200" dirty="0"/>
              <a:t/>
            </a:r>
            <a:br>
              <a:rPr lang="bg-BG" sz="3200" dirty="0"/>
            </a:b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6019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827584" y="2204864"/>
            <a:ext cx="7408333" cy="374441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bg-BG" dirty="0"/>
              <a:t>поддържане в добро състояние на пътната </a:t>
            </a:r>
            <a:r>
              <a:rPr lang="bg-BG" dirty="0" smtClean="0"/>
              <a:t>инфраструктура;</a:t>
            </a:r>
            <a:endParaRPr lang="bg-BG" dirty="0"/>
          </a:p>
          <a:p>
            <a:pPr lvl="0"/>
            <a:r>
              <a:rPr lang="bg-BG" dirty="0"/>
              <a:t>разработване на проекти за устойчив градски </a:t>
            </a:r>
            <a:r>
              <a:rPr lang="bg-BG" dirty="0" smtClean="0"/>
              <a:t>транспорт</a:t>
            </a:r>
            <a:r>
              <a:rPr lang="bg-BG" dirty="0"/>
              <a:t> ;</a:t>
            </a:r>
            <a:r>
              <a:rPr lang="bg-BG" dirty="0" smtClean="0"/>
              <a:t> </a:t>
            </a:r>
            <a:endParaRPr lang="bg-BG" dirty="0"/>
          </a:p>
          <a:p>
            <a:pPr lvl="0"/>
            <a:r>
              <a:rPr lang="bg-BG" dirty="0"/>
              <a:t>регулиране на </a:t>
            </a:r>
            <a:r>
              <a:rPr lang="bg-BG" dirty="0" smtClean="0"/>
              <a:t>трафика</a:t>
            </a:r>
            <a:r>
              <a:rPr lang="bg-BG" dirty="0"/>
              <a:t> ;</a:t>
            </a:r>
            <a:r>
              <a:rPr lang="bg-BG" dirty="0" smtClean="0"/>
              <a:t> </a:t>
            </a:r>
            <a:endParaRPr lang="bg-BG" dirty="0"/>
          </a:p>
          <a:p>
            <a:pPr lvl="0"/>
            <a:r>
              <a:rPr lang="bg-BG" dirty="0"/>
              <a:t> контрол на строителните </a:t>
            </a:r>
            <a:r>
              <a:rPr lang="bg-BG" dirty="0" smtClean="0"/>
              <a:t>обекти</a:t>
            </a:r>
            <a:r>
              <a:rPr lang="bg-BG" dirty="0"/>
              <a:t> ;</a:t>
            </a:r>
            <a:r>
              <a:rPr lang="bg-BG" dirty="0" smtClean="0"/>
              <a:t> </a:t>
            </a:r>
            <a:endParaRPr lang="bg-BG" dirty="0"/>
          </a:p>
          <a:p>
            <a:pPr lvl="0"/>
            <a:r>
              <a:rPr lang="bg-BG" dirty="0"/>
              <a:t>ограничаването на откритите незалесени и незатревени </a:t>
            </a:r>
            <a:r>
              <a:rPr lang="bg-BG" dirty="0" smtClean="0"/>
              <a:t>площи</a:t>
            </a:r>
            <a:r>
              <a:rPr lang="bg-BG" dirty="0"/>
              <a:t> ;</a:t>
            </a:r>
            <a:r>
              <a:rPr lang="bg-BG" dirty="0" smtClean="0"/>
              <a:t> </a:t>
            </a:r>
            <a:endParaRPr lang="bg-BG" dirty="0"/>
          </a:p>
          <a:p>
            <a:pPr lvl="0"/>
            <a:r>
              <a:rPr lang="bg-BG" dirty="0" smtClean="0"/>
              <a:t>газификация</a:t>
            </a:r>
            <a:r>
              <a:rPr lang="bg-BG" dirty="0"/>
              <a:t> ;</a:t>
            </a:r>
            <a:r>
              <a:rPr lang="bg-BG" dirty="0" smtClean="0"/>
              <a:t> </a:t>
            </a:r>
            <a:endParaRPr lang="bg-BG" dirty="0"/>
          </a:p>
          <a:p>
            <a:pPr lvl="0"/>
            <a:r>
              <a:rPr lang="bg-BG" dirty="0"/>
              <a:t>насърчаване употребата на горива в бита с по-добри екологични </a:t>
            </a:r>
            <a:r>
              <a:rPr lang="bg-BG" dirty="0" smtClean="0"/>
              <a:t>характеристики</a:t>
            </a:r>
            <a:r>
              <a:rPr lang="bg-BG" dirty="0"/>
              <a:t> ;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800" dirty="0" smtClean="0"/>
              <a:t>Как да </a:t>
            </a:r>
            <a:r>
              <a:rPr lang="bg-BG" sz="2800" dirty="0"/>
              <a:t>се реши многогодишния и сериозен проблем за града </a:t>
            </a:r>
            <a:r>
              <a:rPr lang="bg-BG" sz="2800" dirty="0" smtClean="0"/>
              <a:t>с наднормено </a:t>
            </a:r>
            <a:r>
              <a:rPr lang="bg-BG" sz="2800" dirty="0"/>
              <a:t>замърсяване с </a:t>
            </a:r>
            <a:r>
              <a:rPr lang="bg-BG" sz="2800" dirty="0" err="1"/>
              <a:t>прахови</a:t>
            </a:r>
            <a:r>
              <a:rPr lang="bg-BG" sz="2800" dirty="0"/>
              <a:t> </a:t>
            </a:r>
            <a:r>
              <a:rPr lang="bg-BG" sz="2800" dirty="0" smtClean="0"/>
              <a:t>частици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7822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bg-BG" sz="3600" b="1" dirty="0" smtClean="0"/>
              <a:t> Министерство на околната среда и водите</a:t>
            </a:r>
            <a:br>
              <a:rPr lang="bg-BG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bg-BG" sz="3600" dirty="0" smtClean="0">
                <a:solidFill>
                  <a:schemeClr val="tx2"/>
                </a:solidFill>
              </a:rPr>
              <a:t>Регионална инспекция по околна среда и води - Перник</a:t>
            </a:r>
            <a:br>
              <a:rPr lang="bg-BG" sz="3600" dirty="0" smtClean="0">
                <a:solidFill>
                  <a:schemeClr val="tx2"/>
                </a:solidFill>
              </a:rPr>
            </a:br>
            <a:endParaRPr lang="bg-BG" sz="3600" dirty="0">
              <a:solidFill>
                <a:schemeClr val="tx2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187624" y="2967335"/>
            <a:ext cx="6696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charset="0"/>
              </a:rPr>
              <a:t>Благодаря </a:t>
            </a:r>
          </a:p>
          <a:p>
            <a:pPr algn="ctr"/>
            <a:r>
              <a:rPr lang="bg-BG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charset="0"/>
              </a:rPr>
              <a:t>за вниманието !</a:t>
            </a:r>
            <a:endParaRPr lang="bg-BG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6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latin typeface="+mj-lt"/>
              </a:rPr>
              <a:t>За </a:t>
            </a:r>
            <a:r>
              <a:rPr lang="ru-RU" sz="2400" dirty="0" err="1">
                <a:latin typeface="+mj-lt"/>
              </a:rPr>
              <a:t>отделни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райони</a:t>
            </a:r>
            <a:r>
              <a:rPr lang="ru-RU" sz="2400" dirty="0">
                <a:latin typeface="+mj-lt"/>
              </a:rPr>
              <a:t>, в </a:t>
            </a:r>
            <a:r>
              <a:rPr lang="ru-RU" sz="2400" dirty="0" err="1">
                <a:latin typeface="+mj-lt"/>
              </a:rPr>
              <a:t>зависимост</a:t>
            </a:r>
            <a:r>
              <a:rPr lang="ru-RU" sz="2400" dirty="0">
                <a:latin typeface="+mj-lt"/>
              </a:rPr>
              <a:t> от характера на </a:t>
            </a:r>
            <a:r>
              <a:rPr lang="ru-RU" sz="2400" dirty="0" err="1">
                <a:latin typeface="+mj-lt"/>
              </a:rPr>
              <a:t>източниците</a:t>
            </a:r>
            <a:r>
              <a:rPr lang="ru-RU" sz="2400" dirty="0">
                <a:latin typeface="+mj-lt"/>
              </a:rPr>
              <a:t> на </a:t>
            </a:r>
            <a:r>
              <a:rPr lang="ru-RU" sz="2400" dirty="0" err="1">
                <a:latin typeface="+mj-lt"/>
              </a:rPr>
              <a:t>емисии</a:t>
            </a:r>
            <a:r>
              <a:rPr lang="ru-RU" sz="2400" dirty="0">
                <a:latin typeface="+mj-lt"/>
              </a:rPr>
              <a:t> и </a:t>
            </a:r>
            <a:r>
              <a:rPr lang="ru-RU" sz="2400" dirty="0" err="1">
                <a:latin typeface="+mj-lt"/>
              </a:rPr>
              <a:t>характерния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здравен</a:t>
            </a:r>
            <a:r>
              <a:rPr lang="ru-RU" sz="2400" dirty="0">
                <a:latin typeface="+mj-lt"/>
              </a:rPr>
              <a:t> риск, </a:t>
            </a:r>
            <a:r>
              <a:rPr lang="ru-RU" sz="2400" dirty="0" err="1">
                <a:latin typeface="+mj-lt"/>
              </a:rPr>
              <a:t>министърът</a:t>
            </a:r>
            <a:r>
              <a:rPr lang="ru-RU" sz="2400" dirty="0">
                <a:latin typeface="+mj-lt"/>
              </a:rPr>
              <a:t> на </a:t>
            </a:r>
            <a:r>
              <a:rPr lang="ru-RU" sz="2400" dirty="0" err="1">
                <a:latin typeface="+mj-lt"/>
              </a:rPr>
              <a:t>околната</a:t>
            </a:r>
            <a:r>
              <a:rPr lang="ru-RU" sz="2400" dirty="0">
                <a:latin typeface="+mj-lt"/>
              </a:rPr>
              <a:t> среда и водите по </a:t>
            </a:r>
            <a:r>
              <a:rPr lang="ru-RU" sz="2400" dirty="0" err="1">
                <a:latin typeface="+mj-lt"/>
              </a:rPr>
              <a:t>собствена</a:t>
            </a:r>
            <a:r>
              <a:rPr lang="ru-RU" sz="2400" dirty="0">
                <a:latin typeface="+mj-lt"/>
              </a:rPr>
              <a:t> инициатива, </a:t>
            </a:r>
            <a:r>
              <a:rPr lang="ru-RU" sz="2400" dirty="0" err="1">
                <a:latin typeface="+mj-lt"/>
              </a:rPr>
              <a:t>както</a:t>
            </a:r>
            <a:r>
              <a:rPr lang="ru-RU" sz="2400" dirty="0">
                <a:latin typeface="+mj-lt"/>
              </a:rPr>
              <a:t> и по предложение на </a:t>
            </a:r>
            <a:r>
              <a:rPr lang="ru-RU" sz="2400" dirty="0" err="1">
                <a:latin typeface="+mj-lt"/>
              </a:rPr>
              <a:t>министъра</a:t>
            </a:r>
            <a:r>
              <a:rPr lang="ru-RU" sz="2400" dirty="0">
                <a:latin typeface="+mj-lt"/>
              </a:rPr>
              <a:t> на </a:t>
            </a:r>
            <a:r>
              <a:rPr lang="ru-RU" sz="2400" dirty="0" err="1">
                <a:latin typeface="+mj-lt"/>
              </a:rPr>
              <a:t>здравеопазването</a:t>
            </a:r>
            <a:r>
              <a:rPr lang="ru-RU" sz="2400" dirty="0">
                <a:latin typeface="+mj-lt"/>
              </a:rPr>
              <a:t> или на </a:t>
            </a:r>
            <a:r>
              <a:rPr lang="ru-RU" sz="2400" dirty="0" err="1">
                <a:latin typeface="+mj-lt"/>
              </a:rPr>
              <a:t>общинските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органи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може</a:t>
            </a:r>
            <a:r>
              <a:rPr lang="ru-RU" sz="2400" dirty="0">
                <a:latin typeface="+mj-lt"/>
              </a:rPr>
              <a:t> да </a:t>
            </a:r>
            <a:r>
              <a:rPr lang="ru-RU" sz="2400" dirty="0" err="1">
                <a:latin typeface="+mj-lt"/>
              </a:rPr>
              <a:t>определя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допълнителни</a:t>
            </a:r>
            <a:r>
              <a:rPr lang="ru-RU" sz="2400" dirty="0">
                <a:latin typeface="+mj-lt"/>
              </a:rPr>
              <a:t> показатели. </a:t>
            </a:r>
            <a:endParaRPr lang="bg-BG" sz="2400" dirty="0">
              <a:latin typeface="+mj-lt"/>
            </a:endParaRPr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Допълнителни показатели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20285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bg-BG" sz="3000" dirty="0"/>
              <a:t>РИОСВ - Перник предоставя на населението съответната информация за качеството на атмосферния въздух във връзка с нивата на отделните замърсители в съответствие с разпоредбите, приети на основание чл. 6 от ЗЧАВ. При регистрирано превишаване на определени алармени прагове</a:t>
            </a:r>
            <a:r>
              <a:rPr lang="ru-RU" sz="3000" dirty="0"/>
              <a:t>,</a:t>
            </a:r>
            <a:r>
              <a:rPr lang="bg-BG" sz="3000" dirty="0"/>
              <a:t> РИОСВ - Перник в рамките на своята компетентност предприема необходимите мерки за информиране на населението в съответните райони чрез средствата за масова информация и др.</a:t>
            </a:r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Информиране на населението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11910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Нивото</a:t>
            </a:r>
            <a:r>
              <a:rPr lang="ru-RU" dirty="0"/>
              <a:t> на концентрация на даден </a:t>
            </a:r>
            <a:r>
              <a:rPr lang="ru-RU" dirty="0" err="1"/>
              <a:t>атмосферен</a:t>
            </a:r>
            <a:r>
              <a:rPr lang="ru-RU" dirty="0"/>
              <a:t> </a:t>
            </a:r>
            <a:r>
              <a:rPr lang="ru-RU" dirty="0" err="1"/>
              <a:t>замърсител</a:t>
            </a:r>
            <a:r>
              <a:rPr lang="ru-RU" dirty="0"/>
              <a:t>, при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съществува</a:t>
            </a:r>
            <a:r>
              <a:rPr lang="ru-RU" dirty="0"/>
              <a:t> риск за </a:t>
            </a:r>
            <a:r>
              <a:rPr lang="ru-RU" dirty="0" err="1"/>
              <a:t>здравето</a:t>
            </a:r>
            <a:r>
              <a:rPr lang="ru-RU" dirty="0"/>
              <a:t> на </a:t>
            </a:r>
            <a:r>
              <a:rPr lang="ru-RU" dirty="0" err="1"/>
              <a:t>хората</a:t>
            </a:r>
            <a:r>
              <a:rPr lang="ru-RU" dirty="0"/>
              <a:t> при кратковременна </a:t>
            </a:r>
            <a:r>
              <a:rPr lang="ru-RU" dirty="0" err="1"/>
              <a:t>експозиция</a:t>
            </a:r>
            <a:r>
              <a:rPr lang="ru-RU" dirty="0"/>
              <a:t>, при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да се </a:t>
            </a:r>
            <a:r>
              <a:rPr lang="ru-RU" dirty="0" err="1"/>
              <a:t>предприемат</a:t>
            </a:r>
            <a:r>
              <a:rPr lang="ru-RU" dirty="0"/>
              <a:t> </a:t>
            </a:r>
            <a:r>
              <a:rPr lang="ru-RU" dirty="0" err="1"/>
              <a:t>спешни</a:t>
            </a:r>
            <a:r>
              <a:rPr lang="ru-RU" dirty="0"/>
              <a:t> мерки, се </a:t>
            </a:r>
            <a:r>
              <a:rPr lang="ru-RU" dirty="0" err="1"/>
              <a:t>определя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“</a:t>
            </a:r>
            <a:r>
              <a:rPr lang="ru-RU" dirty="0" err="1"/>
              <a:t>алармен</a:t>
            </a:r>
            <a:r>
              <a:rPr lang="ru-RU" dirty="0"/>
              <a:t> </a:t>
            </a:r>
            <a:r>
              <a:rPr lang="ru-RU" dirty="0" err="1"/>
              <a:t>праг</a:t>
            </a:r>
            <a:r>
              <a:rPr lang="ru-RU" dirty="0"/>
              <a:t>”. </a:t>
            </a:r>
            <a:endParaRPr lang="bg-BG" dirty="0"/>
          </a:p>
          <a:p>
            <a:pPr algn="just"/>
            <a:endParaRPr lang="bg-BG" sz="280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АЛАРМЕН ПРАГ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12630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sz="2600" dirty="0" err="1" smtClean="0"/>
              <a:t>Алармен</a:t>
            </a:r>
            <a:r>
              <a:rPr lang="ru-RU" sz="2600" dirty="0" smtClean="0"/>
              <a:t> </a:t>
            </a:r>
            <a:r>
              <a:rPr lang="ru-RU" sz="2600" dirty="0" err="1"/>
              <a:t>праг</a:t>
            </a:r>
            <a:r>
              <a:rPr lang="ru-RU" sz="2600" dirty="0"/>
              <a:t> за серен диоксид: </a:t>
            </a:r>
            <a:r>
              <a:rPr lang="ru-RU" sz="2600" dirty="0" smtClean="0"/>
              <a:t>500 </a:t>
            </a:r>
            <a:r>
              <a:rPr lang="en-US" sz="2600" dirty="0" err="1"/>
              <a:t>μg</a:t>
            </a:r>
            <a:r>
              <a:rPr lang="ru-RU" sz="2600" dirty="0"/>
              <a:t>/</a:t>
            </a:r>
            <a:r>
              <a:rPr lang="en-US" sz="2600" dirty="0"/>
              <a:t>m</a:t>
            </a:r>
            <a:r>
              <a:rPr lang="ru-RU" sz="2600" baseline="30000" dirty="0"/>
              <a:t>3</a:t>
            </a:r>
            <a:r>
              <a:rPr lang="ru-RU" sz="2600" dirty="0"/>
              <a:t>, </a:t>
            </a:r>
            <a:r>
              <a:rPr lang="ru-RU" sz="2600" dirty="0" err="1"/>
              <a:t>измерени</a:t>
            </a:r>
            <a:r>
              <a:rPr lang="ru-RU" sz="2600" dirty="0"/>
              <a:t> </a:t>
            </a:r>
            <a:r>
              <a:rPr lang="ru-RU" sz="2600" dirty="0" err="1"/>
              <a:t>през</a:t>
            </a:r>
            <a:r>
              <a:rPr lang="ru-RU" sz="2600" dirty="0"/>
              <a:t> три </a:t>
            </a:r>
            <a:r>
              <a:rPr lang="ru-RU" sz="2600" dirty="0" err="1"/>
              <a:t>последователни</a:t>
            </a:r>
            <a:r>
              <a:rPr lang="ru-RU" sz="2600" dirty="0"/>
              <a:t> часа в </a:t>
            </a:r>
            <a:r>
              <a:rPr lang="ru-RU" sz="2600" dirty="0" err="1"/>
              <a:t>пунктовете</a:t>
            </a:r>
            <a:r>
              <a:rPr lang="ru-RU" sz="2600" dirty="0"/>
              <a:t> за мониторинг, </a:t>
            </a:r>
            <a:r>
              <a:rPr lang="ru-RU" sz="2600" dirty="0" err="1"/>
              <a:t>които</a:t>
            </a:r>
            <a:r>
              <a:rPr lang="ru-RU" sz="2600" dirty="0"/>
              <a:t> </a:t>
            </a:r>
            <a:r>
              <a:rPr lang="ru-RU" sz="2600" dirty="0" err="1"/>
              <a:t>са</a:t>
            </a:r>
            <a:r>
              <a:rPr lang="ru-RU" sz="2600" dirty="0"/>
              <a:t> </a:t>
            </a:r>
            <a:r>
              <a:rPr lang="ru-RU" sz="2600" dirty="0" err="1"/>
              <a:t>представителни</a:t>
            </a:r>
            <a:r>
              <a:rPr lang="ru-RU" sz="2600" dirty="0"/>
              <a:t> за </a:t>
            </a:r>
            <a:r>
              <a:rPr lang="ru-RU" sz="2600" dirty="0" err="1"/>
              <a:t>качеството</a:t>
            </a:r>
            <a:r>
              <a:rPr lang="ru-RU" sz="2600" dirty="0"/>
              <a:t> на </a:t>
            </a:r>
            <a:r>
              <a:rPr lang="ru-RU" sz="2600" dirty="0" err="1"/>
              <a:t>въздуха</a:t>
            </a:r>
            <a:r>
              <a:rPr lang="ru-RU" sz="2600" dirty="0"/>
              <a:t> в не </a:t>
            </a:r>
            <a:r>
              <a:rPr lang="ru-RU" sz="2600" dirty="0" err="1"/>
              <a:t>по-малко</a:t>
            </a:r>
            <a:r>
              <a:rPr lang="ru-RU" sz="2600" dirty="0"/>
              <a:t> от 100 </a:t>
            </a:r>
            <a:r>
              <a:rPr lang="en-US" sz="2600" dirty="0"/>
              <a:t>km</a:t>
            </a:r>
            <a:r>
              <a:rPr lang="ru-RU" sz="2600" baseline="30000" dirty="0"/>
              <a:t>2</a:t>
            </a:r>
            <a:r>
              <a:rPr lang="ru-RU" sz="2600" dirty="0"/>
              <a:t> или </a:t>
            </a:r>
            <a:r>
              <a:rPr lang="ru-RU" sz="2600" dirty="0" err="1"/>
              <a:t>целия</a:t>
            </a:r>
            <a:r>
              <a:rPr lang="ru-RU" sz="2600" dirty="0"/>
              <a:t> район или агломерация </a:t>
            </a:r>
            <a:endParaRPr lang="ru-RU" sz="2600" dirty="0" smtClean="0"/>
          </a:p>
          <a:p>
            <a:pPr lvl="0"/>
            <a:endParaRPr lang="ru-RU" sz="2600" dirty="0" smtClean="0"/>
          </a:p>
          <a:p>
            <a:pPr lvl="0"/>
            <a:r>
              <a:rPr lang="ru-RU" sz="2600" dirty="0" err="1" smtClean="0"/>
              <a:t>Алармен</a:t>
            </a:r>
            <a:r>
              <a:rPr lang="ru-RU" sz="2600" dirty="0" smtClean="0"/>
              <a:t> </a:t>
            </a:r>
            <a:r>
              <a:rPr lang="ru-RU" sz="2600" dirty="0" err="1"/>
              <a:t>праг</a:t>
            </a:r>
            <a:r>
              <a:rPr lang="ru-RU" sz="2600" dirty="0"/>
              <a:t> за </a:t>
            </a:r>
            <a:r>
              <a:rPr lang="ru-RU" sz="2600" dirty="0" err="1"/>
              <a:t>азотен</a:t>
            </a:r>
            <a:r>
              <a:rPr lang="ru-RU" sz="2600" dirty="0"/>
              <a:t> диоксид: 400 </a:t>
            </a:r>
            <a:r>
              <a:rPr lang="en-US" sz="2600" dirty="0" err="1"/>
              <a:t>μg</a:t>
            </a:r>
            <a:r>
              <a:rPr lang="ru-RU" sz="2600" dirty="0"/>
              <a:t>/</a:t>
            </a:r>
            <a:r>
              <a:rPr lang="en-US" sz="2600" dirty="0"/>
              <a:t>m</a:t>
            </a:r>
            <a:r>
              <a:rPr lang="ru-RU" sz="2600" baseline="30000" dirty="0"/>
              <a:t>3</a:t>
            </a:r>
            <a:r>
              <a:rPr lang="ru-RU" sz="2600" dirty="0"/>
              <a:t>, </a:t>
            </a:r>
            <a:r>
              <a:rPr lang="ru-RU" sz="2600" dirty="0" err="1"/>
              <a:t>измерени</a:t>
            </a:r>
            <a:r>
              <a:rPr lang="ru-RU" sz="2600" dirty="0"/>
              <a:t> </a:t>
            </a:r>
            <a:r>
              <a:rPr lang="ru-RU" sz="2600" dirty="0" err="1"/>
              <a:t>през</a:t>
            </a:r>
            <a:r>
              <a:rPr lang="ru-RU" sz="2600" dirty="0"/>
              <a:t> три </a:t>
            </a:r>
            <a:r>
              <a:rPr lang="ru-RU" sz="2600" dirty="0" err="1"/>
              <a:t>последователни</a:t>
            </a:r>
            <a:r>
              <a:rPr lang="ru-RU" sz="2600" dirty="0"/>
              <a:t> часа в </a:t>
            </a:r>
            <a:r>
              <a:rPr lang="ru-RU" sz="2600" dirty="0" err="1"/>
              <a:t>пунктовете</a:t>
            </a:r>
            <a:r>
              <a:rPr lang="ru-RU" sz="2600" dirty="0"/>
              <a:t> за мониторинг, </a:t>
            </a:r>
            <a:r>
              <a:rPr lang="ru-RU" sz="2600" dirty="0" err="1"/>
              <a:t>които</a:t>
            </a:r>
            <a:r>
              <a:rPr lang="ru-RU" sz="2600" dirty="0"/>
              <a:t> </a:t>
            </a:r>
            <a:r>
              <a:rPr lang="ru-RU" sz="2600" dirty="0" err="1"/>
              <a:t>са</a:t>
            </a:r>
            <a:r>
              <a:rPr lang="ru-RU" sz="2600" dirty="0"/>
              <a:t> </a:t>
            </a:r>
            <a:r>
              <a:rPr lang="ru-RU" sz="2600" dirty="0" err="1"/>
              <a:t>представителни</a:t>
            </a:r>
            <a:r>
              <a:rPr lang="ru-RU" sz="2600" dirty="0"/>
              <a:t> за </a:t>
            </a:r>
            <a:r>
              <a:rPr lang="ru-RU" sz="2600" dirty="0" err="1"/>
              <a:t>качеството</a:t>
            </a:r>
            <a:r>
              <a:rPr lang="ru-RU" sz="2600" dirty="0"/>
              <a:t> на </a:t>
            </a:r>
            <a:r>
              <a:rPr lang="ru-RU" sz="2600" dirty="0" err="1"/>
              <a:t>въздуха</a:t>
            </a:r>
            <a:r>
              <a:rPr lang="ru-RU" sz="2600" dirty="0"/>
              <a:t> в даден </a:t>
            </a:r>
            <a:r>
              <a:rPr lang="ru-RU" sz="2600" dirty="0" err="1"/>
              <a:t>цял</a:t>
            </a:r>
            <a:r>
              <a:rPr lang="ru-RU" sz="2600" dirty="0"/>
              <a:t> район или агломерация. </a:t>
            </a:r>
            <a:endParaRPr lang="ru-RU" sz="2600" dirty="0" smtClean="0"/>
          </a:p>
          <a:p>
            <a:pPr lvl="0"/>
            <a:endParaRPr lang="bg-BG" sz="2600" dirty="0"/>
          </a:p>
          <a:p>
            <a:pPr lvl="0"/>
            <a:r>
              <a:rPr lang="ru-RU" sz="2600" dirty="0" err="1"/>
              <a:t>Алармен</a:t>
            </a:r>
            <a:r>
              <a:rPr lang="ru-RU" sz="2600" dirty="0"/>
              <a:t> </a:t>
            </a:r>
            <a:r>
              <a:rPr lang="ru-RU" sz="2600" dirty="0" err="1"/>
              <a:t>праг</a:t>
            </a:r>
            <a:r>
              <a:rPr lang="ru-RU" sz="2600" dirty="0"/>
              <a:t> за озон: 240 </a:t>
            </a:r>
            <a:r>
              <a:rPr lang="en-US" sz="2600" dirty="0" err="1"/>
              <a:t>μg</a:t>
            </a:r>
            <a:r>
              <a:rPr lang="ru-RU" sz="2600" dirty="0"/>
              <a:t>/</a:t>
            </a:r>
            <a:r>
              <a:rPr lang="en-US" sz="2600" dirty="0"/>
              <a:t>m</a:t>
            </a:r>
            <a:r>
              <a:rPr lang="ru-RU" sz="2600" baseline="30000" dirty="0"/>
              <a:t>3</a:t>
            </a:r>
            <a:r>
              <a:rPr lang="ru-RU" sz="2600" dirty="0"/>
              <a:t>, </a:t>
            </a:r>
            <a:r>
              <a:rPr lang="ru-RU" sz="2600" dirty="0" err="1"/>
              <a:t>определени</a:t>
            </a:r>
            <a:r>
              <a:rPr lang="ru-RU" sz="2600" dirty="0"/>
              <a:t> </a:t>
            </a:r>
            <a:r>
              <a:rPr lang="ru-RU" sz="2600" dirty="0" err="1"/>
              <a:t>като</a:t>
            </a:r>
            <a:r>
              <a:rPr lang="ru-RU" sz="2600" dirty="0"/>
              <a:t> </a:t>
            </a:r>
            <a:r>
              <a:rPr lang="ru-RU" sz="2600" dirty="0" err="1"/>
              <a:t>средна</a:t>
            </a:r>
            <a:r>
              <a:rPr lang="ru-RU" sz="2600" dirty="0"/>
              <a:t> </a:t>
            </a:r>
            <a:r>
              <a:rPr lang="ru-RU" sz="2600" dirty="0" err="1"/>
              <a:t>стойност</a:t>
            </a:r>
            <a:r>
              <a:rPr lang="ru-RU" sz="2600" dirty="0"/>
              <a:t> за период от един час (</a:t>
            </a:r>
            <a:r>
              <a:rPr lang="ru-RU" sz="2600" dirty="0" err="1"/>
              <a:t>средночасова</a:t>
            </a:r>
            <a:r>
              <a:rPr lang="ru-RU" sz="2600" dirty="0"/>
              <a:t> </a:t>
            </a:r>
            <a:r>
              <a:rPr lang="ru-RU" sz="2600" dirty="0" err="1"/>
              <a:t>стойност</a:t>
            </a:r>
            <a:r>
              <a:rPr lang="ru-RU" sz="2600" dirty="0"/>
              <a:t>). </a:t>
            </a:r>
            <a:endParaRPr lang="bg-BG" sz="2600" dirty="0"/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7442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Определени са следните алармени прагове: </a:t>
            </a:r>
            <a:br>
              <a:rPr lang="bg-BG" dirty="0" smtClean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99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060847"/>
            <a:ext cx="8229600" cy="3960441"/>
          </a:xfrm>
        </p:spPr>
        <p:txBody>
          <a:bodyPr/>
          <a:lstStyle/>
          <a:p>
            <a:pPr marL="0" indent="0">
              <a:buNone/>
            </a:pPr>
            <a:endParaRPr lang="bg-BG" dirty="0" smtClean="0">
              <a:latin typeface="Arial" charset="0"/>
              <a:cs typeface="Arial" charset="0"/>
            </a:endParaRPr>
          </a:p>
          <a:p>
            <a:r>
              <a:rPr lang="bg-BG" dirty="0" smtClean="0">
                <a:cs typeface="Arial" charset="0"/>
              </a:rPr>
              <a:t>СДН – 50 </a:t>
            </a:r>
            <a:r>
              <a:rPr lang="bg-BG" dirty="0" err="1" smtClean="0">
                <a:cs typeface="Arial" charset="0"/>
              </a:rPr>
              <a:t>мкг</a:t>
            </a:r>
            <a:r>
              <a:rPr lang="bg-BG" dirty="0" smtClean="0">
                <a:cs typeface="Arial" charset="0"/>
              </a:rPr>
              <a:t>/м3 (да не бъде превишавана повече от 35 пъти за една календарна година</a:t>
            </a:r>
            <a:r>
              <a:rPr lang="en-US" dirty="0" smtClean="0">
                <a:cs typeface="Arial" charset="0"/>
              </a:rPr>
              <a:t>)</a:t>
            </a:r>
            <a:endParaRPr lang="bg-BG" dirty="0" smtClean="0">
              <a:cs typeface="Arial" charset="0"/>
            </a:endParaRPr>
          </a:p>
          <a:p>
            <a:endParaRPr lang="bg-BG" dirty="0" smtClean="0">
              <a:cs typeface="Arial" charset="0"/>
            </a:endParaRPr>
          </a:p>
          <a:p>
            <a:r>
              <a:rPr lang="bg-BG" dirty="0" smtClean="0">
                <a:cs typeface="Arial" charset="0"/>
              </a:rPr>
              <a:t>СГН – 40 </a:t>
            </a:r>
            <a:r>
              <a:rPr lang="bg-BG" dirty="0" err="1" smtClean="0">
                <a:cs typeface="Arial" charset="0"/>
              </a:rPr>
              <a:t>мкг</a:t>
            </a:r>
            <a:r>
              <a:rPr lang="bg-BG" dirty="0" smtClean="0">
                <a:cs typeface="Arial" charset="0"/>
              </a:rPr>
              <a:t>/м3</a:t>
            </a: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bg-BG" sz="3600" dirty="0" smtClean="0"/>
              <a:t>Ниво на замърсяване с ФПЧ10</a:t>
            </a:r>
            <a:br>
              <a:rPr lang="bg-BG" sz="3600" dirty="0" smtClean="0"/>
            </a:br>
            <a:r>
              <a:rPr lang="bg-BG" sz="3600" dirty="0" smtClean="0"/>
              <a:t>Норми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13957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g-BG" sz="2600" dirty="0" smtClean="0">
                <a:cs typeface="Arial" charset="0"/>
              </a:rPr>
              <a:t>България е разделена на </a:t>
            </a:r>
            <a:r>
              <a:rPr lang="bg-BG" sz="26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6 РОУКАВ</a:t>
            </a:r>
            <a:r>
              <a:rPr lang="bg-BG" sz="2600" dirty="0" smtClean="0">
                <a:cs typeface="Arial" charset="0"/>
              </a:rPr>
              <a:t>, в които има </a:t>
            </a:r>
            <a:r>
              <a:rPr lang="bg-BG" sz="26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119 района</a:t>
            </a:r>
            <a:r>
              <a:rPr lang="bg-BG" sz="2600" dirty="0" smtClean="0">
                <a:cs typeface="Arial" charset="0"/>
              </a:rPr>
              <a:t>, границите на които са определени според териториалния обхват на общините в т.ч.:</a:t>
            </a:r>
          </a:p>
          <a:p>
            <a:endParaRPr lang="en-US" sz="2600" b="1" dirty="0" smtClean="0">
              <a:cs typeface="Arial" charset="0"/>
            </a:endParaRPr>
          </a:p>
          <a:p>
            <a:pPr lvl="1"/>
            <a:r>
              <a:rPr lang="bg-BG" sz="2600" dirty="0" smtClean="0">
                <a:cs typeface="Arial" charset="0"/>
              </a:rPr>
              <a:t>Райони, за които се изготвят програми за намаляване нивата на атмосферните замърсители – </a:t>
            </a:r>
            <a:r>
              <a:rPr lang="bg-BG" sz="26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34 района</a:t>
            </a:r>
          </a:p>
          <a:p>
            <a:pPr lvl="1"/>
            <a:r>
              <a:rPr lang="bg-BG" sz="2600" dirty="0" smtClean="0">
                <a:cs typeface="Arial" charset="0"/>
              </a:rPr>
              <a:t>Райони, за които не се изготвят програми за намаляване нивата на атмосферните замърсители – </a:t>
            </a:r>
            <a:r>
              <a:rPr lang="bg-BG" sz="26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85 района</a:t>
            </a:r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dirty="0" smtClean="0">
                <a:solidFill>
                  <a:schemeClr val="bg1"/>
                </a:solidFill>
                <a:cs typeface="Arial" charset="0"/>
              </a:rPr>
              <a:t>РОУКАВ</a:t>
            </a:r>
            <a:endParaRPr lang="bg-BG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ълна">
  <a:themeElements>
    <a:clrScheme name="Въ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Живост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302</TotalTime>
  <Words>1268</Words>
  <Application>Microsoft Office PowerPoint</Application>
  <PresentationFormat>Презентация на цял екран (4:3)</PresentationFormat>
  <Paragraphs>138</Paragraphs>
  <Slides>38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38</vt:i4>
      </vt:variant>
    </vt:vector>
  </HeadingPairs>
  <TitlesOfParts>
    <vt:vector size="40" baseType="lpstr">
      <vt:lpstr>Вълна</vt:lpstr>
      <vt:lpstr>Chart</vt:lpstr>
      <vt:lpstr> РЕПУБЛИКА БЪЛГАРИЯ                  Министерство на околната среда и водите Регионална инспекция по околна среда и води - Перник  </vt:lpstr>
      <vt:lpstr>Качество на атмосферния въздух  </vt:lpstr>
      <vt:lpstr>ОСНОВНИТЕ ПОКАЗАТЕЛИ, ХАРАКТЕРИЗИРАЩИ КАЧЕСТВОТО НА АТМОСФЕРНИЯ ВЪЗДУХ В ПРИЗЕМНИЯ СЛОЙ СА НИВАТА НА: </vt:lpstr>
      <vt:lpstr>Допълнителни показатели</vt:lpstr>
      <vt:lpstr>Информиране на населението</vt:lpstr>
      <vt:lpstr>АЛАРМЕН ПРАГ</vt:lpstr>
      <vt:lpstr> Определени са следните алармени прагове:  </vt:lpstr>
      <vt:lpstr>Ниво на замърсяване с ФПЧ10 Норми</vt:lpstr>
      <vt:lpstr>РОУКАВ</vt:lpstr>
      <vt:lpstr>Национална система за контрол качеството на атмосферния въздух </vt:lpstr>
      <vt:lpstr>Класификация на пунктовете за мониторинг </vt:lpstr>
      <vt:lpstr>Контрол на съдържанието на ФПЧ10 в  атмосферния въздух в Р. България</vt:lpstr>
      <vt:lpstr>Източници на ФПЧ10</vt:lpstr>
      <vt:lpstr>Основни източници на ФПЧ10 (първични емисии)</vt:lpstr>
      <vt:lpstr>Основни източници на ФПЧ10  (вторични емисии)</vt:lpstr>
      <vt:lpstr>Основни източници на ФПЧ10  (вторични емисии)</vt:lpstr>
      <vt:lpstr>Основни източници на ФПЧ10  (вторични емисии)</vt:lpstr>
      <vt:lpstr>Основни източници на ФПЧ10 (вторични емисии)</vt:lpstr>
      <vt:lpstr>ЗДРАВЕН ЕФЕКТ</vt:lpstr>
      <vt:lpstr>Влияние върху човешкото здраве  </vt:lpstr>
      <vt:lpstr>КУМУЛАТИВЕН ЕФЕКТ</vt:lpstr>
      <vt:lpstr>ПУНКТОВЕ ЗА КАВ НА ТЕРИТОРИЯТА НА ГРАД ПЕРНИК ВКЛЮЧЕНИ В НСМОС</vt:lpstr>
      <vt:lpstr>Пункт  Църква (Р)</vt:lpstr>
      <vt:lpstr>ПУНКТ ЦЪРКВА /Р/</vt:lpstr>
      <vt:lpstr>Пробовземна апаратура</vt:lpstr>
      <vt:lpstr>Пункт Шахтьор (АИС)</vt:lpstr>
      <vt:lpstr>кръстовище шахтьор</vt:lpstr>
      <vt:lpstr>АИС Шахтьор </vt:lpstr>
      <vt:lpstr>АИС Шахтьор</vt:lpstr>
      <vt:lpstr>АНАЛИЗАТОРИ</vt:lpstr>
      <vt:lpstr>Анализатор за серен диоксид</vt:lpstr>
      <vt:lpstr>МТО мачта</vt:lpstr>
      <vt:lpstr>КОНЦЕНТРАЦИИ НА ФПЧ10 </vt:lpstr>
      <vt:lpstr>КОНЦЕНТРАЦИИ НА ФПЧ10 </vt:lpstr>
      <vt:lpstr>ФИЛТЪР ЗА НАБИРАНЕ НА ПРАХ</vt:lpstr>
      <vt:lpstr>Политика за подобряване качеството на атмосферния въздух </vt:lpstr>
      <vt:lpstr>Как да се реши многогодишния и сериозен проблем за града с наднормено замърсяване с прахови частици</vt:lpstr>
      <vt:lpstr> Министерство на околната среда и водите  Регионална инспекция по околна среда и води - Перник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РЕПУБЛИКА БЪЛГАРИЯ                  Министерство на околната среда и водите        Регионална инспекция по околна среда и води - Перник</dc:title>
  <dc:creator>Adi</dc:creator>
  <cp:lastModifiedBy>Adi</cp:lastModifiedBy>
  <cp:revision>41</cp:revision>
  <dcterms:created xsi:type="dcterms:W3CDTF">2012-03-08T07:51:57Z</dcterms:created>
  <dcterms:modified xsi:type="dcterms:W3CDTF">2012-03-08T15:03:53Z</dcterms:modified>
</cp:coreProperties>
</file>