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73" r:id="rId1"/>
  </p:sldMasterIdLst>
  <p:notesMasterIdLst>
    <p:notesMasterId r:id="rId21"/>
  </p:notesMasterIdLst>
  <p:handoutMasterIdLst>
    <p:handoutMasterId r:id="rId22"/>
  </p:handoutMasterIdLst>
  <p:sldIdLst>
    <p:sldId id="280" r:id="rId2"/>
    <p:sldId id="256" r:id="rId3"/>
    <p:sldId id="263" r:id="rId4"/>
    <p:sldId id="257" r:id="rId5"/>
    <p:sldId id="271" r:id="rId6"/>
    <p:sldId id="272" r:id="rId7"/>
    <p:sldId id="273" r:id="rId8"/>
    <p:sldId id="284" r:id="rId9"/>
    <p:sldId id="287" r:id="rId10"/>
    <p:sldId id="285" r:id="rId11"/>
    <p:sldId id="274" r:id="rId12"/>
    <p:sldId id="297" r:id="rId13"/>
    <p:sldId id="281" r:id="rId14"/>
    <p:sldId id="295" r:id="rId15"/>
    <p:sldId id="296" r:id="rId16"/>
    <p:sldId id="276" r:id="rId17"/>
    <p:sldId id="277" r:id="rId18"/>
    <p:sldId id="278" r:id="rId19"/>
    <p:sldId id="283" r:id="rId20"/>
  </p:sldIdLst>
  <p:sldSz cx="9144000" cy="6858000" type="screen4x3"/>
  <p:notesSz cx="6856413" cy="966628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5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581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95813"/>
            <a:ext cx="5027613" cy="406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366" tIns="45864" rIns="93366" bIns="45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0763" y="731838"/>
            <a:ext cx="4816475" cy="36115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512133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715" y="9181296"/>
            <a:ext cx="2971112" cy="483314"/>
          </a:xfrm>
          <a:prstGeom prst="rect">
            <a:avLst/>
          </a:prstGeom>
          <a:ln/>
        </p:spPr>
        <p:txBody>
          <a:bodyPr/>
          <a:lstStyle/>
          <a:p>
            <a:fld id="{19433493-1B25-4CEE-A671-73E1B0D5F36C}" type="slidenum">
              <a:rPr lang="sv-SE"/>
              <a:pPr/>
              <a:t>1</a:t>
            </a:fld>
            <a:endParaRPr lang="sv-SE" dirty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Förstasida exempel</a:t>
            </a:r>
          </a:p>
        </p:txBody>
      </p:sp>
    </p:spTree>
    <p:extLst>
      <p:ext uri="{BB962C8B-B14F-4D97-AF65-F5344CB8AC3E}">
        <p14:creationId xmlns:p14="http://schemas.microsoft.com/office/powerpoint/2010/main" val="290676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4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7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31838"/>
            <a:ext cx="4814887" cy="3611562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96" y="4595854"/>
            <a:ext cx="5027823" cy="4068714"/>
          </a:xfrm>
          <a:noFill/>
          <a:ln w="9525"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30356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30250"/>
            <a:ext cx="4816475" cy="36131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885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30250"/>
            <a:ext cx="4816475" cy="36131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59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30250"/>
            <a:ext cx="4816475" cy="36131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5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31838"/>
            <a:ext cx="4814887" cy="3611562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96" y="4595854"/>
            <a:ext cx="5027823" cy="4068714"/>
          </a:xfrm>
          <a:noFill/>
          <a:ln w="9525"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8694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6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0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6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0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2825" y="725488"/>
            <a:ext cx="4832350" cy="36242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1050"/>
            <a:ext cx="5484813" cy="4349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0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February 25,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February 25,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abb.com/" TargetMode="External"/><Relationship Id="rId18" Type="http://schemas.openxmlformats.org/officeDocument/2006/relationships/image" Target="../media/image39.png"/><Relationship Id="rId26" Type="http://schemas.openxmlformats.org/officeDocument/2006/relationships/image" Target="../media/image43.jpeg"/><Relationship Id="rId39" Type="http://schemas.openxmlformats.org/officeDocument/2006/relationships/hyperlink" Target="http://www.atlascopco.se/sesv/" TargetMode="External"/><Relationship Id="rId21" Type="http://schemas.openxmlformats.org/officeDocument/2006/relationships/hyperlink" Target="http://www.alstom.com/" TargetMode="External"/><Relationship Id="rId34" Type="http://schemas.openxmlformats.org/officeDocument/2006/relationships/image" Target="../media/image47.png"/><Relationship Id="rId42" Type="http://schemas.openxmlformats.org/officeDocument/2006/relationships/image" Target="../media/image51.png"/><Relationship Id="rId47" Type="http://schemas.openxmlformats.org/officeDocument/2006/relationships/hyperlink" Target="http://www.deutz.de/live_deutz_com/html/default/ssod-6x5c8y.de.html" TargetMode="External"/><Relationship Id="rId50" Type="http://schemas.openxmlformats.org/officeDocument/2006/relationships/image" Target="../media/image55.jpeg"/><Relationship Id="rId55" Type="http://schemas.openxmlformats.org/officeDocument/2006/relationships/image" Target="../media/image58.jpeg"/><Relationship Id="rId7" Type="http://schemas.openxmlformats.org/officeDocument/2006/relationships/hyperlink" Target="http://www.dresser.com/" TargetMode="External"/><Relationship Id="rId12" Type="http://schemas.openxmlformats.org/officeDocument/2006/relationships/image" Target="../media/image36.png"/><Relationship Id="rId17" Type="http://schemas.openxmlformats.org/officeDocument/2006/relationships/hyperlink" Target="http://www.jede.se/" TargetMode="External"/><Relationship Id="rId25" Type="http://schemas.openxmlformats.org/officeDocument/2006/relationships/hyperlink" Target="http://www.munters.se/" TargetMode="External"/><Relationship Id="rId33" Type="http://schemas.openxmlformats.org/officeDocument/2006/relationships/hyperlink" Target="http://www.sandvik.se/" TargetMode="External"/><Relationship Id="rId38" Type="http://schemas.openxmlformats.org/officeDocument/2006/relationships/image" Target="../media/image49.png"/><Relationship Id="rId46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hyperlink" Target="http://www.calegroup.se/" TargetMode="External"/><Relationship Id="rId41" Type="http://schemas.openxmlformats.org/officeDocument/2006/relationships/hyperlink" Target="http://www.3nine.se/" TargetMode="External"/><Relationship Id="rId54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hyperlink" Target="http://www.banqit.com/" TargetMode="External"/><Relationship Id="rId24" Type="http://schemas.openxmlformats.org/officeDocument/2006/relationships/image" Target="../media/image42.emf"/><Relationship Id="rId32" Type="http://schemas.openxmlformats.org/officeDocument/2006/relationships/image" Target="../media/image46.png"/><Relationship Id="rId37" Type="http://schemas.openxmlformats.org/officeDocument/2006/relationships/hyperlink" Target="http://www.tetrapak.se/" TargetMode="External"/><Relationship Id="rId40" Type="http://schemas.openxmlformats.org/officeDocument/2006/relationships/image" Target="../media/image50.gif"/><Relationship Id="rId45" Type="http://schemas.openxmlformats.org/officeDocument/2006/relationships/hyperlink" Target="http://www.volvo.se/" TargetMode="External"/><Relationship Id="rId53" Type="http://schemas.openxmlformats.org/officeDocument/2006/relationships/hyperlink" Target="http://www.northstarsitetel.com/northstar/start/index.php" TargetMode="External"/><Relationship Id="rId5" Type="http://schemas.openxmlformats.org/officeDocument/2006/relationships/hyperlink" Target="http://www.stiga.se/" TargetMode="External"/><Relationship Id="rId15" Type="http://schemas.openxmlformats.org/officeDocument/2006/relationships/hyperlink" Target="http://www.gehealthcare.com/sesv/index.html" TargetMode="External"/><Relationship Id="rId23" Type="http://schemas.openxmlformats.org/officeDocument/2006/relationships/hyperlink" Target="http://www.nederman.se/" TargetMode="Externa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49" Type="http://schemas.openxmlformats.org/officeDocument/2006/relationships/hyperlink" Target="http://www.dynapac.com/" TargetMode="External"/><Relationship Id="rId10" Type="http://schemas.openxmlformats.org/officeDocument/2006/relationships/image" Target="../media/image35.png"/><Relationship Id="rId19" Type="http://schemas.openxmlformats.org/officeDocument/2006/relationships/hyperlink" Target="http://www.alimakhek.com/opencms/global/" TargetMode="External"/><Relationship Id="rId31" Type="http://schemas.openxmlformats.org/officeDocument/2006/relationships/hyperlink" Target="http://www2.alo.se/se/Sidor/Startsida.ept" TargetMode="External"/><Relationship Id="rId44" Type="http://schemas.openxmlformats.org/officeDocument/2006/relationships/image" Target="../media/image52.jpeg"/><Relationship Id="rId52" Type="http://schemas.openxmlformats.org/officeDocument/2006/relationships/image" Target="../media/image56.gif"/><Relationship Id="rId4" Type="http://schemas.openxmlformats.org/officeDocument/2006/relationships/image" Target="../media/image32.png"/><Relationship Id="rId9" Type="http://schemas.openxmlformats.org/officeDocument/2006/relationships/hyperlink" Target="http://www.bombardier.com/" TargetMode="Externa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hyperlink" Target="http://www.ericsson.com/" TargetMode="External"/><Relationship Id="rId30" Type="http://schemas.openxmlformats.org/officeDocument/2006/relationships/image" Target="../media/image45.jpeg"/><Relationship Id="rId35" Type="http://schemas.openxmlformats.org/officeDocument/2006/relationships/hyperlink" Target="http://www.scancoin.se/" TargetMode="External"/><Relationship Id="rId43" Type="http://schemas.openxmlformats.org/officeDocument/2006/relationships/hyperlink" Target="http://www.thule.se/sv-SE/SE" TargetMode="External"/><Relationship Id="rId48" Type="http://schemas.openxmlformats.org/officeDocument/2006/relationships/image" Target="../media/image54.png"/><Relationship Id="rId8" Type="http://schemas.openxmlformats.org/officeDocument/2006/relationships/image" Target="../media/image34.png"/><Relationship Id="rId51" Type="http://schemas.openxmlformats.org/officeDocument/2006/relationships/hyperlink" Target="http://www.cargotec.se/" TargetMode="External"/><Relationship Id="rId3" Type="http://schemas.openxmlformats.org/officeDocument/2006/relationships/hyperlink" Target="http://www.stoneridgeelectronics.info/se/default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512" y="5588865"/>
            <a:ext cx="4831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000" b="1" dirty="0" smtClean="0">
                <a:latin typeface="+mj-lt"/>
              </a:rPr>
              <a:t>АК Електрик АД</a:t>
            </a:r>
            <a:endParaRPr lang="bg-BG" sz="4000" b="1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52" y="5373216"/>
            <a:ext cx="1136377" cy="113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</p:spPr>
        <p:txBody>
          <a:bodyPr>
            <a:normAutofit/>
          </a:bodyPr>
          <a:lstStyle/>
          <a:p>
            <a:r>
              <a:rPr lang="bg-BG" dirty="0" smtClean="0"/>
              <a:t>Електрически табла</a:t>
            </a:r>
            <a:endParaRPr lang="sv-SE" sz="36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5832475" cy="4525962"/>
          </a:xfrm>
        </p:spPr>
        <p:txBody>
          <a:bodyPr/>
          <a:lstStyle/>
          <a:p>
            <a:r>
              <a:rPr lang="bg-BG" dirty="0" smtClean="0"/>
              <a:t>Електро монтаж</a:t>
            </a:r>
            <a:r>
              <a:rPr lang="en-US" sz="2000" dirty="0" smtClean="0"/>
              <a:t> Bombardier</a:t>
            </a:r>
            <a:r>
              <a:rPr lang="bg-BG" sz="2000" dirty="0" smtClean="0"/>
              <a:t>:</a:t>
            </a:r>
            <a:endParaRPr lang="en-US" sz="2000" dirty="0"/>
          </a:p>
          <a:p>
            <a:r>
              <a:rPr lang="bg-BG" dirty="0" smtClean="0"/>
              <a:t>Включва</a:t>
            </a:r>
            <a:r>
              <a:rPr lang="en-US" b="0" dirty="0" smtClean="0"/>
              <a:t>  </a:t>
            </a:r>
            <a:endParaRPr lang="en-US" sz="800" b="0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Покриване на изключително високи изисквания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Асемблиране</a:t>
            </a:r>
            <a:endParaRPr lang="en-US" b="0" dirty="0" smtClean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/>
              <a:t>Л</a:t>
            </a:r>
            <a:r>
              <a:rPr lang="bg-BG" b="0" dirty="0" smtClean="0"/>
              <a:t>епене</a:t>
            </a:r>
            <a:endParaRPr lang="en-US" b="0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Тест</a:t>
            </a:r>
            <a:r>
              <a:rPr lang="en-US" sz="1600" dirty="0"/>
              <a:t/>
            </a:r>
            <a:br>
              <a:rPr lang="en-US" sz="1600" dirty="0"/>
            </a:br>
            <a:endParaRPr lang="en-US" sz="600" dirty="0"/>
          </a:p>
          <a:p>
            <a:pPr>
              <a:buClr>
                <a:schemeClr val="tx1"/>
              </a:buClr>
              <a:buFontTx/>
              <a:buChar char="•"/>
            </a:pPr>
            <a:endParaRPr lang="en-US" sz="1600" dirty="0"/>
          </a:p>
          <a:p>
            <a:pPr>
              <a:buClr>
                <a:schemeClr val="tx1"/>
              </a:buClr>
              <a:buSzPct val="60000"/>
              <a:buFontTx/>
              <a:buChar char="•"/>
            </a:pPr>
            <a:endParaRPr lang="sv-SE" sz="1600" dirty="0"/>
          </a:p>
        </p:txBody>
      </p:sp>
      <p:pic>
        <p:nvPicPr>
          <p:cNvPr id="30721" name="Picture 1" descr="C:\Users\Emil Nikolov\Desktop\2012 f\Bombardier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392" y="1386081"/>
            <a:ext cx="3005137" cy="1990725"/>
          </a:xfrm>
          <a:prstGeom prst="rect">
            <a:avLst/>
          </a:prstGeom>
          <a:noFill/>
        </p:spPr>
      </p:pic>
      <p:pic>
        <p:nvPicPr>
          <p:cNvPr id="30722" name="Picture 2" descr="C:\Users\Emil Nikolov\Desktop\2012 f\Bombardier\DSC_0031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9217" y="3462324"/>
            <a:ext cx="2046756" cy="1357322"/>
          </a:xfrm>
          <a:prstGeom prst="rect">
            <a:avLst/>
          </a:prstGeom>
          <a:noFill/>
        </p:spPr>
      </p:pic>
      <p:pic>
        <p:nvPicPr>
          <p:cNvPr id="30723" name="Picture 3" descr="C:\Users\Emil Nikolov\Desktop\2012 f\Bombardier\DSC_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462324"/>
            <a:ext cx="2048971" cy="1357322"/>
          </a:xfrm>
          <a:prstGeom prst="rect">
            <a:avLst/>
          </a:prstGeom>
          <a:noFill/>
        </p:spPr>
      </p:pic>
      <p:pic>
        <p:nvPicPr>
          <p:cNvPr id="30724" name="Picture 4" descr="C:\Users\Emil Nikolov\Desktop\2012 f\Bombardier\DSCN1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2594" y="4890213"/>
            <a:ext cx="2225675" cy="167005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7724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Метални части</a:t>
            </a:r>
            <a:endParaRPr lang="sv-SE" sz="32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5946" y="1340768"/>
            <a:ext cx="4910150" cy="4525962"/>
          </a:xfrm>
        </p:spPr>
        <p:txBody>
          <a:bodyPr>
            <a:normAutofit/>
          </a:bodyPr>
          <a:lstStyle/>
          <a:p>
            <a:pPr>
              <a:buFont typeface="ZapfDingbats" pitchFamily="82" charset="2"/>
              <a:buNone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TRUMPF LASER 3200 cutting </a:t>
            </a:r>
            <a:r>
              <a:rPr lang="en-US" b="0" dirty="0" smtClean="0"/>
              <a:t>machine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AMADA CNC Turret Punch </a:t>
            </a:r>
            <a:r>
              <a:rPr lang="en-US" b="0" dirty="0" smtClean="0"/>
              <a:t>Press- 6 machines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AMADA CNC Press </a:t>
            </a:r>
            <a:r>
              <a:rPr lang="en-US" b="0" dirty="0" smtClean="0"/>
              <a:t>Brakes- 9 machines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MIG</a:t>
            </a:r>
            <a:r>
              <a:rPr lang="en-US" b="0" dirty="0" smtClean="0"/>
              <a:t>/ MAG</a:t>
            </a:r>
            <a:r>
              <a:rPr lang="en-US" b="0" dirty="0"/>
              <a:t>; TIG </a:t>
            </a:r>
            <a:r>
              <a:rPr lang="en-US" b="0" dirty="0" smtClean="0"/>
              <a:t>Welding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/>
              <a:t>Powder Painting </a:t>
            </a:r>
            <a:r>
              <a:rPr lang="en-US" b="0" dirty="0" smtClean="0"/>
              <a:t>System</a:t>
            </a:r>
            <a:endParaRPr lang="bg-BG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 smtClean="0"/>
              <a:t>Ексцентрични преси от 25 до 160 тона с автоматично подаване</a:t>
            </a:r>
            <a:endParaRPr lang="en-US" b="0" dirty="0"/>
          </a:p>
        </p:txBody>
      </p:sp>
      <p:pic>
        <p:nvPicPr>
          <p:cNvPr id="39940" name="Picture 4" descr="wel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064" y="3140968"/>
            <a:ext cx="1236663" cy="1114425"/>
          </a:xfrm>
          <a:noFill/>
          <a:ln>
            <a:solidFill>
              <a:srgbClr val="000000"/>
            </a:solidFill>
          </a:ln>
        </p:spPr>
      </p:pic>
      <p:pic>
        <p:nvPicPr>
          <p:cNvPr id="39942" name="Picture 6" descr="amada turr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1013" y="3140968"/>
            <a:ext cx="2438147" cy="17150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3" descr="E:\vaatamiseks ragnar\JPEG\aqlasertool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412776"/>
            <a:ext cx="2677815" cy="1569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nnahristova\Desktop\1374799_631460926887887_1538417340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76" y="4385247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</p:spPr>
        <p:txBody>
          <a:bodyPr>
            <a:normAutofit/>
          </a:bodyPr>
          <a:lstStyle/>
          <a:p>
            <a:r>
              <a:rPr lang="bg-BG" dirty="0" smtClean="0"/>
              <a:t>Заваряване</a:t>
            </a:r>
            <a:endParaRPr lang="sv-SE" sz="36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5832475" cy="4525962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bg-BG" dirty="0" smtClean="0"/>
              <a:t>Включва</a:t>
            </a:r>
            <a:endParaRPr lang="en-US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Заваряване на въглеродна стомана  </a:t>
            </a:r>
            <a:endParaRPr lang="en-US" b="0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Заваряване на неръждаема стомана</a:t>
            </a:r>
            <a:r>
              <a:rPr lang="en-US" b="0" dirty="0" smtClean="0"/>
              <a:t> 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Заваряване на алуминий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Разделяне на потоците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Изготвяне на процедури</a:t>
            </a:r>
            <a:r>
              <a:rPr lang="en-US" sz="1600" dirty="0"/>
              <a:t/>
            </a:r>
            <a:br>
              <a:rPr lang="en-US" sz="1600" dirty="0"/>
            </a:br>
            <a:endParaRPr lang="en-US" sz="600" dirty="0"/>
          </a:p>
          <a:p>
            <a:pPr>
              <a:buClr>
                <a:schemeClr val="tx1"/>
              </a:buClr>
              <a:buFontTx/>
              <a:buChar char="•"/>
            </a:pPr>
            <a:endParaRPr lang="en-US" sz="1600" dirty="0"/>
          </a:p>
          <a:p>
            <a:pPr>
              <a:buClr>
                <a:schemeClr val="tx1"/>
              </a:buClr>
              <a:buSzPct val="60000"/>
              <a:buFontTx/>
              <a:buChar char="•"/>
            </a:pPr>
            <a:endParaRPr lang="sv-SE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0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latshållare för innehåll 3"/>
          <p:cNvSpPr>
            <a:spLocks noGrp="1"/>
          </p:cNvSpPr>
          <p:nvPr>
            <p:ph idx="1"/>
          </p:nvPr>
        </p:nvSpPr>
        <p:spPr>
          <a:xfrm>
            <a:off x="685800" y="1500174"/>
            <a:ext cx="5758408" cy="322497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sz="2200" b="0" dirty="0" smtClean="0"/>
              <a:t>7 шприц машини </a:t>
            </a:r>
            <a:r>
              <a:rPr lang="en-GB" sz="2200" b="0" dirty="0" smtClean="0"/>
              <a:t>250-3000kN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200" b="0" dirty="0" smtClean="0"/>
              <a:t>&gt; 2M </a:t>
            </a:r>
            <a:r>
              <a:rPr lang="bg-BG" sz="2200" b="0" dirty="0" smtClean="0"/>
              <a:t>единици годишно</a:t>
            </a:r>
            <a:endParaRPr lang="en-GB" sz="2200" b="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sz="2200" b="0" dirty="0" smtClean="0"/>
              <a:t>Напълно автоматизирано производство</a:t>
            </a:r>
            <a:endParaRPr lang="en-GB" sz="2200" b="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sz="2200" b="0" dirty="0" smtClean="0"/>
              <a:t>Материали</a:t>
            </a:r>
            <a:r>
              <a:rPr lang="en-GB" sz="2200" b="0" dirty="0" smtClean="0"/>
              <a:t>: PC, PA, PBT, PC/ABS, PP, ABS,TPE, TPU, POM, PEI, PEEK, STATCON 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sz="2200" b="0" dirty="0" smtClean="0"/>
              <a:t>Клиенти</a:t>
            </a:r>
            <a:r>
              <a:rPr lang="en-GB" sz="2200" b="0" dirty="0" smtClean="0"/>
              <a:t>: </a:t>
            </a:r>
            <a:r>
              <a:rPr lang="bg-BG" sz="2200" b="0" dirty="0" smtClean="0"/>
              <a:t>Медицина</a:t>
            </a:r>
            <a:r>
              <a:rPr lang="en-GB" sz="2200" b="0" dirty="0" smtClean="0"/>
              <a:t>, </a:t>
            </a:r>
            <a:r>
              <a:rPr lang="bg-BG" sz="2200" b="0" dirty="0" smtClean="0"/>
              <a:t>Телекомуникация</a:t>
            </a:r>
            <a:r>
              <a:rPr lang="en-GB" sz="2200" b="0" dirty="0" smtClean="0"/>
              <a:t>, </a:t>
            </a:r>
            <a:r>
              <a:rPr lang="bg-BG" sz="2200" b="0" dirty="0" smtClean="0"/>
              <a:t>Автомобилна индустрия</a:t>
            </a:r>
            <a:r>
              <a:rPr lang="en-GB" sz="2200" b="0" dirty="0" smtClean="0"/>
              <a:t>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v-SE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03329" cy="759614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Пластмасови детайли</a:t>
            </a:r>
            <a:endParaRPr lang="en-GB" sz="3200" dirty="0" smtClean="0"/>
          </a:p>
        </p:txBody>
      </p:sp>
      <p:pic>
        <p:nvPicPr>
          <p:cNvPr id="8199" name="Picture 13" descr="ruta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0072" y="5288265"/>
            <a:ext cx="1224136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14" descr="ruta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47006" y="3959940"/>
            <a:ext cx="1224136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2" name="Picture 17" descr="ruta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00192" y="4572008"/>
            <a:ext cx="1224136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3" name="Picture 16" descr="crc_plast_squares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120874" y="1538937"/>
            <a:ext cx="1676400" cy="218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Над 16 000 продукта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Седмичен износ: 3-5 камиона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Седмичен внос: 1-3 камиона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Дестинации: Швеция, Германия, Италия, Франция, Естония, Полша, Сингапур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56002"/>
          </a:xfrm>
        </p:spPr>
        <p:txBody>
          <a:bodyPr/>
          <a:lstStyle/>
          <a:p>
            <a:r>
              <a:rPr lang="bg-BG" dirty="0" smtClean="0"/>
              <a:t>Продукция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1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Изграждане на цех за катафореза до края на 2015 година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Засилване на работата с автомобилната индустрия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Производство за </a:t>
            </a:r>
            <a:r>
              <a:rPr lang="en-US" dirty="0" smtClean="0"/>
              <a:t>SCANIA, MAN, VOLVO trucks, RENAULT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/>
              <a:t>Предимство от гледна точка на локация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56002"/>
          </a:xfrm>
        </p:spPr>
        <p:txBody>
          <a:bodyPr/>
          <a:lstStyle/>
          <a:p>
            <a:r>
              <a:rPr lang="bg-BG" dirty="0" smtClean="0"/>
              <a:t>Развитие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4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77724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Стратегия</a:t>
            </a:r>
            <a:endParaRPr lang="sv-SE" sz="32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620000" cy="4373563"/>
          </a:xfrm>
        </p:spPr>
        <p:txBody>
          <a:bodyPr/>
          <a:lstStyle/>
          <a:p>
            <a:pPr>
              <a:buSzPct val="60000"/>
            </a:pPr>
            <a:endParaRPr lang="en-GB" b="0" dirty="0"/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/>
              <a:t>Клиентско-ориентирано производство</a:t>
            </a:r>
            <a:endParaRPr lang="en-GB" dirty="0"/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/>
              <a:t>Партньорство с доставчиците</a:t>
            </a:r>
            <a:endParaRPr lang="en-GB" dirty="0"/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/>
              <a:t>Техническа компетентност</a:t>
            </a:r>
            <a:endParaRPr lang="en-GB" dirty="0"/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/>
              <a:t>Гъвкавост</a:t>
            </a:r>
            <a:endParaRPr lang="en-GB" dirty="0"/>
          </a:p>
          <a:p>
            <a:pPr>
              <a:buSzPct val="60000"/>
              <a:buFont typeface="Marlett" pitchFamily="2" charset="2"/>
              <a:buChar char="g"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467600" cy="685800"/>
          </a:xfrm>
        </p:spPr>
        <p:txBody>
          <a:bodyPr>
            <a:normAutofit/>
          </a:bodyPr>
          <a:lstStyle/>
          <a:p>
            <a:r>
              <a:rPr lang="bg-BG" sz="3200" dirty="0" smtClean="0">
                <a:cs typeface="Times New Roman" pitchFamily="18" charset="0"/>
              </a:rPr>
              <a:t>Цели</a:t>
            </a:r>
            <a:endParaRPr lang="en-GB" sz="32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340768"/>
            <a:ext cx="7772400" cy="3048000"/>
          </a:xfrm>
        </p:spPr>
        <p:txBody>
          <a:bodyPr/>
          <a:lstStyle/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>
                <a:cs typeface="Times New Roman" pitchFamily="18" charset="0"/>
              </a:rPr>
              <a:t>Качество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</a:rPr>
              <a:t>100 %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>
                <a:cs typeface="Times New Roman" pitchFamily="18" charset="0"/>
              </a:rPr>
              <a:t>Доставка на време </a:t>
            </a:r>
            <a:r>
              <a:rPr lang="en-GB" dirty="0" smtClean="0">
                <a:cs typeface="Times New Roman" pitchFamily="18" charset="0"/>
              </a:rPr>
              <a:t>100%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dirty="0" smtClean="0">
                <a:cs typeface="Times New Roman" pitchFamily="18" charset="0"/>
              </a:rPr>
              <a:t>Годишен растеж</a:t>
            </a:r>
            <a:r>
              <a:rPr lang="en-GB" dirty="0" smtClean="0">
                <a:cs typeface="Times New Roman" pitchFamily="18" charset="0"/>
              </a:rPr>
              <a:t> &gt;10 %</a:t>
            </a:r>
            <a:endParaRPr lang="en-GB" dirty="0">
              <a:cs typeface="Times New Roman" pitchFamily="18" charset="0"/>
            </a:endParaRPr>
          </a:p>
          <a:p>
            <a:pPr>
              <a:buSzPct val="60000"/>
              <a:buFont typeface="Marlett" pitchFamily="2" charset="2"/>
              <a:buNone/>
            </a:pPr>
            <a:r>
              <a:rPr lang="en-GB" dirty="0">
                <a:cs typeface="Times New Roman" pitchFamily="18" charset="0"/>
              </a:rPr>
              <a:t/>
            </a:r>
            <a:br>
              <a:rPr lang="en-GB" dirty="0">
                <a:cs typeface="Times New Roman" pitchFamily="18" charset="0"/>
              </a:rPr>
            </a:br>
            <a:endParaRPr lang="en-GB" dirty="0"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94928"/>
            <a:ext cx="74676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Политика по качеството</a:t>
            </a:r>
            <a:r>
              <a:rPr lang="sv-SE" sz="3200" dirty="0" smtClean="0"/>
              <a:t> </a:t>
            </a:r>
            <a:endParaRPr lang="sv-SE" sz="32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7620000" cy="4373563"/>
          </a:xfrm>
        </p:spPr>
        <p:txBody>
          <a:bodyPr/>
          <a:lstStyle/>
          <a:p>
            <a:r>
              <a:rPr lang="bg-BG" dirty="0" smtClean="0"/>
              <a:t>Очакванията на клиента да бъдат надминати чрез постоянно подобрение на качеството</a:t>
            </a:r>
            <a:r>
              <a:rPr lang="en-GB" dirty="0" smtClean="0"/>
              <a:t>. </a:t>
            </a:r>
            <a:endParaRPr lang="en-GB" dirty="0"/>
          </a:p>
          <a:p>
            <a:endParaRPr lang="en-GB" dirty="0" smtClean="0"/>
          </a:p>
          <a:p>
            <a:r>
              <a:rPr lang="bg-BG" dirty="0" smtClean="0"/>
              <a:t>Всичко, което произвеждаме, свидетелства за нашите възможности и компетенции. Нашите продукти са в основата на доверието от страна на клиентите ни.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 smtClean="0"/>
          </a:p>
          <a:p>
            <a:r>
              <a:rPr lang="bg-BG" dirty="0" smtClean="0"/>
              <a:t>Всеки служител носи отговорност за качеството на продукцията</a:t>
            </a:r>
            <a:r>
              <a:rPr lang="en-GB" dirty="0" smtClean="0"/>
              <a:t>. 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3" descr="logo_stonerid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24128" y="5038253"/>
            <a:ext cx="1080120" cy="99156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778" name="Picture 10" descr="http://t3.gstatic.com/images?q=tbn:ANd9GcQ2s0_QQ3KtW4h7HUf_HUwMMBcEIQEu4qOFOnDbQG3bSRUQxMMBvBt1BxW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7154" y="5214950"/>
            <a:ext cx="1743075" cy="12287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0709" y="332656"/>
            <a:ext cx="7795964" cy="6858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bg-BG" dirty="0" smtClean="0"/>
              <a:t>Клиенти</a:t>
            </a:r>
            <a:endParaRPr lang="en-US" dirty="0" smtClean="0"/>
          </a:p>
        </p:txBody>
      </p:sp>
      <p:pic>
        <p:nvPicPr>
          <p:cNvPr id="16388" name="Picture 4" descr="dresser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95536" y="2924944"/>
            <a:ext cx="936104" cy="55281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89" name="Picture 11" descr="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259632" y="2276872"/>
            <a:ext cx="2404533" cy="33459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90" name="Picture 12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467544" y="2204864"/>
            <a:ext cx="803275" cy="41751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94" name="logo" descr="ABB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591222" y="1621329"/>
            <a:ext cx="820936" cy="32171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95" name="Picture 18" descr="GE logo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395536" y="3717032"/>
            <a:ext cx="533400" cy="5334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96" name="Picture 19" descr="bild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2267744" y="3933056"/>
            <a:ext cx="876300" cy="24765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97" name="Picture 20" descr="Alimak Hek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4214810" y="2357430"/>
            <a:ext cx="1333500" cy="2286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405" name="Picture 28" descr="main_logo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3786182" y="4429132"/>
            <a:ext cx="1590675" cy="59055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406" name="Picture 30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323528" y="4581128"/>
            <a:ext cx="1512168" cy="26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1" name="Picture 37" descr="Loggo_Munters">
            <a:hlinkClick r:id="rId25" tooltip="&quot;Gå till Munters hemsida&quot;"/>
          </p:cNvPr>
          <p:cNvPicPr>
            <a:picLocks noChangeAspect="1" noChangeArrowheads="1"/>
          </p:cNvPicPr>
          <p:nvPr/>
        </p:nvPicPr>
        <p:blipFill>
          <a:blip r:embed="rId26" cstate="screen"/>
          <a:srcRect/>
          <a:stretch>
            <a:fillRect/>
          </a:stretch>
        </p:blipFill>
        <p:spPr bwMode="auto">
          <a:xfrm>
            <a:off x="7380312" y="3861048"/>
            <a:ext cx="1403648" cy="3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2" name="Picture 39" descr="erilogo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screen"/>
          <a:srcRect/>
          <a:stretch>
            <a:fillRect/>
          </a:stretch>
        </p:blipFill>
        <p:spPr bwMode="auto">
          <a:xfrm>
            <a:off x="4499992" y="2924944"/>
            <a:ext cx="1720737" cy="72008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414" name="Picture 44" descr="29166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screen"/>
          <a:srcRect/>
          <a:stretch>
            <a:fillRect/>
          </a:stretch>
        </p:blipFill>
        <p:spPr bwMode="auto">
          <a:xfrm>
            <a:off x="6084168" y="2132856"/>
            <a:ext cx="498947" cy="75869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415" name="Picture 41" descr="alo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screen"/>
          <a:srcRect/>
          <a:stretch>
            <a:fillRect/>
          </a:stretch>
        </p:blipFill>
        <p:spPr bwMode="auto">
          <a:xfrm>
            <a:off x="7000892" y="5357826"/>
            <a:ext cx="495300" cy="35242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416" name="Picture 42" descr="sandvik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screen"/>
          <a:srcRect/>
          <a:stretch>
            <a:fillRect/>
          </a:stretch>
        </p:blipFill>
        <p:spPr bwMode="auto">
          <a:xfrm>
            <a:off x="5724128" y="4509120"/>
            <a:ext cx="1018715" cy="41580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419" name="Picture 29" descr="logo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screen"/>
          <a:srcRect/>
          <a:stretch>
            <a:fillRect/>
          </a:stretch>
        </p:blipFill>
        <p:spPr bwMode="auto">
          <a:xfrm>
            <a:off x="4542688" y="1727688"/>
            <a:ext cx="18192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5" name="Picture 2" descr="tetrapac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screen"/>
          <a:srcRect/>
          <a:stretch>
            <a:fillRect/>
          </a:stretch>
        </p:blipFill>
        <p:spPr bwMode="auto">
          <a:xfrm>
            <a:off x="5429256" y="3714752"/>
            <a:ext cx="1826178" cy="55903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554" name="Picture 2" descr="http://img01.atlascopco.com/images/logo_tcm44-276.gif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screen"/>
          <a:srcRect/>
          <a:stretch>
            <a:fillRect/>
          </a:stretch>
        </p:blipFill>
        <p:spPr bwMode="auto">
          <a:xfrm>
            <a:off x="2966522" y="1643050"/>
            <a:ext cx="792088" cy="378826"/>
          </a:xfrm>
          <a:prstGeom prst="rect">
            <a:avLst/>
          </a:prstGeom>
          <a:noFill/>
        </p:spPr>
      </p:pic>
      <p:sp>
        <p:nvSpPr>
          <p:cNvPr id="23556" name="AutoShape 4" descr="http://img01.atlascopco.com/Standard/Thumbnail.ThumbnailServlet?recordView=SearchResult_ThumbnailView&amp;catalogID=2&amp;recordID=8426&amp;imageSize=128&amp;errorURL=../images/DefaultThumbnail.jpg"/>
          <p:cNvSpPr>
            <a:spLocks noChangeAspect="1" noChangeArrowheads="1"/>
          </p:cNvSpPr>
          <p:nvPr/>
        </p:nvSpPr>
        <p:spPr bwMode="auto">
          <a:xfrm>
            <a:off x="155575" y="-31541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AutoShape 6" descr="http://img01.atlascopco.com/Standard/Thumbnail.ThumbnailServlet?recordView=SearchResult_ThumbnailView&amp;catalogID=2&amp;recordID=8426&amp;imageSize=128&amp;errorURL=../images/DefaultThumbnail.jpg"/>
          <p:cNvSpPr>
            <a:spLocks noChangeAspect="1" noChangeArrowheads="1"/>
          </p:cNvSpPr>
          <p:nvPr/>
        </p:nvSpPr>
        <p:spPr bwMode="auto">
          <a:xfrm>
            <a:off x="155575" y="-31541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43" descr="3nine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screen"/>
          <a:srcRect/>
          <a:stretch>
            <a:fillRect/>
          </a:stretch>
        </p:blipFill>
        <p:spPr bwMode="auto">
          <a:xfrm>
            <a:off x="7415808" y="4700474"/>
            <a:ext cx="1368152" cy="51447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8" name="Picture 32" descr="getimage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screen"/>
          <a:srcRect/>
          <a:stretch>
            <a:fillRect/>
          </a:stretch>
        </p:blipFill>
        <p:spPr bwMode="auto">
          <a:xfrm>
            <a:off x="4143372" y="3929066"/>
            <a:ext cx="8001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>
            <a:hlinkClick r:id="rId45"/>
          </p:cNvPr>
          <p:cNvPicPr>
            <a:picLocks noChangeAspect="1" noChangeArrowheads="1"/>
          </p:cNvPicPr>
          <p:nvPr/>
        </p:nvPicPr>
        <p:blipFill>
          <a:blip r:embed="rId46" cstate="screen"/>
          <a:srcRect/>
          <a:stretch>
            <a:fillRect/>
          </a:stretch>
        </p:blipFill>
        <p:spPr bwMode="auto">
          <a:xfrm>
            <a:off x="7143768" y="3071810"/>
            <a:ext cx="1440160" cy="460357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9" name="Picture 8" descr="DEUTZ AG">
            <a:hlinkClick r:id="rId47"/>
          </p:cNvPr>
          <p:cNvPicPr>
            <a:picLocks noChangeAspect="1" noChangeArrowheads="1"/>
          </p:cNvPicPr>
          <p:nvPr/>
        </p:nvPicPr>
        <p:blipFill>
          <a:blip r:embed="rId48" cstate="screen"/>
          <a:srcRect/>
          <a:stretch>
            <a:fillRect/>
          </a:stretch>
        </p:blipFill>
        <p:spPr bwMode="auto">
          <a:xfrm>
            <a:off x="1763688" y="2852936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0" descr="F5CS">
            <a:hlinkClick r:id="rId49"/>
          </p:cNvPr>
          <p:cNvPicPr>
            <a:picLocks noChangeAspect="1" noChangeArrowheads="1"/>
          </p:cNvPicPr>
          <p:nvPr/>
        </p:nvPicPr>
        <p:blipFill>
          <a:blip r:embed="rId50" cstate="screen"/>
          <a:srcRect/>
          <a:stretch>
            <a:fillRect/>
          </a:stretch>
        </p:blipFill>
        <p:spPr bwMode="auto">
          <a:xfrm>
            <a:off x="3059832" y="2996952"/>
            <a:ext cx="1080120" cy="48116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4" name="Picture 2" descr="Cargotec">
            <a:hlinkClick r:id="rId51" tooltip="Home"/>
          </p:cNvPr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020272" y="2276872"/>
            <a:ext cx="1732409" cy="3429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8" name="Picture 6" descr="http://t3.gstatic.com/images?q=tbn:ANd9GcSZ0v5XNuhbnoaugESeusxQ-4hQl2LfmFGVhahRkMJnatIsKK3Y">
            <a:hlinkClick r:id="rId53"/>
          </p:cNvPr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2123728" y="4509120"/>
            <a:ext cx="1463426" cy="53571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80" name="AutoShape 8" descr="data:image/jpg;base64,/9j/4AAQSkZJRgABAQAAAQABAAD/2wCEAAkGBhIQERUREBARFRIWGBsVGBIWERcXFRgWGBQWFhcSGhIYGycgGh0jHRQSIjEsJSgpLCw4Gyo9NTAtNSg3LCkBCQoKDgwOGg8PGikkHyQ0LzUtNSksLCkvKSosLSksKSkqNSksLiwpLC0sLCw1LCkpLCwwLCksKiwsKSwyLCwpLP/AABEIAKAAoAMBIgACEQEDEQH/xAAcAAEAAwEAAwEAAAAAAAAAAAAABQYHBAECAwj/xAA6EAABAwIDBAYJBAEFAQAAAAABAAIDBBEGEiEFMUFRBxMiMmFxFCNCVIGRkqHhFRZSYoJTcrGzwTP/xAAaAQEAAwEBAQAAAAAAAAAAAAAAAQIDBQQG/8QALBEAAgIBAwMDBAAHAAAAAAAAAAECAxEEEjEhQVETYYEVcbHwBRQyQ1Kh8f/aAAwDAQACEQMRAD8A3FERAEREAREQBERAERcG3Ntx0cLp5icjbaAXcSTYNA4lSk28IHei9IJ2va17CC1wDg4biCLgj4Fe6gBERAEREAREQBERAEREAREQBERAEREAWPdJmI/SajqGH1UBIPJ0u5x/x7v1K+47xJ6FTEsPrpOxGOINtZLcmjXztzWIhdTQ0/3H8FJPsad0VYlzMNFIe0y7ojzZftM/xJv5HwWiL860Fc+CVk0Rs+NwcOR5tPgRcHzW+7F2syqgZPH3Xi9uIO4tPiDcfBZa2nbLeuH+RF9jtREXgLhERAEREAREQBERAEREAREQBeHOAFyQANSTu815VF6UcS9TCKSN3rJh27ezFuPxcdPK/wAdKq3ZJRRDeChYwxCa6qdID6pvYiH9Ae/bm46/JQiIvo4xUUooxCvHRdiTqZjSSH1cxuzk2W27ycB8wOZVHXkOIIIJBBBBBsQQbhwPAggFVtrVkXFkp4P0iigsGYi9OpWyG3Wt7Eg5PA325EWI81Or5yUXFuLNgiIqgIiIAiIgCIiAIiIAiIgObaW0GU8T5pTZjGlxPgOA8TuWBbX2o+qnfPJ3nm9v4tGjWDyFh4q69KuJM7xRRnsss+Ug73b2R/Ado+Y5LPl2tFTsjvfL/BlJhEXdsrYdRVG1PC9+ti4CzB5yHT/1e5tJZZU4UV0puiescAXvp2eGZziPk233XtN0S1YF2y07vC72ny7tlj/M1f5InDIrA2I/QqoF7rQyWZJyGvZk/wAST8CVuKwDa+GKqlBNRA5rP9QWdH8Xt3b+NlpnRliT0in6iR15YAB4ui3Md427p8hzXh1takvVj8lovsXNERcs0CIiAIiIAiIgCIiAKJxTt9tFTPmNi4dljT7Tz3W+XE+AKlli/SJiT0upMbHXhhJa3k5+57/tlHkea9Omp9WeHx3KyeEViaZz3Oe9xc9xLnOO8uJuT816IrP0f4bFZU3kbeGGz3g7nOJORhHEEgk+A8V3ZzUIuT4RlyS2COjrr2iorAREdWQ6gvH8n8Q3kOPlv1GCBrGhjGta0aBrQAAOQA0C+iL5+66VryzZLARQW1sb0VK4slnbnG9jAXuHgQ0Gx81z0HSJQTODRPkcdAJGOZf4uFvuoVNjWdrx9hlFkc24sd3JUzaeDvRZ212zmWey/WUrdGyxnvtYNzXW3DcSBu43RFELHB9P+hrJ8aSrbKxskZuxwDgeYKreM8R9U0wRH1jh2nD2Wnh5n7Ka27Xup4HyMYXOA0AGgv7R8BvWUzTOe4ucSXE3JO8k8VytdqNi2R5f4O7/AAjQq6Xqz4X+2eiIp/CmHTUvzvHqWnX+x/h5c1xq65WSUYn1N10KYOc+ESmCsNXtUyt8Y2n/ALCP+PnyV2XhrQBYCwHBeV9JTTGqO1Hwmq1M9TY5y+PZBERbHlCIvSWUMaXOIDQCSTuAAuSSgKx0h4k9EpssbrTzXYy29o9uT4Ai3iQsWAtopfFG3jW1L5tcndjaeEYvbTmbknzUSvoNNT6UMd+5jJ5YWydF1AI6Br9LzOdIT8cjR8mBY2Vu+CSP0+my7uqb8+P3usde8Vpe5MOSbVG6TMWPpmNpoHFssgLnPGjmR7uyeDnG4vwseNirysX6Tg79Rfmvbq48vlY3t8brwaOCnZ17F5PoVUCyEIi7xkaD0b40LHNoqh12O0heT3TwhJ5H2eW7iLaivzaR5+Q3+QHNb7hdtQKWIVZHXZe1zt7OY8XWtfxXH11MYveu/wC5NIvsSjmgixFweCzfFeHDTPzxj1Ljp/Q/xPhyWkr41dI2Vjo5BdrhYhcXUUK6OO/Y6Oh1ktLZuXD5X73Mr2Lsd9VKI26De53BrefnyWp0VGyFjY4xZrRYD/0+K5ti7FjpY8jLkk3LjvceF/IKQVNLpvRjl8v9wbfxHXPVTxH+lce/uERF7DlhERAFnvSriTJGKKM9qQZpCOEd9GebiPkPEK7bX2oylhfPIeywXPM8mjxJsPisB2jtB9RK+eU9uR2Y8hyaPACwHkvfoqd8t74X5KSZzoiLtGYWx9Fu0BJQtj0zQudGR4XztPycFjiseA8S+hVN3m0MtmScm69iT4EkHwcV5tVU7K2lyTF4Zt6pPSThJ1VG2eBuaaIEFg3vjJvYf2BuRzuVdWuuLjdzXlcOux1yUkatZPzb4cRoQdCCN4I4FCbb1ve1MJUlU7PNTxuf/Oxa4+bm2J+K+NBgehgcHx0zMw1DnXfY77jMSAV1PqEMcPJTYyodG+CTcVlSywGsMbhrf/WI4f1+fJaYiLmXWytluZdLARZ1jDpIdBUtipcrmxOvMTuedxgDuFuJHG3Ig3bYm24qyETQuu06EHvNdxY4cCFM6ZwipNdGMo70RFiSEREAREQGT9KWJeulFJGfVxHNJb2peDf8QfmfBUVbvJgqhc4udSRFziXEkG5JNyTrvJJXr+xqD3OH6fyupVrK64qKTM3FswpFuv7GoPc4fp/Kfsag9zh+n8rT6hDwxsZhSLdf2NQe5w/T+U/Y1B7nD9P5T6hDwxsZQsFdIhpQ2nqrugGjJBcujHBpHtMHDiPEbtUo6xkzBJE9r2O1DmkEH4hRH7GoPc4fp/K69m4cpqZxdBC2MnflJAPm29j8V4b51WPdFNMsk0SSIi8pY9ZJA0FziA0C5JNgAN5JO5ZvjTpKBBp6FxudH1A0AHFsfM/24cL7xfNp7EgqQBPGJGjc1xOXzy3sSuD9jUHucP0/leimVUHmabKvJhQCktg4gmopOsgdv0cw9x4HBw/4I1C2P9jUHucP0/lP2NQe5w/T+V73rq5LDiyu1nJh/pDpasBrniGXjHI4DX+rzYO+x8FaFAnAtB7nD9P5Xbs/D9PTkGCPJb2WucG6/wBL5fsudZ6T6wyi6z3JFERYkhERAFzbREhhkEJAlyOyE7g/Kcp18bLpRSngGTbe2ztmha11RUMAeSBlbG7UC59lTuyKzaMEjJto1MDaQtNyXMBLi27ALNBJ8AuXpm/+NP8A73/9ahsYySTV9PCYuta2KPJAX5A8ubmd2uFy0A88tl1YJWQj0SznPTx4M+GaXQ4opJ2OfFUxOawZnHNbKB7RBsQPFV3C+PjU1U0MzqdrA8thLSQZPWPa3UuIddoadOaqH6PK2thJooqZry2OSD0plnxvdkeQxzw4gtJ0A1Leakej/Y8L6+qzRNPUSOMW/sZZ5Gi2vANA15LN0VxhJ89PboTl5L67F1EBf0qG2YM0eCcx3NsNbr1r8YUUEnVS1UTXje29yDyNgbHzWbdH2w6eZ1RUVQuyns8C5te73l5A1NgwWXyoKETxVD6XZ5lY4uLqyqnbdumZzg1oaA7UuOp36ngoelrUmsvp9lz9xuZsVNUslaHxva9jtQ5pBB8iFmVPifatVVz09NLD6t8tg6NosxkxjHaO891TPRC4mieL6CZ1hyuxhP3JKp2yPTP1Cq/T8nXZ582fLbJ6Sb97TflU1VKMpx6PHkN8FtwzjKqbVuotpNYHhpcJBZoFm59bHKW5bm/C2vhYqbGtDI/q2VcJeTYDNYE8g46H5rO9rYckiZLW7XkeXyWjbHC5udzjwLiMrWBrdwB+1jG7f2a9tHHJ+nx08WgErps88mZp36C4Iu7u6W4K709VjTXfxjGfbPPwRlovm2cS1Ee16ekY8CCQNzNyAk3Et+1vHdarM/b1M2XqDPF11w3qs4z3IuBl33tqsrxNPMK6kfAC6f0eLILZiXljxfXedSdVN9E0NO/rZXXdWBxzF+pDHHvNvrqb5jvv4WWdlEVWp+F28+WSn1NIREXOLhERAEREAREQEDizCLNosYySWRgYSQWBut221zAr5YiwNBWtjzueySMBrZW2zWHskEWIvr4cLKxotY2zjjD44IwiobB6OYqecVM08tRM3uufuBtYO1JJIF7XNhyXtF0dxx1npcVROy8nWuiBGVxLs5aSLEtLiTY3VtRWeosbzkYRXcO4Jio2zMD3ytnsHNeG2tZwLeyBoQ8qIb0UxC7G1dWKdxuYA8ZTpoCePDeCdBqryihX2Jt55GEQuFsMt2fE6Jkj3hz893hoIJa1tuyBp2VzbDwVHSVUtU2WRzpc92uDco6yUSG1hfeLaqxoqu2bz155GCLxFh6Kuh6mbMBcODmmzmuG5wuCOJGoO9Vd/RQx7Q2Wuq35QAy7mkMHEBrgQLgAK+IrQusgsRYaTKwMCR+kU9T10uanYyNrbNs4MY5oLja9zmO5eWYFjZWmthmljeTd0bQzq3X74IIv2t+/fqrMij1p+fb4GEERFkSEREB//9k="/>
          <p:cNvSpPr>
            <a:spLocks noChangeAspect="1" noChangeArrowheads="1"/>
          </p:cNvSpPr>
          <p:nvPr/>
        </p:nvSpPr>
        <p:spPr bwMode="auto">
          <a:xfrm>
            <a:off x="63500" y="-741363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82" name="AutoShape 10" descr="data:image/jpg;base64,/9j/4AAQSkZJRgABAQAAAQABAAD/2wCEAAkGBhIQERUREBARFRIWGBsVGBIWERcXFRgWGBQWFhcSGhIYGycgGh0jHRQSIjEsJSgpLCw4Gyo9NTAtNSg3LCkBCQoKDgwOGg8PGikkHyQ0LzUtNSksLCkvKSosLSksKSkqNSksLiwpLC0sLCw1LCkpLCwwLCksKiwsKSwyLCwpLP/AABEIAKAAoAMBIgACEQEDEQH/xAAcAAEAAwEAAwEAAAAAAAAAAAAABQYHBAECAwj/xAA6EAABAwIDBAYJBAEFAQAAAAABAAIDBBEGEiEFMUFRBxMiMmFxFCNCVIGRkqHhFRZSYoJTcrGzwTP/xAAaAQEAAwEBAQAAAAAAAAAAAAAAAQIDBQQG/8QALBEAAgIBAwMDBAAHAAAAAAAAAAECAxEEEjEhQVETYYEVcbHwBRQyQ1Kh8f/aAAwDAQACEQMRAD8A3FERAEREAREQBERAERcG3Ntx0cLp5icjbaAXcSTYNA4lSk28IHei9IJ2va17CC1wDg4biCLgj4Fe6gBERAEREAREQBERAEREAREQBERAEREAWPdJmI/SajqGH1UBIPJ0u5x/x7v1K+47xJ6FTEsPrpOxGOINtZLcmjXztzWIhdTQ0/3H8FJPsad0VYlzMNFIe0y7ojzZftM/xJv5HwWiL860Fc+CVk0Rs+NwcOR5tPgRcHzW+7F2syqgZPH3Xi9uIO4tPiDcfBZa2nbLeuH+RF9jtREXgLhERAEREAREQBERAEREAREQBeHOAFyQANSTu815VF6UcS9TCKSN3rJh27ezFuPxcdPK/wAdKq3ZJRRDeChYwxCa6qdID6pvYiH9Ae/bm46/JQiIvo4xUUooxCvHRdiTqZjSSH1cxuzk2W27ycB8wOZVHXkOIIIJBBBBBsQQbhwPAggFVtrVkXFkp4P0iigsGYi9OpWyG3Wt7Eg5PA325EWI81Or5yUXFuLNgiIqgIiIAiIgCIiAIiIAiIgObaW0GU8T5pTZjGlxPgOA8TuWBbX2o+qnfPJ3nm9v4tGjWDyFh4q69KuJM7xRRnsss+Ug73b2R/Ado+Y5LPl2tFTsjvfL/BlJhEXdsrYdRVG1PC9+ti4CzB5yHT/1e5tJZZU4UV0puiescAXvp2eGZziPk233XtN0S1YF2y07vC72ny7tlj/M1f5InDIrA2I/QqoF7rQyWZJyGvZk/wAST8CVuKwDa+GKqlBNRA5rP9QWdH8Xt3b+NlpnRliT0in6iR15YAB4ui3Md427p8hzXh1takvVj8lovsXNERcs0CIiAIiIAiIgCIiAKJxTt9tFTPmNi4dljT7Tz3W+XE+AKlli/SJiT0upMbHXhhJa3k5+57/tlHkea9Omp9WeHx3KyeEViaZz3Oe9xc9xLnOO8uJuT816IrP0f4bFZU3kbeGGz3g7nOJORhHEEgk+A8V3ZzUIuT4RlyS2COjrr2iorAREdWQ6gvH8n8Q3kOPlv1GCBrGhjGta0aBrQAAOQA0C+iL5+66VryzZLARQW1sb0VK4slnbnG9jAXuHgQ0Gx81z0HSJQTODRPkcdAJGOZf4uFvuoVNjWdrx9hlFkc24sd3JUzaeDvRZ212zmWey/WUrdGyxnvtYNzXW3DcSBu43RFELHB9P+hrJ8aSrbKxskZuxwDgeYKreM8R9U0wRH1jh2nD2Wnh5n7Ka27Xup4HyMYXOA0AGgv7R8BvWUzTOe4ucSXE3JO8k8VytdqNi2R5f4O7/AAjQq6Xqz4X+2eiIp/CmHTUvzvHqWnX+x/h5c1xq65WSUYn1N10KYOc+ESmCsNXtUyt8Y2n/ALCP+PnyV2XhrQBYCwHBeV9JTTGqO1Hwmq1M9TY5y+PZBERbHlCIvSWUMaXOIDQCSTuAAuSSgKx0h4k9EpssbrTzXYy29o9uT4Ai3iQsWAtopfFG3jW1L5tcndjaeEYvbTmbknzUSvoNNT6UMd+5jJ5YWydF1AI6Br9LzOdIT8cjR8mBY2Vu+CSP0+my7uqb8+P3usde8Vpe5MOSbVG6TMWPpmNpoHFssgLnPGjmR7uyeDnG4vwseNirysX6Tg79Rfmvbq48vlY3t8brwaOCnZ17F5PoVUCyEIi7xkaD0b40LHNoqh12O0heT3TwhJ5H2eW7iLaivzaR5+Q3+QHNb7hdtQKWIVZHXZe1zt7OY8XWtfxXH11MYveu/wC5NIvsSjmgixFweCzfFeHDTPzxj1Ljp/Q/xPhyWkr41dI2Vjo5BdrhYhcXUUK6OO/Y6Oh1ktLZuXD5X73Mr2Lsd9VKI26De53BrefnyWp0VGyFjY4xZrRYD/0+K5ti7FjpY8jLkk3LjvceF/IKQVNLpvRjl8v9wbfxHXPVTxH+lce/uERF7DlhERAFnvSriTJGKKM9qQZpCOEd9GebiPkPEK7bX2oylhfPIeywXPM8mjxJsPisB2jtB9RK+eU9uR2Y8hyaPACwHkvfoqd8t74X5KSZzoiLtGYWx9Fu0BJQtj0zQudGR4XztPycFjiseA8S+hVN3m0MtmScm69iT4EkHwcV5tVU7K2lyTF4Zt6pPSThJ1VG2eBuaaIEFg3vjJvYf2BuRzuVdWuuLjdzXlcOux1yUkatZPzb4cRoQdCCN4I4FCbb1ve1MJUlU7PNTxuf/Oxa4+bm2J+K+NBgehgcHx0zMw1DnXfY77jMSAV1PqEMcPJTYyodG+CTcVlSywGsMbhrf/WI4f1+fJaYiLmXWytluZdLARZ1jDpIdBUtipcrmxOvMTuedxgDuFuJHG3Ig3bYm24qyETQuu06EHvNdxY4cCFM6ZwipNdGMo70RFiSEREAREQGT9KWJeulFJGfVxHNJb2peDf8QfmfBUVbvJgqhc4udSRFziXEkG5JNyTrvJJXr+xqD3OH6fyupVrK64qKTM3FswpFuv7GoPc4fp/Kfsag9zh+n8rT6hDwxsZhSLdf2NQe5w/T+U/Y1B7nD9P5T6hDwxsZQsFdIhpQ2nqrugGjJBcujHBpHtMHDiPEbtUo6xkzBJE9r2O1DmkEH4hRH7GoPc4fp/K69m4cpqZxdBC2MnflJAPm29j8V4b51WPdFNMsk0SSIi8pY9ZJA0FziA0C5JNgAN5JO5ZvjTpKBBp6FxudH1A0AHFsfM/24cL7xfNp7EgqQBPGJGjc1xOXzy3sSuD9jUHucP0/leimVUHmabKvJhQCktg4gmopOsgdv0cw9x4HBw/4I1C2P9jUHucP0/lP2NQe5w/T+V73rq5LDiyu1nJh/pDpasBrniGXjHI4DX+rzYO+x8FaFAnAtB7nD9P5Xbs/D9PTkGCPJb2WucG6/wBL5fsudZ6T6wyi6z3JFERYkhERAFzbREhhkEJAlyOyE7g/Kcp18bLpRSngGTbe2ztmha11RUMAeSBlbG7UC59lTuyKzaMEjJto1MDaQtNyXMBLi27ALNBJ8AuXpm/+NP8A73/9ahsYySTV9PCYuta2KPJAX5A8ubmd2uFy0A88tl1YJWQj0SznPTx4M+GaXQ4opJ2OfFUxOawZnHNbKB7RBsQPFV3C+PjU1U0MzqdrA8thLSQZPWPa3UuIddoadOaqH6PK2thJooqZry2OSD0plnxvdkeQxzw4gtJ0A1Leakej/Y8L6+qzRNPUSOMW/sZZ5Gi2vANA15LN0VxhJ89PboTl5L67F1EBf0qG2YM0eCcx3NsNbr1r8YUUEnVS1UTXje29yDyNgbHzWbdH2w6eZ1RUVQuyns8C5te73l5A1NgwWXyoKETxVD6XZ5lY4uLqyqnbdumZzg1oaA7UuOp36ngoelrUmsvp9lz9xuZsVNUslaHxva9jtQ5pBB8iFmVPifatVVz09NLD6t8tg6NosxkxjHaO891TPRC4mieL6CZ1hyuxhP3JKp2yPTP1Cq/T8nXZ582fLbJ6Sb97TflU1VKMpx6PHkN8FtwzjKqbVuotpNYHhpcJBZoFm59bHKW5bm/C2vhYqbGtDI/q2VcJeTYDNYE8g46H5rO9rYckiZLW7XkeXyWjbHC5udzjwLiMrWBrdwB+1jG7f2a9tHHJ+nx08WgErps88mZp36C4Iu7u6W4K709VjTXfxjGfbPPwRlovm2cS1Ee16ekY8CCQNzNyAk3Et+1vHdarM/b1M2XqDPF11w3qs4z3IuBl33tqsrxNPMK6kfAC6f0eLILZiXljxfXedSdVN9E0NO/rZXXdWBxzF+pDHHvNvrqb5jvv4WWdlEVWp+F28+WSn1NIREXOLhERAEREAREQEDizCLNosYySWRgYSQWBut221zAr5YiwNBWtjzueySMBrZW2zWHskEWIvr4cLKxotY2zjjD44IwiobB6OYqecVM08tRM3uufuBtYO1JJIF7XNhyXtF0dxx1npcVROy8nWuiBGVxLs5aSLEtLiTY3VtRWeosbzkYRXcO4Jio2zMD3ytnsHNeG2tZwLeyBoQ8qIb0UxC7G1dWKdxuYA8ZTpoCePDeCdBqryihX2Jt55GEQuFsMt2fE6Jkj3hz893hoIJa1tuyBp2VzbDwVHSVUtU2WRzpc92uDco6yUSG1hfeLaqxoqu2bz155GCLxFh6Kuh6mbMBcODmmzmuG5wuCOJGoO9Vd/RQx7Q2Wuq35QAy7mkMHEBrgQLgAK+IrQusgsRYaTKwMCR+kU9T10uanYyNrbNs4MY5oLja9zmO5eWYFjZWmthmljeTd0bQzq3X74IIv2t+/fqrMij1p+fb4GEERFkSEREB//9k="/>
          <p:cNvSpPr>
            <a:spLocks noChangeAspect="1" noChangeArrowheads="1"/>
          </p:cNvSpPr>
          <p:nvPr/>
        </p:nvSpPr>
        <p:spPr bwMode="auto">
          <a:xfrm>
            <a:off x="63500" y="-741363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2772" name="AutoShape 4" descr="data:image/jpeg;base64,/9j/4AAQSkZJRgABAQAAAQABAAD/2wBDAAkGBwgHBgkIBwgKCgkLDRYPDQwMDRsUFRAWIB0iIiAdHx8kKDQsJCYxJx8fLT0tMTU3Ojo6Iys/RD84QzQ5Ojf/2wBDAQoKCg0MDRoPDxo3JR8lNzc3Nzc3Nzc3Nzc3Nzc3Nzc3Nzc3Nzc3Nzc3Nzc3Nzc3Nzc3Nzc3Nzc3Nzc3Nzc3Nzf/wAARCABPAUkDASIAAhEBAxEB/8QAHAAAAwADAQEBAAAAAAAAAAAAAAcIAQUGBAMC/8QATRAAAQMDAQMGCAcNBwUBAAAAAQACAwQFEQYHITEIEhNBUWEiNnF0dZSy0RQyUlWBkaEVFhcjNTdCVFaCk7GzGDM0YnOS0iQlQ1Ny8P/EABQBAQAAAAAAAAAAAAAAAAAAAAD/xAAUEQEAAAAAAAAAAAAAAAAAAAAA/9oADAMBAAIRAxEAPwBGoQhAIQhAIQhAIX0hhknkbFCx0kjzzWsY3JcewAcU1NH7Ebtcgyp1DP8Ac2nO/oGjnTny9TftPcgVGD2IAyqqtOybRlt5rjahVytGOfVSOkB/dzzfsXGbe9P2az6UoZbTa6OjkfcGtc6nhawkdG/ccDuCBEYwsJmbBbdRXPV9VDcKWGpiFC5wZMwOGeezfvT8+9HTfzFbvVm+5BG6FZH3o6b+Yrd6s33I+9HTfzFbvVm+5BG6FZH3o6b+Yrd6s33IOkdN/MVu9WZ7kEbrJBC32voYabWt8gp4mRRR10rWMYMBoDjuATX5OdHS1VqvJqaaGYieMAyRh2PBPagRKyArV+5Nt+b6T+C33LwagtdvZYbk5lDShwpJSCIW7vAPcgjhCEIBZwVsLHZq6+3GG32umkqKmU7msG4DrJPUO9PPR+xC2UkLZ9USmvqXbzBE9zImd2Rgu8u4dyCfQ1znBrQXE8AN6+jqWpa3nOp5QO0sKs222S1WuJsVut1LTMbvAiha3H1Be5zQ5vNcAQeIIQQ8hWHftFacv8RZc7TTSHGBIxvMe3yObgqf9rGz6m0ZU081DcWzU1W4hlNKfx0eBx/zN6s7urigXiEIQZIwsJn8nuOObXM7ZY2vb9z5NzhkfHjVGfAqT9Wh/hhBEiFbnwKl/Vof4YQaKlIwaaHH+mEESAErCrXVmzvTmpoXCpoY6eqx4FVTt5j2nvxucO45U1a00lcdH3d1Bcm85jsugqGjwJm54jv7R1fVkOfWcHd3rC32iLPDfdS0VBVOc2lcXPqC3j0bAXOx5QMfSg0jIpHtc5jHOa3e4gZA8q/Cemmq6uutkoayihrqKiqJ5Yyy3zwxQUELCAC4Pb4eASSXZyQeGQFwOtaWhrrRDfqLoenFfNQ1kkDAyOoe3BZM1o3AuZvOMAnfgZQcShCEAhCEAhCEAvbZ7VW3m4w2+3Uz56mY4Yxo+09g718qKjqK+qhpaOF81RM4MjjYMlxPUqh2XaBp9HWzpKjmTXeoANRMB8Qf+tp7B29Z+hB+Nm+za36Pp21M4bV3d48OpI8GMfJYOod/E9w3LvANyBuRlBlKblH+J9v9It/pyLptYbTNOaVe6nqah1VWt40tKA5zeHxjnDeOcE5SU2lbTxre2QW9lp+Bxw1ImEhqOkLsNc3GOaMfG7Sg2HJ08daz0e/22KjcjtUjbPdYu0VeZbjHQtrDJAYeY6XmYyQc5wexMP8AtBVH7NxeuH/gge6FqNKXh1/07QXZ8AgNXEJOiDudzc9WcDK26AysEjC5DaZrN+iLPTXCOhbWGapEJY6XmY8Fzs5wfkpcf2gp/wBm4/XT/wAEC12i+PmoPSE3tFNrk1/km9ecR+yUlNRXQ3u+190MIhNXO+YxB3O5pcc4z1p18mv8k3rziP2Sgc612o/F65+aS+wVsVrtR+L1z80l9goItXqttFPcq6Cio4nS1FRI2ONjRxJK8qcnJ006yquVffqiIOFIBDTPIyOkcDzyO8Nx/uQNLZ5oqi0ZZ208TWyV0wBq6nG97uwdjR1D6eJXWrA3Ba3UV7odP2ioudzk6Onhbk9rj1NA6yTuQbNClvVG1vVF6qnmjq32ujPxKemcMj/6fgEn6h3LnaTWOpaOfpoL9cg/tNS532EkIKz1Je6PT1mqrrXv5sNOwu5oI5z3dTW54kncFJOrdSV2qb5UXS4PIdIcRxA5bEzqaPJ9pyV7NV66vmrKWiprzUNeylGR0bOb0jvluA3Zx2Y61zR3lBhCEIGjydvHuf0fJ7capJTbydvHuf0fJ7capJAIyhI6l21V9BquroL7R08luiq3w9LA0tkia1xHOIyedu6t3WgeK5/WmlqHVtlmttewAnwoJgPChf1OH8iOsLeU00VRBHPA9skUjQ9j2nIc0jIIK+h4IIuv9nrLDdam2XGLo6mnfzXY4OHU4doPELOnLvPYb1R3Smax0lNJzuY/g8EYc0+UEj6VQW2vQv3xWoXa2xA3ShZvAG+eIZJb5RxH0jrU1FA0qSssjmW2WyagoKGgoZZnmjuMbzL0cuOfC7AIkbgEZHHd1jK5XVl5t09FR2TT7JBa6KSSXpZBh08rzvdjiGgDmtBJOOO9cuhBk7ysIQgEIWcIML6QRSTzMhhY6SWRwaxjBkucTgADtWaeCWeoihgjdJNI8NZG0ZLnE4AA7SVReybZizTkbLxe42SXh7cxx7i2lB6h1F56z1cB1kh+9kWzZumIG3a9RMfeJW/i2EB3wRpHAH5ZB3keQdeWfjflA4LKDBSW2vbUn0kk+n9MzltQAW1daw74+1kZHX2u6urfw3G2baINO0hstolxdqhmZJG5/wCmjOd+flHq7OPZmbkH7fI97nOe4uc4kuc45JJ6yvwhCAQhCCudl35vbF5q1dUuV2Xfm9sXmrV1SBTco/xQt3pFv9ORTqqK5R/ifbvSLf6cinVAJ+cmv8k3rziP2SkGn5ya/wAk3rziP2Sgc612o/F65+aS+wVsVrtR+L1z80l9goItVPbBImR7O6Z7WgOkqJXOI/SIdj+QCmEcVTOwCrjn0AyFh8KmqpWP3cCSHfycEDKSC5R16mddbbZGOIp44PhMjc7nOc4tGfIGn/cn6kNyjrHP8Ptl8ijLoXRfBZXAfFcCXNz5ec76kCWJynPsd2f6c1TpiauvNJJNUNqXRhzZ3s8EAdQPekwRgp8bDdU2Gy6SnprtdqSknNW5wjmkDSRhu9B1X4GtEfNs3rUnvR+BrRHzbN61J71vqfXOlamoip6e/wBBLNK8MjjZMCXOJwAB2krouKBfnY3on5tm9ak96R21iwW/TWr5LdaYnR0ohY8Nc8uOTnO8qsDwUo7Yq9tw2iXd0b2vjge2AEdRa0Bw+h3OCDe8nbx7n9Hye3GqSU28nbx7n9Hye3GqSQCjHVRxqi8efT+2VZy5ubQmlZ5pJp9P298sji573RAlzicklAsdg+vfiaVuspzv+ASOJPaTGT/L6uxPJc3FoPSkEzJobBQRyRuDmPZEAWuByCD2roxuAQB3qeNtez02isk1BZ4P+3TuzURRj+4kP6WPkn7D5QqIXyqaeKqgkp6iJksMjS18bxlrgeIIQRChNzaRsfrbZJJctLxPq6E5c+lG+WAcfB+U3yb+HHilK5jmuLXNIcDgg8Qg/KEcEIBdvsx0GNcVVaySvNJFRtY5/Nj5znh3O4b93xe9cQnXyaP8Zf8A/Tg/m9AytF7O7DpBvSUML560jDquow6THY3G5o8n05XWgYKyhALi9peu6bR1oPRmOS6ztxSwOOf33D5I+3gvhtJ2j0GjqUwQFlVd5G/iqcHIj/zP7B3cT9ZEzXm61t5r57hcqh09VM7L3uP2DsA7EHxuNZU3GtmrK6Z89TM8vkkeclxK8yEIBCEIBCEIK52Xfm9sXmrV1S5XZd+b2xeatXVIFNyj/E+3ekW/05FOqorlH+J9u9It/pyKdUAn5ya/yTevOI/ZKQafnJr/ACTevOI/ZKBzrXaj8Xrn5pL7BWxWu1H4vXPzSX2Cgi3gm5yeNQR0N9rbLUyENuDGvhBO7pGZyB3lp+nmhKNfeiqJaSpiqaaQxzwyNkjeOLXNOQfoKC2xwXgvloor7aqi23OETUs7ea9vWOwg9RB3grmdmmvaTWVsa172xXWBoFTBwyflsHyT9i7ZBOGpdiGoKGV77JLDcqbeWtLxHKOO4g7j5QfoWgptlmtZ5mxGxyR879KSVjWjynKq5GECy2Z7KafS1Qy63WdtXdWswwMH4uDPEjO8u6s7vImahfCtq6ehpZaqsmZDTxNLpJXuw1oHWSg1+q77T6b0/W3aqcAynjJa3re87mtHeThR1W1MtZVzVM550s0jpHntc4kn7Su52s7QH6wuDaWhyy0Urz0IPxpncOeezuHZ5dy/QNHk7ePc/o+T241SSm3k7ePc/o+T241SSAQvzISGOI4gEqYRtm1rj/HU/qrPcgqBCl/8M+tf12m9VZ7kfhn1r+u03qrPcgqBCnHT22/UFNdI5L6Iqyg4SxxRNY8d7Tu39x3fzT9sN7t1/t0VfaqplRTyDc5p3tPY4cQe4oNgRlJrlGWyhhslBcYqSFlbJWCN87WAPc3mOOCeveAnMlJykfFO2+kB/TegndCEIBOLk63Cit9VfXV9ZT0wdHDzTPK1mcF+cZKTqygrW8bSdIWqJ7p71TzPbu6Omd0riezDUqNZbb6+vjfTaZpnW+J241M3NdNjuG8N+1KHJHBGUH6nlknmfNM98kkji573uy5zjvJJPEkr8IQgEIQgEIQgEIQgpzZ3rHTVBoiz0lbfbfBURUzWyRyTtDmnsIXR/f7pH9o7Z6w1SAhA9dvOpbHetL0MFpu1HWTMrg9zIJQ4hvRvGcDqyR9aRSzlYQCc+wTUllsVtu0d4udNRvlmY5jZn83nANO8JMLOUFd/hC0f+0Vv/iheG+690nPZLhDDqCgfJJTSNY0S7yS0gBSisg4QYQsnecrCD1UFfU26rhq6CeSnqYTzo5YzhzT/APtycukNugjhjptVUcssjcNNZSgZd3uZux34+pJBCCt6HaTo6tibJHf6OMH9Gd3RkfQ7C9EmvdIxfG1Hbf3ahp/kpAWc4QUrf9tumLcCy3CpuU2/+5ZzYwe9zsfYCkvrbaDe9YSltdKIaIHLKOHcwd563HvP0ALkiSVhAIQhB32xe/WzTmrZq28VTaendRPjDy0nwi5hA3eQp4fhW0V89M/hP9ylLO7CwgqyTarotzHAXpmSD/4n+5SosLKDCEIQC22ntRXXTdX8Ls1ZJTTHc7m4LXjsc07itShA87Bt7j6FrNQ2mUyjjLQkEO/dcRj61qdsG0Cxaw05QUtodU9PHViV7JoebzW8xw47xnJHBKJZzuwgwdyEIQf/2Q=="/>
          <p:cNvSpPr>
            <a:spLocks noChangeAspect="1" noChangeArrowheads="1"/>
          </p:cNvSpPr>
          <p:nvPr/>
        </p:nvSpPr>
        <p:spPr bwMode="auto">
          <a:xfrm>
            <a:off x="63500" y="-184150"/>
            <a:ext cx="1552575" cy="371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2774" name="AutoShape 6" descr="data:image/jpeg;base64,/9j/4AAQSkZJRgABAQAAAQABAAD/2wBDAAkGBwgHBgkIBwgKCgkLDRYPDQwMDRsUFRAWIB0iIiAdHx8kKDQsJCYxJx8fLT0tMTU3Ojo6Iys/RD84QzQ5Ojf/2wBDAQoKCg0MDRoPDxo3JR8lNzc3Nzc3Nzc3Nzc3Nzc3Nzc3Nzc3Nzc3Nzc3Nzc3Nzc3Nzc3Nzc3Nzc3Nzc3Nzc3Nzf/wAARCABPAUkDASIAAhEBAxEB/8QAHAAAAwADAQEBAAAAAAAAAAAAAAcIAQUGBAMC/8QATRAAAQMDAQMGCAcNBwUBAAAAAQACAwQFEQYHITEIEhNBUWEiNnF0dZSy0RQyUlWBkaEVFhcjNTdCVFaCk7GzGDM0YnOS0iQlQ1Ny8P/EABQBAQAAAAAAAAAAAAAAAAAAAAD/xAAUEQEAAAAAAAAAAAAAAAAAAAAA/9oADAMBAAIRAxEAPwBGoQhAIQhAIQhAIX0hhknkbFCx0kjzzWsY3JcewAcU1NH7Ebtcgyp1DP8Ac2nO/oGjnTny9TftPcgVGD2IAyqqtOybRlt5rjahVytGOfVSOkB/dzzfsXGbe9P2az6UoZbTa6OjkfcGtc6nhawkdG/ccDuCBEYwsJmbBbdRXPV9VDcKWGpiFC5wZMwOGeezfvT8+9HTfzFbvVm+5BG6FZH3o6b+Yrd6s33I+9HTfzFbvVm+5BG6FZH3o6b+Yrd6s33IOkdN/MVu9WZ7kEbrJBC32voYabWt8gp4mRRR10rWMYMBoDjuATX5OdHS1VqvJqaaGYieMAyRh2PBPagRKyArV+5Nt+b6T+C33LwagtdvZYbk5lDShwpJSCIW7vAPcgjhCEIBZwVsLHZq6+3GG32umkqKmU7msG4DrJPUO9PPR+xC2UkLZ9USmvqXbzBE9zImd2Rgu8u4dyCfQ1znBrQXE8AN6+jqWpa3nOp5QO0sKs222S1WuJsVut1LTMbvAiha3H1Be5zQ5vNcAQeIIQQ8hWHftFacv8RZc7TTSHGBIxvMe3yObgqf9rGz6m0ZU081DcWzU1W4hlNKfx0eBx/zN6s7urigXiEIQZIwsJn8nuOObXM7ZY2vb9z5NzhkfHjVGfAqT9Wh/hhBEiFbnwKl/Vof4YQaKlIwaaHH+mEESAErCrXVmzvTmpoXCpoY6eqx4FVTt5j2nvxucO45U1a00lcdH3d1Bcm85jsugqGjwJm54jv7R1fVkOfWcHd3rC32iLPDfdS0VBVOc2lcXPqC3j0bAXOx5QMfSg0jIpHtc5jHOa3e4gZA8q/Cemmq6uutkoayihrqKiqJ5Yyy3zwxQUELCAC4Pb4eASSXZyQeGQFwOtaWhrrRDfqLoenFfNQ1kkDAyOoe3BZM1o3AuZvOMAnfgZQcShCEAhCEAhCEAvbZ7VW3m4w2+3Uz56mY4Yxo+09g718qKjqK+qhpaOF81RM4MjjYMlxPUqh2XaBp9HWzpKjmTXeoANRMB8Qf+tp7B29Z+hB+Nm+za36Pp21M4bV3d48OpI8GMfJYOod/E9w3LvANyBuRlBlKblH+J9v9It/pyLptYbTNOaVe6nqah1VWt40tKA5zeHxjnDeOcE5SU2lbTxre2QW9lp+Bxw1ImEhqOkLsNc3GOaMfG7Sg2HJ08daz0e/22KjcjtUjbPdYu0VeZbjHQtrDJAYeY6XmYyQc5wexMP8AtBVH7NxeuH/gge6FqNKXh1/07QXZ8AgNXEJOiDudzc9WcDK26AysEjC5DaZrN+iLPTXCOhbWGapEJY6XmY8Fzs5wfkpcf2gp/wBm4/XT/wAEC12i+PmoPSE3tFNrk1/km9ecR+yUlNRXQ3u+190MIhNXO+YxB3O5pcc4z1p18mv8k3rziP2Sgc612o/F65+aS+wVsVrtR+L1z80l9goItXqttFPcq6Cio4nS1FRI2ONjRxJK8qcnJ006yquVffqiIOFIBDTPIyOkcDzyO8Nx/uQNLZ5oqi0ZZ208TWyV0wBq6nG97uwdjR1D6eJXWrA3Ba3UV7odP2ioudzk6Onhbk9rj1NA6yTuQbNClvVG1vVF6qnmjq32ujPxKemcMj/6fgEn6h3LnaTWOpaOfpoL9cg/tNS532EkIKz1Je6PT1mqrrXv5sNOwu5oI5z3dTW54kncFJOrdSV2qb5UXS4PIdIcRxA5bEzqaPJ9pyV7NV66vmrKWiprzUNeylGR0bOb0jvluA3Zx2Y61zR3lBhCEIGjydvHuf0fJ7capJTbydvHuf0fJ7capJAIyhI6l21V9BquroL7R08luiq3w9LA0tkia1xHOIyedu6t3WgeK5/WmlqHVtlmttewAnwoJgPChf1OH8iOsLeU00VRBHPA9skUjQ9j2nIc0jIIK+h4IIuv9nrLDdam2XGLo6mnfzXY4OHU4doPELOnLvPYb1R3Smax0lNJzuY/g8EYc0+UEj6VQW2vQv3xWoXa2xA3ShZvAG+eIZJb5RxH0jrU1FA0qSssjmW2WyagoKGgoZZnmjuMbzL0cuOfC7AIkbgEZHHd1jK5XVl5t09FR2TT7JBa6KSSXpZBh08rzvdjiGgDmtBJOOO9cuhBk7ysIQgEIWcIML6QRSTzMhhY6SWRwaxjBkucTgADtWaeCWeoihgjdJNI8NZG0ZLnE4AA7SVReybZizTkbLxe42SXh7cxx7i2lB6h1F56z1cB1kh+9kWzZumIG3a9RMfeJW/i2EB3wRpHAH5ZB3keQdeWfjflA4LKDBSW2vbUn0kk+n9MzltQAW1daw74+1kZHX2u6urfw3G2baINO0hstolxdqhmZJG5/wCmjOd+flHq7OPZmbkH7fI97nOe4uc4kuc45JJ6yvwhCAQhCCudl35vbF5q1dUuV2Xfm9sXmrV1SBTco/xQt3pFv9ORTqqK5R/ifbvSLf6cinVAJ+cmv8k3rziP2SkGn5ya/wAk3rziP2Sgc612o/F65+aS+wVsVrtR+L1z80l9goItVPbBImR7O6Z7WgOkqJXOI/SIdj+QCmEcVTOwCrjn0AyFh8KmqpWP3cCSHfycEDKSC5R16mddbbZGOIp44PhMjc7nOc4tGfIGn/cn6kNyjrHP8Ptl8ijLoXRfBZXAfFcCXNz5ec76kCWJynPsd2f6c1TpiauvNJJNUNqXRhzZ3s8EAdQPekwRgp8bDdU2Gy6SnprtdqSknNW5wjmkDSRhu9B1X4GtEfNs3rUnvR+BrRHzbN61J71vqfXOlamoip6e/wBBLNK8MjjZMCXOJwAB2krouKBfnY3on5tm9ak96R21iwW/TWr5LdaYnR0ohY8Nc8uOTnO8qsDwUo7Yq9tw2iXd0b2vjge2AEdRa0Bw+h3OCDe8nbx7n9Hye3GqSU28nbx7n9Hye3GqSQCjHVRxqi8efT+2VZy5ubQmlZ5pJp9P298sji573RAlzicklAsdg+vfiaVuspzv+ASOJPaTGT/L6uxPJc3FoPSkEzJobBQRyRuDmPZEAWuByCD2roxuAQB3qeNtez02isk1BZ4P+3TuzURRj+4kP6WPkn7D5QqIXyqaeKqgkp6iJksMjS18bxlrgeIIQRChNzaRsfrbZJJctLxPq6E5c+lG+WAcfB+U3yb+HHilK5jmuLXNIcDgg8Qg/KEcEIBdvsx0GNcVVaySvNJFRtY5/Nj5znh3O4b93xe9cQnXyaP8Zf8A/Tg/m9AytF7O7DpBvSUML560jDquow6THY3G5o8n05XWgYKyhALi9peu6bR1oPRmOS6ztxSwOOf33D5I+3gvhtJ2j0GjqUwQFlVd5G/iqcHIj/zP7B3cT9ZEzXm61t5r57hcqh09VM7L3uP2DsA7EHxuNZU3GtmrK6Z89TM8vkkeclxK8yEIBCEIBCEIK52Xfm9sXmrV1S5XZd+b2xeatXVIFNyj/E+3ekW/05FOqorlH+J9u9It/pyKdUAn5ya/yTevOI/ZKQafnJr/ACTevOI/ZKBzrXaj8Xrn5pL7BWxWu1H4vXPzSX2Cgi3gm5yeNQR0N9rbLUyENuDGvhBO7pGZyB3lp+nmhKNfeiqJaSpiqaaQxzwyNkjeOLXNOQfoKC2xwXgvloor7aqi23OETUs7ea9vWOwg9RB3grmdmmvaTWVsa172xXWBoFTBwyflsHyT9i7ZBOGpdiGoKGV77JLDcqbeWtLxHKOO4g7j5QfoWgptlmtZ5mxGxyR879KSVjWjynKq5GECy2Z7KafS1Qy63WdtXdWswwMH4uDPEjO8u6s7vImahfCtq6ehpZaqsmZDTxNLpJXuw1oHWSg1+q77T6b0/W3aqcAynjJa3re87mtHeThR1W1MtZVzVM550s0jpHntc4kn7Su52s7QH6wuDaWhyy0Urz0IPxpncOeezuHZ5dy/QNHk7ePc/o+T241SSm3k7ePc/o+T241SSAQvzISGOI4gEqYRtm1rj/HU/qrPcgqBCl/8M+tf12m9VZ7kfhn1r+u03qrPcgqBCnHT22/UFNdI5L6Iqyg4SxxRNY8d7Tu39x3fzT9sN7t1/t0VfaqplRTyDc5p3tPY4cQe4oNgRlJrlGWyhhslBcYqSFlbJWCN87WAPc3mOOCeveAnMlJykfFO2+kB/TegndCEIBOLk63Cit9VfXV9ZT0wdHDzTPK1mcF+cZKTqygrW8bSdIWqJ7p71TzPbu6Omd0riezDUqNZbb6+vjfTaZpnW+J241M3NdNjuG8N+1KHJHBGUH6nlknmfNM98kkji573uy5zjvJJPEkr8IQgEIQgEIQgEIQgpzZ3rHTVBoiz0lbfbfBURUzWyRyTtDmnsIXR/f7pH9o7Z6w1SAhA9dvOpbHetL0MFpu1HWTMrg9zIJQ4hvRvGcDqyR9aRSzlYQCc+wTUllsVtu0d4udNRvlmY5jZn83nANO8JMLOUFd/hC0f+0Vv/iheG+690nPZLhDDqCgfJJTSNY0S7yS0gBSisg4QYQsnecrCD1UFfU26rhq6CeSnqYTzo5YzhzT/APtycukNugjhjptVUcssjcNNZSgZd3uZux34+pJBCCt6HaTo6tibJHf6OMH9Gd3RkfQ7C9EmvdIxfG1Hbf3ahp/kpAWc4QUrf9tumLcCy3CpuU2/+5ZzYwe9zsfYCkvrbaDe9YSltdKIaIHLKOHcwd563HvP0ALkiSVhAIQhB32xe/WzTmrZq28VTaendRPjDy0nwi5hA3eQp4fhW0V89M/hP9ylLO7CwgqyTarotzHAXpmSD/4n+5SosLKDCEIQC22ntRXXTdX8Ls1ZJTTHc7m4LXjsc07itShA87Bt7j6FrNQ2mUyjjLQkEO/dcRj61qdsG0Cxaw05QUtodU9PHViV7JoebzW8xw47xnJHBKJZzuwgwdyEIQf/2Q=="/>
          <p:cNvSpPr>
            <a:spLocks noChangeAspect="1" noChangeArrowheads="1"/>
          </p:cNvSpPr>
          <p:nvPr/>
        </p:nvSpPr>
        <p:spPr bwMode="auto">
          <a:xfrm>
            <a:off x="63500" y="-184150"/>
            <a:ext cx="1552575" cy="371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2776" name="AutoShape 8" descr="data:image/jpeg;base64,/9j/4AAQSkZJRgABAQAAAQABAAD/2wBDAAkGBwgHBgkIBwgKCgkLDRYPDQwMDRsUFRAWIB0iIiAdHx8kKDQsJCYxJx8fLT0tMTU3Ojo6Iys/RD84QzQ5Ojf/2wBDAQoKCg0MDRoPDxo3JR8lNzc3Nzc3Nzc3Nzc3Nzc3Nzc3Nzc3Nzc3Nzc3Nzc3Nzc3Nzc3Nzc3Nzc3Nzc3Nzc3Nzf/wAARCABPAUkDASIAAhEBAxEB/8QAHAAAAwADAQEBAAAAAAAAAAAAAAcIAQUGBAMC/8QATRAAAQMDAQMGCAcNBwUBAAAAAQACAwQFEQYHITEIEhNBUWEiNnF0dZSy0RQyUlWBkaEVFhcjNTdCVFaCk7GzGDM0YnOS0iQlQ1Ny8P/EABQBAQAAAAAAAAAAAAAAAAAAAAD/xAAUEQEAAAAAAAAAAAAAAAAAAAAA/9oADAMBAAIRAxEAPwBGoQhAIQhAIQhAIX0hhknkbFCx0kjzzWsY3JcewAcU1NH7Ebtcgyp1DP8Ac2nO/oGjnTny9TftPcgVGD2IAyqqtOybRlt5rjahVytGOfVSOkB/dzzfsXGbe9P2az6UoZbTa6OjkfcGtc6nhawkdG/ccDuCBEYwsJmbBbdRXPV9VDcKWGpiFC5wZMwOGeezfvT8+9HTfzFbvVm+5BG6FZH3o6b+Yrd6s33I+9HTfzFbvVm+5BG6FZH3o6b+Yrd6s33IOkdN/MVu9WZ7kEbrJBC32voYabWt8gp4mRRR10rWMYMBoDjuATX5OdHS1VqvJqaaGYieMAyRh2PBPagRKyArV+5Nt+b6T+C33LwagtdvZYbk5lDShwpJSCIW7vAPcgjhCEIBZwVsLHZq6+3GG32umkqKmU7msG4DrJPUO9PPR+xC2UkLZ9USmvqXbzBE9zImd2Rgu8u4dyCfQ1znBrQXE8AN6+jqWpa3nOp5QO0sKs222S1WuJsVut1LTMbvAiha3H1Be5zQ5vNcAQeIIQQ8hWHftFacv8RZc7TTSHGBIxvMe3yObgqf9rGz6m0ZU081DcWzU1W4hlNKfx0eBx/zN6s7urigXiEIQZIwsJn8nuOObXM7ZY2vb9z5NzhkfHjVGfAqT9Wh/hhBEiFbnwKl/Vof4YQaKlIwaaHH+mEESAErCrXVmzvTmpoXCpoY6eqx4FVTt5j2nvxucO45U1a00lcdH3d1Bcm85jsugqGjwJm54jv7R1fVkOfWcHd3rC32iLPDfdS0VBVOc2lcXPqC3j0bAXOx5QMfSg0jIpHtc5jHOa3e4gZA8q/Cemmq6uutkoayihrqKiqJ5Yyy3zwxQUELCAC4Pb4eASSXZyQeGQFwOtaWhrrRDfqLoenFfNQ1kkDAyOoe3BZM1o3AuZvOMAnfgZQcShCEAhCEAhCEAvbZ7VW3m4w2+3Uz56mY4Yxo+09g718qKjqK+qhpaOF81RM4MjjYMlxPUqh2XaBp9HWzpKjmTXeoANRMB8Qf+tp7B29Z+hB+Nm+za36Pp21M4bV3d48OpI8GMfJYOod/E9w3LvANyBuRlBlKblH+J9v9It/pyLptYbTNOaVe6nqah1VWt40tKA5zeHxjnDeOcE5SU2lbTxre2QW9lp+Bxw1ImEhqOkLsNc3GOaMfG7Sg2HJ08daz0e/22KjcjtUjbPdYu0VeZbjHQtrDJAYeY6XmYyQc5wexMP8AtBVH7NxeuH/gge6FqNKXh1/07QXZ8AgNXEJOiDudzc9WcDK26AysEjC5DaZrN+iLPTXCOhbWGapEJY6XmY8Fzs5wfkpcf2gp/wBm4/XT/wAEC12i+PmoPSE3tFNrk1/km9ecR+yUlNRXQ3u+190MIhNXO+YxB3O5pcc4z1p18mv8k3rziP2Sgc612o/F65+aS+wVsVrtR+L1z80l9goItXqttFPcq6Cio4nS1FRI2ONjRxJK8qcnJ006yquVffqiIOFIBDTPIyOkcDzyO8Nx/uQNLZ5oqi0ZZ208TWyV0wBq6nG97uwdjR1D6eJXWrA3Ba3UV7odP2ioudzk6Onhbk9rj1NA6yTuQbNClvVG1vVF6qnmjq32ujPxKemcMj/6fgEn6h3LnaTWOpaOfpoL9cg/tNS532EkIKz1Je6PT1mqrrXv5sNOwu5oI5z3dTW54kncFJOrdSV2qb5UXS4PIdIcRxA5bEzqaPJ9pyV7NV66vmrKWiprzUNeylGR0bOb0jvluA3Zx2Y61zR3lBhCEIGjydvHuf0fJ7capJTbydvHuf0fJ7capJAIyhI6l21V9BquroL7R08luiq3w9LA0tkia1xHOIyedu6t3WgeK5/WmlqHVtlmttewAnwoJgPChf1OH8iOsLeU00VRBHPA9skUjQ9j2nIc0jIIK+h4IIuv9nrLDdam2XGLo6mnfzXY4OHU4doPELOnLvPYb1R3Smax0lNJzuY/g8EYc0+UEj6VQW2vQv3xWoXa2xA3ShZvAG+eIZJb5RxH0jrU1FA0qSssjmW2WyagoKGgoZZnmjuMbzL0cuOfC7AIkbgEZHHd1jK5XVl5t09FR2TT7JBa6KSSXpZBh08rzvdjiGgDmtBJOOO9cuhBk7ysIQgEIWcIML6QRSTzMhhY6SWRwaxjBkucTgADtWaeCWeoihgjdJNI8NZG0ZLnE4AA7SVReybZizTkbLxe42SXh7cxx7i2lB6h1F56z1cB1kh+9kWzZumIG3a9RMfeJW/i2EB3wRpHAH5ZB3keQdeWfjflA4LKDBSW2vbUn0kk+n9MzltQAW1daw74+1kZHX2u6urfw3G2baINO0hstolxdqhmZJG5/wCmjOd+flHq7OPZmbkH7fI97nOe4uc4kuc45JJ6yvwhCAQhCCudl35vbF5q1dUuV2Xfm9sXmrV1SBTco/xQt3pFv9ORTqqK5R/ifbvSLf6cinVAJ+cmv8k3rziP2SkGn5ya/wAk3rziP2Sgc612o/F65+aS+wVsVrtR+L1z80l9goItVPbBImR7O6Z7WgOkqJXOI/SIdj+QCmEcVTOwCrjn0AyFh8KmqpWP3cCSHfycEDKSC5R16mddbbZGOIp44PhMjc7nOc4tGfIGn/cn6kNyjrHP8Ptl8ijLoXRfBZXAfFcCXNz5ec76kCWJynPsd2f6c1TpiauvNJJNUNqXRhzZ3s8EAdQPekwRgp8bDdU2Gy6SnprtdqSknNW5wjmkDSRhu9B1X4GtEfNs3rUnvR+BrRHzbN61J71vqfXOlamoip6e/wBBLNK8MjjZMCXOJwAB2krouKBfnY3on5tm9ak96R21iwW/TWr5LdaYnR0ohY8Nc8uOTnO8qsDwUo7Yq9tw2iXd0b2vjge2AEdRa0Bw+h3OCDe8nbx7n9Hye3GqSU28nbx7n9Hye3GqSQCjHVRxqi8efT+2VZy5ubQmlZ5pJp9P298sji573RAlzicklAsdg+vfiaVuspzv+ASOJPaTGT/L6uxPJc3FoPSkEzJobBQRyRuDmPZEAWuByCD2roxuAQB3qeNtez02isk1BZ4P+3TuzURRj+4kP6WPkn7D5QqIXyqaeKqgkp6iJksMjS18bxlrgeIIQRChNzaRsfrbZJJctLxPq6E5c+lG+WAcfB+U3yb+HHilK5jmuLXNIcDgg8Qg/KEcEIBdvsx0GNcVVaySvNJFRtY5/Nj5znh3O4b93xe9cQnXyaP8Zf8A/Tg/m9AytF7O7DpBvSUML560jDquow6THY3G5o8n05XWgYKyhALi9peu6bR1oPRmOS6ztxSwOOf33D5I+3gvhtJ2j0GjqUwQFlVd5G/iqcHIj/zP7B3cT9ZEzXm61t5r57hcqh09VM7L3uP2DsA7EHxuNZU3GtmrK6Z89TM8vkkeclxK8yEIBCEIBCEIK52Xfm9sXmrV1S5XZd+b2xeatXVIFNyj/E+3ekW/05FOqorlH+J9u9It/pyKdUAn5ya/yTevOI/ZKQafnJr/ACTevOI/ZKBzrXaj8Xrn5pL7BWxWu1H4vXPzSX2Cgi3gm5yeNQR0N9rbLUyENuDGvhBO7pGZyB3lp+nmhKNfeiqJaSpiqaaQxzwyNkjeOLXNOQfoKC2xwXgvloor7aqi23OETUs7ea9vWOwg9RB3grmdmmvaTWVsa172xXWBoFTBwyflsHyT9i7ZBOGpdiGoKGV77JLDcqbeWtLxHKOO4g7j5QfoWgptlmtZ5mxGxyR879KSVjWjynKq5GECy2Z7KafS1Qy63WdtXdWswwMH4uDPEjO8u6s7vImahfCtq6ehpZaqsmZDTxNLpJXuw1oHWSg1+q77T6b0/W3aqcAynjJa3re87mtHeThR1W1MtZVzVM550s0jpHntc4kn7Su52s7QH6wuDaWhyy0Urz0IPxpncOeezuHZ5dy/QNHk7ePc/o+T241SSm3k7ePc/o+T241SSAQvzISGOI4gEqYRtm1rj/HU/qrPcgqBCl/8M+tf12m9VZ7kfhn1r+u03qrPcgqBCnHT22/UFNdI5L6Iqyg4SxxRNY8d7Tu39x3fzT9sN7t1/t0VfaqplRTyDc5p3tPY4cQe4oNgRlJrlGWyhhslBcYqSFlbJWCN87WAPc3mOOCeveAnMlJykfFO2+kB/TegndCEIBOLk63Cit9VfXV9ZT0wdHDzTPK1mcF+cZKTqygrW8bSdIWqJ7p71TzPbu6Omd0riezDUqNZbb6+vjfTaZpnW+J241M3NdNjuG8N+1KHJHBGUH6nlknmfNM98kkji573uy5zjvJJPEkr8IQgEIQgEIQgEIQgpzZ3rHTVBoiz0lbfbfBURUzWyRyTtDmnsIXR/f7pH9o7Z6w1SAhA9dvOpbHetL0MFpu1HWTMrg9zIJQ4hvRvGcDqyR9aRSzlYQCc+wTUllsVtu0d4udNRvlmY5jZn83nANO8JMLOUFd/hC0f+0Vv/iheG+690nPZLhDDqCgfJJTSNY0S7yS0gBSisg4QYQsnecrCD1UFfU26rhq6CeSnqYTzo5YzhzT/APtycukNugjhjptVUcssjcNNZSgZd3uZux34+pJBCCt6HaTo6tibJHf6OMH9Gd3RkfQ7C9EmvdIxfG1Hbf3ahp/kpAWc4QUrf9tumLcCy3CpuU2/+5ZzYwe9zsfYCkvrbaDe9YSltdKIaIHLKOHcwd563HvP0ALkiSVhAIQhB32xe/WzTmrZq28VTaendRPjDy0nwi5hA3eQp4fhW0V89M/hP9ylLO7CwgqyTarotzHAXpmSD/4n+5SosLKDCEIQC22ntRXXTdX8Ls1ZJTTHc7m4LXjsc07itShA87Bt7j6FrNQ2mUyjjLQkEO/dcRj61qdsG0Cxaw05QUtodU9PHViV7JoebzW8xw47xnJHBKJZzuwgwdyEIQf/2Q=="/>
          <p:cNvSpPr>
            <a:spLocks noChangeAspect="1" noChangeArrowheads="1"/>
          </p:cNvSpPr>
          <p:nvPr/>
        </p:nvSpPr>
        <p:spPr bwMode="auto">
          <a:xfrm>
            <a:off x="63500" y="-184150"/>
            <a:ext cx="1552575" cy="371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26" name="Picture 2" descr="C:\Users\annahristova\Desktop\index.jp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16" y="5534038"/>
            <a:ext cx="2010916" cy="6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5791200" cy="687606"/>
          </a:xfrm>
          <a:noFill/>
          <a:ln/>
        </p:spPr>
        <p:txBody>
          <a:bodyPr>
            <a:normAutofit/>
          </a:bodyPr>
          <a:lstStyle/>
          <a:p>
            <a:r>
              <a:rPr lang="bg-BG" sz="3200" dirty="0" smtClean="0"/>
              <a:t>Бизнес концепция</a:t>
            </a:r>
            <a:endParaRPr lang="sv-SE" sz="32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b="0" dirty="0" smtClean="0"/>
              <a:t>Дизайн и производство на продукти за индустриални клиенти</a:t>
            </a:r>
            <a:r>
              <a:rPr lang="en-US" b="0" dirty="0" smtClean="0"/>
              <a:t>;</a:t>
            </a:r>
            <a:endParaRPr lang="en-US" b="0" dirty="0"/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bg-BG" b="0" dirty="0" smtClean="0"/>
              <a:t>Създаване на дълготрайни взаимоотношения с нашите партньори чрез поддържане на високо ниво на качество на продукцията</a:t>
            </a:r>
            <a:r>
              <a:rPr lang="en-US" b="0" dirty="0" smtClean="0"/>
              <a:t>;</a:t>
            </a:r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7" y="260350"/>
            <a:ext cx="8264992" cy="685800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/>
            </a:r>
            <a:br>
              <a:rPr lang="sv-SE" sz="3600" dirty="0"/>
            </a:br>
            <a:r>
              <a:rPr lang="bg-BG" sz="3600" dirty="0" smtClean="0"/>
              <a:t>Отличителни характеристики</a:t>
            </a:r>
            <a:endParaRPr lang="sv-SE" sz="36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268760"/>
            <a:ext cx="4038600" cy="430993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ISO 9001- 200</a:t>
            </a:r>
            <a:r>
              <a:rPr lang="bg-BG" sz="2000" b="0" dirty="0"/>
              <a:t>8</a:t>
            </a:r>
            <a:endParaRPr lang="en-US" sz="20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/>
              <a:t>ISO </a:t>
            </a:r>
            <a:r>
              <a:rPr lang="en-US" sz="2000" b="0" dirty="0" smtClean="0"/>
              <a:t>14001- 2004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/>
              <a:t>BS OHSAS 18001-2007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ISO 3834- 2 / EN15085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22 000 m</a:t>
            </a:r>
            <a:r>
              <a:rPr lang="en-US" sz="2000" b="0" baseline="30000" dirty="0" smtClean="0"/>
              <a:t>2</a:t>
            </a:r>
            <a:endParaRPr lang="en-US" sz="2000" b="0" baseline="30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4</a:t>
            </a:r>
            <a:r>
              <a:rPr lang="bg-BG" sz="2000" b="0" dirty="0" smtClean="0"/>
              <a:t>7</a:t>
            </a:r>
            <a:r>
              <a:rPr lang="en-US" sz="2000" b="0" dirty="0" smtClean="0"/>
              <a:t>0 </a:t>
            </a:r>
            <a:r>
              <a:rPr lang="bg-BG" sz="2000" b="0" dirty="0" smtClean="0"/>
              <a:t>служители</a:t>
            </a:r>
            <a:endParaRPr lang="en-US" sz="2000" b="0" dirty="0" smtClean="0"/>
          </a:p>
          <a:p>
            <a:pPr>
              <a:buFont typeface="ZapfDingbats" pitchFamily="82" charset="2"/>
              <a:buNone/>
            </a:pPr>
            <a:endParaRPr lang="en-US" sz="2000" dirty="0"/>
          </a:p>
        </p:txBody>
      </p:sp>
      <p:pic>
        <p:nvPicPr>
          <p:cNvPr id="17412" name="Picture 4" descr="bg kar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35375" y="1700213"/>
            <a:ext cx="5257800" cy="3502025"/>
          </a:xfrm>
          <a:noFill/>
          <a:ln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5791200" cy="831622"/>
          </a:xfrm>
          <a:noFill/>
          <a:ln/>
        </p:spPr>
        <p:txBody>
          <a:bodyPr>
            <a:normAutofit/>
          </a:bodyPr>
          <a:lstStyle/>
          <a:p>
            <a:r>
              <a:rPr lang="bg-BG" sz="3200" dirty="0" smtClean="0"/>
              <a:t>История</a:t>
            </a:r>
            <a:endParaRPr lang="sv-SE" sz="32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268759"/>
            <a:ext cx="8208590" cy="5243641"/>
          </a:xfrm>
          <a:noFill/>
          <a:ln/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en-US" b="0" dirty="0"/>
              <a:t>1961		</a:t>
            </a:r>
            <a:r>
              <a:rPr lang="bg-BG" b="0" dirty="0" smtClean="0"/>
              <a:t>Основаване на Електрик</a:t>
            </a:r>
            <a:endParaRPr lang="en-US" b="0" dirty="0"/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bg-BG" b="0" dirty="0" smtClean="0"/>
              <a:t>Май</a:t>
            </a:r>
            <a:r>
              <a:rPr lang="en-US" b="0" dirty="0" smtClean="0"/>
              <a:t> 2003</a:t>
            </a:r>
            <a:r>
              <a:rPr lang="en-US" b="0" dirty="0"/>
              <a:t>	</a:t>
            </a:r>
            <a:r>
              <a:rPr lang="bg-BG" b="0" dirty="0" smtClean="0"/>
              <a:t>Първи контакт с </a:t>
            </a:r>
            <a:r>
              <a:rPr lang="en-US" b="0" dirty="0" smtClean="0"/>
              <a:t>AQ </a:t>
            </a:r>
            <a:r>
              <a:rPr lang="en-US" b="0" dirty="0"/>
              <a:t>Group</a:t>
            </a:r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bg-BG" b="0" dirty="0" smtClean="0"/>
              <a:t>Юни</a:t>
            </a:r>
            <a:r>
              <a:rPr lang="en-US" b="0" dirty="0" smtClean="0"/>
              <a:t> 2003</a:t>
            </a:r>
            <a:r>
              <a:rPr lang="en-US" b="0" dirty="0"/>
              <a:t>	</a:t>
            </a:r>
            <a:r>
              <a:rPr lang="bg-BG" b="0" dirty="0" smtClean="0"/>
              <a:t>Решение за сътрудничество</a:t>
            </a:r>
            <a:endParaRPr lang="en-US" b="0" dirty="0"/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bg-BG" b="0" dirty="0" smtClean="0"/>
              <a:t>Юни</a:t>
            </a:r>
            <a:r>
              <a:rPr lang="en-US" b="0" dirty="0" smtClean="0"/>
              <a:t> 2003</a:t>
            </a:r>
            <a:r>
              <a:rPr lang="en-US" b="0" dirty="0"/>
              <a:t>	</a:t>
            </a:r>
            <a:r>
              <a:rPr lang="bg-BG" b="0" dirty="0" smtClean="0"/>
              <a:t>Обучение в Швеция</a:t>
            </a:r>
            <a:r>
              <a:rPr lang="en-US" b="0" dirty="0" smtClean="0"/>
              <a:t>, </a:t>
            </a:r>
            <a:r>
              <a:rPr lang="bg-BG" b="0" dirty="0" smtClean="0"/>
              <a:t>стартиране на висококачествено производство</a:t>
            </a:r>
            <a:endParaRPr lang="en-US" b="0" dirty="0"/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en-US" b="0" dirty="0" smtClean="0"/>
              <a:t>2004</a:t>
            </a:r>
            <a:r>
              <a:rPr lang="en-US" b="0" dirty="0"/>
              <a:t>	</a:t>
            </a:r>
            <a:r>
              <a:rPr lang="en-US" b="0" dirty="0" smtClean="0"/>
              <a:t>	</a:t>
            </a:r>
            <a:r>
              <a:rPr lang="bg-BG" b="0" dirty="0" smtClean="0"/>
              <a:t>Основаване на нова компания</a:t>
            </a:r>
            <a:r>
              <a:rPr lang="en-US" b="0" dirty="0" smtClean="0"/>
              <a:t>: </a:t>
            </a:r>
            <a:r>
              <a:rPr lang="bg-BG" b="0" dirty="0" smtClean="0"/>
              <a:t>АК Електрик АД</a:t>
            </a:r>
            <a:endParaRPr lang="en-US" b="0" dirty="0"/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en-US" b="0" dirty="0" smtClean="0"/>
              <a:t>2004-2014</a:t>
            </a:r>
            <a:r>
              <a:rPr lang="en-US" b="0" dirty="0"/>
              <a:t>	</a:t>
            </a:r>
            <a:r>
              <a:rPr lang="bg-BG" b="0" dirty="0" smtClean="0"/>
              <a:t>Подобряване на базата, увеличаване на производството</a:t>
            </a:r>
            <a:endParaRPr lang="en-US" b="0" dirty="0"/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en-US" b="0" dirty="0"/>
              <a:t>2004-2014 	</a:t>
            </a:r>
            <a:r>
              <a:rPr lang="bg-BG" b="0" dirty="0" smtClean="0"/>
              <a:t>Инвестиции в машини и технологии</a:t>
            </a:r>
            <a:endParaRPr lang="en-US" b="0" dirty="0"/>
          </a:p>
          <a:p>
            <a:pPr marL="342900" indent="-342900">
              <a:lnSpc>
                <a:spcPct val="110000"/>
              </a:lnSpc>
              <a:buSzPct val="60000"/>
              <a:buFont typeface="Arial" pitchFamily="34" charset="0"/>
              <a:buChar char="•"/>
            </a:pPr>
            <a:r>
              <a:rPr lang="en-US" b="0" dirty="0" smtClean="0"/>
              <a:t>2004-2014 	</a:t>
            </a:r>
            <a:r>
              <a:rPr lang="bg-BG" b="0" dirty="0" smtClean="0"/>
              <a:t>Развитие на мениджърския персонал и разширяване на асортимента</a:t>
            </a:r>
            <a:endParaRPr lang="en-US" b="0" dirty="0"/>
          </a:p>
          <a:p>
            <a:pPr>
              <a:lnSpc>
                <a:spcPct val="110000"/>
              </a:lnSpc>
              <a:buSzPct val="60000"/>
            </a:pPr>
            <a:r>
              <a:rPr lang="en-US" dirty="0"/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Производствен асортимент</a:t>
            </a:r>
            <a:endParaRPr lang="sv-SE" sz="3200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360616"/>
            <a:ext cx="6840537" cy="45259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g-BG" sz="2000" b="0" dirty="0" smtClean="0"/>
              <a:t>Дизайн на механични детайли и</a:t>
            </a:r>
            <a:br>
              <a:rPr lang="bg-BG" sz="2000" b="0" dirty="0" smtClean="0"/>
            </a:br>
            <a:r>
              <a:rPr lang="bg-BG" sz="2000" b="0" dirty="0" smtClean="0"/>
              <a:t>електрически табла</a:t>
            </a:r>
            <a:endParaRPr lang="en-US" sz="20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sz="2000" b="0" dirty="0" smtClean="0"/>
              <a:t>Електрически табла</a:t>
            </a:r>
            <a:endParaRPr lang="en-US" sz="20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bg-BG" sz="2000" b="0" dirty="0" smtClean="0"/>
              <a:t>Метални </a:t>
            </a:r>
            <a:br>
              <a:rPr lang="bg-BG" sz="2000" b="0" dirty="0" smtClean="0"/>
            </a:br>
            <a:r>
              <a:rPr lang="bg-BG" sz="2000" b="0" dirty="0" smtClean="0"/>
              <a:t>части</a:t>
            </a:r>
            <a:endParaRPr lang="en-US" sz="20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 smtClean="0"/>
              <a:t>Заварени конструкции</a:t>
            </a:r>
            <a:endParaRPr lang="en-US" sz="20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 smtClean="0"/>
              <a:t>Боядисани </a:t>
            </a:r>
            <a:r>
              <a:rPr lang="bg-BG" b="0" dirty="0" smtClean="0"/>
              <a:t>детайли</a:t>
            </a:r>
            <a:endParaRPr lang="en-US" sz="20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sz="2000" b="0" dirty="0" smtClean="0"/>
              <a:t>Пластмасови детайли</a:t>
            </a:r>
            <a:endParaRPr lang="en-US" sz="20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sz="2000" b="0" dirty="0" smtClean="0"/>
              <a:t>Кабели</a:t>
            </a:r>
            <a:endParaRPr lang="en-US" sz="2000" b="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pPr>
              <a:buFont typeface="ZapfDingbats" pitchFamily="82" charset="2"/>
              <a:buNone/>
            </a:pPr>
            <a:endParaRPr lang="en-US" sz="2000" dirty="0"/>
          </a:p>
        </p:txBody>
      </p:sp>
      <p:pic>
        <p:nvPicPr>
          <p:cNvPr id="43009" name="Picture 1" descr="C:\Users\Emil Nikolov\Desktop\2012 f\TetraPack\IBY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5033" y="1268760"/>
            <a:ext cx="1921080" cy="1285884"/>
          </a:xfrm>
          <a:prstGeom prst="rect">
            <a:avLst/>
          </a:prstGeom>
          <a:noFill/>
        </p:spPr>
      </p:pic>
      <p:pic>
        <p:nvPicPr>
          <p:cNvPr id="43010" name="Picture 2" descr="C:\Users\Emil Nikolov\Desktop\2012 f\TetraPack\DSCN0419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1260" y="1661180"/>
            <a:ext cx="2362200" cy="1581150"/>
          </a:xfrm>
          <a:prstGeom prst="rect">
            <a:avLst/>
          </a:prstGeom>
          <a:noFill/>
        </p:spPr>
      </p:pic>
      <p:pic>
        <p:nvPicPr>
          <p:cNvPr id="43011" name="Picture 3" descr="C:\Users\Emil Nikolov\Desktop\2012 f\TetraPack\IBY_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8990" y="2711946"/>
            <a:ext cx="2362200" cy="1581150"/>
          </a:xfrm>
          <a:prstGeom prst="rect">
            <a:avLst/>
          </a:prstGeom>
          <a:noFill/>
        </p:spPr>
      </p:pic>
      <p:pic>
        <p:nvPicPr>
          <p:cNvPr id="43012" name="Picture 4" descr="C:\Users\Emil Nikolov\Desktop\2012 f\TetraPack\IBY_0093 -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5033" y="4437112"/>
            <a:ext cx="2362200" cy="1581150"/>
          </a:xfrm>
          <a:prstGeom prst="rect">
            <a:avLst/>
          </a:prstGeom>
          <a:noFill/>
        </p:spPr>
      </p:pic>
      <p:pic>
        <p:nvPicPr>
          <p:cNvPr id="12" name="Picture 2" descr="C:\Users\Emil Nikolov\Desktop\2012 f\ABB\DSCN04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1260" y="3356992"/>
            <a:ext cx="2225539" cy="166994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77724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Асемблиране</a:t>
            </a:r>
            <a:endParaRPr lang="sv-SE" sz="32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514524"/>
            <a:ext cx="6408738" cy="4525963"/>
          </a:xfrm>
        </p:spPr>
        <p:txBody>
          <a:bodyPr>
            <a:normAutofit/>
          </a:bodyPr>
          <a:lstStyle/>
          <a:p>
            <a:pPr>
              <a:buFont typeface="ZapfDingbats" pitchFamily="82" charset="2"/>
              <a:buNone/>
            </a:pPr>
            <a:r>
              <a:rPr lang="bg-BG" i="1" dirty="0" smtClean="0"/>
              <a:t>Характеристики</a:t>
            </a:r>
            <a:endParaRPr lang="en-US" i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 smtClean="0"/>
              <a:t>Висококачествен монтаж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 smtClean="0"/>
              <a:t>Гъвкаво производство</a:t>
            </a:r>
            <a:endParaRPr lang="en-US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bg-BG" b="0" dirty="0" smtClean="0"/>
              <a:t>Електрически тест и визуална инспекция</a:t>
            </a:r>
            <a:endParaRPr lang="en-US" b="0" dirty="0" smtClean="0"/>
          </a:p>
          <a:p>
            <a:endParaRPr lang="en-US" b="0" dirty="0"/>
          </a:p>
          <a:p>
            <a:endParaRPr lang="en-US" sz="1600" dirty="0"/>
          </a:p>
          <a:p>
            <a:endParaRPr lang="en-US" sz="1600" dirty="0"/>
          </a:p>
          <a:p>
            <a:endParaRPr lang="en-US" sz="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0962" name="Picture 2" descr="C:\Users\Emil Nikolov\Desktop\2012 f\2012\IBY_0058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2163" y="764704"/>
            <a:ext cx="1581150" cy="2362200"/>
          </a:xfrm>
          <a:prstGeom prst="rect">
            <a:avLst/>
          </a:prstGeom>
          <a:noFill/>
        </p:spPr>
      </p:pic>
      <p:pic>
        <p:nvPicPr>
          <p:cNvPr id="40965" name="Picture 5" descr="C:\Users\Emil Nikolov\Desktop\2012 f\2012\IBY_0093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7184" y="4983475"/>
            <a:ext cx="2288919" cy="1528926"/>
          </a:xfrm>
          <a:prstGeom prst="rect">
            <a:avLst/>
          </a:prstGeom>
          <a:noFill/>
        </p:spPr>
      </p:pic>
      <p:pic>
        <p:nvPicPr>
          <p:cNvPr id="2" name="Picture 1" descr="C:\Users\Emil Nikolov\Desktop\2012 f\TetraPack\DSC_0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212976"/>
            <a:ext cx="2502897" cy="165802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Електрически табла</a:t>
            </a:r>
            <a:endParaRPr lang="sv-SE" sz="32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484313"/>
            <a:ext cx="3600400" cy="4525962"/>
          </a:xfrm>
        </p:spPr>
        <p:txBody>
          <a:bodyPr>
            <a:normAutofit/>
          </a:bodyPr>
          <a:lstStyle/>
          <a:p>
            <a:r>
              <a:rPr lang="bg-BG" i="1" dirty="0" smtClean="0"/>
              <a:t>Включва</a:t>
            </a:r>
            <a:endParaRPr lang="sv-SE" sz="2000" i="1" dirty="0"/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Табла до </a:t>
            </a:r>
            <a:r>
              <a:rPr lang="en-US" b="0" dirty="0" smtClean="0"/>
              <a:t>20kV </a:t>
            </a:r>
            <a:endParaRPr lang="en-US" b="0" dirty="0" smtClean="0"/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Електрически </a:t>
            </a:r>
            <a:r>
              <a:rPr lang="bg-BG" b="0" dirty="0" smtClean="0"/>
              <a:t>монтаж </a:t>
            </a:r>
            <a:endParaRPr lang="en-US" b="0" dirty="0"/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Тест</a:t>
            </a:r>
            <a:endParaRPr lang="en-US" b="0" dirty="0"/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Дизайн</a:t>
            </a:r>
            <a:endParaRPr lang="en-US" b="0" dirty="0"/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Производство на метални компоненти</a:t>
            </a:r>
            <a:endParaRPr lang="en-US" b="0" dirty="0"/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Прахово боядисване</a:t>
            </a:r>
            <a:endParaRPr lang="en-US" b="0" dirty="0"/>
          </a:p>
          <a:p>
            <a:pPr>
              <a:buClr>
                <a:schemeClr val="tx1"/>
              </a:buClr>
              <a:buSzPct val="60000"/>
              <a:buFontTx/>
              <a:buChar char="•"/>
            </a:pPr>
            <a:endParaRPr lang="sv-SE" sz="1600" dirty="0"/>
          </a:p>
        </p:txBody>
      </p:sp>
      <p:pic>
        <p:nvPicPr>
          <p:cNvPr id="37896" name="Picture 8" descr="ca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550445"/>
            <a:ext cx="2183405" cy="1638171"/>
          </a:xfrm>
          <a:prstGeom prst="rect">
            <a:avLst/>
          </a:prstGeom>
          <a:noFill/>
        </p:spPr>
      </p:pic>
      <p:pic>
        <p:nvPicPr>
          <p:cNvPr id="34817" name="Picture 1" descr="C:\Users\Emil Nikolov\Desktop\2012 f\Bombardier\IBY_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7328" y="911692"/>
            <a:ext cx="2500330" cy="1673608"/>
          </a:xfrm>
          <a:prstGeom prst="rect">
            <a:avLst/>
          </a:prstGeom>
          <a:noFill/>
        </p:spPr>
      </p:pic>
      <p:pic>
        <p:nvPicPr>
          <p:cNvPr id="38914" name="Picture 2" descr="C:\Users\Emil Nikolov\Desktop\2012 f\ABB\DSCN0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024" y="4188616"/>
            <a:ext cx="2511291" cy="188436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</p:spPr>
        <p:txBody>
          <a:bodyPr>
            <a:normAutofit/>
          </a:bodyPr>
          <a:lstStyle/>
          <a:p>
            <a:r>
              <a:rPr lang="bg-BG" dirty="0" smtClean="0"/>
              <a:t>Електрически табла</a:t>
            </a:r>
            <a:endParaRPr lang="sv-SE" sz="36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5832475" cy="4525962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bg-BG" dirty="0" smtClean="0"/>
              <a:t>Електро монтаж</a:t>
            </a:r>
            <a:r>
              <a:rPr lang="en-US" b="1" dirty="0" smtClean="0"/>
              <a:t> ABB</a:t>
            </a:r>
            <a:r>
              <a:rPr lang="bg-BG" b="1" dirty="0" smtClean="0"/>
              <a:t>:</a:t>
            </a:r>
            <a:endParaRPr lang="en-US" b="1" dirty="0"/>
          </a:p>
          <a:p>
            <a:pPr>
              <a:buFont typeface="ZapfDingbats" pitchFamily="82" charset="2"/>
              <a:buNone/>
            </a:pPr>
            <a:r>
              <a:rPr lang="bg-BG" dirty="0" smtClean="0"/>
              <a:t>Включва</a:t>
            </a:r>
            <a:endParaRPr lang="sv-SE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Асемблиране на табла </a:t>
            </a:r>
            <a:r>
              <a:rPr lang="en-US" b="0" dirty="0" smtClean="0"/>
              <a:t> 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Ниско серийно производство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Големи проекти</a:t>
            </a:r>
            <a:endParaRPr lang="en-US" b="0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Тест</a:t>
            </a:r>
            <a:r>
              <a:rPr lang="en-US" sz="1600" dirty="0"/>
              <a:t/>
            </a:r>
            <a:br>
              <a:rPr lang="en-US" sz="1600" dirty="0"/>
            </a:br>
            <a:endParaRPr lang="en-US" sz="600" dirty="0"/>
          </a:p>
          <a:p>
            <a:pPr>
              <a:buClr>
                <a:schemeClr val="tx1"/>
              </a:buClr>
              <a:buSzPct val="60000"/>
              <a:buFontTx/>
              <a:buChar char="•"/>
            </a:pPr>
            <a:endParaRPr lang="sv-SE" sz="1600" dirty="0"/>
          </a:p>
        </p:txBody>
      </p:sp>
      <p:pic>
        <p:nvPicPr>
          <p:cNvPr id="37895" name="Picture 7" descr="cab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96952"/>
            <a:ext cx="2743195" cy="2059004"/>
          </a:xfrm>
          <a:prstGeom prst="rect">
            <a:avLst/>
          </a:prstGeom>
          <a:noFill/>
        </p:spPr>
      </p:pic>
      <p:pic>
        <p:nvPicPr>
          <p:cNvPr id="37896" name="Picture 8" descr="cab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128" y="1124744"/>
            <a:ext cx="2598307" cy="1949464"/>
          </a:xfrm>
          <a:prstGeom prst="rect">
            <a:avLst/>
          </a:prstGeom>
          <a:noFill/>
        </p:spPr>
      </p:pic>
      <p:pic>
        <p:nvPicPr>
          <p:cNvPr id="32769" name="Picture 1" descr="C:\Users\Emil Nikolov\Desktop\2012 f\ABB\P100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2015" y="4627268"/>
            <a:ext cx="2759314" cy="206973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Електрически Табла</a:t>
            </a:r>
            <a:endParaRPr lang="sv-SE" sz="32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5832475" cy="4525962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sz="2000" b="1" dirty="0"/>
              <a:t/>
            </a:r>
            <a:br>
              <a:rPr lang="en-US" sz="2000" b="1" dirty="0"/>
            </a:br>
            <a:r>
              <a:rPr lang="bg-BG" dirty="0" smtClean="0"/>
              <a:t>Стъпково производство</a:t>
            </a:r>
            <a:r>
              <a:rPr lang="en-US" b="1" dirty="0" smtClean="0"/>
              <a:t>: </a:t>
            </a:r>
            <a:endParaRPr lang="bg-BG" b="1" dirty="0" smtClean="0"/>
          </a:p>
          <a:p>
            <a:pPr>
              <a:buFont typeface="ZapfDingbats" pitchFamily="82" charset="2"/>
              <a:buNone/>
            </a:pPr>
            <a:r>
              <a:rPr lang="bg-BG" dirty="0" smtClean="0"/>
              <a:t>Линия </a:t>
            </a:r>
            <a:r>
              <a:rPr lang="en-US" b="1" dirty="0" smtClean="0"/>
              <a:t>Tetra </a:t>
            </a:r>
            <a:r>
              <a:rPr lang="en-US" b="1" dirty="0" smtClean="0"/>
              <a:t>Pak</a:t>
            </a:r>
            <a:endParaRPr lang="en-US" b="1" dirty="0"/>
          </a:p>
          <a:p>
            <a:pPr>
              <a:buFont typeface="ZapfDingbats" pitchFamily="82" charset="2"/>
              <a:buNone/>
            </a:pPr>
            <a:r>
              <a:rPr lang="bg-BG" dirty="0" smtClean="0"/>
              <a:t>Включва</a:t>
            </a:r>
            <a:endParaRPr lang="sv-SE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Асемблиране на т</a:t>
            </a:r>
            <a:r>
              <a:rPr lang="bg-BG" b="0" dirty="0" smtClean="0"/>
              <a:t>абла </a:t>
            </a:r>
            <a:endParaRPr lang="en-US" b="0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Контрол на всяка стъпка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Стандартизиране на работата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 smtClean="0"/>
              <a:t>Гъвкавост при промени</a:t>
            </a:r>
            <a:endParaRPr lang="en-US" b="0" dirty="0"/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bg-BG" b="0" dirty="0"/>
              <a:t>Т</a:t>
            </a:r>
            <a:r>
              <a:rPr lang="bg-BG" b="0" dirty="0" smtClean="0"/>
              <a:t>ест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Clr>
                <a:schemeClr val="tx1"/>
              </a:buClr>
              <a:buFontTx/>
              <a:buChar char="•"/>
            </a:pPr>
            <a:endParaRPr lang="en-US" sz="1600" dirty="0"/>
          </a:p>
          <a:p>
            <a:pPr>
              <a:buClr>
                <a:schemeClr val="tx1"/>
              </a:buClr>
              <a:buSzPct val="60000"/>
              <a:buFontTx/>
              <a:buChar char="•"/>
            </a:pPr>
            <a:endParaRPr lang="sv-SE" sz="1600" dirty="0"/>
          </a:p>
        </p:txBody>
      </p:sp>
      <p:pic>
        <p:nvPicPr>
          <p:cNvPr id="34817" name="Picture 1" descr="C:\Users\Emil Nikolov\Desktop\2012 f\TetraPack\DSC_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223" y="3284983"/>
            <a:ext cx="3005137" cy="1990725"/>
          </a:xfrm>
          <a:prstGeom prst="rect">
            <a:avLst/>
          </a:prstGeom>
          <a:noFill/>
        </p:spPr>
      </p:pic>
      <p:pic>
        <p:nvPicPr>
          <p:cNvPr id="17410" name="Picture 2" descr="C:\Users\Emil Nikolov\Desktop\DSC_2741ss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17" y="1268760"/>
            <a:ext cx="28272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2136"/>
            <a:ext cx="848169" cy="8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14461965</TotalTime>
  <Pages>1</Pages>
  <Words>349</Words>
  <Application>Microsoft Office PowerPoint</Application>
  <PresentationFormat>On-screen Show (4:3)</PresentationFormat>
  <Paragraphs>124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Marlett</vt:lpstr>
      <vt:lpstr>Times New Roman</vt:lpstr>
      <vt:lpstr>ZapfDingbats</vt:lpstr>
      <vt:lpstr>Essential</vt:lpstr>
      <vt:lpstr>PowerPoint Presentation</vt:lpstr>
      <vt:lpstr>Бизнес концепция</vt:lpstr>
      <vt:lpstr> Отличителни характеристики</vt:lpstr>
      <vt:lpstr>История</vt:lpstr>
      <vt:lpstr>Производствен асортимент</vt:lpstr>
      <vt:lpstr>Асемблиране</vt:lpstr>
      <vt:lpstr>Електрически табла</vt:lpstr>
      <vt:lpstr>Електрически табла</vt:lpstr>
      <vt:lpstr>Електрически Табла</vt:lpstr>
      <vt:lpstr>Електрически табла</vt:lpstr>
      <vt:lpstr>Метални части</vt:lpstr>
      <vt:lpstr>Заваряване</vt:lpstr>
      <vt:lpstr>Пластмасови детайли</vt:lpstr>
      <vt:lpstr>Продукция</vt:lpstr>
      <vt:lpstr>Развитие</vt:lpstr>
      <vt:lpstr>Стратегия</vt:lpstr>
      <vt:lpstr>Цели</vt:lpstr>
      <vt:lpstr>Политика по качеството </vt:lpstr>
      <vt:lpstr> Клиенти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AFFÄRSIDÈ</dc:title>
  <dc:creator>AQ Plast AB</dc:creator>
  <cp:lastModifiedBy>ivan.koussarov</cp:lastModifiedBy>
  <cp:revision>171</cp:revision>
  <cp:lastPrinted>1999-05-21T13:11:29Z</cp:lastPrinted>
  <dcterms:created xsi:type="dcterms:W3CDTF">1998-06-09T13:08:26Z</dcterms:created>
  <dcterms:modified xsi:type="dcterms:W3CDTF">2015-02-25T07:16:14Z</dcterms:modified>
</cp:coreProperties>
</file>