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96" r:id="rId4"/>
    <p:sldId id="297" r:id="rId5"/>
    <p:sldId id="295" r:id="rId6"/>
    <p:sldId id="299" r:id="rId7"/>
    <p:sldId id="300" r:id="rId8"/>
    <p:sldId id="302" r:id="rId9"/>
    <p:sldId id="301" r:id="rId10"/>
    <p:sldId id="303" r:id="rId11"/>
    <p:sldId id="298" r:id="rId12"/>
    <p:sldId id="261" r:id="rId13"/>
    <p:sldId id="304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Angelov\MTSP\ZNZ\Regionalnite\Razpredelqne%20na%20parite%20po%20oblasti%2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Angelov\MTSP\ZNZ\Regionalnite\Razpredelqne%20na%20parite%20po%20oblasti%20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59482624785472E-2"/>
          <c:y val="2.054969094577614E-2"/>
          <c:w val="0.92348031346513826"/>
          <c:h val="0.96382767913914058"/>
        </c:manualLayout>
      </c:layout>
      <c:stockChart>
        <c:ser>
          <c:idx val="2"/>
          <c:order val="0"/>
          <c:tx>
            <c:strRef>
              <c:f>'Z-score'!$F$1</c:f>
              <c:strCache>
                <c:ptCount val="1"/>
                <c:pt idx="0">
                  <c:v>z-score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'Z-score'!$C$2:$C$29</c:f>
              <c:strCache>
                <c:ptCount val="28"/>
                <c:pt idx="0">
                  <c:v>Габрово</c:v>
                </c:pt>
                <c:pt idx="1">
                  <c:v>Перник</c:v>
                </c:pt>
                <c:pt idx="2">
                  <c:v>Русе</c:v>
                </c:pt>
                <c:pt idx="3">
                  <c:v>Кюстендил</c:v>
                </c:pt>
                <c:pt idx="4">
                  <c:v>Велико Търново</c:v>
                </c:pt>
                <c:pt idx="5">
                  <c:v>Ямбол</c:v>
                </c:pt>
                <c:pt idx="6">
                  <c:v>Добрич</c:v>
                </c:pt>
                <c:pt idx="7">
                  <c:v>Бургас</c:v>
                </c:pt>
                <c:pt idx="8">
                  <c:v>Стара Загора</c:v>
                </c:pt>
                <c:pt idx="9">
                  <c:v>Варна</c:v>
                </c:pt>
                <c:pt idx="10">
                  <c:v>гр. София</c:v>
                </c:pt>
                <c:pt idx="11">
                  <c:v>Кърджали</c:v>
                </c:pt>
                <c:pt idx="12">
                  <c:v>Хасково</c:v>
                </c:pt>
                <c:pt idx="13">
                  <c:v>Силистра</c:v>
                </c:pt>
                <c:pt idx="14">
                  <c:v>Разград</c:v>
                </c:pt>
                <c:pt idx="15">
                  <c:v>Ловеч</c:v>
                </c:pt>
                <c:pt idx="16">
                  <c:v>Софийска</c:v>
                </c:pt>
                <c:pt idx="17">
                  <c:v>Търговище</c:v>
                </c:pt>
                <c:pt idx="18">
                  <c:v>Смолян</c:v>
                </c:pt>
                <c:pt idx="19">
                  <c:v>Шумен</c:v>
                </c:pt>
                <c:pt idx="20">
                  <c:v>Сливен</c:v>
                </c:pt>
                <c:pt idx="21">
                  <c:v>Пазарджик</c:v>
                </c:pt>
                <c:pt idx="22">
                  <c:v>Видин</c:v>
                </c:pt>
                <c:pt idx="23">
                  <c:v>Плевен</c:v>
                </c:pt>
                <c:pt idx="24">
                  <c:v>Монтана</c:v>
                </c:pt>
                <c:pt idx="25">
                  <c:v>Пловдив</c:v>
                </c:pt>
                <c:pt idx="26">
                  <c:v>Благоевград</c:v>
                </c:pt>
                <c:pt idx="27">
                  <c:v>Враца</c:v>
                </c:pt>
              </c:strCache>
            </c:strRef>
          </c:cat>
          <c:val>
            <c:numRef>
              <c:f>'Z-score'!$F$2:$F$29</c:f>
              <c:numCache>
                <c:formatCode>0.0</c:formatCode>
                <c:ptCount val="28"/>
                <c:pt idx="0">
                  <c:v>-1.7500014403735731</c:v>
                </c:pt>
                <c:pt idx="1">
                  <c:v>-1.2918939076312872</c:v>
                </c:pt>
                <c:pt idx="2">
                  <c:v>-0.66495728340942051</c:v>
                </c:pt>
                <c:pt idx="3">
                  <c:v>-1.0701333097339865</c:v>
                </c:pt>
                <c:pt idx="4">
                  <c:v>-0.29014359675964418</c:v>
                </c:pt>
                <c:pt idx="5">
                  <c:v>-0.9598737059745992</c:v>
                </c:pt>
                <c:pt idx="6">
                  <c:v>-0.60137050957601612</c:v>
                </c:pt>
                <c:pt idx="7">
                  <c:v>0.41965583522885502</c:v>
                </c:pt>
                <c:pt idx="8">
                  <c:v>0.19629177475929133</c:v>
                </c:pt>
                <c:pt idx="9">
                  <c:v>0.63126117016848904</c:v>
                </c:pt>
                <c:pt idx="10">
                  <c:v>1.510165558165131</c:v>
                </c:pt>
                <c:pt idx="11">
                  <c:v>-0.68775059008180661</c:v>
                </c:pt>
                <c:pt idx="12">
                  <c:v>-2.5893088004477916E-3</c:v>
                </c:pt>
                <c:pt idx="13">
                  <c:v>-0.88606270305138779</c:v>
                </c:pt>
                <c:pt idx="14">
                  <c:v>-0.69640583966542091</c:v>
                </c:pt>
                <c:pt idx="15">
                  <c:v>-0.61390510409252519</c:v>
                </c:pt>
                <c:pt idx="16">
                  <c:v>0.32934468519106452</c:v>
                </c:pt>
                <c:pt idx="17">
                  <c:v>-0.68968164178173663</c:v>
                </c:pt>
                <c:pt idx="18">
                  <c:v>-0.2871435700115389</c:v>
                </c:pt>
                <c:pt idx="19">
                  <c:v>0.20025732735736143</c:v>
                </c:pt>
                <c:pt idx="20">
                  <c:v>0.31551697569692427</c:v>
                </c:pt>
                <c:pt idx="21">
                  <c:v>1.0105921384734582</c:v>
                </c:pt>
                <c:pt idx="22">
                  <c:v>-0.63535357118817448</c:v>
                </c:pt>
                <c:pt idx="23">
                  <c:v>1.0331268221503183</c:v>
                </c:pt>
                <c:pt idx="24">
                  <c:v>8.5032162083869003E-2</c:v>
                </c:pt>
                <c:pt idx="25">
                  <c:v>2.8195565429818474</c:v>
                </c:pt>
                <c:pt idx="26">
                  <c:v>1.8905137769191702</c:v>
                </c:pt>
                <c:pt idx="27">
                  <c:v>0.68595131295578804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'Z-score'!$G$1</c:f>
              <c:strCache>
                <c:ptCount val="1"/>
                <c:pt idx="0">
                  <c:v>z-score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'Z-score'!$C$2:$C$29</c:f>
              <c:strCache>
                <c:ptCount val="28"/>
                <c:pt idx="0">
                  <c:v>Габрово</c:v>
                </c:pt>
                <c:pt idx="1">
                  <c:v>Перник</c:v>
                </c:pt>
                <c:pt idx="2">
                  <c:v>Русе</c:v>
                </c:pt>
                <c:pt idx="3">
                  <c:v>Кюстендил</c:v>
                </c:pt>
                <c:pt idx="4">
                  <c:v>Велико Търново</c:v>
                </c:pt>
                <c:pt idx="5">
                  <c:v>Ямбол</c:v>
                </c:pt>
                <c:pt idx="6">
                  <c:v>Добрич</c:v>
                </c:pt>
                <c:pt idx="7">
                  <c:v>Бургас</c:v>
                </c:pt>
                <c:pt idx="8">
                  <c:v>Стара Загора</c:v>
                </c:pt>
                <c:pt idx="9">
                  <c:v>Варна</c:v>
                </c:pt>
                <c:pt idx="10">
                  <c:v>гр. София</c:v>
                </c:pt>
                <c:pt idx="11">
                  <c:v>Кърджали</c:v>
                </c:pt>
                <c:pt idx="12">
                  <c:v>Хасково</c:v>
                </c:pt>
                <c:pt idx="13">
                  <c:v>Силистра</c:v>
                </c:pt>
                <c:pt idx="14">
                  <c:v>Разград</c:v>
                </c:pt>
                <c:pt idx="15">
                  <c:v>Ловеч</c:v>
                </c:pt>
                <c:pt idx="16">
                  <c:v>Софийска</c:v>
                </c:pt>
                <c:pt idx="17">
                  <c:v>Търговище</c:v>
                </c:pt>
                <c:pt idx="18">
                  <c:v>Смолян</c:v>
                </c:pt>
                <c:pt idx="19">
                  <c:v>Шумен</c:v>
                </c:pt>
                <c:pt idx="20">
                  <c:v>Сливен</c:v>
                </c:pt>
                <c:pt idx="21">
                  <c:v>Пазарджик</c:v>
                </c:pt>
                <c:pt idx="22">
                  <c:v>Видин</c:v>
                </c:pt>
                <c:pt idx="23">
                  <c:v>Плевен</c:v>
                </c:pt>
                <c:pt idx="24">
                  <c:v>Монтана</c:v>
                </c:pt>
                <c:pt idx="25">
                  <c:v>Пловдив</c:v>
                </c:pt>
                <c:pt idx="26">
                  <c:v>Благоевград</c:v>
                </c:pt>
                <c:pt idx="27">
                  <c:v>Враца</c:v>
                </c:pt>
              </c:strCache>
            </c:strRef>
          </c:cat>
          <c:val>
            <c:numRef>
              <c:f>'Z-score'!$G$2:$G$29</c:f>
              <c:numCache>
                <c:formatCode>0.0</c:formatCode>
                <c:ptCount val="28"/>
                <c:pt idx="0">
                  <c:v>-1.4360052353380213</c:v>
                </c:pt>
                <c:pt idx="1">
                  <c:v>-0.81645249172945855</c:v>
                </c:pt>
                <c:pt idx="2">
                  <c:v>-0.98313135649542283</c:v>
                </c:pt>
                <c:pt idx="3">
                  <c:v>-0.2902787800969891</c:v>
                </c:pt>
                <c:pt idx="4">
                  <c:v>-0.72354428318956243</c:v>
                </c:pt>
                <c:pt idx="5">
                  <c:v>-4.0840080238330558E-2</c:v>
                </c:pt>
                <c:pt idx="6">
                  <c:v>-0.39883051406547565</c:v>
                </c:pt>
                <c:pt idx="7">
                  <c:v>-1.1953267097298503</c:v>
                </c:pt>
                <c:pt idx="8">
                  <c:v>-0.92421942764134668</c:v>
                </c:pt>
                <c:pt idx="9">
                  <c:v>-1.3355989382662465</c:v>
                </c:pt>
                <c:pt idx="10">
                  <c:v>-2.1312671675087289</c:v>
                </c:pt>
                <c:pt idx="11">
                  <c:v>0.19207559327660742</c:v>
                </c:pt>
                <c:pt idx="12">
                  <c:v>-0.3685231214887808</c:v>
                </c:pt>
                <c:pt idx="13">
                  <c:v>0.72982947212550831</c:v>
                </c:pt>
                <c:pt idx="14">
                  <c:v>0.65704289856477049</c:v>
                </c:pt>
                <c:pt idx="15">
                  <c:v>0.58105613731961558</c:v>
                </c:pt>
                <c:pt idx="16">
                  <c:v>-0.16319871631345045</c:v>
                </c:pt>
                <c:pt idx="17">
                  <c:v>0.87670044631149557</c:v>
                </c:pt>
                <c:pt idx="18">
                  <c:v>1.0006289202063288</c:v>
                </c:pt>
                <c:pt idx="19">
                  <c:v>0.78026479573273833</c:v>
                </c:pt>
                <c:pt idx="20">
                  <c:v>0.84139338209040537</c:v>
                </c:pt>
                <c:pt idx="21">
                  <c:v>0.29799721562283193</c:v>
                </c:pt>
                <c:pt idx="22">
                  <c:v>2.1037839834683409</c:v>
                </c:pt>
                <c:pt idx="23">
                  <c:v>0.53468778428372976</c:v>
                </c:pt>
                <c:pt idx="24">
                  <c:v>1.5276086308280143</c:v>
                </c:pt>
                <c:pt idx="25">
                  <c:v>-0.97359188471520852</c:v>
                </c:pt>
                <c:pt idx="26">
                  <c:v>0.16438983361196233</c:v>
                </c:pt>
                <c:pt idx="27">
                  <c:v>1.4933496133745054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'Z-score'!$H$1</c:f>
              <c:strCache>
                <c:ptCount val="1"/>
                <c:pt idx="0">
                  <c:v>total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3"/>
          </c:marker>
          <c:cat>
            <c:strRef>
              <c:f>'Z-score'!$C$2:$C$29</c:f>
              <c:strCache>
                <c:ptCount val="28"/>
                <c:pt idx="0">
                  <c:v>Габрово</c:v>
                </c:pt>
                <c:pt idx="1">
                  <c:v>Перник</c:v>
                </c:pt>
                <c:pt idx="2">
                  <c:v>Русе</c:v>
                </c:pt>
                <c:pt idx="3">
                  <c:v>Кюстендил</c:v>
                </c:pt>
                <c:pt idx="4">
                  <c:v>Велико Търново</c:v>
                </c:pt>
                <c:pt idx="5">
                  <c:v>Ямбол</c:v>
                </c:pt>
                <c:pt idx="6">
                  <c:v>Добрич</c:v>
                </c:pt>
                <c:pt idx="7">
                  <c:v>Бургас</c:v>
                </c:pt>
                <c:pt idx="8">
                  <c:v>Стара Загора</c:v>
                </c:pt>
                <c:pt idx="9">
                  <c:v>Варна</c:v>
                </c:pt>
                <c:pt idx="10">
                  <c:v>гр. София</c:v>
                </c:pt>
                <c:pt idx="11">
                  <c:v>Кърджали</c:v>
                </c:pt>
                <c:pt idx="12">
                  <c:v>Хасково</c:v>
                </c:pt>
                <c:pt idx="13">
                  <c:v>Силистра</c:v>
                </c:pt>
                <c:pt idx="14">
                  <c:v>Разград</c:v>
                </c:pt>
                <c:pt idx="15">
                  <c:v>Ловеч</c:v>
                </c:pt>
                <c:pt idx="16">
                  <c:v>Софийска</c:v>
                </c:pt>
                <c:pt idx="17">
                  <c:v>Търговище</c:v>
                </c:pt>
                <c:pt idx="18">
                  <c:v>Смолян</c:v>
                </c:pt>
                <c:pt idx="19">
                  <c:v>Шумен</c:v>
                </c:pt>
                <c:pt idx="20">
                  <c:v>Сливен</c:v>
                </c:pt>
                <c:pt idx="21">
                  <c:v>Пазарджик</c:v>
                </c:pt>
                <c:pt idx="22">
                  <c:v>Видин</c:v>
                </c:pt>
                <c:pt idx="23">
                  <c:v>Плевен</c:v>
                </c:pt>
                <c:pt idx="24">
                  <c:v>Монтана</c:v>
                </c:pt>
                <c:pt idx="25">
                  <c:v>Пловдив</c:v>
                </c:pt>
                <c:pt idx="26">
                  <c:v>Благоевград</c:v>
                </c:pt>
                <c:pt idx="27">
                  <c:v>Враца</c:v>
                </c:pt>
              </c:strCache>
            </c:strRef>
          </c:cat>
          <c:val>
            <c:numRef>
              <c:f>'Z-score'!$H$2:$H$29</c:f>
              <c:numCache>
                <c:formatCode>0.000</c:formatCode>
                <c:ptCount val="28"/>
                <c:pt idx="0">
                  <c:v>-1.5930033378557971</c:v>
                </c:pt>
                <c:pt idx="1">
                  <c:v>-1.0541731996803729</c:v>
                </c:pt>
                <c:pt idx="2">
                  <c:v>-0.82404431995242167</c:v>
                </c:pt>
                <c:pt idx="3">
                  <c:v>-0.68020604491548775</c:v>
                </c:pt>
                <c:pt idx="4">
                  <c:v>-0.50684393997460331</c:v>
                </c:pt>
                <c:pt idx="5">
                  <c:v>-0.50035689310646492</c:v>
                </c:pt>
                <c:pt idx="6">
                  <c:v>-0.50010051182074589</c:v>
                </c:pt>
                <c:pt idx="7">
                  <c:v>-0.38783543725049763</c:v>
                </c:pt>
                <c:pt idx="8">
                  <c:v>-0.36396382644102765</c:v>
                </c:pt>
                <c:pt idx="9">
                  <c:v>-0.35216888404887875</c:v>
                </c:pt>
                <c:pt idx="10">
                  <c:v>-0.31055080467179896</c:v>
                </c:pt>
                <c:pt idx="11">
                  <c:v>-0.24783749840259961</c:v>
                </c:pt>
                <c:pt idx="12">
                  <c:v>-0.18555621514461429</c:v>
                </c:pt>
                <c:pt idx="13">
                  <c:v>-7.8116615462939742E-2</c:v>
                </c:pt>
                <c:pt idx="14">
                  <c:v>-1.9681470550325209E-2</c:v>
                </c:pt>
                <c:pt idx="15">
                  <c:v>-1.6424483386454802E-2</c:v>
                </c:pt>
                <c:pt idx="16">
                  <c:v>8.3072984438807035E-2</c:v>
                </c:pt>
                <c:pt idx="17">
                  <c:v>9.3509402264879471E-2</c:v>
                </c:pt>
                <c:pt idx="18">
                  <c:v>0.35674267509739493</c:v>
                </c:pt>
                <c:pt idx="19">
                  <c:v>0.49026106154504989</c:v>
                </c:pt>
                <c:pt idx="20">
                  <c:v>0.57845517889366482</c:v>
                </c:pt>
                <c:pt idx="21">
                  <c:v>0.65429467704814503</c:v>
                </c:pt>
                <c:pt idx="22">
                  <c:v>0.73421520614008329</c:v>
                </c:pt>
                <c:pt idx="23">
                  <c:v>0.78390730321702407</c:v>
                </c:pt>
                <c:pt idx="24">
                  <c:v>0.80632039645594167</c:v>
                </c:pt>
                <c:pt idx="25">
                  <c:v>0.92298232913331946</c:v>
                </c:pt>
                <c:pt idx="26">
                  <c:v>1.0274518052655663</c:v>
                </c:pt>
                <c:pt idx="27">
                  <c:v>1.0896504631651467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axId val="82068224"/>
        <c:axId val="82069760"/>
      </c:stockChart>
      <c:catAx>
        <c:axId val="82068224"/>
        <c:scaling>
          <c:orientation val="minMax"/>
        </c:scaling>
        <c:delete val="0"/>
        <c:axPos val="b"/>
        <c:majorTickMark val="out"/>
        <c:minorTickMark val="none"/>
        <c:tickLblPos val="nextTo"/>
        <c:crossAx val="82069760"/>
        <c:crosses val="autoZero"/>
        <c:auto val="1"/>
        <c:lblAlgn val="ctr"/>
        <c:lblOffset val="100"/>
        <c:noMultiLvlLbl val="1"/>
      </c:catAx>
      <c:valAx>
        <c:axId val="8206976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206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062852267800449"/>
          <c:y val="6.0463420592712307E-2"/>
          <c:w val="5.5944630811091703E-2"/>
          <c:h val="9.361156145767717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tockChart>
        <c:ser>
          <c:idx val="2"/>
          <c:order val="0"/>
          <c:tx>
            <c:strRef>
              <c:f>'Min-max (2)'!$F$1</c:f>
              <c:strCache>
                <c:ptCount val="1"/>
                <c:pt idx="0">
                  <c:v>min-max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'Min-max (2)'!$C$2:$C$29</c:f>
              <c:strCache>
                <c:ptCount val="28"/>
                <c:pt idx="0">
                  <c:v>Габрово</c:v>
                </c:pt>
                <c:pt idx="1">
                  <c:v>Перник</c:v>
                </c:pt>
                <c:pt idx="2">
                  <c:v>Русе</c:v>
                </c:pt>
                <c:pt idx="3">
                  <c:v>Кюстендил</c:v>
                </c:pt>
                <c:pt idx="4">
                  <c:v>Велико Търново</c:v>
                </c:pt>
                <c:pt idx="5">
                  <c:v>Добрич</c:v>
                </c:pt>
                <c:pt idx="6">
                  <c:v>Ямбол</c:v>
                </c:pt>
                <c:pt idx="7">
                  <c:v>Бургас</c:v>
                </c:pt>
                <c:pt idx="8">
                  <c:v>гр. София</c:v>
                </c:pt>
                <c:pt idx="9">
                  <c:v>Варна</c:v>
                </c:pt>
                <c:pt idx="10">
                  <c:v>Стара Загора</c:v>
                </c:pt>
                <c:pt idx="11">
                  <c:v>Кърджали</c:v>
                </c:pt>
                <c:pt idx="12">
                  <c:v>Хасково</c:v>
                </c:pt>
                <c:pt idx="13">
                  <c:v>Силистра</c:v>
                </c:pt>
                <c:pt idx="14">
                  <c:v>Ловеч</c:v>
                </c:pt>
                <c:pt idx="15">
                  <c:v>Разград</c:v>
                </c:pt>
                <c:pt idx="16">
                  <c:v>Софийска</c:v>
                </c:pt>
                <c:pt idx="17">
                  <c:v>Търговище</c:v>
                </c:pt>
                <c:pt idx="18">
                  <c:v>Смолян</c:v>
                </c:pt>
                <c:pt idx="19">
                  <c:v>Шумен</c:v>
                </c:pt>
                <c:pt idx="20">
                  <c:v>Сливен</c:v>
                </c:pt>
                <c:pt idx="21">
                  <c:v>Пазарджик</c:v>
                </c:pt>
                <c:pt idx="22">
                  <c:v>Плевен</c:v>
                </c:pt>
                <c:pt idx="23">
                  <c:v>Пловдив</c:v>
                </c:pt>
                <c:pt idx="24">
                  <c:v>Видин</c:v>
                </c:pt>
                <c:pt idx="25">
                  <c:v>Монтана</c:v>
                </c:pt>
                <c:pt idx="26">
                  <c:v>Благоевград</c:v>
                </c:pt>
                <c:pt idx="27">
                  <c:v>Враца</c:v>
                </c:pt>
              </c:strCache>
            </c:strRef>
          </c:cat>
          <c:val>
            <c:numRef>
              <c:f>'Min-max (2)'!$F$2:$F$29</c:f>
              <c:numCache>
                <c:formatCode>0.00</c:formatCode>
                <c:ptCount val="28"/>
                <c:pt idx="0">
                  <c:v>1.0146383094920159</c:v>
                </c:pt>
                <c:pt idx="1">
                  <c:v>1.6839434035410952</c:v>
                </c:pt>
                <c:pt idx="2">
                  <c:v>2.599911481441457</c:v>
                </c:pt>
                <c:pt idx="3">
                  <c:v>2.0079404724029413</c:v>
                </c:pt>
                <c:pt idx="4">
                  <c:v>3.1475224501856398</c:v>
                </c:pt>
                <c:pt idx="5">
                  <c:v>2.6928131444769488</c:v>
                </c:pt>
                <c:pt idx="6">
                  <c:v>2.1690321576285294</c:v>
                </c:pt>
                <c:pt idx="7">
                  <c:v>4.1845548969983044</c:v>
                </c:pt>
                <c:pt idx="8">
                  <c:v>5.7778133800058402</c:v>
                </c:pt>
                <c:pt idx="9">
                  <c:v>4.4937149052506324</c:v>
                </c:pt>
                <c:pt idx="10">
                  <c:v>3.8582151343560085</c:v>
                </c:pt>
                <c:pt idx="11">
                  <c:v>2.5666099634010777</c:v>
                </c:pt>
                <c:pt idx="12">
                  <c:v>3.5676455348130602</c:v>
                </c:pt>
                <c:pt idx="13">
                  <c:v>2.2768716422963542</c:v>
                </c:pt>
                <c:pt idx="14">
                  <c:v>2.6744998285803101</c:v>
                </c:pt>
                <c:pt idx="15">
                  <c:v>2.5539644550377867</c:v>
                </c:pt>
                <c:pt idx="16">
                  <c:v>4.052608337621975</c:v>
                </c:pt>
                <c:pt idx="17">
                  <c:v>2.5637886547622561</c:v>
                </c:pt>
                <c:pt idx="18">
                  <c:v>3.1519055546780956</c:v>
                </c:pt>
                <c:pt idx="19">
                  <c:v>3.8640088931678744</c:v>
                </c:pt>
                <c:pt idx="20">
                  <c:v>4.0324057525475538</c:v>
                </c:pt>
                <c:pt idx="21">
                  <c:v>5.0479257209892019</c:v>
                </c:pt>
                <c:pt idx="22">
                  <c:v>5.0808493851940248</c:v>
                </c:pt>
                <c:pt idx="23">
                  <c:v>7.6908621591726929</c:v>
                </c:pt>
                <c:pt idx="24">
                  <c:v>2.6431631504848245</c:v>
                </c:pt>
                <c:pt idx="25">
                  <c:v>3.6956624142996017</c:v>
                </c:pt>
                <c:pt idx="26">
                  <c:v>6.3335104208309314</c:v>
                </c:pt>
                <c:pt idx="27">
                  <c:v>4.5736183963429804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'Min-max (2)'!$G$1</c:f>
              <c:strCache>
                <c:ptCount val="1"/>
                <c:pt idx="0">
                  <c:v>min-max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'Min-max (2)'!$C$2:$C$29</c:f>
              <c:strCache>
                <c:ptCount val="28"/>
                <c:pt idx="0">
                  <c:v>Габрово</c:v>
                </c:pt>
                <c:pt idx="1">
                  <c:v>Перник</c:v>
                </c:pt>
                <c:pt idx="2">
                  <c:v>Русе</c:v>
                </c:pt>
                <c:pt idx="3">
                  <c:v>Кюстендил</c:v>
                </c:pt>
                <c:pt idx="4">
                  <c:v>Велико Търново</c:v>
                </c:pt>
                <c:pt idx="5">
                  <c:v>Добрич</c:v>
                </c:pt>
                <c:pt idx="6">
                  <c:v>Ямбол</c:v>
                </c:pt>
                <c:pt idx="7">
                  <c:v>Бургас</c:v>
                </c:pt>
                <c:pt idx="8">
                  <c:v>гр. София</c:v>
                </c:pt>
                <c:pt idx="9">
                  <c:v>Варна</c:v>
                </c:pt>
                <c:pt idx="10">
                  <c:v>Стара Загора</c:v>
                </c:pt>
                <c:pt idx="11">
                  <c:v>Кърджали</c:v>
                </c:pt>
                <c:pt idx="12">
                  <c:v>Хасково</c:v>
                </c:pt>
                <c:pt idx="13">
                  <c:v>Силистра</c:v>
                </c:pt>
                <c:pt idx="14">
                  <c:v>Ловеч</c:v>
                </c:pt>
                <c:pt idx="15">
                  <c:v>Разград</c:v>
                </c:pt>
                <c:pt idx="16">
                  <c:v>Софийска</c:v>
                </c:pt>
                <c:pt idx="17">
                  <c:v>Търговище</c:v>
                </c:pt>
                <c:pt idx="18">
                  <c:v>Смолян</c:v>
                </c:pt>
                <c:pt idx="19">
                  <c:v>Шумен</c:v>
                </c:pt>
                <c:pt idx="20">
                  <c:v>Сливен</c:v>
                </c:pt>
                <c:pt idx="21">
                  <c:v>Пазарджик</c:v>
                </c:pt>
                <c:pt idx="22">
                  <c:v>Плевен</c:v>
                </c:pt>
                <c:pt idx="23">
                  <c:v>Пловдив</c:v>
                </c:pt>
                <c:pt idx="24">
                  <c:v>Видин</c:v>
                </c:pt>
                <c:pt idx="25">
                  <c:v>Монтана</c:v>
                </c:pt>
                <c:pt idx="26">
                  <c:v>Благоевград</c:v>
                </c:pt>
                <c:pt idx="27">
                  <c:v>Враца</c:v>
                </c:pt>
              </c:strCache>
            </c:strRef>
          </c:cat>
          <c:val>
            <c:numRef>
              <c:f>'Min-max (2)'!$G$2:$G$29</c:f>
              <c:numCache>
                <c:formatCode>0.0</c:formatCode>
                <c:ptCount val="28"/>
                <c:pt idx="0">
                  <c:v>1.7420805396009138</c:v>
                </c:pt>
                <c:pt idx="1">
                  <c:v>3.2944606253724276</c:v>
                </c:pt>
                <c:pt idx="2">
                  <c:v>2.8768223321827109</c:v>
                </c:pt>
                <c:pt idx="3">
                  <c:v>4.6128658782281908</c:v>
                </c:pt>
                <c:pt idx="4">
                  <c:v>3.5272557412522896</c:v>
                </c:pt>
                <c:pt idx="5">
                  <c:v>4.3408736195753681</c:v>
                </c:pt>
                <c:pt idx="6">
                  <c:v>5.2378710521637446</c:v>
                </c:pt>
                <c:pt idx="7">
                  <c:v>2.3451358146866323</c:v>
                </c:pt>
                <c:pt idx="8">
                  <c:v>0</c:v>
                </c:pt>
                <c:pt idx="9">
                  <c:v>1.9936632138255967</c:v>
                </c:pt>
                <c:pt idx="10">
                  <c:v>3.0244347931247564</c:v>
                </c:pt>
                <c:pt idx="11">
                  <c:v>5.8214753650470614</c:v>
                </c:pt>
                <c:pt idx="12">
                  <c:v>4.4168132279026393</c:v>
                </c:pt>
                <c:pt idx="13">
                  <c:v>7.1688964219036055</c:v>
                </c:pt>
                <c:pt idx="14">
                  <c:v>6.7961230549400282</c:v>
                </c:pt>
                <c:pt idx="15">
                  <c:v>6.986519007756244</c:v>
                </c:pt>
                <c:pt idx="16">
                  <c:v>4.9312835793057594</c:v>
                </c:pt>
                <c:pt idx="17">
                  <c:v>7.5369031458771181</c:v>
                </c:pt>
                <c:pt idx="18">
                  <c:v>7.847424077176461</c:v>
                </c:pt>
                <c:pt idx="19">
                  <c:v>7.2952695076416827</c:v>
                </c:pt>
                <c:pt idx="20">
                  <c:v>7.4484361284208838</c:v>
                </c:pt>
                <c:pt idx="21">
                  <c:v>6.0868774940492987</c:v>
                </c:pt>
                <c:pt idx="22">
                  <c:v>6.6799403592688256</c:v>
                </c:pt>
                <c:pt idx="23">
                  <c:v>2.9007248750624832</c:v>
                </c:pt>
                <c:pt idx="24">
                  <c:v>10.611540561838403</c:v>
                </c:pt>
                <c:pt idx="25">
                  <c:v>9.1678488784773222</c:v>
                </c:pt>
                <c:pt idx="26">
                  <c:v>5.7521046417208721</c:v>
                </c:pt>
                <c:pt idx="27">
                  <c:v>9.0820078956044767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'Min-max (2)'!$H$1</c:f>
              <c:strCache>
                <c:ptCount val="1"/>
                <c:pt idx="0">
                  <c:v>Total 2</c:v>
                </c:pt>
              </c:strCache>
            </c:strRef>
          </c:tx>
          <c:spPr>
            <a:ln w="28575">
              <a:noFill/>
            </a:ln>
          </c:spPr>
          <c:marker>
            <c:symbol val="dot"/>
            <c:size val="3"/>
          </c:marker>
          <c:cat>
            <c:strRef>
              <c:f>'Min-max (2)'!$C$2:$C$29</c:f>
              <c:strCache>
                <c:ptCount val="28"/>
                <c:pt idx="0">
                  <c:v>Габрово</c:v>
                </c:pt>
                <c:pt idx="1">
                  <c:v>Перник</c:v>
                </c:pt>
                <c:pt idx="2">
                  <c:v>Русе</c:v>
                </c:pt>
                <c:pt idx="3">
                  <c:v>Кюстендил</c:v>
                </c:pt>
                <c:pt idx="4">
                  <c:v>Велико Търново</c:v>
                </c:pt>
                <c:pt idx="5">
                  <c:v>Добрич</c:v>
                </c:pt>
                <c:pt idx="6">
                  <c:v>Ямбол</c:v>
                </c:pt>
                <c:pt idx="7">
                  <c:v>Бургас</c:v>
                </c:pt>
                <c:pt idx="8">
                  <c:v>гр. София</c:v>
                </c:pt>
                <c:pt idx="9">
                  <c:v>Варна</c:v>
                </c:pt>
                <c:pt idx="10">
                  <c:v>Стара Загора</c:v>
                </c:pt>
                <c:pt idx="11">
                  <c:v>Кърджали</c:v>
                </c:pt>
                <c:pt idx="12">
                  <c:v>Хасково</c:v>
                </c:pt>
                <c:pt idx="13">
                  <c:v>Силистра</c:v>
                </c:pt>
                <c:pt idx="14">
                  <c:v>Ловеч</c:v>
                </c:pt>
                <c:pt idx="15">
                  <c:v>Разград</c:v>
                </c:pt>
                <c:pt idx="16">
                  <c:v>Софийска</c:v>
                </c:pt>
                <c:pt idx="17">
                  <c:v>Търговище</c:v>
                </c:pt>
                <c:pt idx="18">
                  <c:v>Смолян</c:v>
                </c:pt>
                <c:pt idx="19">
                  <c:v>Шумен</c:v>
                </c:pt>
                <c:pt idx="20">
                  <c:v>Сливен</c:v>
                </c:pt>
                <c:pt idx="21">
                  <c:v>Пазарджик</c:v>
                </c:pt>
                <c:pt idx="22">
                  <c:v>Плевен</c:v>
                </c:pt>
                <c:pt idx="23">
                  <c:v>Пловдив</c:v>
                </c:pt>
                <c:pt idx="24">
                  <c:v>Видин</c:v>
                </c:pt>
                <c:pt idx="25">
                  <c:v>Монтана</c:v>
                </c:pt>
                <c:pt idx="26">
                  <c:v>Благоевград</c:v>
                </c:pt>
                <c:pt idx="27">
                  <c:v>Враца</c:v>
                </c:pt>
              </c:strCache>
            </c:strRef>
          </c:cat>
          <c:val>
            <c:numRef>
              <c:f>'Min-max (2)'!$H$2:$H$29</c:f>
              <c:numCache>
                <c:formatCode>0.00</c:formatCode>
                <c:ptCount val="28"/>
                <c:pt idx="0">
                  <c:v>1.3783594245464648</c:v>
                </c:pt>
                <c:pt idx="1">
                  <c:v>2.4892020144567613</c:v>
                </c:pt>
                <c:pt idx="2">
                  <c:v>2.7383669068120842</c:v>
                </c:pt>
                <c:pt idx="3">
                  <c:v>3.310403175315566</c:v>
                </c:pt>
                <c:pt idx="4">
                  <c:v>3.3373890957189647</c:v>
                </c:pt>
                <c:pt idx="5">
                  <c:v>3.5168433820261584</c:v>
                </c:pt>
                <c:pt idx="6">
                  <c:v>3.703451604896137</c:v>
                </c:pt>
                <c:pt idx="7">
                  <c:v>3.2648453558424686</c:v>
                </c:pt>
                <c:pt idx="8">
                  <c:v>2.8889066900029201</c:v>
                </c:pt>
                <c:pt idx="9">
                  <c:v>3.2436890595381147</c:v>
                </c:pt>
                <c:pt idx="10">
                  <c:v>3.4413249637403824</c:v>
                </c:pt>
                <c:pt idx="11">
                  <c:v>4.1940426642240691</c:v>
                </c:pt>
                <c:pt idx="12">
                  <c:v>3.9922293813578498</c:v>
                </c:pt>
                <c:pt idx="13">
                  <c:v>4.7228840320999801</c:v>
                </c:pt>
                <c:pt idx="14">
                  <c:v>4.7353114417601692</c:v>
                </c:pt>
                <c:pt idx="15">
                  <c:v>4.7702417313970154</c:v>
                </c:pt>
                <c:pt idx="16">
                  <c:v>4.4919459584638677</c:v>
                </c:pt>
                <c:pt idx="17">
                  <c:v>5.0503459003196873</c:v>
                </c:pt>
                <c:pt idx="18">
                  <c:v>5.4996648159272787</c:v>
                </c:pt>
                <c:pt idx="19">
                  <c:v>5.5796392004047783</c:v>
                </c:pt>
                <c:pt idx="20">
                  <c:v>5.7404209404842188</c:v>
                </c:pt>
                <c:pt idx="21">
                  <c:v>5.5674016075192503</c:v>
                </c:pt>
                <c:pt idx="22">
                  <c:v>5.8803948722314257</c:v>
                </c:pt>
                <c:pt idx="23">
                  <c:v>5.2957935171175876</c:v>
                </c:pt>
                <c:pt idx="24">
                  <c:v>6.6273518561616136</c:v>
                </c:pt>
                <c:pt idx="25">
                  <c:v>6.4317556463884618</c:v>
                </c:pt>
                <c:pt idx="26">
                  <c:v>6.0428075312759013</c:v>
                </c:pt>
                <c:pt idx="27">
                  <c:v>6.8278131459737281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axId val="82113280"/>
        <c:axId val="82114816"/>
      </c:stockChart>
      <c:catAx>
        <c:axId val="82113280"/>
        <c:scaling>
          <c:orientation val="minMax"/>
        </c:scaling>
        <c:delete val="0"/>
        <c:axPos val="b"/>
        <c:majorTickMark val="out"/>
        <c:minorTickMark val="none"/>
        <c:tickLblPos val="nextTo"/>
        <c:crossAx val="82114816"/>
        <c:crosses val="autoZero"/>
        <c:auto val="1"/>
        <c:lblAlgn val="ctr"/>
        <c:lblOffset val="100"/>
        <c:noMultiLvlLbl val="1"/>
      </c:catAx>
      <c:valAx>
        <c:axId val="8211481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82113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2"/>
                </a:solidFill>
              </a:defRPr>
            </a:pPr>
            <a:r>
              <a:rPr lang="bg-BG">
                <a:solidFill>
                  <a:schemeClr val="tx2"/>
                </a:solidFill>
                <a:latin typeface="+mj-lt"/>
              </a:rPr>
              <a:t>Финансови</a:t>
            </a:r>
            <a:r>
              <a:rPr lang="bg-BG" baseline="0">
                <a:solidFill>
                  <a:schemeClr val="tx2"/>
                </a:solidFill>
                <a:latin typeface="+mj-lt"/>
              </a:rPr>
              <a:t> средства</a:t>
            </a:r>
            <a:endParaRPr lang="en-GB">
              <a:solidFill>
                <a:schemeClr val="tx2"/>
              </a:solidFill>
              <a:latin typeface="+mj-lt"/>
            </a:endParaRPr>
          </a:p>
        </c:rich>
      </c:tx>
      <c:layout>
        <c:manualLayout>
          <c:xMode val="edge"/>
          <c:yMode val="edge"/>
          <c:x val="0.27445821737487708"/>
          <c:y val="2.314814814814814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'Sheet1 (2)'!$A$30:$A$31</c:f>
              <c:strCache>
                <c:ptCount val="2"/>
                <c:pt idx="0">
                  <c:v>Общо</c:v>
                </c:pt>
                <c:pt idx="1">
                  <c:v>Югозападен район</c:v>
                </c:pt>
              </c:strCache>
            </c:strRef>
          </c:cat>
          <c:val>
            <c:numRef>
              <c:f>'Sheet1 (2)'!$B$30:$B$31</c:f>
              <c:numCache>
                <c:formatCode>#,##0</c:formatCode>
                <c:ptCount val="2"/>
                <c:pt idx="0" formatCode="#,##0\ &quot;лв.&quot;">
                  <c:v>7195527.7899999991</c:v>
                </c:pt>
                <c:pt idx="1">
                  <c:v>1148580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>
                <a:solidFill>
                  <a:schemeClr val="tx2"/>
                </a:solidFill>
                <a:latin typeface="+mj-lt"/>
              </a:rPr>
              <a:t>Финансиране</a:t>
            </a:r>
            <a:r>
              <a:rPr lang="bg-BG" baseline="0">
                <a:solidFill>
                  <a:schemeClr val="tx2"/>
                </a:solidFill>
                <a:latin typeface="+mj-lt"/>
              </a:rPr>
              <a:t> от обл. и общ. адм.</a:t>
            </a:r>
            <a:endParaRPr lang="en-GB">
              <a:solidFill>
                <a:schemeClr val="tx2"/>
              </a:solidFill>
              <a:latin typeface="+mj-lt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944444444444442E-2"/>
          <c:y val="0.32643226888305626"/>
          <c:w val="0.90694444444444444"/>
          <c:h val="0.63514472149314671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0.12752679352580928"/>
                  <c:y val="0.1271073928258967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'Sheet1 (2)'!$A$39:$A$40</c:f>
              <c:strCache>
                <c:ptCount val="2"/>
                <c:pt idx="0">
                  <c:v>Общо</c:v>
                </c:pt>
                <c:pt idx="1">
                  <c:v>Югозападен район</c:v>
                </c:pt>
              </c:strCache>
            </c:strRef>
          </c:cat>
          <c:val>
            <c:numRef>
              <c:f>'Sheet1 (2)'!$B$39:$B$40</c:f>
              <c:numCache>
                <c:formatCode>0</c:formatCode>
                <c:ptCount val="2"/>
                <c:pt idx="0">
                  <c:v>394526.6</c:v>
                </c:pt>
                <c:pt idx="1">
                  <c:v>59770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>
                <a:solidFill>
                  <a:schemeClr val="tx2"/>
                </a:solidFill>
                <a:latin typeface="+mj-lt"/>
              </a:rPr>
              <a:t>Лица</a:t>
            </a:r>
            <a:r>
              <a:rPr lang="bg-BG" baseline="0">
                <a:solidFill>
                  <a:schemeClr val="tx2"/>
                </a:solidFill>
                <a:latin typeface="+mj-lt"/>
              </a:rPr>
              <a:t> заети на пълно работно време</a:t>
            </a:r>
            <a:endParaRPr lang="en-GB">
              <a:solidFill>
                <a:schemeClr val="tx2"/>
              </a:solidFill>
              <a:latin typeface="+mj-lt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'Sheet1 (2)'!$A$33:$A$34</c:f>
              <c:strCache>
                <c:ptCount val="2"/>
                <c:pt idx="0">
                  <c:v>Общо</c:v>
                </c:pt>
                <c:pt idx="1">
                  <c:v>Югозападен район</c:v>
                </c:pt>
              </c:strCache>
            </c:strRef>
          </c:cat>
          <c:val>
            <c:numRef>
              <c:f>'Sheet1 (2)'!$B$33:$B$34</c:f>
              <c:numCache>
                <c:formatCode>General</c:formatCode>
                <c:ptCount val="2"/>
                <c:pt idx="0">
                  <c:v>2338</c:v>
                </c:pt>
                <c:pt idx="1">
                  <c:v>423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>
                <a:solidFill>
                  <a:schemeClr val="tx2"/>
                </a:solidFill>
                <a:latin typeface="+mj-lt"/>
              </a:rPr>
              <a:t>Лица</a:t>
            </a:r>
            <a:r>
              <a:rPr lang="bg-BG" baseline="0">
                <a:solidFill>
                  <a:schemeClr val="tx2"/>
                </a:solidFill>
                <a:latin typeface="+mj-lt"/>
              </a:rPr>
              <a:t> заети на непълно работно време</a:t>
            </a:r>
            <a:endParaRPr lang="en-GB">
              <a:solidFill>
                <a:schemeClr val="tx2"/>
              </a:solidFill>
              <a:latin typeface="+mj-lt"/>
            </a:endParaRPr>
          </a:p>
        </c:rich>
      </c:tx>
      <c:layout>
        <c:manualLayout>
          <c:xMode val="edge"/>
          <c:yMode val="edge"/>
          <c:x val="0.10704155730533683"/>
          <c:y val="3.240740740740740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720770178480392E-2"/>
          <c:y val="0.33569152814231557"/>
          <c:w val="0.8987792632568351"/>
          <c:h val="0.6351447214931467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34"/>
          </c:dPt>
          <c:dLbls>
            <c:dLbl>
              <c:idx val="1"/>
              <c:layout>
                <c:manualLayout>
                  <c:x val="-0.12481149169119035"/>
                  <c:y val="6.939195100612423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'Sheet1 (2)'!$A$36:$A$37</c:f>
              <c:strCache>
                <c:ptCount val="2"/>
                <c:pt idx="0">
                  <c:v>Общо</c:v>
                </c:pt>
                <c:pt idx="1">
                  <c:v>Югозападен район</c:v>
                </c:pt>
              </c:strCache>
            </c:strRef>
          </c:cat>
          <c:val>
            <c:numRef>
              <c:f>'Sheet1 (2)'!$B$36:$B$37</c:f>
              <c:numCache>
                <c:formatCode>General</c:formatCode>
                <c:ptCount val="2"/>
                <c:pt idx="0">
                  <c:v>437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0F8311-4490-4546-8BDA-45199FCD2E23}" type="slidenum">
              <a:rPr lang="bg-BG" smtClean="0"/>
              <a:t>‹#›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AAEEBCC-6853-41DF-A7A1-61203C1FD06D}" type="datetimeFigureOut">
              <a:rPr lang="bg-BG" smtClean="0"/>
              <a:t>18.11.2016 г.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010" y="1030288"/>
            <a:ext cx="7774632" cy="3302223"/>
          </a:xfrm>
        </p:spPr>
        <p:txBody>
          <a:bodyPr/>
          <a:lstStyle/>
          <a:p>
            <a:r>
              <a:rPr lang="bg-BG" sz="4000" dirty="0" smtClean="0"/>
              <a:t>Регионални програми за заетост и обучение, финансирани по Националния план за действие по заетостта (НПДЗ)</a:t>
            </a:r>
            <a:endParaRPr lang="bg-BG" sz="4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3568" y="476672"/>
            <a:ext cx="7632848" cy="5536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 smtClean="0"/>
              <a:t>Министерство на труда и социалната политика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7676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219"/>
            <a:ext cx="7992888" cy="648072"/>
          </a:xfrm>
        </p:spPr>
        <p:txBody>
          <a:bodyPr/>
          <a:lstStyle/>
          <a:p>
            <a:r>
              <a:rPr lang="bg-BG" sz="2400" dirty="0" smtClean="0"/>
              <a:t>Разпределение на средствата с бюджетно ограничение </a:t>
            </a:r>
            <a:endParaRPr lang="bg-BG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399304"/>
              </p:ext>
            </p:extLst>
          </p:nvPr>
        </p:nvGraphicFramePr>
        <p:xfrm>
          <a:off x="395536" y="692696"/>
          <a:ext cx="7992887" cy="6048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213"/>
                <a:gridCol w="1071979"/>
                <a:gridCol w="885901"/>
                <a:gridCol w="935911"/>
                <a:gridCol w="1484547"/>
                <a:gridCol w="1054244"/>
                <a:gridCol w="817577"/>
                <a:gridCol w="828333"/>
                <a:gridCol w="258182"/>
              </a:tblGrid>
              <a:tr h="570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Поред</a:t>
                      </a:r>
                      <a:r>
                        <a:rPr lang="ru-RU" sz="1000" u="none" strike="noStrike" dirty="0">
                          <a:effectLst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</a:rPr>
                        <a:t>No</a:t>
                      </a:r>
                      <a:r>
                        <a:rPr lang="ru-RU" sz="1000" u="none" strike="noStrike" dirty="0">
                          <a:effectLst/>
                        </a:rPr>
                        <a:t> в </a:t>
                      </a:r>
                      <a:r>
                        <a:rPr lang="ru-RU" sz="1000" u="none" strike="noStrike" dirty="0" err="1">
                          <a:effectLst/>
                        </a:rPr>
                        <a:t>справката</a:t>
                      </a:r>
                      <a:r>
                        <a:rPr lang="ru-RU" sz="1000" u="none" strike="noStrike" dirty="0">
                          <a:effectLst/>
                        </a:rPr>
                        <a:t> на АЗ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>
                          <a:effectLst/>
                        </a:rPr>
                        <a:t>Област</a:t>
                      </a:r>
                      <a:endParaRPr lang="bg-BG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>
                          <a:effectLst/>
                        </a:rPr>
                        <a:t>Регистрирани безрботни (бр.)</a:t>
                      </a:r>
                      <a:endParaRPr lang="bg-BG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>
                          <a:effectLst/>
                        </a:rPr>
                        <a:t>Равнище на безработица (%)</a:t>
                      </a:r>
                      <a:endParaRPr lang="bg-BG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Стандартизирани стойности на регистрираните безработни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Стандартизирани стойности на равнището на безработица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 dirty="0">
                          <a:effectLst/>
                        </a:rPr>
                        <a:t>Съставен показател</a:t>
                      </a:r>
                      <a:endParaRPr lang="bg-BG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>
                          <a:effectLst/>
                        </a:rPr>
                        <a:t>Бюджет (лв.)</a:t>
                      </a:r>
                      <a:endParaRPr lang="bg-BG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Габрово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3 357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0,16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0,08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47 385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 dirty="0">
                          <a:effectLst/>
                        </a:rPr>
                        <a:t>Перник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5 571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9,2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0,10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119 107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 dirty="0">
                          <a:effectLst/>
                        </a:rPr>
                        <a:t>Русе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8 601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8,4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147 532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 dirty="0">
                          <a:effectLst/>
                        </a:rPr>
                        <a:t>Кюстендил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6 643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11,7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0,15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169 377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Велико Търново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10 413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9,6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189 215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Добрич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8 908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11,2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191 735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Ямбол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7 176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12,9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0,17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193 535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Бургас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13 843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7,3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201 941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гр. София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19 114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2,9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0,71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206 982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Варна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14 866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6,7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0,19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205 760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Стара Загора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12 764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8,6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206 365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Кърджали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8 491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14,0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226 853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Хасково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11 802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11,3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231 907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Силистра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7 532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16,5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0,19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251 198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Ловеч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8 848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15,8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258 285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Разград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8 449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258 259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Софийска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13 407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12,3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267 133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Търговище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8 481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17,2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0,71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273 784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Смолян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10 427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17,8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0,32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0,74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307 907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Шумен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12 783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16,8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323 766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Сливен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13 340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17,1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0,70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335 299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Пазарджик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16 699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14,5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342 166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Плевен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16 808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15,6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359 867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Пловдив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25 443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8,4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1,00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369 840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Видин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8 744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23,1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1,00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361 576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Монтана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12 226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20,4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0,86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367 800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Благоевград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20 952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13,8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0,80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388 955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Враца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15 130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0,86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403 671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142748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7 207 200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267701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Минимална ст-ст =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3 357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2,9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Бюджет НПДЗ 2016 =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7 207 200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лв.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267701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Максимална ст-ст =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25 443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23,1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</a:rPr>
                        <a:t>Число за </a:t>
                      </a:r>
                      <a:r>
                        <a:rPr lang="ru-RU" sz="1000" u="none" strike="noStrike" dirty="0" err="1" smtClean="0">
                          <a:effectLst/>
                        </a:rPr>
                        <a:t>разпределение</a:t>
                      </a:r>
                      <a:r>
                        <a:rPr lang="ru-RU" sz="1000" u="none" strike="noStrike" dirty="0" smtClean="0">
                          <a:effectLst/>
                        </a:rPr>
                        <a:t> на фин. средства по области =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000" u="none" strike="noStrike" smtClean="0">
                          <a:effectLst/>
                        </a:rPr>
                        <a:t>581 346</a:t>
                      </a:r>
                      <a:endParaRPr lang="bg-BG" sz="1000" b="0" i="0" u="none" strike="noStrike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r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  <a:tr h="222864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Разлика =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22 086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20,2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44" marR="5844" marT="584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15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416824" cy="3672408"/>
          </a:xfrm>
        </p:spPr>
        <p:txBody>
          <a:bodyPr/>
          <a:lstStyle/>
          <a:p>
            <a:r>
              <a:rPr lang="bg-BG" dirty="0"/>
              <a:t> </a:t>
            </a:r>
            <a:br>
              <a:rPr lang="bg-BG" dirty="0"/>
            </a:br>
            <a:r>
              <a:rPr lang="bg-BG" sz="4800" dirty="0"/>
              <a:t>Регионални програми за заетост и обучение -</a:t>
            </a:r>
            <a:r>
              <a:rPr lang="bg-BG" sz="4800" dirty="0" smtClean="0"/>
              <a:t> </a:t>
            </a:r>
            <a:br>
              <a:rPr lang="bg-BG" sz="4800" dirty="0" smtClean="0"/>
            </a:br>
            <a:r>
              <a:rPr lang="bg-BG" sz="4800" dirty="0" smtClean="0"/>
              <a:t>2016 </a:t>
            </a:r>
            <a:r>
              <a:rPr lang="bg-BG" sz="4800" dirty="0"/>
              <a:t>г.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638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60232" y="6420177"/>
            <a:ext cx="11176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100" i="1" dirty="0"/>
              <a:t>Източник: </a:t>
            </a:r>
            <a:r>
              <a:rPr lang="bg-BG" sz="1100" i="1" dirty="0" smtClean="0"/>
              <a:t>НСИ</a:t>
            </a:r>
            <a:endParaRPr lang="bg-BG" sz="1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7992888" cy="48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План съгласно Националния план за действие по заетостта за </a:t>
            </a:r>
            <a:r>
              <a:rPr lang="bg-BG" sz="2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2016 г</a:t>
            </a: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</a:p>
          <a:p>
            <a:pPr marL="777240" lvl="2" indent="0">
              <a:lnSpc>
                <a:spcPct val="150000"/>
              </a:lnSpc>
              <a:buNone/>
            </a:pP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 Финансови средства - 7 207 200 лв.</a:t>
            </a:r>
          </a:p>
          <a:p>
            <a:pPr marL="777240" lvl="2" indent="0">
              <a:lnSpc>
                <a:spcPct val="150000"/>
              </a:lnSpc>
              <a:buNone/>
            </a:pPr>
            <a:r>
              <a:rPr lang="bg-BG" sz="2000" spc="-100" dirty="0">
                <a:solidFill>
                  <a:schemeClr val="tx2"/>
                </a:solidFill>
              </a:rPr>
              <a:t>– </a:t>
            </a:r>
            <a:r>
              <a:rPr lang="bg-BG" sz="2000" spc="-100" dirty="0" smtClean="0">
                <a:solidFill>
                  <a:schemeClr val="tx2"/>
                </a:solidFill>
              </a:rPr>
              <a:t> </a:t>
            </a: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Заетост  - 2 200 бр. </a:t>
            </a:r>
          </a:p>
          <a:p>
            <a:pPr>
              <a:lnSpc>
                <a:spcPct val="150000"/>
              </a:lnSpc>
            </a:pP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Изпълнение съгласно постъпилите Регионални програми  за заетост</a:t>
            </a:r>
          </a:p>
          <a:p>
            <a:pPr marL="777240" lvl="2" indent="0">
              <a:lnSpc>
                <a:spcPct val="150000"/>
              </a:lnSpc>
              <a:buNone/>
            </a:pPr>
            <a:r>
              <a:rPr lang="bg-BG" sz="2000" spc="-100" dirty="0">
                <a:solidFill>
                  <a:schemeClr val="tx2"/>
                </a:solidFill>
              </a:rPr>
              <a:t>– </a:t>
            </a:r>
            <a:r>
              <a:rPr lang="bg-BG" sz="2000" spc="-100" dirty="0" smtClean="0">
                <a:solidFill>
                  <a:schemeClr val="tx2"/>
                </a:solidFill>
              </a:rPr>
              <a:t> </a:t>
            </a: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Финансови </a:t>
            </a:r>
            <a:r>
              <a:rPr lang="bg-BG" sz="2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средства от ДБ – 7 195 528 лв. </a:t>
            </a:r>
          </a:p>
          <a:p>
            <a:pPr marL="777240" lvl="2" indent="0">
              <a:lnSpc>
                <a:spcPct val="150000"/>
              </a:lnSpc>
              <a:buNone/>
            </a:pPr>
            <a:r>
              <a:rPr lang="bg-BG" sz="2000" spc="-100" dirty="0">
                <a:solidFill>
                  <a:schemeClr val="tx2"/>
                </a:solidFill>
              </a:rPr>
              <a:t>– </a:t>
            </a:r>
            <a:r>
              <a:rPr lang="bg-BG" sz="2000" spc="-100" dirty="0" smtClean="0">
                <a:solidFill>
                  <a:schemeClr val="tx2"/>
                </a:solidFill>
              </a:rPr>
              <a:t> </a:t>
            </a: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Финансови </a:t>
            </a:r>
            <a:r>
              <a:rPr lang="bg-BG" sz="2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средства от областни и общински администрации – </a:t>
            </a:r>
            <a:endParaRPr lang="bg-BG" sz="2000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777240" lvl="2" indent="0">
              <a:lnSpc>
                <a:spcPct val="150000"/>
              </a:lnSpc>
              <a:buNone/>
            </a:pP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394 </a:t>
            </a:r>
            <a:r>
              <a:rPr lang="bg-BG" sz="2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527 лв. </a:t>
            </a:r>
            <a:endParaRPr lang="bg-BG" sz="2000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777240" lvl="2" indent="0">
              <a:lnSpc>
                <a:spcPct val="150000"/>
              </a:lnSpc>
              <a:buNone/>
            </a:pPr>
            <a:r>
              <a:rPr lang="bg-BG" sz="2000" spc="-100" dirty="0" smtClean="0">
                <a:solidFill>
                  <a:schemeClr val="tx2"/>
                </a:solidFill>
              </a:rPr>
              <a:t>–  </a:t>
            </a: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Общо финансови средства – 7 590 054 лв. </a:t>
            </a:r>
          </a:p>
          <a:p>
            <a:pPr marL="777240" lvl="2" indent="0">
              <a:lnSpc>
                <a:spcPct val="150000"/>
              </a:lnSpc>
              <a:buNone/>
            </a:pPr>
            <a:r>
              <a:rPr lang="bg-BG" sz="2000" spc="-100" dirty="0" smtClean="0">
                <a:solidFill>
                  <a:schemeClr val="tx2"/>
                </a:solidFill>
              </a:rPr>
              <a:t>–  </a:t>
            </a: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Заетост на пълно работно време – 2 338 бр. </a:t>
            </a:r>
          </a:p>
          <a:p>
            <a:pPr marL="777240" lvl="2" indent="0">
              <a:lnSpc>
                <a:spcPct val="150000"/>
              </a:lnSpc>
              <a:buNone/>
            </a:pPr>
            <a:r>
              <a:rPr lang="bg-BG" sz="2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Заетост на непълно работно  време </a:t>
            </a:r>
            <a:r>
              <a:rPr lang="bg-BG" sz="2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437 бр. </a:t>
            </a:r>
            <a:endParaRPr lang="bg-BG" sz="2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bg-BG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>
              <a:lnSpc>
                <a:spcPct val="150000"/>
              </a:lnSpc>
              <a:buNone/>
            </a:pPr>
            <a:endParaRPr lang="bg-BG" sz="24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332656"/>
            <a:ext cx="7620000" cy="994122"/>
          </a:xfrm>
        </p:spPr>
        <p:txBody>
          <a:bodyPr/>
          <a:lstStyle/>
          <a:p>
            <a:r>
              <a:rPr lang="bg-BG" sz="4400" dirty="0" smtClean="0"/>
              <a:t>План и изпълнение </a:t>
            </a:r>
            <a:endParaRPr lang="bg-BG" sz="4400" dirty="0"/>
          </a:p>
        </p:txBody>
      </p:sp>
    </p:spTree>
    <p:extLst>
      <p:ext uri="{BB962C8B-B14F-4D97-AF65-F5344CB8AC3E}">
        <p14:creationId xmlns:p14="http://schemas.microsoft.com/office/powerpoint/2010/main" val="9634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20000" cy="648072"/>
          </a:xfrm>
        </p:spPr>
        <p:txBody>
          <a:bodyPr/>
          <a:lstStyle/>
          <a:p>
            <a:r>
              <a:rPr lang="bg-BG" sz="2800" dirty="0" smtClean="0"/>
              <a:t>Регионални програми в Югозападен район</a:t>
            </a:r>
            <a:endParaRPr lang="bg-BG" sz="28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723797"/>
              </p:ext>
            </p:extLst>
          </p:nvPr>
        </p:nvGraphicFramePr>
        <p:xfrm>
          <a:off x="395536" y="1340768"/>
          <a:ext cx="338437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492040"/>
              </p:ext>
            </p:extLst>
          </p:nvPr>
        </p:nvGraphicFramePr>
        <p:xfrm>
          <a:off x="323528" y="4114800"/>
          <a:ext cx="367903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280239"/>
              </p:ext>
            </p:extLst>
          </p:nvPr>
        </p:nvGraphicFramePr>
        <p:xfrm>
          <a:off x="4427984" y="1052736"/>
          <a:ext cx="39052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64185"/>
              </p:ext>
            </p:extLst>
          </p:nvPr>
        </p:nvGraphicFramePr>
        <p:xfrm>
          <a:off x="4644008" y="4083771"/>
          <a:ext cx="373856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1478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620000" cy="3672408"/>
          </a:xfrm>
        </p:spPr>
        <p:txBody>
          <a:bodyPr/>
          <a:lstStyle/>
          <a:p>
            <a:r>
              <a:rPr lang="bg-BG" dirty="0"/>
              <a:t> </a:t>
            </a:r>
            <a:br>
              <a:rPr lang="bg-BG" dirty="0"/>
            </a:br>
            <a:r>
              <a:rPr lang="bg-BG" dirty="0" smtClean="0"/>
              <a:t>Нов механизъм за разработване и оценка на Регионалните програми за обучение и заетост 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860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48872" cy="1143000"/>
          </a:xfrm>
        </p:spPr>
        <p:txBody>
          <a:bodyPr/>
          <a:lstStyle/>
          <a:p>
            <a:r>
              <a:rPr lang="bg-BG" sz="3600" dirty="0" smtClean="0"/>
              <a:t>Промени в Закона за насърчаване на заетостта през декември 2015 г. 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208912" cy="4800600"/>
          </a:xfrm>
        </p:spPr>
        <p:txBody>
          <a:bodyPr>
            <a:normAutofit fontScale="92500"/>
          </a:bodyPr>
          <a:lstStyle/>
          <a:p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Реализиране на </a:t>
            </a:r>
            <a:r>
              <a:rPr lang="bg-BG" sz="23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една регионална програма </a:t>
            </a:r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 всяка административна област </a:t>
            </a:r>
          </a:p>
          <a:p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Ежегодно в НПДЗ се определят </a:t>
            </a:r>
            <a:r>
              <a:rPr lang="bg-BG" sz="23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размерът на финансовите средства и видовете плащания </a:t>
            </a:r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 регионалните програми</a:t>
            </a:r>
            <a:endParaRPr lang="en-US" sz="2300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bg-BG" sz="23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Писмена покана </a:t>
            </a:r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от министъра на труда и социалната политика до председателите на Комисиите по заетостта</a:t>
            </a:r>
          </a:p>
          <a:p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Заповед, от областният  управител по предложение от  Комисията по заетостта, за сформиране на </a:t>
            </a:r>
            <a:r>
              <a:rPr lang="bg-BG" sz="23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комисия за разработване на регионална програма </a:t>
            </a:r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 заетост и обучение в областта </a:t>
            </a:r>
          </a:p>
          <a:p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Подаване на </a:t>
            </a:r>
            <a:r>
              <a:rPr lang="bg-BG" sz="23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проектни предложения </a:t>
            </a:r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от областните и общински администрации </a:t>
            </a:r>
          </a:p>
          <a:p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bg-BG" sz="23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Оценка</a:t>
            </a:r>
            <a:r>
              <a:rPr lang="bg-BG" sz="23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на подадените предложение по Методика одобрена от Комисията по заетостта</a:t>
            </a:r>
          </a:p>
          <a:p>
            <a:endParaRPr lang="bg-BG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>
              <a:lnSpc>
                <a:spcPct val="150000"/>
              </a:lnSpc>
              <a:buNone/>
            </a:pPr>
            <a:endParaRPr lang="bg-BG" sz="24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71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76864" cy="3672408"/>
          </a:xfrm>
        </p:spPr>
        <p:txBody>
          <a:bodyPr/>
          <a:lstStyle/>
          <a:p>
            <a:r>
              <a:rPr lang="bg-BG" dirty="0"/>
              <a:t> </a:t>
            </a:r>
            <a:br>
              <a:rPr lang="bg-BG" dirty="0"/>
            </a:br>
            <a:r>
              <a:rPr lang="bg-BG" dirty="0" smtClean="0"/>
              <a:t>Нов механизъм за разпределение на финансовите средства по области 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0394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48872" cy="1296144"/>
          </a:xfrm>
        </p:spPr>
        <p:txBody>
          <a:bodyPr/>
          <a:lstStyle/>
          <a:p>
            <a:r>
              <a:rPr lang="bg-BG" sz="3600" dirty="0" smtClean="0"/>
              <a:t>Промени в Правилника за прилагане на Закона за насърчаване на заетостта  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208912" cy="448396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bg-BG" sz="2400" b="1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Критерии </a:t>
            </a:r>
            <a:r>
              <a:rPr lang="bg-BG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 определяне на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размер</a:t>
            </a:r>
            <a:r>
              <a:rPr lang="bg-BG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bg-BG" sz="24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финансовите </a:t>
            </a:r>
            <a:r>
              <a:rPr lang="en-GB" sz="2400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средствата</a:t>
            </a:r>
            <a:r>
              <a:rPr lang="en-GB" sz="24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всяка</a:t>
            </a:r>
            <a:r>
              <a:rPr lang="en-GB" sz="24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област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bg-BG" sz="24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средномесечното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равнище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безработица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и </a:t>
            </a:r>
            <a:endParaRPr lang="bg-BG" sz="24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bg-BG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редномесечния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брой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регистрираните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400" spc="-1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безработни</a:t>
            </a:r>
            <a:r>
              <a:rPr lang="en-GB" sz="24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bg-BG" sz="24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>
              <a:buNone/>
            </a:pPr>
            <a:endParaRPr lang="bg-BG" sz="24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>
              <a:buNone/>
            </a:pPr>
            <a:r>
              <a:rPr lang="bg-BG" sz="2400" b="1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Методика </a:t>
            </a:r>
            <a:r>
              <a:rPr lang="bg-BG" sz="24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 изчисляване размера на финансовите средства </a:t>
            </a:r>
          </a:p>
          <a:p>
            <a:r>
              <a:rPr lang="bg-BG" sz="24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Изчисляване стойностите на показателите </a:t>
            </a:r>
          </a:p>
          <a:p>
            <a:r>
              <a:rPr lang="bg-BG" sz="24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Изчисляване на съставен показател </a:t>
            </a:r>
          </a:p>
          <a:p>
            <a:r>
              <a:rPr lang="bg-BG" sz="24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Определяне размера на финансовите средства по области</a:t>
            </a:r>
            <a:endParaRPr lang="bg-BG" sz="24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7663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992888" cy="1296144"/>
          </a:xfrm>
        </p:spPr>
        <p:txBody>
          <a:bodyPr/>
          <a:lstStyle/>
          <a:p>
            <a:r>
              <a:rPr lang="bg-BG" sz="3200" dirty="0" smtClean="0"/>
              <a:t>Методи за стандартизиране на показателите </a:t>
            </a:r>
            <a:endParaRPr lang="bg-BG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772816"/>
                <a:ext cx="8208912" cy="4483968"/>
              </a:xfrm>
            </p:spPr>
            <p:txBody>
              <a:bodyPr>
                <a:normAutofit/>
              </a:bodyPr>
              <a:lstStyle/>
              <a:p>
                <a:r>
                  <a:rPr lang="bg-BG" sz="2400" spc="-100" dirty="0" smtClean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Стандартизирано нормално разпределение:</a:t>
                </a:r>
              </a:p>
              <a:p>
                <a:pPr marL="114300" indent="0">
                  <a:buNone/>
                </a:pPr>
                <a:endParaRPr lang="bg-BG" sz="2400" spc="-100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𝑍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bg-BG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𝑋</m:t>
                          </m:r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</a:rPr>
                            <m:t>𝜇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bg-BG" sz="2400" dirty="0"/>
              </a:p>
              <a:p>
                <a:pPr marL="114300" indent="0">
                  <a:buNone/>
                </a:pPr>
                <a:endParaRPr lang="bg-BG" sz="2400" spc="-100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  <a:p>
                <a:r>
                  <a:rPr lang="bg-BG" sz="2400" spc="-100" dirty="0" smtClean="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rPr>
                  <a:t>Метода на максималната и минималната стойност:</a:t>
                </a:r>
              </a:p>
              <a:p>
                <a:endParaRPr lang="bg-BG" sz="2400" spc="-100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𝐼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bg-BG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𝑋</m:t>
                          </m:r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</a:rPr>
                            <m:t>𝑋𝑚𝑖𝑛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bg-BG" sz="2400" dirty="0"/>
              </a:p>
              <a:p>
                <a:pPr marL="114300" indent="0">
                  <a:buNone/>
                </a:pPr>
                <a:endParaRPr lang="bg-BG" sz="2400" spc="-100" dirty="0" smtClean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772816"/>
                <a:ext cx="8208912" cy="4483968"/>
              </a:xfrm>
              <a:blipFill rotWithShape="1">
                <a:blip r:embed="rId2"/>
                <a:stretch>
                  <a:fillRect t="-1088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300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992888" cy="1296144"/>
          </a:xfrm>
        </p:spPr>
        <p:txBody>
          <a:bodyPr/>
          <a:lstStyle/>
          <a:p>
            <a:r>
              <a:rPr lang="bg-BG" sz="3200" dirty="0"/>
              <a:t>Стандартизирано нормално </a:t>
            </a:r>
            <a:r>
              <a:rPr lang="bg-BG" sz="3200" dirty="0" smtClean="0"/>
              <a:t>разпределение</a:t>
            </a:r>
            <a:endParaRPr lang="bg-BG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773238"/>
          <a:ext cx="8208962" cy="448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227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992888" cy="1296144"/>
          </a:xfrm>
        </p:spPr>
        <p:txBody>
          <a:bodyPr/>
          <a:lstStyle/>
          <a:p>
            <a:r>
              <a:rPr lang="bg-BG" sz="2800" dirty="0"/>
              <a:t>Метода на максималната и минималната стойност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26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219"/>
            <a:ext cx="7992888" cy="648072"/>
          </a:xfrm>
        </p:spPr>
        <p:txBody>
          <a:bodyPr/>
          <a:lstStyle/>
          <a:p>
            <a:r>
              <a:rPr lang="bg-BG" sz="2400" dirty="0" smtClean="0"/>
              <a:t>Разпределение на средствата без бюджетно ограничение </a:t>
            </a:r>
            <a:endParaRPr lang="bg-BG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582896"/>
              </p:ext>
            </p:extLst>
          </p:nvPr>
        </p:nvGraphicFramePr>
        <p:xfrm>
          <a:off x="251520" y="692696"/>
          <a:ext cx="7992887" cy="5848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851"/>
                <a:gridCol w="954531"/>
                <a:gridCol w="954531"/>
                <a:gridCol w="912573"/>
                <a:gridCol w="1447530"/>
                <a:gridCol w="1027958"/>
                <a:gridCol w="797191"/>
                <a:gridCol w="807680"/>
                <a:gridCol w="451042"/>
              </a:tblGrid>
              <a:tr h="610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</a:rPr>
                        <a:t>Поред</a:t>
                      </a:r>
                      <a:r>
                        <a:rPr lang="ru-RU" sz="1000" u="none" strike="noStrike" dirty="0">
                          <a:effectLst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</a:rPr>
                        <a:t>No</a:t>
                      </a:r>
                      <a:r>
                        <a:rPr lang="ru-RU" sz="1000" u="none" strike="noStrike" dirty="0">
                          <a:effectLst/>
                        </a:rPr>
                        <a:t> в </a:t>
                      </a:r>
                      <a:r>
                        <a:rPr lang="ru-RU" sz="1000" u="none" strike="noStrike" dirty="0" err="1">
                          <a:effectLst/>
                        </a:rPr>
                        <a:t>справката</a:t>
                      </a:r>
                      <a:r>
                        <a:rPr lang="ru-RU" sz="1000" u="none" strike="noStrike" dirty="0">
                          <a:effectLst/>
                        </a:rPr>
                        <a:t> на АЗ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 dirty="0">
                          <a:effectLst/>
                        </a:rPr>
                        <a:t>Област</a:t>
                      </a:r>
                      <a:endParaRPr lang="bg-BG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 dirty="0">
                          <a:effectLst/>
                        </a:rPr>
                        <a:t>Регистрирани </a:t>
                      </a:r>
                      <a:r>
                        <a:rPr lang="bg-BG" sz="1000" u="none" strike="noStrike" dirty="0" err="1">
                          <a:effectLst/>
                        </a:rPr>
                        <a:t>безрботни</a:t>
                      </a:r>
                      <a:r>
                        <a:rPr lang="bg-BG" sz="1000" u="none" strike="noStrike" dirty="0">
                          <a:effectLst/>
                        </a:rPr>
                        <a:t> (бр.)</a:t>
                      </a:r>
                      <a:endParaRPr lang="bg-BG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>
                          <a:effectLst/>
                        </a:rPr>
                        <a:t>Равнище на безработица (%)</a:t>
                      </a:r>
                      <a:endParaRPr lang="bg-BG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Стандартизирани стойности на регистрираните безработни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Стандартизирани стойности на равнището на безработица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>
                          <a:effectLst/>
                        </a:rPr>
                        <a:t>Съставен показател</a:t>
                      </a:r>
                      <a:endParaRPr lang="bg-BG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000" u="none" strike="noStrike">
                          <a:effectLst/>
                        </a:rPr>
                        <a:t>Бюджет (лв.)</a:t>
                      </a:r>
                      <a:endParaRPr lang="bg-BG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Габрово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3 357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0,16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0,08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81 510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Перник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5 571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9,2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0,10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204 882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Русе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8 601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8,4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0,24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253 776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Кюстендил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6 643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11,7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0,15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291 354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Велико Търново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10 413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9,6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0,32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325 478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Добрич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8 908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11,2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0,25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329 812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Ямбол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7 176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12,9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0,17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332 908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Бургас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13 843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7,3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0,22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347 367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гр. София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19 114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2,9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0,71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356 040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Варна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14 866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6,7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0,19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353 938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Стара Загора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12 764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8,6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0,43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354 979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Кърджали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8 491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14,0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390 220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Хасково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11 802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11,3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0,40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398 914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Силистра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7 532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16,5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0,19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432 097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Ловеч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8 848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15,8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0,64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444 288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Разград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8 449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444 244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 dirty="0">
                          <a:effectLst/>
                        </a:rPr>
                        <a:t>Софийска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13 407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12,3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459 509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Търговище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8 481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17,2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0,71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470 949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Смолян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10 427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17,8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0,32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0,74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529 646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Шумен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12 783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16,8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0,69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556 924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20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Сливен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13 340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17,1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0,70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576 763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Пазарджик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16 699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14,5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588 575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Плевен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16 808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15,6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619 024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Пловдив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25 443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8,4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1,00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636 179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Видин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8 744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23,1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0,24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1,00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621 965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Монтана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12 226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20,4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0,40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0,86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0,63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632 671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Благоевград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20 952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13,8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0,80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0,54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669 060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ctr" fontAlgn="b"/>
                      <a:r>
                        <a:rPr lang="bg-BG" sz="1000" u="none" strike="noStrike">
                          <a:effectLst/>
                        </a:rPr>
                        <a:t>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Враца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15 130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0,53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0,86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0,69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694 373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291366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Минимална ст-ст =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3 357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2,9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1 000 000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Индикативен бюджет =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 dirty="0">
                          <a:effectLst/>
                        </a:rPr>
                        <a:t>12 397 443</a:t>
                      </a:r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u="none" strike="noStrike">
                          <a:effectLst/>
                        </a:rPr>
                        <a:t>лв. 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291366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Максимална ст-ст =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25 443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23,1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  <a:tr h="152542"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Разлика =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22 086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bg-BG" sz="1000" u="none" strike="noStrike">
                          <a:effectLst/>
                        </a:rPr>
                        <a:t>20,2</a:t>
                      </a:r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bg-BG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555" marR="6555" marT="655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4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1079</TotalTime>
  <Words>1066</Words>
  <Application>Microsoft Office PowerPoint</Application>
  <PresentationFormat>On-screen Show (4:3)</PresentationFormat>
  <Paragraphs>544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Регионални програми за заетост и обучение, финансирани по Националния план за действие по заетостта (НПДЗ)</vt:lpstr>
      <vt:lpstr>  Нов механизъм за разработване и оценка на Регионалните програми за обучение и заетост  </vt:lpstr>
      <vt:lpstr>Промени в Закона за насърчаване на заетостта през декември 2015 г. </vt:lpstr>
      <vt:lpstr>  Нов механизъм за разпределение на финансовите средства по области  </vt:lpstr>
      <vt:lpstr>Промени в Правилника за прилагане на Закона за насърчаване на заетостта  </vt:lpstr>
      <vt:lpstr>Методи за стандартизиране на показателите </vt:lpstr>
      <vt:lpstr>Стандартизирано нормално разпределение</vt:lpstr>
      <vt:lpstr>Метода на максималната и минималната стойност</vt:lpstr>
      <vt:lpstr>Разпределение на средствата без бюджетно ограничение </vt:lpstr>
      <vt:lpstr>Разпределение на средствата с бюджетно ограничение </vt:lpstr>
      <vt:lpstr>  Регионални програми за заетост и обучение -  2016 г. </vt:lpstr>
      <vt:lpstr>План и изпълнение </vt:lpstr>
      <vt:lpstr>Регионални програми в Югозападен район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Търсене и предлагане на труд в ИТ секторът в България - състояние и тенденции</dc:title>
  <dc:creator>Iskren Angelov</dc:creator>
  <cp:lastModifiedBy>user</cp:lastModifiedBy>
  <cp:revision>106</cp:revision>
  <dcterms:created xsi:type="dcterms:W3CDTF">2016-11-01T13:06:06Z</dcterms:created>
  <dcterms:modified xsi:type="dcterms:W3CDTF">2016-11-18T06:21:05Z</dcterms:modified>
</cp:coreProperties>
</file>