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62" r:id="rId4"/>
    <p:sldId id="263" r:id="rId5"/>
    <p:sldId id="261" r:id="rId6"/>
    <p:sldId id="266" r:id="rId7"/>
    <p:sldId id="259" r:id="rId8"/>
    <p:sldId id="264" r:id="rId9"/>
    <p:sldId id="265" r:id="rId10"/>
    <p:sldId id="260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3" autoAdjust="0"/>
    <p:restoredTop sz="94660"/>
  </p:normalViewPr>
  <p:slideViewPr>
    <p:cSldViewPr>
      <p:cViewPr>
        <p:scale>
          <a:sx n="110" d="100"/>
          <a:sy n="11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D73249-6CA3-4D0B-8031-C3FDFFF92B0B}" type="datetimeFigureOut">
              <a:rPr lang="en-US" smtClean="0"/>
              <a:t>12/4/2013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85B597-D92B-490B-B4D0-61AF6F53BF39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http://sphotos-d.ak.fbcdn.net/hphotos-ak-ash4/389173_448821371801294_1983809057_n.jpg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sphotos-d.ak.fbcdn.net/hphotos-ak-ash4/389173_448821371801294_1983809057_n.jpg" TargetMode="External"/><Relationship Id="rId7" Type="http://schemas.openxmlformats.org/officeDocument/2006/relationships/image" Target="../media/image3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http://sphotos-a.ak.fbcdn.net/hphotos-ak-ash4/306250_448820911801340_1213571645_n.jpg" TargetMode="Externa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1340768"/>
            <a:ext cx="5832647" cy="576064"/>
          </a:xfrm>
        </p:spPr>
        <p:txBody>
          <a:bodyPr>
            <a:noAutofit/>
          </a:bodyPr>
          <a:lstStyle/>
          <a:p>
            <a:pPr algn="ctr"/>
            <a:r>
              <a:rPr lang="en-US" sz="1600" b="1" smtClean="0"/>
              <a:t>Examples of projects under the First Call for proposals</a:t>
            </a:r>
            <a:br>
              <a:rPr lang="en-US" sz="1600" b="1" smtClean="0"/>
            </a:br>
            <a:r>
              <a:rPr lang="en-US" sz="1600" b="1" smtClean="0"/>
              <a:t>Bulgaria-Serbia IPA Cross-border Programme</a:t>
            </a:r>
            <a:endParaRPr lang="en-US" sz="1600" b="1"/>
          </a:p>
        </p:txBody>
      </p:sp>
      <p:pic>
        <p:nvPicPr>
          <p:cNvPr id="1026" name="Picture 2" descr="C:\Users\NikolichN\Pictures\LOGOs and flags\Small Programme logo JP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05303"/>
            <a:ext cx="1296144" cy="92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ikolichN\Pictures\EU Slicice\EU_flag_medium_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278026"/>
            <a:ext cx="1152127" cy="78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60" y="2601327"/>
            <a:ext cx="2231715" cy="17637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TC day 2012 -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620" y="4582739"/>
            <a:ext cx="2375796" cy="16739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rack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621" y="2564904"/>
            <a:ext cx="2375795" cy="178219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sphotos-d.ak.fbcdn.net/hphotos-ak-ash4/389173_448821371801294_1983809057_n.jpg"/>
          <p:cNvPicPr>
            <a:picLocks noChangeAspect="1" noChangeArrowheads="1"/>
          </p:cNvPicPr>
          <p:nvPr/>
        </p:nvPicPr>
        <p:blipFill rotWithShape="1"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8" t="27031" r="15540" b="5501"/>
          <a:stretch/>
        </p:blipFill>
        <p:spPr bwMode="auto">
          <a:xfrm>
            <a:off x="774459" y="4582739"/>
            <a:ext cx="2231715" cy="16739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par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635" y="4582739"/>
            <a:ext cx="2353485" cy="16739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project event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635" y="2582906"/>
            <a:ext cx="2353485" cy="178219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10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7632848" cy="1584176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2007CB16IPO006-2009-1-104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New tourist chalenges in Dupnitsa-Vranje region – a way to new future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594 272,92 Euro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US" sz="1400" smtClean="0"/>
              <a:t>Municipality of Dupnitsa,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 smtClean="0"/>
              <a:t>The City of Vranje, Serbia</a:t>
            </a:r>
            <a:endParaRPr lang="en-US" sz="1400"/>
          </a:p>
        </p:txBody>
      </p:sp>
      <p:pic>
        <p:nvPicPr>
          <p:cNvPr id="5122" name="Picture 2" descr="eco-lod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699" y="2636913"/>
            <a:ext cx="2164899" cy="172819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azeb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36913"/>
            <a:ext cx="2592288" cy="172819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ofradzi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95" y="2636913"/>
            <a:ext cx="2180570" cy="172819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info tabl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95" y="4611448"/>
            <a:ext cx="2180570" cy="162586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os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11447"/>
            <a:ext cx="2592288" cy="162586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odmorist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359" y="4611449"/>
            <a:ext cx="2160239" cy="162586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30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153" y="882842"/>
            <a:ext cx="7546279" cy="1872208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2007CB16IPO006-2009-1- 107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Constructing of recreation park, tourist information center, renovation of an existing </a:t>
            </a:r>
            <a:br>
              <a:rPr lang="en-GB" sz="1400" smtClean="0"/>
            </a:br>
            <a:r>
              <a:rPr lang="en-GB" sz="1400" smtClean="0"/>
              <a:t>eco-trail route, an information infrastructure that will serve the needs of the tourist information center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424 531,34 </a:t>
            </a:r>
            <a:r>
              <a:rPr lang="en-US" sz="1400" smtClean="0"/>
              <a:t>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Municipality of Tran, </a:t>
            </a:r>
            <a:r>
              <a:rPr lang="en-GB" sz="1400" smtClean="0"/>
              <a:t>Bulgaria</a:t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Municipality of Dimitrovgrad, </a:t>
            </a:r>
            <a:r>
              <a:rPr lang="en-GB" sz="1400" smtClean="0"/>
              <a:t>Serbia</a:t>
            </a:r>
            <a:br>
              <a:rPr lang="en-GB" sz="1400" smtClean="0"/>
            </a:br>
            <a:r>
              <a:rPr lang="en-GB" sz="1400" b="1" smtClean="0"/>
              <a:t>Project Partner 3: </a:t>
            </a:r>
            <a:r>
              <a:rPr lang="en-GB" sz="1400"/>
              <a:t>Institute for Nature Conservation of Serbia, Work Unit in Nis, </a:t>
            </a:r>
            <a:r>
              <a:rPr lang="en-GB" sz="1400" smtClean="0"/>
              <a:t>Serbia</a:t>
            </a:r>
            <a:endParaRPr lang="en-US" sz="1400"/>
          </a:p>
        </p:txBody>
      </p:sp>
      <p:pic>
        <p:nvPicPr>
          <p:cNvPr id="8194" name="Picture 2" descr="par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42541"/>
            <a:ext cx="2230982" cy="16739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IMG_26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36" y="3032961"/>
            <a:ext cx="2207816" cy="167397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NikolichN\Pictures\Projects under the First Call\107\sto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32372"/>
            <a:ext cx="2134446" cy="167456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IMG_454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8"/>
          <a:stretch/>
        </p:blipFill>
        <p:spPr bwMode="auto">
          <a:xfrm>
            <a:off x="6084168" y="4941170"/>
            <a:ext cx="2134446" cy="154348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G_26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637" y="4941169"/>
            <a:ext cx="2207815" cy="154348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NikolichN\Pictures\Projects under the First Call\107\ecopat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5" y="4920821"/>
            <a:ext cx="2229127" cy="158417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83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3608" y="1124744"/>
            <a:ext cx="7416824" cy="1656184"/>
          </a:xfrm>
        </p:spPr>
        <p:txBody>
          <a:bodyPr>
            <a:noAutofit/>
          </a:bodyPr>
          <a:lstStyle/>
          <a:p>
            <a:r>
              <a:rPr lang="en-US" sz="1400" b="1" smtClean="0"/>
              <a:t>Project number: </a:t>
            </a:r>
            <a:r>
              <a:rPr lang="en-GB" sz="1400" smtClean="0"/>
              <a:t>2007CB16IPO006-2009-1-3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Centre for </a:t>
            </a:r>
            <a:r>
              <a:rPr lang="en-GB" sz="1400"/>
              <a:t>exchange of information on cross-border economic </a:t>
            </a:r>
            <a:r>
              <a:rPr lang="en-GB" sz="1400" smtClean="0"/>
              <a:t>cooperation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444 537</a:t>
            </a:r>
            <a:r>
              <a:rPr lang="bg-BG" sz="1400"/>
              <a:t>,4</a:t>
            </a:r>
            <a:r>
              <a:rPr lang="en-US" sz="1400"/>
              <a:t>0 </a:t>
            </a:r>
            <a:r>
              <a:rPr lang="en-US" sz="1400" smtClean="0"/>
              <a:t>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Centre for development of Jablanica and Pcinja Districts, Serbia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Municipality of Vladicin Han, </a:t>
            </a:r>
            <a:r>
              <a:rPr lang="en-GB" sz="1400" smtClean="0"/>
              <a:t>Serbia</a:t>
            </a:r>
            <a:r>
              <a:rPr lang="en-GB" sz="1400" b="1" smtClean="0"/>
              <a:t/>
            </a:r>
            <a:br>
              <a:rPr lang="en-GB" sz="1400" b="1" smtClean="0"/>
            </a:br>
            <a:r>
              <a:rPr lang="en-GB" sz="1400" b="1" smtClean="0"/>
              <a:t>Project parner 3: </a:t>
            </a:r>
            <a:r>
              <a:rPr lang="en-GB" sz="1400" smtClean="0"/>
              <a:t>Bulgarian </a:t>
            </a:r>
            <a:r>
              <a:rPr lang="en-GB" sz="1400"/>
              <a:t>Chamber of Commerce and Industry, Bulgaria</a:t>
            </a:r>
            <a:endParaRPr lang="en-US" sz="1400"/>
          </a:p>
        </p:txBody>
      </p:sp>
      <p:pic>
        <p:nvPicPr>
          <p:cNvPr id="1026" name="Picture 2" descr="connection cent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38" y="3068960"/>
            <a:ext cx="4398510" cy="316835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pecial equipm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003" y="3063567"/>
            <a:ext cx="2302373" cy="153603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eb port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003" y="4725144"/>
            <a:ext cx="2302373" cy="151216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42145" y="908720"/>
            <a:ext cx="7416824" cy="1656184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2007CB16IPO006-2009-1-7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Reconstruction of the local road in accordance with sustainable development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545 </a:t>
            </a:r>
            <a:r>
              <a:rPr lang="bg-BG" sz="1400"/>
              <a:t>1</a:t>
            </a:r>
            <a:r>
              <a:rPr lang="en-US" sz="1400"/>
              <a:t>07,14 Euro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Municipality of Surdulica, Serbia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Municipality of Tran, </a:t>
            </a:r>
            <a:r>
              <a:rPr lang="en-GB" sz="1400" smtClean="0"/>
              <a:t>Bulgaria</a:t>
            </a:r>
            <a:endParaRPr lang="en-US" sz="1400"/>
          </a:p>
        </p:txBody>
      </p:sp>
      <p:pic>
        <p:nvPicPr>
          <p:cNvPr id="3074" name="Picture 2" descr="road before - f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95" y="2842370"/>
            <a:ext cx="2906817" cy="1703989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319" y="2842371"/>
            <a:ext cx="4355097" cy="344193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95" y="4684785"/>
            <a:ext cx="2906817" cy="162453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6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42145" y="764704"/>
            <a:ext cx="7416824" cy="1656184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2007CB16IPO006-2009-1-20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US" sz="1400" smtClean="0"/>
              <a:t>Cross-border music academy “music without borders”</a:t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87 340</a:t>
            </a:r>
            <a:r>
              <a:rPr lang="bg-BG" sz="1400"/>
              <a:t>,</a:t>
            </a:r>
            <a:r>
              <a:rPr lang="en-US" sz="1400"/>
              <a:t>21 </a:t>
            </a:r>
            <a:r>
              <a:rPr lang="en-US" sz="1400" smtClean="0"/>
              <a:t>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"Bratsvo 1869" Community Centre,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Music School Nis, Serbia</a:t>
            </a:r>
            <a:endParaRPr lang="en-US" sz="1400"/>
          </a:p>
        </p:txBody>
      </p:sp>
      <p:pic>
        <p:nvPicPr>
          <p:cNvPr id="3074" name="Picture 2" descr="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653136"/>
            <a:ext cx="2241699" cy="1679597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PIC_01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5" b="5211"/>
          <a:stretch>
            <a:fillRect/>
          </a:stretch>
        </p:blipFill>
        <p:spPr bwMode="auto">
          <a:xfrm>
            <a:off x="6016747" y="4773130"/>
            <a:ext cx="2365536" cy="153619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TC day 2012 -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746442"/>
            <a:ext cx="2241699" cy="161866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TC day 2012 -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747" y="2746443"/>
            <a:ext cx="2365536" cy="177381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MA_logo_E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300" y="3084802"/>
            <a:ext cx="2445584" cy="293648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52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55576" y="943224"/>
            <a:ext cx="7632848" cy="1584176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2007CB16IPO006-2009-1-41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Green ambassadors for climate change prevention: raising awareness of young people on climate change and responsible environmental and civil behaviour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/>
              <a:t>Budget: </a:t>
            </a:r>
            <a:r>
              <a:rPr lang="en-US" sz="1400"/>
              <a:t>96 600,45 Euro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“No Frontiers 21 Century” Association, Kyustendil,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Resource Centre Leskovac, Serbia</a:t>
            </a:r>
            <a:endParaRPr lang="en-US" sz="1400"/>
          </a:p>
        </p:txBody>
      </p:sp>
      <p:pic>
        <p:nvPicPr>
          <p:cNvPr id="6146" name="Picture 2" descr="Awareness%20compaign-PMG%20Kyustendil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32" y="2805272"/>
            <a:ext cx="4672064" cy="35040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poster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496" y="2805272"/>
            <a:ext cx="2449912" cy="35040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27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3937" y="888468"/>
            <a:ext cx="7416824" cy="1656184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2007CB16IPO006-2009-1- 51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Promotion of cross-border cooperation through development of social sports infrastructure in the municipalities of Pravets and Pirot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598 734</a:t>
            </a:r>
            <a:r>
              <a:rPr lang="bg-BG" sz="1400"/>
              <a:t>,</a:t>
            </a:r>
            <a:r>
              <a:rPr lang="en-US" sz="1400"/>
              <a:t>39 </a:t>
            </a:r>
            <a:r>
              <a:rPr lang="en-US" sz="1400" smtClean="0"/>
              <a:t>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Municipality of Pravets,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</a:t>
            </a:r>
            <a:r>
              <a:rPr lang="en-GB" sz="1400" b="1"/>
              <a:t>: </a:t>
            </a:r>
            <a:r>
              <a:rPr lang="en-GB" sz="1400"/>
              <a:t>Municipality of Pirot, Serbia</a:t>
            </a:r>
            <a:endParaRPr lang="en-US" sz="1400"/>
          </a:p>
        </p:txBody>
      </p:sp>
      <p:pic>
        <p:nvPicPr>
          <p:cNvPr id="4098" name="Picture 2" descr="trac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123" y="2809832"/>
            <a:ext cx="2325047" cy="1744129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opening of track in Pravet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25768"/>
            <a:ext cx="2296142" cy="172819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G_30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4823593"/>
            <a:ext cx="2296142" cy="170175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IMG_303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481" y="4823593"/>
            <a:ext cx="2286330" cy="170175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NikolichN\Desktop\pirot project 5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72" y="4823592"/>
            <a:ext cx="2319243" cy="170175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NikolichN\Desktop\pravets - project 5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74" y="2825769"/>
            <a:ext cx="2319242" cy="1728192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0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632848" cy="1584176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2007CB16IPO006-2009-1-52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Cooperation for sustainable development of cultural tourism in the municipalities of Bobov Dol and Palilula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 smtClean="0"/>
              <a:t>577 562,11 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US" sz="1400" smtClean="0"/>
              <a:t>Bobov Dol Municipality,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 smtClean="0"/>
              <a:t>Palilula Municipality, Serbia</a:t>
            </a:r>
            <a:endParaRPr lang="en-US" sz="1400"/>
          </a:p>
        </p:txBody>
      </p:sp>
      <p:pic>
        <p:nvPicPr>
          <p:cNvPr id="4108" name="Picture 12" descr="C:\Users\NikolichN\Pictures\Projects under the First Call\52\amfiteat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228" y="3047579"/>
            <a:ext cx="4905900" cy="328150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NikolichN\Pictures\Projects under the First Call\52\800px-Bubanj-Pesnice_sa_amfiteatra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47578"/>
            <a:ext cx="2235972" cy="1676979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NikolichN\Pictures\Projects under the First Call\52\amfiteatar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428" y="4817978"/>
            <a:ext cx="2235972" cy="151110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16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3608" y="738826"/>
            <a:ext cx="7200800" cy="1656184"/>
          </a:xfrm>
        </p:spPr>
        <p:txBody>
          <a:bodyPr>
            <a:noAutofit/>
          </a:bodyPr>
          <a:lstStyle/>
          <a:p>
            <a:pPr lvl="0"/>
            <a:r>
              <a:rPr lang="en-US" sz="1400" b="1" smtClean="0"/>
              <a:t>Project number: </a:t>
            </a:r>
            <a:r>
              <a:rPr lang="en-GB" sz="1400" smtClean="0"/>
              <a:t>2007CB16IPO006-2009-1- 76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GB" sz="1400" smtClean="0"/>
              <a:t>Youth Balkan Synthesis</a:t>
            </a: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bg-BG" sz="1400"/>
              <a:t>86 189,21 </a:t>
            </a:r>
            <a:r>
              <a:rPr lang="en-US" sz="1400" smtClean="0"/>
              <a:t>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US" sz="1400" smtClean="0"/>
              <a:t>Partners</a:t>
            </a:r>
            <a:r>
              <a:rPr lang="en-US" sz="1400" b="1" smtClean="0"/>
              <a:t> </a:t>
            </a:r>
            <a:r>
              <a:rPr lang="en-GB" sz="1400" smtClean="0"/>
              <a:t>Kyustendil </a:t>
            </a:r>
            <a:r>
              <a:rPr lang="en-GB" sz="1400"/>
              <a:t>Association,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Municipality of Bosilegrad, Serbia</a:t>
            </a:r>
            <a:endParaRPr lang="en-US" sz="1400"/>
          </a:p>
        </p:txBody>
      </p:sp>
      <p:pic>
        <p:nvPicPr>
          <p:cNvPr id="6146" name="Picture 2" descr="http://sphotos-d.ak.fbcdn.net/hphotos-ak-ash4/389173_448821371801294_1983809057_n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1" b="5501"/>
          <a:stretch>
            <a:fillRect/>
          </a:stretch>
        </p:blipFill>
        <p:spPr bwMode="auto">
          <a:xfrm>
            <a:off x="1043608" y="2708920"/>
            <a:ext cx="4032448" cy="181406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ttp://sphotos-a.ak.fbcdn.net/hphotos-ak-ash4/306250_448820911801340_1213571645_n.jpg"/>
          <p:cNvPicPr>
            <a:picLocks noChangeAspect="1" noChangeArrowheads="1"/>
          </p:cNvPicPr>
          <p:nvPr/>
        </p:nvPicPr>
        <p:blipFill rotWithShape="1"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" t="42705" r="3846" b="6270"/>
          <a:stretch/>
        </p:blipFill>
        <p:spPr bwMode="auto">
          <a:xfrm>
            <a:off x="1043608" y="4762882"/>
            <a:ext cx="4032448" cy="154643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TC day 2012 -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53" y="2708921"/>
            <a:ext cx="2432415" cy="1656183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TC day 2012 -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843" y="4620232"/>
            <a:ext cx="2457525" cy="168908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89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27584" y="637940"/>
            <a:ext cx="7416824" cy="1656184"/>
          </a:xfrm>
        </p:spPr>
        <p:txBody>
          <a:bodyPr>
            <a:noAutofit/>
          </a:bodyPr>
          <a:lstStyle/>
          <a:p>
            <a:r>
              <a:rPr lang="en-US" sz="1400" b="1" smtClean="0"/>
              <a:t>Project number: </a:t>
            </a:r>
            <a:r>
              <a:rPr lang="en-GB" sz="1400" smtClean="0"/>
              <a:t>2007CB16IPO006-2009-1- 87</a:t>
            </a:r>
            <a:br>
              <a:rPr lang="en-GB" sz="1400" smtClean="0"/>
            </a:br>
            <a:r>
              <a:rPr lang="en-GB" sz="1400" b="1" smtClean="0"/>
              <a:t>Project title: </a:t>
            </a:r>
            <a:r>
              <a:rPr lang="en-US" sz="1400" smtClean="0"/>
              <a:t>Transboundary youth festival “Health and friendship”</a:t>
            </a:r>
            <a:br>
              <a:rPr lang="en-US" sz="1400" smtClean="0"/>
            </a:br>
            <a:r>
              <a:rPr lang="en-US" sz="1400" b="1" smtClean="0"/>
              <a:t>Budget: </a:t>
            </a:r>
            <a:r>
              <a:rPr lang="en-US" sz="1400"/>
              <a:t>91 953</a:t>
            </a:r>
            <a:r>
              <a:rPr lang="bg-BG" sz="1400"/>
              <a:t>,</a:t>
            </a:r>
            <a:r>
              <a:rPr lang="en-US" sz="1400"/>
              <a:t>71 </a:t>
            </a:r>
            <a:r>
              <a:rPr lang="en-US" sz="1400" smtClean="0"/>
              <a:t>Euro</a:t>
            </a:r>
            <a:br>
              <a:rPr lang="en-US" sz="1400" smtClean="0"/>
            </a:br>
            <a:r>
              <a:rPr lang="en-US" sz="1400" smtClean="0"/>
              <a:t/>
            </a:r>
            <a:br>
              <a:rPr lang="en-US" sz="1400" smtClean="0"/>
            </a:br>
            <a:r>
              <a:rPr lang="en-US" sz="1400" b="1" smtClean="0"/>
              <a:t>Lead Partner: </a:t>
            </a:r>
            <a:r>
              <a:rPr lang="en-GB" sz="1400"/>
              <a:t>Secondary school “St. Cyril and Methodius”, Slivnitsa, Bulgaria</a:t>
            </a:r>
            <a:r>
              <a:rPr lang="en-GB" sz="1400" smtClean="0"/>
              <a:t/>
            </a:r>
            <a:br>
              <a:rPr lang="en-GB" sz="1400" smtClean="0"/>
            </a:br>
            <a:r>
              <a:rPr lang="en-GB" sz="1400" b="1" smtClean="0"/>
              <a:t>Project Partner 2: </a:t>
            </a:r>
            <a:r>
              <a:rPr lang="en-GB" sz="1400"/>
              <a:t>College “St. Kyril and Methodius”, Dimitrovgrad, </a:t>
            </a:r>
            <a:r>
              <a:rPr lang="en-GB" sz="1400" smtClean="0"/>
              <a:t>Serbia</a:t>
            </a:r>
            <a:endParaRPr lang="en-US" sz="1400"/>
          </a:p>
        </p:txBody>
      </p:sp>
      <p:pic>
        <p:nvPicPr>
          <p:cNvPr id="7170" name="Picture 2" descr="project event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651" y="2604076"/>
            <a:ext cx="2353485" cy="178219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NikolichN\Pictures\Projects under the First Call\87\health and friendship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2376264" cy="178219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NikolichN\Pictures\Projects under the First Call\87\health and friendship 2 smal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9"/>
          <a:stretch/>
        </p:blipFill>
        <p:spPr bwMode="auto">
          <a:xfrm>
            <a:off x="3419872" y="4705786"/>
            <a:ext cx="2411972" cy="160353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NikolichN\Pictures\Projects under the First Call\87\health and friendship 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7"/>
          <a:stretch/>
        </p:blipFill>
        <p:spPr bwMode="auto">
          <a:xfrm>
            <a:off x="827584" y="4705786"/>
            <a:ext cx="2400267" cy="160353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NikolichN\Pictures\Projects under the First Call\87\health and friendship 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6" b="4956"/>
          <a:stretch/>
        </p:blipFill>
        <p:spPr bwMode="auto">
          <a:xfrm>
            <a:off x="6093558" y="4705786"/>
            <a:ext cx="2150850" cy="1603534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project conferenc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046" y="2623938"/>
            <a:ext cx="2208362" cy="179325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23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1693</TotalTime>
  <Words>53</Words>
  <Application>Microsoft Office PowerPoint</Application>
  <PresentationFormat>On-screen Show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Examples of projects under the First Call for proposals Bulgaria-Serbia IPA Cross-border Programme</vt:lpstr>
      <vt:lpstr>Project number: 2007CB16IPO006-2009-1-3 Project title: Centre for exchange of information on cross-border economic cooperation Budget: 444 537,40 Euro  Lead Partner: Centre for development of Jablanica and Pcinja Districts, Serbia Project Partner 2: Municipality of Vladicin Han, Serbia Project parner 3: Bulgarian Chamber of Commerce and Industry, Bulgaria</vt:lpstr>
      <vt:lpstr>Project number: 2007CB16IPO006-2009-1-7 Project title: Reconstruction of the local road in accordance with sustainable development Budget: 545 107,14 Euro  Lead Partner: Municipality of Surdulica, Serbia Project Partner 2: Municipality of Tran, Bulgaria</vt:lpstr>
      <vt:lpstr>Project number: 2007CB16IPO006-2009-1-20 Project title: Cross-border music academy “music without borders” Budget: 87 340,21 Euro  Lead Partner: "Bratsvo 1869" Community Centre, Bulgaria Project Partner 2: Music School Nis, Serbia</vt:lpstr>
      <vt:lpstr>Project number: 2007CB16IPO006-2009-1-41 Project title: Green ambassadors for climate change prevention: raising awareness of young people on climate change and responsible environmental and civil behaviour Budget: 96 600,45 Euro  Lead Partner: “No Frontiers 21 Century” Association, Kyustendil, Bulgaria Project Partner 2: Resource Centre Leskovac, Serbia</vt:lpstr>
      <vt:lpstr>Project number: 2007CB16IPO006-2009-1- 51 Project title: Promotion of cross-border cooperation through development of social sports infrastructure in the municipalities of Pravets and Pirot Budget: 598 734,39 Euro  Lead Partner: Municipality of Pravets, Bulgaria Project Partner 2: Municipality of Pirot, Serbia</vt:lpstr>
      <vt:lpstr>Project number: 2007CB16IPO006-2009-1-52 Project title: Cooperation for sustainable development of cultural tourism in the municipalities of Bobov Dol and Palilula Budget: 577 562,11 Euro  Lead Partner: Bobov Dol Municipality, Bulgaria Project Partner 2: Palilula Municipality, Serbia</vt:lpstr>
      <vt:lpstr>Project number: 2007CB16IPO006-2009-1- 76 Project title: Youth Balkan Synthesis Budget: 86 189,21 Euro  Lead Partner: Partners Kyustendil Association, Bulgaria Project Partner 2: Municipality of Bosilegrad, Serbia</vt:lpstr>
      <vt:lpstr>Project number: 2007CB16IPO006-2009-1- 87 Project title: Transboundary youth festival “Health and friendship” Budget: 91 953,71 Euro  Lead Partner: Secondary school “St. Cyril and Methodius”, Slivnitsa, Bulgaria Project Partner 2: College “St. Kyril and Methodius”, Dimitrovgrad, Serbia</vt:lpstr>
      <vt:lpstr>Project number: 2007CB16IPO006-2009-1-104 Project title: New tourist chalenges in Dupnitsa-Vranje region – a way to new future Budget: 594 272,92 Euro  Lead Partner: Municipality of Dupnitsa, Bulgaria Project Partner 2: The City of Vranje, Serbia</vt:lpstr>
      <vt:lpstr>Project number: 2007CB16IPO006-2009-1- 107 Project title: Constructing of recreation park, tourist information center, renovation of an existing  eco-trail route, an information infrastructure that will serve the needs of the tourist information center Budget: 424 531,34 Euro  Lead Partner: Municipality of Tran, Bulgaria Project Partner 2: Municipality of Dimitrovgrad, Serbia Project Partner 3: Institute for Nature Conservation of Serbia, Work Unit in Nis, Serbia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Bulgaria-Serbia  IPA Cross-border Programme</dc:title>
  <dc:creator>Neboysha Nikolich</dc:creator>
  <cp:lastModifiedBy>User</cp:lastModifiedBy>
  <cp:revision>59</cp:revision>
  <dcterms:created xsi:type="dcterms:W3CDTF">2013-09-11T07:15:07Z</dcterms:created>
  <dcterms:modified xsi:type="dcterms:W3CDTF">2013-12-04T16:19:06Z</dcterms:modified>
</cp:coreProperties>
</file>