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7" r:id="rId3"/>
    <p:sldId id="335" r:id="rId4"/>
    <p:sldId id="336" r:id="rId5"/>
    <p:sldId id="308" r:id="rId6"/>
    <p:sldId id="342" r:id="rId7"/>
    <p:sldId id="344" r:id="rId8"/>
    <p:sldId id="339" r:id="rId9"/>
    <p:sldId id="341" r:id="rId10"/>
    <p:sldId id="329" r:id="rId11"/>
    <p:sldId id="330" r:id="rId12"/>
    <p:sldId id="337" r:id="rId13"/>
    <p:sldId id="324" r:id="rId14"/>
    <p:sldId id="331" r:id="rId15"/>
    <p:sldId id="345" r:id="rId16"/>
    <p:sldId id="316" r:id="rId17"/>
    <p:sldId id="334" r:id="rId18"/>
    <p:sldId id="332" r:id="rId19"/>
    <p:sldId id="333" r:id="rId20"/>
    <p:sldId id="321" r:id="rId21"/>
    <p:sldId id="338" r:id="rId22"/>
  </p:sldIdLst>
  <p:sldSz cx="9144000" cy="6858000" type="screen4x3"/>
  <p:notesSz cx="6797675" cy="9928225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8" autoAdjust="0"/>
    <p:restoredTop sz="89367" autoAdjust="0"/>
  </p:normalViewPr>
  <p:slideViewPr>
    <p:cSldViewPr>
      <p:cViewPr>
        <p:scale>
          <a:sx n="50" d="100"/>
          <a:sy n="50" d="100"/>
        </p:scale>
        <p:origin x="-91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30701D-32D7-4CA8-8461-AF9B18B66F1F}" type="datetimeFigureOut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671"/>
            <a:ext cx="2946400" cy="496966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E6DAA4-E074-4E97-916B-8298D8141FF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423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735824-3D2D-44F2-B9FD-0A9DB3C3D05A}" type="datetimeFigureOut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1" rIns="91424" bIns="45711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24" tIns="45711" rIns="91424" bIns="4571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671"/>
            <a:ext cx="2946400" cy="496966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2DA22F-7014-4AB7-AC2B-80AC93B9820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1234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C761C-E2FA-4753-A62B-6FFF1CDC27DF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8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bg-BG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BCD469EE-D114-425E-BC13-6D091766E0F6}" type="slidenum">
              <a:rPr lang="bg-BG" sz="1200">
                <a:latin typeface="Calibri" pitchFamily="34" charset="0"/>
              </a:rPr>
              <a:pPr algn="r"/>
              <a:t>10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9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1E8C090C-CB5A-4E3C-A38B-B55A5EF45F62}" type="slidenum">
              <a:rPr lang="bg-BG" sz="1200">
                <a:latin typeface="Calibri" pitchFamily="34" charset="0"/>
              </a:rPr>
              <a:pPr algn="r"/>
              <a:t>11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23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bg-BG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BCD469EE-D114-425E-BC13-6D091766E0F6}" type="slidenum">
              <a:rPr lang="bg-BG" sz="1200">
                <a:latin typeface="Calibri" pitchFamily="34" charset="0"/>
              </a:rPr>
              <a:pPr algn="r"/>
              <a:t>12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63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B28BBF-6836-4E54-8BB7-E831FD8F08AD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61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9F828918-9B0B-467C-BDBD-164AB78A3358}" type="slidenum">
              <a:rPr lang="bg-BG" sz="1200">
                <a:latin typeface="Calibri" pitchFamily="34" charset="0"/>
              </a:rPr>
              <a:pPr algn="r"/>
              <a:t>14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06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85B1B0-F80F-43BD-A04F-36050930354C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15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1601E9-B74C-4DF9-94C2-8617855C3CAA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93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29D09405-5D01-4396-B955-1046B9639DBF}" type="slidenum">
              <a:rPr lang="bg-BG" sz="1200">
                <a:latin typeface="Calibri" pitchFamily="34" charset="0"/>
              </a:rPr>
              <a:pPr algn="r"/>
              <a:t>17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52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FD0D8480-8E7F-4ED7-905E-6B098580C78E}" type="slidenum">
              <a:rPr lang="bg-BG" sz="1200">
                <a:latin typeface="Calibri" pitchFamily="34" charset="0"/>
              </a:rPr>
              <a:pPr algn="r"/>
              <a:t>18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27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D3E2562C-5351-41FC-8075-DF4CFBCD9DDE}" type="slidenum">
              <a:rPr lang="bg-BG" sz="1200">
                <a:latin typeface="Calibri" pitchFamily="34" charset="0"/>
              </a:rPr>
              <a:pPr algn="r"/>
              <a:t>19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9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chemeClr val="bg1"/>
              </a:buClr>
              <a:buFont typeface="Arial" pitchFamily="34" charset="0"/>
              <a:buNone/>
            </a:pPr>
            <a:endParaRPr lang="bg-BG" sz="900" dirty="0">
              <a:solidFill>
                <a:srgbClr val="000000"/>
              </a:solidFill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018B2614-49FB-4D73-BF73-37023E33DCC6}" type="slidenum">
              <a:rPr lang="bg-BG" sz="1200">
                <a:latin typeface="Calibri" pitchFamily="34" charset="0"/>
              </a:rPr>
              <a:pPr algn="r"/>
              <a:t>2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34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E90305-0D2B-4029-9327-979F013D192D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11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540A5C-F964-453D-BE3C-09A0E7D02135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25" indent="-285725">
              <a:buClr>
                <a:schemeClr val="bg1"/>
              </a:buClr>
            </a:pPr>
            <a:endParaRPr lang="bg-BG" sz="900" dirty="0">
              <a:solidFill>
                <a:srgbClr val="000000"/>
              </a:solidFill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018B2614-49FB-4D73-BF73-37023E33DCC6}" type="slidenum">
              <a:rPr lang="bg-BG" sz="1200">
                <a:latin typeface="Calibri" pitchFamily="34" charset="0"/>
              </a:rPr>
              <a:pPr algn="r"/>
              <a:t>3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3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25" indent="-285725">
              <a:buClr>
                <a:schemeClr val="bg1"/>
              </a:buClr>
            </a:pPr>
            <a:endParaRPr lang="bg-BG" sz="900" dirty="0">
              <a:solidFill>
                <a:srgbClr val="000000"/>
              </a:solidFill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018B2614-49FB-4D73-BF73-37023E33DCC6}" type="slidenum">
              <a:rPr lang="bg-BG" sz="1200">
                <a:latin typeface="Calibri" pitchFamily="34" charset="0"/>
              </a:rPr>
              <a:pPr algn="r"/>
              <a:t>4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8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bg-BG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FB6267-A7A3-4D7B-8882-1056245A9F31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7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752E-AA8F-4ADE-B3DC-FFE42AAC2C62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46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752E-AA8F-4ADE-B3DC-FFE42AAC2C62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468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752E-AA8F-4ADE-B3DC-FFE42AAC2C62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468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752E-AA8F-4ADE-B3DC-FFE42AAC2C62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46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AB3A-1EE4-4202-B46A-0C83F48D0CC4}" type="datetime1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8D7B-FD4F-421D-92CF-FCB02C12649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8DEC-33DE-4492-817E-3C39EB5762BF}" type="datetime1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47EB-16B3-4859-B6DD-3151430823D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02B-96B0-480E-AE7A-3B6463D86527}" type="datetime1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8771-D6E4-4A48-BD9B-D7ECFBBC267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A461-D782-4179-A859-4AE5817377D4}" type="datetime1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7FD4-C68D-4CCE-B104-0CDA327748C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20AF-C040-4896-A26B-3281FD03E059}" type="datetime1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9909-7AF6-4258-B867-CABAD113023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574A-AEAE-4F8E-8ADC-6FD8485AFFE5}" type="datetime1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29EF-BC19-4B9F-9ACC-53BB0513C83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B191-DB40-4611-B3B8-F6DF6215F440}" type="datetime1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E31C-14DA-4FAC-B6A8-51704C18E6B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5F70-BAB6-4C79-8A10-3512F253973D}" type="datetime1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1B6A-3376-4576-83AC-EB013D5CF43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E2FD-3810-42E2-982B-3332B6D5AECB}" type="datetime1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659C-B703-46BA-A742-6FE1211E91F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73AE-8966-4C9C-9CF1-6AF7A4C53CF0}" type="datetime1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CAC4D-5C65-482F-8279-9099361F82A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A664-0894-43D3-B6CF-960C4DCC5D10}" type="datetime1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B09C-B6EB-4AA0-94D2-443C6AFB8CF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2AE0BF-ABA5-49B1-8845-9F8E2FD1A139}" type="datetime1">
              <a:rPr lang="bg-BG"/>
              <a:pPr>
                <a:defRPr/>
              </a:pPr>
              <a:t>2.2.2015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534506-599A-4989-91F7-081716C4A83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4625"/>
            <a:ext cx="8132440" cy="12961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cs typeface="Aharoni" panose="02010803020104030203" pitchFamily="2" charset="-79"/>
              </a:rPr>
              <a:t>	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Министерство НА </a:t>
            </a:r>
            <a: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РЕГИОНАЛНОТО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        РАЗВИТИЕ </a:t>
            </a:r>
            <a: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И БЛАГОУСТРОЙСТВОТО</a:t>
            </a:r>
            <a:b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50825" y="1557338"/>
            <a:ext cx="8569325" cy="4967287"/>
          </a:xfrm>
        </p:spPr>
        <p:txBody>
          <a:bodyPr/>
          <a:lstStyle/>
          <a:p>
            <a:endParaRPr lang="en-US" sz="4000" b="1" smtClean="0"/>
          </a:p>
          <a:p>
            <a:endParaRPr lang="en-US" sz="4000" b="1" smtClean="0"/>
          </a:p>
          <a:p>
            <a:r>
              <a:rPr lang="bg-BG" sz="4000" b="1" smtClean="0"/>
              <a:t>Национална програма за енергийна ефективност на многофамилни жилищни сгради</a:t>
            </a:r>
            <a:r>
              <a:rPr lang="en-GB" sz="4000" b="1" smtClean="0"/>
              <a:t> </a:t>
            </a:r>
          </a:p>
          <a:p>
            <a:endParaRPr lang="bg-BG" sz="4000" b="1" smtClean="0"/>
          </a:p>
          <a:p>
            <a:endParaRPr lang="bg-BG" sz="3000" b="1" smtClean="0"/>
          </a:p>
          <a:p>
            <a:endParaRPr lang="bg-BG" sz="3000" b="1" smtClean="0"/>
          </a:p>
          <a:p>
            <a:endParaRPr lang="bg-BG" sz="3000" b="1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1076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F9FC-EFE3-4E46-992A-F48FCA601B2E}" type="slidenum">
              <a:rPr lang="bg-BG"/>
              <a:pPr>
                <a:defRPr/>
              </a:pPr>
              <a:t>1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7647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Допустимост на сградите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b="1" dirty="0" smtClean="0">
                <a:solidFill>
                  <a:srgbClr val="000000"/>
                </a:solidFill>
              </a:rPr>
              <a:t>Критерии за допустимост на сградите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800" dirty="0" smtClean="0">
                <a:solidFill>
                  <a:srgbClr val="000000"/>
                </a:solidFill>
              </a:rPr>
              <a:t>Допустими са всички </a:t>
            </a:r>
            <a:r>
              <a:rPr lang="bg-BG" sz="2800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sz="2800" dirty="0" smtClean="0">
                <a:solidFill>
                  <a:srgbClr val="000000"/>
                </a:solidFill>
              </a:rPr>
              <a:t> жилищни сгради, строени по индустриален способ: 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0000"/>
                </a:solidFill>
              </a:rPr>
              <a:t>ЕПЖС</a:t>
            </a:r>
            <a:r>
              <a:rPr lang="bg-BG" sz="2800" dirty="0" smtClean="0">
                <a:solidFill>
                  <a:srgbClr val="000000"/>
                </a:solidFill>
              </a:rPr>
              <a:t> (едропанелно жилищно строителство),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0000"/>
                </a:solidFill>
              </a:rPr>
              <a:t>ППП</a:t>
            </a:r>
            <a:r>
              <a:rPr lang="bg-BG" sz="2800" dirty="0" smtClean="0">
                <a:solidFill>
                  <a:srgbClr val="000000"/>
                </a:solidFill>
              </a:rPr>
              <a:t> (пакетно</a:t>
            </a:r>
            <a:r>
              <a:rPr lang="en-US" sz="2800" dirty="0" smtClean="0">
                <a:solidFill>
                  <a:srgbClr val="000000"/>
                </a:solidFill>
              </a:rPr>
              <a:t>-</a:t>
            </a:r>
            <a:r>
              <a:rPr lang="bg-BG" sz="2800" dirty="0" smtClean="0">
                <a:solidFill>
                  <a:srgbClr val="000000"/>
                </a:solidFill>
              </a:rPr>
              <a:t>повдигани плочи),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0000"/>
                </a:solidFill>
              </a:rPr>
              <a:t>ЕПК</a:t>
            </a:r>
            <a:r>
              <a:rPr lang="bg-BG" sz="2800" dirty="0" smtClean="0">
                <a:solidFill>
                  <a:srgbClr val="000000"/>
                </a:solidFill>
              </a:rPr>
              <a:t> (</a:t>
            </a:r>
            <a:r>
              <a:rPr lang="bg-BG" sz="2800" dirty="0" err="1" smtClean="0">
                <a:solidFill>
                  <a:srgbClr val="000000"/>
                </a:solidFill>
              </a:rPr>
              <a:t>едроплощен</a:t>
            </a:r>
            <a:r>
              <a:rPr lang="bg-BG" sz="2800" dirty="0" smtClean="0">
                <a:solidFill>
                  <a:srgbClr val="000000"/>
                </a:solidFill>
              </a:rPr>
              <a:t> кофраж),</a:t>
            </a:r>
            <a:endParaRPr lang="bg-BG" sz="28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rgbClr val="000000"/>
                </a:solidFill>
              </a:rPr>
              <a:t>пълзящ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кофраж</a:t>
            </a:r>
            <a:r>
              <a:rPr lang="ru-RU" sz="2800" dirty="0" smtClean="0">
                <a:solidFill>
                  <a:srgbClr val="000000"/>
                </a:solidFill>
              </a:rPr>
              <a:t> и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rgbClr val="000000"/>
                </a:solidFill>
              </a:rPr>
              <a:t>разновидностите</a:t>
            </a:r>
            <a:r>
              <a:rPr lang="ru-RU" sz="2800" dirty="0" smtClean="0">
                <a:solidFill>
                  <a:srgbClr val="000000"/>
                </a:solidFill>
              </a:rPr>
              <a:t> им, </a:t>
            </a:r>
          </a:p>
          <a:p>
            <a:pPr lvl="1">
              <a:buClr>
                <a:schemeClr val="bg1"/>
              </a:buClr>
              <a:buSzPct val="100000"/>
              <a:buNone/>
            </a:pPr>
            <a:r>
              <a:rPr lang="bg-BG" sz="2800" b="1" dirty="0" smtClean="0">
                <a:solidFill>
                  <a:srgbClr val="000000"/>
                </a:solidFill>
              </a:rPr>
              <a:t>	с минимум 36 самостоятелни обект</a:t>
            </a:r>
            <a:r>
              <a:rPr lang="en-US" sz="2800" b="1" dirty="0" smtClean="0">
                <a:solidFill>
                  <a:srgbClr val="000000"/>
                </a:solidFill>
              </a:rPr>
              <a:t>a</a:t>
            </a:r>
            <a:r>
              <a:rPr lang="bg-BG" sz="2800" b="1" dirty="0" smtClean="0">
                <a:solidFill>
                  <a:srgbClr val="000000"/>
                </a:solidFill>
              </a:rPr>
              <a:t> с жилищно предназначение.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85788" lvl="1" indent="0">
              <a:buClr>
                <a:schemeClr val="bg1"/>
              </a:buClr>
              <a:buSzPct val="100000"/>
              <a:buNone/>
            </a:pPr>
            <a:endParaRPr lang="en-US" sz="23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63EE1A-8B39-414C-8128-C7D6F6B279FA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Допустимост на сградите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300" b="1" dirty="0" smtClean="0">
                <a:solidFill>
                  <a:srgbClr val="000000"/>
                </a:solidFill>
              </a:rPr>
              <a:t>От 2016 г. ще бъдат допустими: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sz="2300" dirty="0" smtClean="0">
                <a:solidFill>
                  <a:srgbClr val="000000"/>
                </a:solidFill>
              </a:rPr>
              <a:t> жилищни сгради, строени по индустриален способ: </a:t>
            </a: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err="1" smtClean="0">
                <a:solidFill>
                  <a:srgbClr val="000000"/>
                </a:solidFill>
              </a:rPr>
              <a:t>ЕПЖС</a:t>
            </a:r>
            <a:r>
              <a:rPr lang="bg-BG" sz="2100" dirty="0" smtClean="0">
                <a:solidFill>
                  <a:srgbClr val="000000"/>
                </a:solidFill>
              </a:rPr>
              <a:t> (едропанелно жилищно строителство),</a:t>
            </a: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err="1" smtClean="0">
                <a:solidFill>
                  <a:srgbClr val="000000"/>
                </a:solidFill>
              </a:rPr>
              <a:t>ППП</a:t>
            </a:r>
            <a:r>
              <a:rPr lang="bg-BG" sz="2100" dirty="0" smtClean="0">
                <a:solidFill>
                  <a:srgbClr val="000000"/>
                </a:solidFill>
              </a:rPr>
              <a:t> (пакетно-повдигани плочи),</a:t>
            </a: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err="1" smtClean="0">
                <a:solidFill>
                  <a:srgbClr val="000000"/>
                </a:solidFill>
              </a:rPr>
              <a:t>ЕПК</a:t>
            </a:r>
            <a:r>
              <a:rPr lang="bg-BG" sz="2100" dirty="0" smtClean="0">
                <a:solidFill>
                  <a:srgbClr val="000000"/>
                </a:solidFill>
              </a:rPr>
              <a:t> (</a:t>
            </a:r>
            <a:r>
              <a:rPr lang="bg-BG" sz="2100" dirty="0" err="1" smtClean="0">
                <a:solidFill>
                  <a:srgbClr val="000000"/>
                </a:solidFill>
              </a:rPr>
              <a:t>едроплощен</a:t>
            </a:r>
            <a:r>
              <a:rPr lang="bg-BG" sz="2100" dirty="0" smtClean="0">
                <a:solidFill>
                  <a:srgbClr val="000000"/>
                </a:solidFill>
              </a:rPr>
              <a:t> кофраж),</a:t>
            </a:r>
            <a:endParaRPr lang="bg-BG" sz="21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smtClean="0">
                <a:solidFill>
                  <a:srgbClr val="000000"/>
                </a:solidFill>
              </a:rPr>
              <a:t>пълзящ кофраж</a:t>
            </a: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smtClean="0">
                <a:solidFill>
                  <a:srgbClr val="000000"/>
                </a:solidFill>
              </a:rPr>
              <a:t>и разновидностите им</a:t>
            </a:r>
          </a:p>
          <a:p>
            <a:pPr lvl="1" algn="just">
              <a:buClr>
                <a:schemeClr val="bg1"/>
              </a:buClr>
              <a:buSzPct val="100000"/>
              <a:buNone/>
            </a:pPr>
            <a:r>
              <a:rPr lang="bg-BG" sz="2300" b="1" dirty="0" smtClean="0">
                <a:solidFill>
                  <a:srgbClr val="000000"/>
                </a:solidFill>
              </a:rPr>
              <a:t>	до 36 самостоятелни обекти с жилищно предназначение, намиращи се в общини, които не са допустими бенефициенти по Оперативна програма “Региони в растеж” 2014-2020.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sz="2300" dirty="0" smtClean="0">
                <a:solidFill>
                  <a:srgbClr val="000000"/>
                </a:solidFill>
              </a:rPr>
              <a:t> жилищни сгради (масивни сгради), проектирани преди април 1999 г., намиращи се в общини, които не са допустими бенефициенти по </a:t>
            </a:r>
            <a:r>
              <a:rPr lang="ru-RU" sz="2300" dirty="0" smtClean="0">
                <a:solidFill>
                  <a:srgbClr val="000000"/>
                </a:solidFill>
              </a:rPr>
              <a:t>Оперативна </a:t>
            </a:r>
            <a:r>
              <a:rPr lang="ru-RU" sz="2300" dirty="0" err="1" smtClean="0">
                <a:solidFill>
                  <a:srgbClr val="000000"/>
                </a:solidFill>
              </a:rPr>
              <a:t>програма</a:t>
            </a:r>
            <a:r>
              <a:rPr lang="ru-RU" sz="2300" dirty="0" smtClean="0">
                <a:solidFill>
                  <a:srgbClr val="000000"/>
                </a:solidFill>
              </a:rPr>
              <a:t> “</a:t>
            </a:r>
            <a:r>
              <a:rPr lang="ru-RU" sz="2300" dirty="0" err="1" smtClean="0">
                <a:solidFill>
                  <a:srgbClr val="000000"/>
                </a:solidFill>
              </a:rPr>
              <a:t>Региони</a:t>
            </a:r>
            <a:r>
              <a:rPr lang="ru-RU" sz="2300" dirty="0" smtClean="0">
                <a:solidFill>
                  <a:srgbClr val="000000"/>
                </a:solidFill>
              </a:rPr>
              <a:t> в </a:t>
            </a:r>
            <a:r>
              <a:rPr lang="ru-RU" sz="2300" dirty="0" err="1" smtClean="0">
                <a:solidFill>
                  <a:srgbClr val="000000"/>
                </a:solidFill>
              </a:rPr>
              <a:t>растеж</a:t>
            </a:r>
            <a:r>
              <a:rPr lang="ru-RU" sz="2300" dirty="0" smtClean="0">
                <a:solidFill>
                  <a:srgbClr val="000000"/>
                </a:solidFill>
              </a:rPr>
              <a:t>”</a:t>
            </a:r>
            <a:r>
              <a:rPr lang="bg-BG" sz="2300" dirty="0" smtClean="0">
                <a:solidFill>
                  <a:srgbClr val="000000"/>
                </a:solidFill>
              </a:rPr>
              <a:t> 2014-2020.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16244D-2CF1-4D88-B31B-0EB8B29D5D1F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7647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Допустимост на сградите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(</a:t>
            </a: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При наличие на самостоятелни обекти в сградата, които се използват за извършване на стопанска дейност, както и в случаите на отдаване под наем или извършване на дейност от търговци и/или лица със свободни професии, собствениците на тези обекти/жилища ще се третират като получатели на минимална помощ (</a:t>
            </a:r>
            <a:r>
              <a:rPr lang="bg-BG" sz="2500" dirty="0" err="1" smtClean="0">
                <a:solidFill>
                  <a:srgbClr val="000000"/>
                </a:solidFill>
              </a:rPr>
              <a:t>de</a:t>
            </a:r>
            <a:r>
              <a:rPr lang="bg-BG" sz="2500" dirty="0" smtClean="0">
                <a:solidFill>
                  <a:srgbClr val="000000"/>
                </a:solidFill>
              </a:rPr>
              <a:t> </a:t>
            </a:r>
            <a:r>
              <a:rPr lang="bg-BG" sz="2500" dirty="0" err="1" smtClean="0">
                <a:solidFill>
                  <a:srgbClr val="000000"/>
                </a:solidFill>
              </a:rPr>
              <a:t>minimis</a:t>
            </a:r>
            <a:r>
              <a:rPr lang="bg-BG" sz="2500" dirty="0" smtClean="0">
                <a:solidFill>
                  <a:srgbClr val="000000"/>
                </a:solidFill>
              </a:rPr>
              <a:t>) съгласно Закона за държавните помощи.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Размерът на минимална помощ е до 200 000 евро.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Собственици на самостоятелни обекти/жилища в сградата, в които се упражнява стопанска дейност, но са извън обхвата на схемата за минимална помощ, следва да заплатят съответната част от разходите за обновяването на припадащите им се общи части и разходите за дейностите в съответния самостоятелен обект. </a:t>
            </a:r>
          </a:p>
          <a:p>
            <a:pPr lvl="1">
              <a:buClr>
                <a:schemeClr val="bg1"/>
              </a:buClr>
              <a:buSzPct val="100000"/>
              <a:buFont typeface="Wingdings" pitchFamily="2" charset="2"/>
              <a:buChar char="v"/>
            </a:pPr>
            <a:endParaRPr lang="en-US" sz="23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63EE1A-8B39-414C-8128-C7D6F6B279FA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кандидати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За участие в програмата е необходимо да се учреди и регистрира сдружение на собствениците по реда на Закона за управление на етажната собственост от собствениците, притежаващи не по-малко от </a:t>
            </a:r>
            <a:r>
              <a:rPr lang="bg-BG" sz="2200" dirty="0" err="1" smtClean="0">
                <a:solidFill>
                  <a:srgbClr val="000000"/>
                </a:solidFill>
              </a:rPr>
              <a:t>67%</a:t>
            </a:r>
            <a:r>
              <a:rPr lang="bg-BG" sz="2200" dirty="0" smtClean="0">
                <a:solidFill>
                  <a:srgbClr val="000000"/>
                </a:solidFill>
              </a:rPr>
              <a:t> собственост на идеални части от общите части в сградата. 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Сдруженията на собствениците се създават по реда на чл. 25, ал. 1 от </a:t>
            </a:r>
            <a:r>
              <a:rPr lang="bg-BG" sz="2200" dirty="0" err="1" smtClean="0">
                <a:solidFill>
                  <a:srgbClr val="000000"/>
                </a:solidFill>
              </a:rPr>
              <a:t>ЗУЕС</a:t>
            </a:r>
            <a:r>
              <a:rPr lang="bg-BG" sz="2200" dirty="0" smtClean="0">
                <a:solidFill>
                  <a:srgbClr val="000000"/>
                </a:solidFill>
              </a:rPr>
              <a:t> – </a:t>
            </a:r>
            <a:r>
              <a:rPr lang="bg-BG" sz="2200" b="1" dirty="0" smtClean="0">
                <a:solidFill>
                  <a:srgbClr val="000000"/>
                </a:solidFill>
              </a:rPr>
              <a:t>единствено и само за целите на получаване на безвъзмездната финансова помощ по програмата.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В случай, че сградата се състои от блок-секции, Сдружение на собствениците може да се създаде отделно за всяка блок-секция. </a:t>
            </a:r>
            <a:r>
              <a:rPr lang="bg-BG" sz="2200" b="1" dirty="0" smtClean="0">
                <a:solidFill>
                  <a:srgbClr val="FF0000"/>
                </a:solidFill>
              </a:rPr>
              <a:t>Но Сдруженията на собствениците подават едно заявление за интерес и финансова помощ за цялата сграда в общината.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b="1" dirty="0" smtClean="0">
                <a:solidFill>
                  <a:srgbClr val="000000"/>
                </a:solidFill>
              </a:rPr>
              <a:t>Трябва да има 100% съгласие на собствениците, за да се обнови самата сграда и да се изпълнят необходимите дейности по нея, и да се осигури достъп до всички жилища.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b="1" dirty="0" smtClean="0">
                <a:solidFill>
                  <a:srgbClr val="FF0000"/>
                </a:solidFill>
              </a:rPr>
              <a:t>Ако няма съгласие на всички собствениците няма да може да се изпълни самото обновяване на сградата.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C6562-1623-412B-A5C4-3B45DF750BFB}" type="slidenum">
              <a:rPr lang="bg-BG"/>
              <a:pPr>
                <a:defRPr/>
              </a:pPr>
              <a:t>13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кандидати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712"/>
            <a:ext cx="9144000" cy="6021288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600" dirty="0" smtClean="0">
                <a:solidFill>
                  <a:srgbClr val="000000"/>
                </a:solidFill>
              </a:rPr>
              <a:t>След като се регистрира сдружение, е необходимо е да се подаде заявление по образец в общината. 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600" dirty="0" smtClean="0">
                <a:solidFill>
                  <a:srgbClr val="000000"/>
                </a:solidFill>
              </a:rPr>
              <a:t>Към заявлението се прилага протокол от общото събрание на сдружението. В него </a:t>
            </a:r>
            <a:r>
              <a:rPr lang="bg-BG" sz="2600" b="1" dirty="0" smtClean="0">
                <a:solidFill>
                  <a:srgbClr val="FF0000"/>
                </a:solidFill>
              </a:rPr>
              <a:t>сдружението взима решение да осигури достъп до всички апартаменти/обекти в сградата</a:t>
            </a:r>
            <a:r>
              <a:rPr lang="bg-BG" sz="2600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600" dirty="0" smtClean="0">
                <a:solidFill>
                  <a:srgbClr val="000000"/>
                </a:solidFill>
              </a:rPr>
              <a:t>В протокола също така се дава съгласие за изпълнение на дейностите, предписани от техническото обследване и обследването за енергийна ефективност. 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600" b="1" dirty="0" smtClean="0">
                <a:solidFill>
                  <a:srgbClr val="FF0000"/>
                </a:solidFill>
              </a:rPr>
              <a:t>Когато сдружението не е учредено от всички собственици, всички нечленуващи собственици заявяват съгласието си с отделна декларация по образец.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7CE581-95F3-428A-890E-C9CE9445FD5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5760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 всяка сграда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300" b="1" dirty="0" smtClean="0">
                <a:solidFill>
                  <a:srgbClr val="000000"/>
                </a:solidFill>
              </a:rPr>
              <a:t>За всяка сграда общината чрез избрани външни изпълнители: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изготвя техническо обследване и технически паспорт;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извършва обследване за енергийна ефективност;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разработва технически/работен проект;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извършва оценка за съответствие на инвестиционния проект;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издава разрешение за строеж;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изпълнява </a:t>
            </a:r>
            <a:r>
              <a:rPr lang="bg-BG" sz="2300" dirty="0" err="1" smtClean="0">
                <a:solidFill>
                  <a:srgbClr val="000000"/>
                </a:solidFill>
              </a:rPr>
              <a:t>СМР</a:t>
            </a:r>
            <a:r>
              <a:rPr lang="bg-BG" sz="2300" dirty="0" smtClean="0">
                <a:solidFill>
                  <a:srgbClr val="000000"/>
                </a:solidFill>
              </a:rPr>
              <a:t>; 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осъществява авторски надзор;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упражнява строителен надзор;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упражнява инвеститорски контрол.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19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E57F-8182-416D-A546-A0B16DE625BE}" type="slidenum">
              <a:rPr lang="bg-BG"/>
              <a:pPr>
                <a:defRPr/>
              </a:pPr>
              <a:t>15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327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дейности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600" b="1" dirty="0" smtClean="0">
                <a:solidFill>
                  <a:srgbClr val="000000"/>
                </a:solidFill>
              </a:rPr>
              <a:t>Изпълнение на мерки за енергийна ефективност, </a:t>
            </a:r>
            <a:r>
              <a:rPr lang="bg-BG" sz="2600" dirty="0" smtClean="0">
                <a:solidFill>
                  <a:srgbClr val="000000"/>
                </a:solidFill>
              </a:rPr>
              <a:t>които са предписани като задължителни за сградата в обследването за енергийна ефективност, </a:t>
            </a:r>
            <a:r>
              <a:rPr lang="bg-BG" sz="2600" b="1" dirty="0" smtClean="0">
                <a:solidFill>
                  <a:srgbClr val="000000"/>
                </a:solidFill>
              </a:rPr>
              <a:t>като например: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подмяна на дограма;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топлоизолация;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ремонт или подмяна на амортизирани общи части на системите за отопление, охлаждане и вентилация на сградата за повишаване на енергийната им ефективност;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реконструкция на вертикална система за отопление в хоризонтална с осигуряване на индивидуално отчитане на разход на топлина за всеки обект при наличие на възможност в сградата;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3315-1AC1-4528-A5FC-58F53F23C078}" type="slidenum">
              <a:rPr lang="bg-BG"/>
              <a:pPr>
                <a:defRPr/>
              </a:pPr>
              <a:t>16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дейности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500" dirty="0" smtClean="0">
                <a:solidFill>
                  <a:srgbClr val="000000"/>
                </a:solidFill>
              </a:rPr>
              <a:t>ремонт или подмяна на електрическата инсталация в общите части на сградата и изпълнение на </a:t>
            </a:r>
            <a:r>
              <a:rPr lang="bg-BG" sz="2500" dirty="0" err="1" smtClean="0">
                <a:solidFill>
                  <a:srgbClr val="000000"/>
                </a:solidFill>
              </a:rPr>
              <a:t>енергоспестяващо</a:t>
            </a:r>
            <a:r>
              <a:rPr lang="bg-BG" sz="2500" dirty="0" smtClean="0">
                <a:solidFill>
                  <a:srgbClr val="000000"/>
                </a:solidFill>
              </a:rPr>
              <a:t> осветление в общите части;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500" dirty="0" smtClean="0">
                <a:solidFill>
                  <a:srgbClr val="000000"/>
                </a:solidFill>
              </a:rPr>
              <a:t>газифициране на сгради - само когато е налична </a:t>
            </a:r>
            <a:r>
              <a:rPr lang="bg-BG" sz="2500" dirty="0">
                <a:solidFill>
                  <a:srgbClr val="000000"/>
                </a:solidFill>
              </a:rPr>
              <a:t>градска </a:t>
            </a:r>
            <a:r>
              <a:rPr lang="bg-BG" sz="2500" dirty="0" err="1">
                <a:solidFill>
                  <a:srgbClr val="000000"/>
                </a:solidFill>
              </a:rPr>
              <a:t>газоразпределителна</a:t>
            </a:r>
            <a:r>
              <a:rPr lang="bg-BG" sz="2500" dirty="0">
                <a:solidFill>
                  <a:srgbClr val="000000"/>
                </a:solidFill>
              </a:rPr>
              <a:t> </a:t>
            </a:r>
            <a:r>
              <a:rPr lang="bg-BG" sz="2500" dirty="0" smtClean="0">
                <a:solidFill>
                  <a:srgbClr val="000000"/>
                </a:solidFill>
              </a:rPr>
              <a:t>мрежа в близост до сградата; 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500" dirty="0" smtClean="0">
                <a:solidFill>
                  <a:srgbClr val="000000"/>
                </a:solidFill>
              </a:rPr>
              <a:t>мерки за повишаване на енергийната ефективност на асансьорите.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По програмата ще се финансира икономически най-ефективният пакет от </a:t>
            </a:r>
            <a:r>
              <a:rPr lang="bg-BG" sz="2500" dirty="0" err="1" smtClean="0">
                <a:solidFill>
                  <a:srgbClr val="000000"/>
                </a:solidFill>
              </a:rPr>
              <a:t>енергоспестяващи</a:t>
            </a:r>
            <a:r>
              <a:rPr lang="bg-BG" sz="2500" dirty="0" smtClean="0">
                <a:solidFill>
                  <a:srgbClr val="000000"/>
                </a:solidFill>
              </a:rPr>
              <a:t> мерки за сградата, с който се </a:t>
            </a:r>
            <a:r>
              <a:rPr lang="bg-BG" sz="2500" b="1" dirty="0" smtClean="0">
                <a:solidFill>
                  <a:srgbClr val="000000"/>
                </a:solidFill>
              </a:rPr>
              <a:t>постига</a:t>
            </a:r>
            <a:r>
              <a:rPr lang="bg-BG" sz="2500" dirty="0" smtClean="0">
                <a:solidFill>
                  <a:srgbClr val="000000"/>
                </a:solidFill>
              </a:rPr>
              <a:t> </a:t>
            </a:r>
            <a:r>
              <a:rPr lang="bg-BG" sz="2500" b="1" dirty="0" smtClean="0">
                <a:solidFill>
                  <a:srgbClr val="000000"/>
                </a:solidFill>
              </a:rPr>
              <a:t>клас на енергопотребление „С“</a:t>
            </a:r>
            <a:r>
              <a:rPr lang="bg-BG" sz="2500" dirty="0" smtClean="0">
                <a:solidFill>
                  <a:srgbClr val="000000"/>
                </a:solidFill>
              </a:rPr>
              <a:t> в съответствие с Наредба № 7 от 2004 г. за енергийна ефективност, </a:t>
            </a:r>
            <a:r>
              <a:rPr lang="bg-BG" sz="2500" dirty="0" err="1" smtClean="0">
                <a:solidFill>
                  <a:srgbClr val="000000"/>
                </a:solidFill>
              </a:rPr>
              <a:t>топлосъхранение</a:t>
            </a:r>
            <a:r>
              <a:rPr lang="bg-BG" sz="2500" dirty="0" smtClean="0">
                <a:solidFill>
                  <a:srgbClr val="000000"/>
                </a:solidFill>
              </a:rPr>
              <a:t> и икономия на енергия в сгради.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v"/>
            </a:pPr>
            <a:endParaRPr lang="bg-BG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089190-D54B-4B24-89D2-0FC73FFE4D06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bg-BG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дейности (3)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193309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dirty="0" smtClean="0">
                <a:solidFill>
                  <a:srgbClr val="000000"/>
                </a:solidFill>
              </a:rPr>
              <a:t>Дейности по </a:t>
            </a:r>
            <a:r>
              <a:rPr lang="bg-BG" sz="2400" b="1" dirty="0" smtClean="0">
                <a:solidFill>
                  <a:srgbClr val="000000"/>
                </a:solidFill>
              </a:rPr>
              <a:t>конструктивно възстановяване/усилване, в зависимост от повредите, настъпили по време на експлоатацията</a:t>
            </a:r>
            <a:r>
              <a:rPr lang="bg-BG" sz="2400" dirty="0" smtClean="0">
                <a:solidFill>
                  <a:srgbClr val="000000"/>
                </a:solidFill>
              </a:rPr>
              <a:t> и които са предписани като задължителни за сградата в техническото обследване.</a:t>
            </a:r>
          </a:p>
          <a:p>
            <a:pPr lvl="0"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Обновяване на общи части: </a:t>
            </a:r>
            <a:r>
              <a:rPr lang="bg-BG" sz="2400" dirty="0" smtClean="0">
                <a:solidFill>
                  <a:srgbClr val="000000"/>
                </a:solidFill>
              </a:rPr>
              <a:t>ремонт на покрив; освежаване на </a:t>
            </a:r>
            <a:r>
              <a:rPr lang="bg-BG" sz="2400" dirty="0" err="1" smtClean="0">
                <a:solidFill>
                  <a:srgbClr val="000000"/>
                </a:solidFill>
              </a:rPr>
              <a:t>стълбищна</a:t>
            </a:r>
            <a:r>
              <a:rPr lang="bg-BG" sz="2400" dirty="0" smtClean="0">
                <a:solidFill>
                  <a:srgbClr val="000000"/>
                </a:solidFill>
              </a:rPr>
              <a:t> клетка след извършените строителни и монтажни работи.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Съпътстващи строителни и монтажни работи, </a:t>
            </a:r>
            <a:r>
              <a:rPr lang="bg-BG" sz="2400" dirty="0" smtClean="0">
                <a:solidFill>
                  <a:srgbClr val="000000"/>
                </a:solidFill>
              </a:rPr>
              <a:t>свързани с изпълнението на мерките за енергийна ефективност и съответното възстановяване на общите части на сградата в резултат на изпълнените мерки с </a:t>
            </a:r>
            <a:r>
              <a:rPr lang="bg-BG" sz="2400" dirty="0" err="1" smtClean="0">
                <a:solidFill>
                  <a:srgbClr val="000000"/>
                </a:solidFill>
              </a:rPr>
              <a:t>енергоспестяващ</a:t>
            </a:r>
            <a:r>
              <a:rPr lang="bg-BG" sz="2400" dirty="0" smtClean="0">
                <a:solidFill>
                  <a:srgbClr val="000000"/>
                </a:solidFill>
              </a:rPr>
              <a:t> ефект.</a:t>
            </a:r>
          </a:p>
          <a:p>
            <a:pPr lvl="0"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Съпътстващите строителни и монтажни работи са свързани единствено с възстановяването на първоначалното състояние, нарушено в резултат на обновяването на общите части и след извършване на подмяната на дограма в самостоятелния обект/жилище.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endParaRPr lang="bg-BG" sz="2400" dirty="0" smtClean="0">
              <a:solidFill>
                <a:srgbClr val="0000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9930CC-4064-4A64-9953-2274A8E0B063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bg-BG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Недопустими дейности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bg-BG" sz="3600" b="1" dirty="0" smtClean="0">
                <a:solidFill>
                  <a:srgbClr val="000000"/>
                </a:solidFill>
              </a:rPr>
              <a:t>Няма да се финансират: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3600" dirty="0">
                <a:solidFill>
                  <a:srgbClr val="000000"/>
                </a:solidFill>
              </a:rPr>
              <a:t>р</a:t>
            </a:r>
            <a:r>
              <a:rPr lang="bg-BG" sz="3600" dirty="0" smtClean="0">
                <a:solidFill>
                  <a:srgbClr val="000000"/>
                </a:solidFill>
              </a:rPr>
              <a:t>емонт, обзавеждане </a:t>
            </a:r>
            <a:r>
              <a:rPr lang="bg-BG" sz="3600" dirty="0">
                <a:solidFill>
                  <a:srgbClr val="000000"/>
                </a:solidFill>
              </a:rPr>
              <a:t>и оборудване в самостоятелния </a:t>
            </a:r>
            <a:r>
              <a:rPr lang="bg-BG" sz="3600" dirty="0" smtClean="0">
                <a:solidFill>
                  <a:srgbClr val="000000"/>
                </a:solidFill>
              </a:rPr>
              <a:t>обект/жилището;</a:t>
            </a:r>
            <a:endParaRPr lang="bg-BG" sz="3600" dirty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3600" dirty="0" smtClean="0">
                <a:solidFill>
                  <a:srgbClr val="000000"/>
                </a:solidFill>
              </a:rPr>
              <a:t>подмяна на отоплителни тела в самостоятелния </a:t>
            </a:r>
            <a:r>
              <a:rPr lang="bg-BG" sz="3600" dirty="0">
                <a:solidFill>
                  <a:srgbClr val="000000"/>
                </a:solidFill>
              </a:rPr>
              <a:t>обект/жилището;</a:t>
            </a:r>
            <a:endParaRPr lang="bg-BG" sz="3600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3600" dirty="0" smtClean="0">
                <a:solidFill>
                  <a:srgbClr val="000000"/>
                </a:solidFill>
              </a:rPr>
              <a:t>подмяна на асансьори с нови или втора употреба.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endParaRPr lang="bg-BG" sz="2400" dirty="0" smtClean="0">
              <a:solidFill>
                <a:srgbClr val="000000"/>
              </a:solidFill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141A7A-C3CF-4751-9A67-DB153ECC123F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bg-BG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9139477" cy="836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Ползите от програмата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6021387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Намаляване на енергопотреблението на домакинствата;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Икономия на разходите на домакинствата през зимата;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Повишаване стойността на имотите; 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Обновяване на входовете на сградите;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Придобиване на нов и модерен облик; 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Създаване на по-топли, уютни и красиви домове.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ACF6C0-D196-4DAE-A77F-3EA8DC452FC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793" y="0"/>
            <a:ext cx="9144000" cy="6926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Стъпки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13716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bg-BG" sz="23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0D949-C4A6-496A-BC9A-679B2DAC6945}" type="slidenum">
              <a:rPr lang="bg-BG"/>
              <a:pPr>
                <a:defRPr/>
              </a:pPr>
              <a:t>20</a:t>
            </a:fld>
            <a:endParaRPr lang="bg-BG"/>
          </a:p>
        </p:txBody>
      </p:sp>
      <p:sp>
        <p:nvSpPr>
          <p:cNvPr id="235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Book Antiqua" pitchFamily="18" charset="0"/>
            </a:endParaRPr>
          </a:p>
        </p:txBody>
      </p:sp>
      <p:graphicFrame>
        <p:nvGraphicFramePr>
          <p:cNvPr id="23572" name="Object 20"/>
          <p:cNvGraphicFramePr>
            <a:graphicFrameLocks noChangeAspect="1"/>
          </p:cNvGraphicFramePr>
          <p:nvPr/>
        </p:nvGraphicFramePr>
        <p:xfrm>
          <a:off x="6265863" y="2060575"/>
          <a:ext cx="2843212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Bitmap Image" r:id="rId4" imgW="3200000" imgH="4266667" progId="PBrush">
                  <p:embed/>
                </p:oleObj>
              </mc:Choice>
              <mc:Fallback>
                <p:oleObj name="Bitmap Image" r:id="rId4" imgW="3200000" imgH="4266667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2060575"/>
                        <a:ext cx="2843212" cy="378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6" cstate="print"/>
          <a:srcRect l="26125" t="15224" r="25455" b="6322"/>
          <a:stretch/>
        </p:blipFill>
        <p:spPr bwMode="auto">
          <a:xfrm>
            <a:off x="0" y="620688"/>
            <a:ext cx="6372200" cy="623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17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17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24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24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bg-BG" altLang="bg-BG" sz="2500" b="1" dirty="0" smtClean="0">
                <a:solidFill>
                  <a:srgbClr val="262626"/>
                </a:solidFill>
              </a:rPr>
              <a:t>За повече информация моля да се обърнете към Вашата община!</a:t>
            </a: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2500" b="1" dirty="0" smtClean="0">
              <a:solidFill>
                <a:srgbClr val="262626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 smtClean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 smtClean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en-US" altLang="bg-BG" sz="2500" b="1" dirty="0" smtClean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 smtClean="0">
              <a:solidFill>
                <a:srgbClr val="000000"/>
              </a:solidFill>
            </a:endParaRPr>
          </a:p>
          <a:p>
            <a:pPr marL="136525" indent="0" algn="ctr">
              <a:lnSpc>
                <a:spcPct val="80000"/>
              </a:lnSpc>
              <a:spcBef>
                <a:spcPct val="0"/>
              </a:spcBef>
              <a:buClrTx/>
              <a:buNone/>
            </a:pPr>
            <a:r>
              <a:rPr lang="bg-BG" altLang="bg-BG" sz="2500" b="1" dirty="0" smtClean="0">
                <a:solidFill>
                  <a:srgbClr val="000000"/>
                </a:solidFill>
              </a:rPr>
              <a:t>Одобрените </a:t>
            </a:r>
            <a:r>
              <a:rPr lang="bg-BG" altLang="bg-BG" sz="2500" b="1" dirty="0">
                <a:solidFill>
                  <a:srgbClr val="000000"/>
                </a:solidFill>
              </a:rPr>
              <a:t>методически указания, както и образците към тях </a:t>
            </a:r>
            <a:r>
              <a:rPr lang="bg-BG" altLang="bg-BG" sz="2500" b="1" dirty="0" smtClean="0">
                <a:solidFill>
                  <a:srgbClr val="000000"/>
                </a:solidFill>
              </a:rPr>
              <a:t>са качени на интернет страницата на МРРБ, </a:t>
            </a:r>
            <a:r>
              <a:rPr lang="bg-BG" altLang="bg-BG" sz="2500" b="1" dirty="0">
                <a:solidFill>
                  <a:srgbClr val="000000"/>
                </a:solidFill>
              </a:rPr>
              <a:t> </a:t>
            </a:r>
            <a:r>
              <a:rPr lang="bg-BG" altLang="bg-BG" sz="2500" b="1" dirty="0" smtClean="0">
                <a:solidFill>
                  <a:srgbClr val="000000"/>
                </a:solidFill>
              </a:rPr>
              <a:t>секция </a:t>
            </a:r>
            <a:r>
              <a:rPr lang="bg-BG" altLang="bg-BG" sz="2500" b="1" dirty="0">
                <a:solidFill>
                  <a:srgbClr val="000000"/>
                </a:solidFill>
              </a:rPr>
              <a:t>„Обновяване на жилища“, под-секция Национална програма за енергийна ефективност на </a:t>
            </a:r>
            <a:r>
              <a:rPr lang="bg-BG" altLang="bg-BG" sz="2500" b="1" dirty="0" err="1">
                <a:solidFill>
                  <a:srgbClr val="000000"/>
                </a:solidFill>
              </a:rPr>
              <a:t>многофамилни</a:t>
            </a:r>
            <a:r>
              <a:rPr lang="bg-BG" altLang="bg-BG" sz="2500" b="1" dirty="0">
                <a:solidFill>
                  <a:srgbClr val="000000"/>
                </a:solidFill>
              </a:rPr>
              <a:t> жилищни </a:t>
            </a:r>
            <a:r>
              <a:rPr lang="bg-BG" altLang="bg-BG" sz="2500" b="1" dirty="0" smtClean="0">
                <a:solidFill>
                  <a:srgbClr val="000000"/>
                </a:solidFill>
              </a:rPr>
              <a:t>сгради</a:t>
            </a:r>
            <a:r>
              <a:rPr lang="bg-BG" altLang="bg-BG" sz="2400" b="1" dirty="0" smtClean="0">
                <a:solidFill>
                  <a:srgbClr val="000000"/>
                </a:solidFill>
              </a:rPr>
              <a:t>.</a:t>
            </a:r>
            <a:endParaRPr lang="bg-BG" altLang="bg-BG" sz="2400" b="1" dirty="0">
              <a:solidFill>
                <a:srgbClr val="000000"/>
              </a:solidFill>
            </a:endParaRPr>
          </a:p>
          <a:p>
            <a:pPr marL="136525" indent="0" algn="ctr">
              <a:lnSpc>
                <a:spcPct val="80000"/>
              </a:lnSpc>
              <a:spcBef>
                <a:spcPct val="0"/>
              </a:spcBef>
              <a:buClrTx/>
              <a:buFont typeface="Wingdings 2" pitchFamily="18" charset="2"/>
              <a:buNone/>
            </a:pPr>
            <a:r>
              <a:rPr lang="en-US" altLang="bg-BG" sz="1700" i="1" dirty="0" smtClean="0">
                <a:solidFill>
                  <a:srgbClr val="262626"/>
                </a:solidFill>
              </a:rPr>
              <a:t> </a:t>
            </a:r>
            <a:endParaRPr lang="bg-BG" altLang="bg-BG" sz="1700" i="1" dirty="0" smtClean="0">
              <a:solidFill>
                <a:srgbClr val="262626"/>
              </a:solidFill>
            </a:endParaRPr>
          </a:p>
          <a:p>
            <a:pPr marL="136525" indent="0">
              <a:lnSpc>
                <a:spcPct val="80000"/>
              </a:lnSpc>
              <a:buFont typeface="Wingdings 2" pitchFamily="18" charset="2"/>
              <a:buNone/>
            </a:pPr>
            <a:endParaRPr lang="bg-BG" sz="1700" b="1" dirty="0" smtClean="0">
              <a:solidFill>
                <a:srgbClr val="262626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50" y="8113"/>
            <a:ext cx="9144000" cy="1188640"/>
          </a:xfrm>
          <a:prstGeom prst="rect">
            <a:avLst/>
          </a:prstGeom>
        </p:spPr>
        <p:txBody>
          <a:bodyPr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cs typeface="Aharoni" panose="02010803020104030203" pitchFamily="2" charset="-79"/>
              </a:rPr>
              <a:t>	</a:t>
            </a:r>
            <a:endParaRPr lang="bg-BG" sz="2400" dirty="0" smtClean="0">
              <a:solidFill>
                <a:schemeClr val="tx1"/>
              </a:solidFill>
              <a:effectLst/>
              <a:cs typeface="Aharoni" panose="02010803020104030203" pitchFamily="2" charset="-79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bg-BG" sz="3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МИНИСТЕРСТВО </a:t>
            </a:r>
            <a:r>
              <a:rPr lang="bg-BG" sz="3400" dirty="0">
                <a:solidFill>
                  <a:schemeClr val="tx1"/>
                </a:solidFill>
                <a:latin typeface="Arial Black" panose="020B0A04020102020204" pitchFamily="34" charset="0"/>
              </a:rPr>
              <a:t>НА РЕГИОНАЛНОТО </a:t>
            </a:r>
            <a:br>
              <a:rPr lang="bg-BG" sz="3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bg-BG" sz="3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РАЗВИТИЕ </a:t>
            </a:r>
            <a:r>
              <a:rPr lang="bg-BG" sz="3400" dirty="0">
                <a:solidFill>
                  <a:schemeClr val="tx1"/>
                </a:solidFill>
                <a:latin typeface="Arial Black" panose="020B0A04020102020204" pitchFamily="34" charset="0"/>
              </a:rPr>
              <a:t>И БЛАГОУСТРОЙСТВОТО</a:t>
            </a:r>
            <a:r>
              <a:rPr lang="bg-BG" sz="3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bg-BG" sz="3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bg-BG" sz="34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99548-94EC-4E3D-B8CA-9DB5B7A96D72}" type="slidenum">
              <a:rPr lang="bg-BG"/>
              <a:pPr>
                <a:defRPr/>
              </a:pPr>
              <a:t>21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546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9139477" cy="836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Икономическият ефект от програмата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6021387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b="1" dirty="0" smtClean="0">
                <a:solidFill>
                  <a:srgbClr val="000000"/>
                </a:solidFill>
              </a:rPr>
              <a:t>Повече възможности за бизнеса: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проектанти;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строителен бранш;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фирми </a:t>
            </a:r>
            <a:r>
              <a:rPr lang="bg-BG" sz="2400" dirty="0" smtClean="0">
                <a:solidFill>
                  <a:srgbClr val="000000"/>
                </a:solidFill>
              </a:rPr>
              <a:t>за технически обследвания;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фирми за обследвания за енергийна ефективност;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производители на материали;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повишаване на икономическата активност.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ACF6C0-D196-4DAE-A77F-3EA8DC452FC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9139477" cy="836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Социалният ефект от програмата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6021387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Осигуряване на допълнителна заетост;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Установяване на традиции в управлението на </a:t>
            </a:r>
            <a:r>
              <a:rPr lang="bg-BG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dirty="0" smtClean="0">
                <a:solidFill>
                  <a:srgbClr val="000000"/>
                </a:solidFill>
              </a:rPr>
              <a:t> жилищни сгради;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Повишаване на разполагаемият доход на домакинствата;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Повишаване на обществената осведоменост за начините за повишаване на енергийната ефективност;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Подобряване на качеството на живот на живеещите в панелни сгради.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ACF6C0-D196-4DAE-A77F-3EA8DC452FC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7647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Основни параметри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Териториален обхват </a:t>
            </a:r>
            <a:endParaRPr lang="bg-BG" sz="2400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Дейностите ще се осъществяват на територията на Република България, в рамките на 265 общини.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Продължителност на програмата</a:t>
            </a:r>
            <a:r>
              <a:rPr lang="bg-BG" sz="2400" dirty="0" smtClean="0">
                <a:solidFill>
                  <a:srgbClr val="000000"/>
                </a:solidFill>
              </a:rPr>
              <a:t> 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Кандидатстването ще бъде постоянно в рамките на 2 години: 2015 – 2016 г. 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Продължителността на програмата може да бъде удължавана при наличен свободен финансов ресурс.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Ресурс</a:t>
            </a:r>
            <a:r>
              <a:rPr lang="bg-BG" sz="2400" dirty="0" smtClean="0">
                <a:solidFill>
                  <a:srgbClr val="000000"/>
                </a:solidFill>
              </a:rPr>
              <a:t> – 1 млрд. лева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Финансова помощ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Сгради с одобрени заявления за кандидатстване ще получат </a:t>
            </a:r>
            <a:r>
              <a:rPr lang="bg-BG" dirty="0" err="1" smtClean="0">
                <a:solidFill>
                  <a:srgbClr val="000000"/>
                </a:solidFill>
              </a:rPr>
              <a:t>100%</a:t>
            </a:r>
            <a:r>
              <a:rPr lang="bg-BG" dirty="0" smtClean="0">
                <a:solidFill>
                  <a:srgbClr val="000000"/>
                </a:solidFill>
              </a:rPr>
              <a:t> безвъзмездна финансова помощ. 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endParaRPr lang="bg-BG" sz="22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60F64-DDBA-48E5-B671-1F0A17B80E54}" type="slidenum">
              <a:rPr lang="bg-BG"/>
              <a:pPr>
                <a:defRPr/>
              </a:pPr>
              <a:t>5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548680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Участници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700" b="1" dirty="0" smtClean="0">
                <a:solidFill>
                  <a:srgbClr val="000000"/>
                </a:solidFill>
              </a:rPr>
              <a:t>Общината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700" dirty="0" smtClean="0">
                <a:solidFill>
                  <a:srgbClr val="000000"/>
                </a:solidFill>
              </a:rPr>
              <a:t>отговаря за цялостното техническо и финансово администриране на програмата на своята територия;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700" dirty="0" smtClean="0">
                <a:solidFill>
                  <a:srgbClr val="000000"/>
                </a:solidFill>
              </a:rPr>
              <a:t>приема заявления от </a:t>
            </a:r>
            <a:r>
              <a:rPr lang="ru-RU" sz="2700" dirty="0" err="1" smtClean="0">
                <a:solidFill>
                  <a:srgbClr val="000000"/>
                </a:solidFill>
              </a:rPr>
              <a:t>сдруженията</a:t>
            </a:r>
            <a:r>
              <a:rPr lang="ru-RU" sz="2700" dirty="0" smtClean="0">
                <a:solidFill>
                  <a:srgbClr val="000000"/>
                </a:solidFill>
              </a:rPr>
              <a:t> на </a:t>
            </a:r>
            <a:r>
              <a:rPr lang="ru-RU" sz="2700" dirty="0" err="1" smtClean="0">
                <a:solidFill>
                  <a:srgbClr val="000000"/>
                </a:solidFill>
              </a:rPr>
              <a:t>собствениците</a:t>
            </a:r>
            <a:r>
              <a:rPr lang="ru-RU" sz="2700" dirty="0" smtClean="0">
                <a:solidFill>
                  <a:srgbClr val="000000"/>
                </a:solidFill>
              </a:rPr>
              <a:t> и </a:t>
            </a:r>
            <a:r>
              <a:rPr lang="ru-RU" sz="2700" dirty="0" err="1" smtClean="0">
                <a:solidFill>
                  <a:srgbClr val="000000"/>
                </a:solidFill>
              </a:rPr>
              <a:t>сключва</a:t>
            </a:r>
            <a:r>
              <a:rPr lang="ru-RU" sz="2700" dirty="0" smtClean="0">
                <a:solidFill>
                  <a:srgbClr val="000000"/>
                </a:solidFill>
              </a:rPr>
              <a:t> договор </a:t>
            </a:r>
            <a:r>
              <a:rPr lang="ru-RU" sz="2700" dirty="0" err="1" smtClean="0">
                <a:solidFill>
                  <a:srgbClr val="000000"/>
                </a:solidFill>
              </a:rPr>
              <a:t>със</a:t>
            </a:r>
            <a:r>
              <a:rPr lang="ru-RU" sz="2700" dirty="0" smtClean="0">
                <a:solidFill>
                  <a:srgbClr val="000000"/>
                </a:solidFill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</a:rPr>
              <a:t>съответните</a:t>
            </a:r>
            <a:r>
              <a:rPr lang="ru-RU" sz="2700" dirty="0" smtClean="0">
                <a:solidFill>
                  <a:srgbClr val="000000"/>
                </a:solidFill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</a:rPr>
              <a:t>сдружения</a:t>
            </a:r>
            <a:r>
              <a:rPr lang="ru-RU" sz="2700" dirty="0" smtClean="0">
                <a:solidFill>
                  <a:srgbClr val="000000"/>
                </a:solidFill>
              </a:rPr>
              <a:t> по </a:t>
            </a:r>
            <a:r>
              <a:rPr lang="ru-RU" sz="2700" dirty="0" err="1" smtClean="0">
                <a:solidFill>
                  <a:srgbClr val="000000"/>
                </a:solidFill>
              </a:rPr>
              <a:t>предоставянето</a:t>
            </a:r>
            <a:r>
              <a:rPr lang="ru-RU" sz="2700" dirty="0" smtClean="0">
                <a:solidFill>
                  <a:srgbClr val="000000"/>
                </a:solidFill>
              </a:rPr>
              <a:t> на </a:t>
            </a:r>
            <a:r>
              <a:rPr lang="ru-RU" sz="2700" dirty="0" err="1" smtClean="0">
                <a:solidFill>
                  <a:srgbClr val="000000"/>
                </a:solidFill>
              </a:rPr>
              <a:t>финансирането</a:t>
            </a:r>
            <a:r>
              <a:rPr lang="ru-RU" sz="2700" dirty="0" smtClean="0">
                <a:solidFill>
                  <a:srgbClr val="000000"/>
                </a:solidFill>
              </a:rPr>
              <a:t> и </a:t>
            </a:r>
            <a:r>
              <a:rPr lang="ru-RU" sz="2700" dirty="0" err="1" smtClean="0">
                <a:solidFill>
                  <a:srgbClr val="000000"/>
                </a:solidFill>
              </a:rPr>
              <a:t>помощта</a:t>
            </a:r>
            <a:r>
              <a:rPr lang="ru-RU" sz="27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700" dirty="0" err="1" smtClean="0">
                <a:solidFill>
                  <a:srgbClr val="000000"/>
                </a:solidFill>
              </a:rPr>
              <a:t>договаря</a:t>
            </a:r>
            <a:r>
              <a:rPr lang="ru-RU" sz="2700" dirty="0" smtClean="0">
                <a:solidFill>
                  <a:srgbClr val="000000"/>
                </a:solidFill>
              </a:rPr>
              <a:t> и </a:t>
            </a:r>
            <a:r>
              <a:rPr lang="ru-RU" sz="2700" dirty="0" err="1" smtClean="0">
                <a:solidFill>
                  <a:srgbClr val="000000"/>
                </a:solidFill>
              </a:rPr>
              <a:t>разплаща</a:t>
            </a:r>
            <a:r>
              <a:rPr lang="ru-RU" sz="2700" dirty="0" smtClean="0">
                <a:solidFill>
                  <a:srgbClr val="000000"/>
                </a:solidFill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</a:rPr>
              <a:t>всички</a:t>
            </a:r>
            <a:r>
              <a:rPr lang="ru-RU" sz="2700" dirty="0" smtClean="0">
                <a:solidFill>
                  <a:srgbClr val="000000"/>
                </a:solidFill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</a:rPr>
              <a:t>дейности</a:t>
            </a:r>
            <a:r>
              <a:rPr lang="ru-RU" sz="2700" dirty="0" smtClean="0">
                <a:solidFill>
                  <a:srgbClr val="000000"/>
                </a:solidFill>
              </a:rPr>
              <a:t> по </a:t>
            </a:r>
            <a:r>
              <a:rPr lang="ru-RU" sz="2700" dirty="0" err="1" smtClean="0">
                <a:solidFill>
                  <a:srgbClr val="000000"/>
                </a:solidFill>
              </a:rPr>
              <a:t>обновяването</a:t>
            </a:r>
            <a:r>
              <a:rPr lang="ru-RU" sz="27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700" dirty="0" smtClean="0">
                <a:solidFill>
                  <a:srgbClr val="000000"/>
                </a:solidFill>
              </a:rPr>
              <a:t>сключва договори за целево финансиране с Българската банка за развитие (ББР) и с областния управител за съответното финансиране.</a:t>
            </a:r>
          </a:p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endParaRPr lang="ru-RU" sz="1800" b="1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0296-0D57-4B81-B998-FE21F60E93EE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548680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Участници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b="1" dirty="0" smtClean="0">
                <a:solidFill>
                  <a:srgbClr val="000000"/>
                </a:solidFill>
              </a:rPr>
              <a:t>Областният управител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в качеството си на представител на държавата подписва договор за целево финансиране с общината и </a:t>
            </a:r>
            <a:r>
              <a:rPr lang="bg-BG" sz="2200" dirty="0" err="1" smtClean="0">
                <a:solidFill>
                  <a:srgbClr val="000000"/>
                </a:solidFill>
              </a:rPr>
              <a:t>ББР</a:t>
            </a:r>
            <a:r>
              <a:rPr lang="bg-BG" sz="2200" dirty="0" smtClean="0">
                <a:solidFill>
                  <a:srgbClr val="000000"/>
                </a:solidFill>
              </a:rPr>
              <a:t> след проверка за наличие на предпоставките за одобряване на сградата, а именно: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2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наличие на цяла сграда;</a:t>
            </a:r>
            <a:endParaRPr lang="en-US" dirty="0" smtClean="0">
              <a:solidFill>
                <a:srgbClr val="000000"/>
              </a:solidFill>
            </a:endParaRPr>
          </a:p>
          <a:p>
            <a:pPr lvl="2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наличие на 36 самостоятелни обекта с жилищно предназначение в сградата; </a:t>
            </a:r>
            <a:endParaRPr lang="en-US" dirty="0" smtClean="0">
              <a:solidFill>
                <a:srgbClr val="000000"/>
              </a:solidFill>
            </a:endParaRPr>
          </a:p>
          <a:p>
            <a:pPr lvl="2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наличие на сдружение на собствениците, регистрирано в общината и в регистър БУЛСТАТ;</a:t>
            </a:r>
            <a:endParaRPr lang="en-US" dirty="0" smtClean="0">
              <a:solidFill>
                <a:srgbClr val="000000"/>
              </a:solidFill>
            </a:endParaRPr>
          </a:p>
          <a:p>
            <a:pPr lvl="2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наличие на договор между сдружението на собствениците и общината.</a:t>
            </a:r>
            <a:endParaRPr lang="en-US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None/>
            </a:pPr>
            <a:r>
              <a:rPr lang="bg-BG" sz="2200" dirty="0" smtClean="0">
                <a:solidFill>
                  <a:srgbClr val="000000"/>
                </a:solidFill>
              </a:rPr>
              <a:t>	Проверката се извършва чрез попълване на контролен лист по образец.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наблюдава процеса по обновяването на жилищните сгради на своята територия в изпълнение на договора за целево финансиране, включително участва в приемателните комисии за обектите, и подписва всички протоколи по време на строителството.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0296-0D57-4B81-B998-FE21F60E93EE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548680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Участници (3)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b="1" dirty="0" smtClean="0">
                <a:solidFill>
                  <a:schemeClr val="bg1"/>
                </a:solidFill>
              </a:rPr>
              <a:t>Министерство на финансите (МФ) е отговорно за: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smtClean="0">
                <a:solidFill>
                  <a:schemeClr val="bg1"/>
                </a:solidFill>
              </a:rPr>
              <a:t>методическо ръководство по отношение на бюджетните и отчетните аспекти на схемата;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smtClean="0">
                <a:solidFill>
                  <a:schemeClr val="bg1"/>
                </a:solidFill>
              </a:rPr>
              <a:t>съответните действия по издаване на държавната гаранция по чл. 100 от ЗДБРБ за 2015 г.</a:t>
            </a:r>
          </a:p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b="1" dirty="0" smtClean="0">
                <a:solidFill>
                  <a:schemeClr val="bg1"/>
                </a:solidFill>
              </a:rPr>
              <a:t>Българската банка за развитие (</a:t>
            </a:r>
            <a:r>
              <a:rPr lang="bg-BG" sz="2200" b="1" dirty="0" err="1" smtClean="0">
                <a:solidFill>
                  <a:schemeClr val="bg1"/>
                </a:solidFill>
              </a:rPr>
              <a:t>ББР</a:t>
            </a:r>
            <a:r>
              <a:rPr lang="bg-BG" sz="2200" b="1" dirty="0" smtClean="0">
                <a:solidFill>
                  <a:schemeClr val="bg1"/>
                </a:solidFill>
              </a:rPr>
              <a:t>)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err="1" smtClean="0">
                <a:solidFill>
                  <a:schemeClr val="bg1"/>
                </a:solidFill>
              </a:rPr>
              <a:t>ББР</a:t>
            </a:r>
            <a:r>
              <a:rPr lang="bg-BG" sz="2200" dirty="0" smtClean="0">
                <a:solidFill>
                  <a:schemeClr val="bg1"/>
                </a:solidFill>
              </a:rPr>
              <a:t> участва в договарянето на споразумението/ята за предоставяне на заеми на </a:t>
            </a:r>
            <a:r>
              <a:rPr lang="bg-BG" sz="2200" dirty="0" err="1" smtClean="0">
                <a:solidFill>
                  <a:schemeClr val="bg1"/>
                </a:solidFill>
              </a:rPr>
              <a:t>ББР</a:t>
            </a:r>
            <a:r>
              <a:rPr lang="bg-BG" sz="2200" dirty="0" smtClean="0">
                <a:solidFill>
                  <a:schemeClr val="bg1"/>
                </a:solidFill>
              </a:rPr>
              <a:t> за осигуряване на финансов ресурс за изпълнение на програмата, за които ще се издава държавна гаранция, съгласно чл. 100 от </a:t>
            </a:r>
            <a:r>
              <a:rPr lang="bg-BG" sz="2200" dirty="0" err="1" smtClean="0">
                <a:solidFill>
                  <a:schemeClr val="bg1"/>
                </a:solidFill>
              </a:rPr>
              <a:t>ЗДБРБ</a:t>
            </a:r>
            <a:r>
              <a:rPr lang="bg-BG" sz="2200" dirty="0" smtClean="0">
                <a:solidFill>
                  <a:schemeClr val="bg1"/>
                </a:solidFill>
              </a:rPr>
              <a:t> за 2015 г. 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err="1" smtClean="0">
                <a:solidFill>
                  <a:schemeClr val="bg1"/>
                </a:solidFill>
              </a:rPr>
              <a:t>ББР</a:t>
            </a:r>
            <a:r>
              <a:rPr lang="bg-BG" sz="2200" dirty="0" smtClean="0">
                <a:solidFill>
                  <a:schemeClr val="bg1"/>
                </a:solidFill>
              </a:rPr>
              <a:t> сключва договори за целево финансиране с кмета на съответната община и с областния управител.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200" dirty="0" err="1" smtClean="0">
                <a:solidFill>
                  <a:schemeClr val="bg1"/>
                </a:solidFill>
              </a:rPr>
              <a:t>ББР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ще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поддържа</a:t>
            </a:r>
            <a:r>
              <a:rPr lang="ru-RU" sz="2200" dirty="0" smtClean="0">
                <a:solidFill>
                  <a:schemeClr val="bg1"/>
                </a:solidFill>
              </a:rPr>
              <a:t> публичен </a:t>
            </a:r>
            <a:r>
              <a:rPr lang="ru-RU" sz="2200" dirty="0" err="1" smtClean="0">
                <a:solidFill>
                  <a:schemeClr val="bg1"/>
                </a:solidFill>
              </a:rPr>
              <a:t>регистър</a:t>
            </a:r>
            <a:r>
              <a:rPr lang="ru-RU" sz="2200" dirty="0" smtClean="0">
                <a:solidFill>
                  <a:schemeClr val="bg1"/>
                </a:solidFill>
              </a:rPr>
              <a:t> на </a:t>
            </a:r>
            <a:r>
              <a:rPr lang="ru-RU" sz="2200" dirty="0" err="1" smtClean="0">
                <a:solidFill>
                  <a:schemeClr val="bg1"/>
                </a:solidFill>
              </a:rPr>
              <a:t>подадените</a:t>
            </a:r>
            <a:r>
              <a:rPr lang="ru-RU" sz="2200" dirty="0" smtClean="0">
                <a:solidFill>
                  <a:schemeClr val="bg1"/>
                </a:solidFill>
              </a:rPr>
              <a:t> искания за </a:t>
            </a:r>
            <a:r>
              <a:rPr lang="ru-RU" sz="2200" dirty="0" err="1" smtClean="0">
                <a:solidFill>
                  <a:schemeClr val="bg1"/>
                </a:solidFill>
              </a:rPr>
              <a:t>сключване</a:t>
            </a:r>
            <a:r>
              <a:rPr lang="ru-RU" sz="2200" dirty="0" smtClean="0">
                <a:solidFill>
                  <a:schemeClr val="bg1"/>
                </a:solidFill>
              </a:rPr>
              <a:t> на договори за </a:t>
            </a:r>
            <a:r>
              <a:rPr lang="ru-RU" sz="2200" dirty="0" err="1" smtClean="0">
                <a:solidFill>
                  <a:schemeClr val="bg1"/>
                </a:solidFill>
              </a:rPr>
              <a:t>целево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финансиране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както</a:t>
            </a:r>
            <a:r>
              <a:rPr lang="ru-RU" sz="2200" dirty="0" smtClean="0">
                <a:solidFill>
                  <a:schemeClr val="bg1"/>
                </a:solidFill>
              </a:rPr>
              <a:t> и на </a:t>
            </a:r>
            <a:r>
              <a:rPr lang="ru-RU" sz="2200" dirty="0" err="1" smtClean="0">
                <a:solidFill>
                  <a:schemeClr val="bg1"/>
                </a:solidFill>
              </a:rPr>
              <a:t>сключените</a:t>
            </a:r>
            <a:r>
              <a:rPr lang="ru-RU" sz="2200" dirty="0" smtClean="0">
                <a:solidFill>
                  <a:schemeClr val="bg1"/>
                </a:solidFill>
              </a:rPr>
              <a:t> договори за </a:t>
            </a:r>
            <a:r>
              <a:rPr lang="ru-RU" sz="2200" dirty="0" err="1" smtClean="0">
                <a:solidFill>
                  <a:schemeClr val="bg1"/>
                </a:solidFill>
              </a:rPr>
              <a:t>целево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финансиране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bg-BG" sz="22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0296-0D57-4B81-B998-FE21F60E93EE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548680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Участници (4)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400" b="1" dirty="0" smtClean="0">
                <a:solidFill>
                  <a:schemeClr val="bg1"/>
                </a:solidFill>
              </a:rPr>
              <a:t>Министерство на регионалното развитие и благоустройството (МРРБ) - координатор на програмата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1"/>
                </a:solidFill>
              </a:rPr>
              <a:t>координира процеса и издава необходимите методически указания и подготвя необходимите образци за кандидатстване пред общината. Министерството чрез дирекция „Жилищна политика” оказва подкрепа на общините при реализиране на програмата. 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1"/>
                </a:solidFill>
              </a:rPr>
              <a:t>осигурява методическо ръководство по нефинансовите аспекти на програмата;</a:t>
            </a:r>
            <a:endParaRPr lang="en-US" dirty="0" smtClean="0">
              <a:solidFill>
                <a:schemeClr val="bg1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1"/>
                </a:solidFill>
              </a:rPr>
              <a:t>наблюдава процеса по изпълнение на програмата;</a:t>
            </a:r>
            <a:endParaRPr lang="en-US" dirty="0" smtClean="0">
              <a:solidFill>
                <a:schemeClr val="bg1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1"/>
                </a:solidFill>
              </a:rPr>
              <a:t>в рамките на бюджетната процедура за съответната година планира средствата за помощта за включване в държавния бюджет и в средносрочната бюджетна прогноза.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0296-0D57-4B81-B998-FE21F60E93EE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1521</Words>
  <Application>Microsoft Office PowerPoint</Application>
  <PresentationFormat>On-screen Show (4:3)</PresentationFormat>
  <Paragraphs>192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Apex</vt:lpstr>
      <vt:lpstr>Bitmap Image</vt:lpstr>
      <vt:lpstr> Министерство НА РЕГИОНАЛНОТО           РАЗВИТИЕ И БЛАГОУСТРОЙСТВОТО </vt:lpstr>
      <vt:lpstr>Ползите от програмата</vt:lpstr>
      <vt:lpstr>Икономическият ефект от програмата</vt:lpstr>
      <vt:lpstr>Социалният ефект от програмата</vt:lpstr>
      <vt:lpstr>Основни параметри</vt:lpstr>
      <vt:lpstr>Участници (1)</vt:lpstr>
      <vt:lpstr>Участници (2)</vt:lpstr>
      <vt:lpstr>Участници (3)</vt:lpstr>
      <vt:lpstr>Участници (4)</vt:lpstr>
      <vt:lpstr>Допустимост на сградите (1)</vt:lpstr>
      <vt:lpstr>Допустимост на сградите (2)</vt:lpstr>
      <vt:lpstr>Допустимост на сградите (3)</vt:lpstr>
      <vt:lpstr>Допустими кандидати (1)</vt:lpstr>
      <vt:lpstr>Допустими кандидати (2)</vt:lpstr>
      <vt:lpstr>За всяка сграда</vt:lpstr>
      <vt:lpstr>Допустими дейности (1)</vt:lpstr>
      <vt:lpstr>Допустими дейности (2)</vt:lpstr>
      <vt:lpstr>Допустими дейности (3)</vt:lpstr>
      <vt:lpstr>Недопустими дейности</vt:lpstr>
      <vt:lpstr>Стъпки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Lazarinka Stoichkova</dc:creator>
  <cp:lastModifiedBy>user</cp:lastModifiedBy>
  <cp:revision>307</cp:revision>
  <cp:lastPrinted>2015-01-29T07:52:47Z</cp:lastPrinted>
  <dcterms:created xsi:type="dcterms:W3CDTF">2014-11-27T12:53:41Z</dcterms:created>
  <dcterms:modified xsi:type="dcterms:W3CDTF">2015-02-02T07:37:18Z</dcterms:modified>
</cp:coreProperties>
</file>