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89" r:id="rId2"/>
    <p:sldMasterId id="2147483696" r:id="rId3"/>
  </p:sldMasterIdLst>
  <p:sldIdLst>
    <p:sldId id="256" r:id="rId4"/>
    <p:sldId id="257" r:id="rId5"/>
    <p:sldId id="258" r:id="rId6"/>
    <p:sldId id="274" r:id="rId7"/>
    <p:sldId id="270" r:id="rId8"/>
    <p:sldId id="273" r:id="rId9"/>
    <p:sldId id="275" r:id="rId10"/>
    <p:sldId id="278" r:id="rId11"/>
    <p:sldId id="266" r:id="rId12"/>
    <p:sldId id="269" r:id="rId13"/>
    <p:sldId id="271" r:id="rId14"/>
    <p:sldId id="276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0" autoAdjust="0"/>
    <p:restoredTop sz="94660"/>
  </p:normalViewPr>
  <p:slideViewPr>
    <p:cSldViewPr>
      <p:cViewPr varScale="1">
        <p:scale>
          <a:sx n="86" d="100"/>
          <a:sy n="8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/>
        </p:nvSpPr>
        <p:spPr>
          <a:xfrm>
            <a:off x="3329863" y="1556792"/>
            <a:ext cx="5675651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410075" y="3609976"/>
            <a:ext cx="4065985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126" y="548680"/>
            <a:ext cx="2843784" cy="871728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/>
        </p:nvSpPr>
        <p:spPr>
          <a:xfrm>
            <a:off x="159800" y="1556792"/>
            <a:ext cx="3062051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484" y="4852988"/>
            <a:ext cx="243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215690" y="4852989"/>
            <a:ext cx="326037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3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1536090" y="2059147"/>
            <a:ext cx="6086213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666878" y="4130680"/>
            <a:ext cx="4156409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666876" y="5068889"/>
            <a:ext cx="5245266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96453" y="2058988"/>
            <a:ext cx="112752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add a photo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819219" y="2058988"/>
            <a:ext cx="112752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add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886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CC536-4F3D-4E22-A9F1-A3C6D40310AC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6858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0F6B-4F56-4EE6-8E07-3C7EE88475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558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B36FB-00E1-4C7A-B2C1-2D64EA31B00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449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0148-E105-4CEC-A50F-83E29A2552A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947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00992-4065-4100-BA1D-98DB8CEBF32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8002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7BF5-5052-4E29-8C71-940AE05D0C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989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CC536-4F3D-4E22-A9F1-A3C6D40310AC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8840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C916-F9B9-411D-9FAA-001644DC87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637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8073F-27F1-40F1-9F8A-1476D667FC4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56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45257" y="1556792"/>
            <a:ext cx="3069431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the icon to add a photo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126" y="548680"/>
            <a:ext cx="2843784" cy="871728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410075" y="3609976"/>
            <a:ext cx="4065985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215690" y="4852989"/>
            <a:ext cx="326037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8937-6B6C-428C-A352-BBF6657F34F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065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DDF0-28FF-4FE7-91D7-E6A0FFFEBC2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933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CC536-4F3D-4E22-A9F1-A3C6D40310AC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57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CC536-4F3D-4E22-A9F1-A3C6D40310AC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475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1535906" y="1588168"/>
            <a:ext cx="6086475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36091" y="2702656"/>
            <a:ext cx="6086213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35448" y="458805"/>
            <a:ext cx="5587249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353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1535448" y="1581880"/>
            <a:ext cx="6086213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35448" y="458805"/>
            <a:ext cx="5587249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841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35448" y="458805"/>
            <a:ext cx="5587249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536090" y="1600206"/>
            <a:ext cx="303591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572001" y="1600206"/>
            <a:ext cx="303591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80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35448" y="458805"/>
            <a:ext cx="5587249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28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05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968341" y="6386000"/>
            <a:ext cx="1127441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126" y="548680"/>
            <a:ext cx="2843784" cy="871728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/>
        </p:nvSpPr>
        <p:spPr>
          <a:xfrm>
            <a:off x="3329863" y="1556792"/>
            <a:ext cx="5675651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789" y="397310"/>
            <a:ext cx="1644352" cy="50405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6174" y="6629400"/>
            <a:ext cx="1316006" cy="228600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528895" y="6629400"/>
            <a:ext cx="6086213" cy="228600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25467" y="6513000"/>
            <a:ext cx="1127441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" y="6629400"/>
            <a:ext cx="358937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05" y="6604925"/>
            <a:ext cx="711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August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686" y="6604927"/>
            <a:ext cx="39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2015</a:t>
            </a:r>
            <a:endParaRPr lang="en-GB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9128" y="6604925"/>
            <a:ext cx="50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xmlns="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735793-4F77-47B3-A28B-C316C44B40A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200800" cy="3937992"/>
          </a:xfrm>
        </p:spPr>
        <p:txBody>
          <a:bodyPr/>
          <a:lstStyle/>
          <a:p>
            <a:r>
              <a:rPr lang="bg-BG" dirty="0" smtClean="0">
                <a:solidFill>
                  <a:srgbClr val="0070C0"/>
                </a:solidFill>
              </a:rPr>
              <a:t>Актуални промени в Закона за водите във връзка с правомощията на областните управители и кметовете на общини за почистване на речните корита(посл. изм. обн. ДВ бр.52/08.07.2016г.)</a:t>
            </a:r>
            <a:r>
              <a:rPr lang="bg-BG" dirty="0" smtClean="0">
                <a:solidFill>
                  <a:schemeClr val="bg1"/>
                </a:solidFill>
              </a:rPr>
              <a:t>.)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4" name="Picture 4" descr="Резултат с изображение за мосв 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70391" cy="1080120"/>
          </a:xfrm>
          <a:prstGeom prst="rect">
            <a:avLst/>
          </a:prstGeom>
          <a:noFill/>
        </p:spPr>
      </p:pic>
      <p:pic>
        <p:nvPicPr>
          <p:cNvPr id="5" name="Picture 4" descr="C:\Users\VIVANOVA\Desktop\VANGELIYA\реклама\logo_Niki\logo_Niki\WABD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7791" y="188640"/>
            <a:ext cx="1064096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bg-BG" sz="2800" b="1" dirty="0" smtClean="0">
                <a:solidFill>
                  <a:srgbClr val="0070C0"/>
                </a:solidFill>
                <a:latin typeface="+mn-lt"/>
              </a:rPr>
              <a:t>Предложения за подобряване на кординацията и съгласуваността между институциите</a:t>
            </a:r>
            <a:endParaRPr lang="bg-BG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Кметовете на съответните общини и Областните управители да изпращат в БД предварителен списък на участъците от реките, чиято проводимост е констатирано, че е намалена и които ще бъдат включени в заповедта за съответната година.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След комплексно анализиране на представената информация БД да има възможност да предложи за включване участъци в РЗПРН с конкретни мерки от ПУРН както и участъци подлежащи на последващ контрол. Това ще даде възможност да се извършат проверки за проводимост на по-дълги участъци по течението реките.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bg-BG" sz="2800" b="1" dirty="0" smtClean="0">
                <a:solidFill>
                  <a:srgbClr val="0070C0"/>
                </a:solidFill>
              </a:rPr>
              <a:t>Предложения за подобряване на кординацията и съгласуваността между институциите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Графиците за проверки </a:t>
            </a:r>
            <a:r>
              <a:rPr lang="bg-BG" sz="2400" b="1" dirty="0" smtClean="0">
                <a:solidFill>
                  <a:srgbClr val="0070C0"/>
                </a:solidFill>
              </a:rPr>
              <a:t>да се съгласуват с БД</a:t>
            </a:r>
            <a:r>
              <a:rPr lang="bg-BG" sz="2400" dirty="0" smtClean="0">
                <a:solidFill>
                  <a:srgbClr val="0070C0"/>
                </a:solidFill>
              </a:rPr>
              <a:t> преди назначаване на комисия със Заповед от Областен управител/Кмет на община с цел съобразяване и с работния план на Дирекция “Контрол”.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Освен кметове на общини и областни управители, информация към съответната Област и Община, за участъците с нарушена проводимост, трябва да предоставят и „НС” ЕАД за стопанисваните от тях участъци, в срок до 15 март.</a:t>
            </a:r>
          </a:p>
          <a:p>
            <a:pPr lvl="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В рамките на дейността на Междуведомствената комисия да се изисква съставяне на програмата за планово почистване на речните участъци.</a:t>
            </a:r>
          </a:p>
          <a:p>
            <a:pPr algn="just"/>
            <a:endParaRPr lang="bg-BG" sz="2400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70C0"/>
                </a:solidFill>
              </a:rPr>
              <a:t>Благодаря за вниманието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4653136"/>
            <a:ext cx="7776864" cy="1224136"/>
          </a:xfrm>
        </p:spPr>
        <p:txBody>
          <a:bodyPr/>
          <a:lstStyle/>
          <a:p>
            <a:pPr lvl="8">
              <a:buNone/>
            </a:pPr>
            <a:endParaRPr lang="bg-BG" dirty="0" smtClean="0">
              <a:solidFill>
                <a:srgbClr val="0070C0"/>
              </a:solidFill>
            </a:endParaRPr>
          </a:p>
          <a:p>
            <a:pPr lvl="8">
              <a:buNone/>
            </a:pPr>
            <a:r>
              <a:rPr lang="bg-BG" dirty="0" smtClean="0">
                <a:solidFill>
                  <a:srgbClr val="0070C0"/>
                </a:solidFill>
              </a:rPr>
              <a:t>Нели Гоцева</a:t>
            </a:r>
          </a:p>
          <a:p>
            <a:pPr lvl="8">
              <a:buNone/>
            </a:pPr>
            <a:r>
              <a:rPr lang="bg-BG" dirty="0" smtClean="0">
                <a:solidFill>
                  <a:srgbClr val="0070C0"/>
                </a:solidFill>
              </a:rPr>
              <a:t>Началник отдел “Планове”</a:t>
            </a:r>
          </a:p>
          <a:p>
            <a:pPr lvl="8">
              <a:buNone/>
            </a:pPr>
            <a:r>
              <a:rPr lang="bg-BG" dirty="0" smtClean="0">
                <a:solidFill>
                  <a:srgbClr val="0070C0"/>
                </a:solidFill>
              </a:rPr>
              <a:t>БД “Западнобеломорски район”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1026" name="Picture 2" descr="I:\Neli\snimki\kustendil2_reka_Sov_Bistrica_pri_Iabalkovo_predi_mo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318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flipV="1">
            <a:off x="683568" y="260303"/>
            <a:ext cx="734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>Законови разпоредби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/>
          <a:lstStyle/>
          <a:p>
            <a:pPr algn="just">
              <a:buNone/>
            </a:pPr>
            <a:r>
              <a:rPr lang="bg-BG" sz="2400" dirty="0" smtClean="0">
                <a:solidFill>
                  <a:srgbClr val="0070C0"/>
                </a:solidFill>
              </a:rPr>
              <a:t>    	</a:t>
            </a:r>
            <a:r>
              <a:rPr lang="bg-BG" sz="2000" dirty="0" smtClean="0">
                <a:solidFill>
                  <a:srgbClr val="0070C0"/>
                </a:solidFill>
              </a:rPr>
              <a:t>Съгласно разпоредбите на Закона за водите, ползването на водните  обекти подлежи на: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Разрешителен режим (чл. 46, чл. 140);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Предварително писмено уведомяване на компетентния орган (чл. 58).</a:t>
            </a:r>
          </a:p>
          <a:p>
            <a:pPr algn="just">
              <a:buNone/>
            </a:pPr>
            <a:r>
              <a:rPr lang="bg-BG" sz="2000" dirty="0" smtClean="0">
                <a:solidFill>
                  <a:srgbClr val="0070C0"/>
                </a:solidFill>
              </a:rPr>
              <a:t>    Измененията в Закона за водите, считано от 08.07.2016г.: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регламентират ясно задълженията на съответните компетентни органи за осигуряване нормалната проводимост на речните легла  по отношение  дейността </a:t>
            </a:r>
            <a:r>
              <a:rPr lang="ru-RU" sz="2000" dirty="0" smtClean="0">
                <a:solidFill>
                  <a:srgbClr val="0070C0"/>
                </a:solidFill>
              </a:rPr>
              <a:t>почистване на речните легла от наносни отложения- чл.140; 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установяват изключение в чл.118з, т.4 по отношение на мястото за изземване на наносни отложения-   “Не се определя в участък, където тази част от реката попада в зони за защита по чл. 119а, ал. 1, т. 5, </a:t>
            </a:r>
            <a:r>
              <a:rPr lang="bg-BG" sz="2000" i="1" dirty="0" smtClean="0">
                <a:solidFill>
                  <a:srgbClr val="0070C0"/>
                </a:solidFill>
              </a:rPr>
              <a:t>с изключение на участъците, за които по реда на чл. 140, ал. 6 е установена необходимост от изземване”</a:t>
            </a:r>
            <a:r>
              <a:rPr lang="bg-BG" sz="20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bg-B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474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bg-BG" sz="3200" b="1" dirty="0" smtClean="0">
                <a:solidFill>
                  <a:srgbClr val="0070C0"/>
                </a:solidFill>
              </a:rPr>
              <a:t/>
            </a:r>
            <a:br>
              <a:rPr lang="bg-BG" sz="3200" b="1" dirty="0" smtClean="0">
                <a:solidFill>
                  <a:srgbClr val="0070C0"/>
                </a:solidFill>
              </a:rPr>
            </a:br>
            <a:r>
              <a:rPr lang="bg-BG" sz="3200" b="1" dirty="0" smtClean="0">
                <a:solidFill>
                  <a:srgbClr val="0070C0"/>
                </a:solidFill>
                <a:latin typeface="+mn-lt"/>
              </a:rPr>
              <a:t>Правомощия и компетенции</a:t>
            </a:r>
            <a:r>
              <a:rPr lang="bg-BG" sz="3200" dirty="0" smtClean="0">
                <a:latin typeface="+mn-lt"/>
              </a:rPr>
              <a:t/>
            </a:r>
            <a:br>
              <a:rPr lang="bg-BG" sz="3200" dirty="0" smtClean="0">
                <a:latin typeface="+mn-lt"/>
              </a:rPr>
            </a:br>
            <a:endParaRPr lang="bg-BG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Директорът на  басейнова дирекция: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е орган за управление на водите на басейново ниво;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ръководи и представлява басейновата дирекция;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провежда държавната политика за управление на водите на басейново ниво.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Директорът на басейнова дирекция контролира: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състоянието и проводимостта на речните легла и на заустващите съоръжения;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извършването на дейности в речните легла;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състоянието и правилната експлоатация на водовземните съоръжения, съоръженията за използване на повърхностните и подземните води и съоръженията за измерване на водните количества</a:t>
            </a:r>
            <a:r>
              <a:rPr lang="bg-BG" sz="2400" dirty="0" smtClean="0">
                <a:solidFill>
                  <a:srgbClr val="0070C0"/>
                </a:solidFill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bg-BG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/>
            </a:r>
            <a:br>
              <a:rPr lang="bg-BG" b="1" dirty="0" smtClean="0">
                <a:solidFill>
                  <a:srgbClr val="0070C0"/>
                </a:solidFill>
              </a:rPr>
            </a:br>
            <a:r>
              <a:rPr lang="bg-BG" b="1" dirty="0" smtClean="0">
                <a:solidFill>
                  <a:srgbClr val="0070C0"/>
                </a:solidFill>
              </a:rPr>
              <a:t>Правомощия и компетенции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Директорът на съответната басейнова дирекция: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издава разрешително за ползване на воден обект на определения изпълнител по ал. 6 за изземване на наносни отложения във връзка с предвидените дейности за почистване на речното легло.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условията и редът за издаване на разрешителното, неговото съдържание, както и съдържанието на техническия проект за изземването се определят с наредбата по чл. 135, ал. 1, т.1а.</a:t>
            </a:r>
            <a:endParaRPr lang="bg-BG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 smtClean="0">
                <a:solidFill>
                  <a:srgbClr val="0070C0"/>
                </a:solidFill>
              </a:rPr>
              <a:t/>
            </a:r>
            <a:br>
              <a:rPr lang="bg-BG" sz="3600" b="1" dirty="0" smtClean="0">
                <a:solidFill>
                  <a:srgbClr val="0070C0"/>
                </a:solidFill>
              </a:rPr>
            </a:br>
            <a:r>
              <a:rPr lang="bg-BG" sz="3600" b="1" dirty="0" smtClean="0">
                <a:solidFill>
                  <a:srgbClr val="0070C0"/>
                </a:solidFill>
              </a:rPr>
              <a:t>Правомощия и компетенции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None/>
            </a:pPr>
            <a:r>
              <a:rPr lang="bg-BG" sz="2400" b="1" dirty="0" smtClean="0">
                <a:solidFill>
                  <a:srgbClr val="0070C0"/>
                </a:solidFill>
              </a:rPr>
              <a:t>	Областният управител/ кметът осигурява:</a:t>
            </a:r>
          </a:p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0070C0"/>
                </a:solidFill>
              </a:rPr>
              <a:t>Осъществяване на дейностите по поддържане проводимостта на речните легла (чл. 138, ал. 4, т. 5), които се финансират от Междуведомствената комисия за възстановяване и подпомагане към Министерския съвет, при условие че са включени в Годишния план за изпълнение на Националната програма за намаляване на риска от бедствия, и включват: 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премахване на израсналите във водното течение дървета, дънери, храсти и всички паднали или с опасност да паднат дървета;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опазване на бреговете на реките от ерозия, укрепване на бреговете и защита на крайбрежната растителност;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(нова – ДВ, бр. 52 от 2016 г.) почистване на речните легла от наносни отложения за осигуряване нормалната им проводимост.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endParaRPr lang="bg-BG" sz="2000" dirty="0" smtClean="0">
              <a:solidFill>
                <a:srgbClr val="0070C0"/>
              </a:solidFill>
            </a:endParaRPr>
          </a:p>
          <a:p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 smtClean="0">
                <a:solidFill>
                  <a:srgbClr val="0070C0"/>
                </a:solidFill>
              </a:rPr>
              <a:t>Правомощия и компетенции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bg-BG" sz="2000" b="1" dirty="0" smtClean="0">
                <a:solidFill>
                  <a:srgbClr val="0070C0"/>
                </a:solidFill>
              </a:rPr>
              <a:t> Областният управител/ кметът: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Назначава със заповед междуведомствени комисии,</a:t>
            </a:r>
            <a:r>
              <a:rPr lang="ru-RU" sz="2000" dirty="0" smtClean="0">
                <a:solidFill>
                  <a:srgbClr val="0070C0"/>
                </a:solidFill>
              </a:rPr>
              <a:t> включващи представители на Главна дирекция "Пожарна безопасност и защита на населението" - МВР, съответната басейнова дирекция, съответната РИОСВ, Изпълнителната агенция по горите, общината, експерти-еколози и други технически лица, а при необходимост и на съответното областно пътно управление или на Националната компания "Железопътна инфраструктура";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ежегодно със заповед определя участъците от реката, чиято проводимост е намалена по причини, изискващи дейностите по ал. 3, въз основа на констативен протокол, получен чрез оглед от съответната администрация на състоянието на речните легла (в границите на населените места и извън границите на урбанизираните територии);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възлага обществена поръчка по реда на Закона за обществените поръчки</a:t>
            </a:r>
            <a:endParaRPr lang="bg-BG" sz="2000" dirty="0" smtClean="0">
              <a:solidFill>
                <a:srgbClr val="0070C0"/>
              </a:solidFill>
            </a:endParaRPr>
          </a:p>
          <a:p>
            <a:pPr algn="just"/>
            <a:endParaRPr lang="bg-BG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>Правомощия и компетенции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Областният управител: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Когато при огледа на междуведомствените комисии по ал. 4, т. 1 и ал. 5, т. 1 се установи, че за поддържането проводимостта на речното легло е необходимо изземване на наносни отложения или в плановете по чл. 151, ал. 2, т. 2, буква "в" са включени мерки за осигуряване на проводимост на речните легла поради натрупани наносни отложения, които създават риск от наводнения: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организира и възлага изпълнението на дейностите по почистване, необходими за осигуряване на нормална проводимост на речното легло;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съгласува дейностите с компетентния орган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по околна среда</a:t>
            </a:r>
            <a:endParaRPr lang="bg-BG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>Правомощия и компетенции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46876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rgbClr val="0070C0"/>
                </a:solidFill>
              </a:rPr>
              <a:t>Министърът на околната среда и водите предлага за приемане от Министерски съвет на:</a:t>
            </a:r>
            <a:endParaRPr lang="en-US" sz="2800" dirty="0" smtClean="0"/>
          </a:p>
          <a:p>
            <a:endParaRPr lang="bg-BG" dirty="0"/>
          </a:p>
        </p:txBody>
      </p:sp>
      <p:pic>
        <p:nvPicPr>
          <p:cNvPr id="1027" name="Picture 3" descr="I:\Neli\08092016\PU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008" y="1409103"/>
            <a:ext cx="3777351" cy="4972226"/>
          </a:xfrm>
          <a:prstGeom prst="rect">
            <a:avLst/>
          </a:prstGeom>
          <a:noFill/>
        </p:spPr>
      </p:pic>
      <p:pic>
        <p:nvPicPr>
          <p:cNvPr id="1028" name="Picture 4" descr="I:\Neli\08092016\PU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66516"/>
            <a:ext cx="3672408" cy="48499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62880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smtClean="0">
                <a:solidFill>
                  <a:srgbClr val="0070C0"/>
                </a:solidFill>
              </a:rPr>
              <a:t>плановете </a:t>
            </a:r>
            <a:r>
              <a:rPr lang="ru-RU" sz="2800" dirty="0" smtClean="0">
                <a:solidFill>
                  <a:srgbClr val="0070C0"/>
                </a:solidFill>
              </a:rPr>
              <a:t>за управление на речните басейни</a:t>
            </a:r>
            <a:r>
              <a:rPr lang="ru-RU" dirty="0" smtClean="0">
                <a:solidFill>
                  <a:srgbClr val="0070C0"/>
                </a:solidFill>
              </a:rPr>
              <a:t>;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2276872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плановете за управление на риска от наводнения.</a:t>
            </a:r>
            <a:endParaRPr lang="bg-BG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/>
          <a:lstStyle/>
          <a:p>
            <a:r>
              <a:rPr lang="bg-BG" sz="2400" b="1" dirty="0" smtClean="0">
                <a:solidFill>
                  <a:srgbClr val="0070C0"/>
                </a:solidFill>
              </a:rPr>
              <a:t>Предложения за подобряване на кординацията и съгласуваността между институциите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785395"/>
          </a:xfrm>
        </p:spPr>
        <p:txBody>
          <a:bodyPr/>
          <a:lstStyle/>
          <a:p>
            <a:pPr algn="just">
              <a:buNone/>
            </a:pPr>
            <a:r>
              <a:rPr lang="bg-BG" sz="2400" dirty="0" smtClean="0">
                <a:solidFill>
                  <a:srgbClr val="0070C0"/>
                </a:solidFill>
              </a:rPr>
              <a:t>      Със</a:t>
            </a:r>
            <a:r>
              <a:rPr lang="bg-BG" sz="2000" dirty="0" smtClean="0">
                <a:solidFill>
                  <a:srgbClr val="0070C0"/>
                </a:solidFill>
              </a:rPr>
              <a:t> Заповед на Министъра на ОСВ водите ще бъде съставена междуведомствена работна група, която: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Да разпише по-подробни указания за прилагане на чл.140 от Закона за водите с цел разясняване/облекчаване процедурите на областните управители;</a:t>
            </a:r>
          </a:p>
          <a:p>
            <a:pPr algn="just" hangingPunct="0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Да изясни границите на компетентност на различните институции по отношение на задълженията за осигуряване на проводимостта на речните легла;</a:t>
            </a:r>
          </a:p>
          <a:p>
            <a:pPr algn="just" hangingPunct="0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Да формулира единен принцип при прилагане на чл.46 от Закона за водите за дейности по укрепване на брегове и почистване на речните легла, при които има изградени защитни съоръжения;</a:t>
            </a:r>
          </a:p>
          <a:p>
            <a:pPr algn="just" hangingPunct="0">
              <a:buFont typeface="Wingdings" pitchFamily="2" charset="2"/>
              <a:buChar char="Ø"/>
            </a:pPr>
            <a:r>
              <a:rPr lang="bg-BG" sz="2000" dirty="0" smtClean="0">
                <a:solidFill>
                  <a:srgbClr val="0070C0"/>
                </a:solidFill>
              </a:rPr>
              <a:t>Да изготви доклад до Министъра на околната среда и водите с предложения за прилагане на единен подход при различните хипотези, свързани с осигуряване  проводимостта на речните легла, в съответствие с разпоредбите на Закона за водите- до 31 октомври 2016г.</a:t>
            </a:r>
          </a:p>
          <a:p>
            <a:pPr algn="just" hangingPunct="0"/>
            <a:endParaRPr lang="bg-BG" sz="2400" dirty="0" smtClean="0">
              <a:solidFill>
                <a:srgbClr val="0070C0"/>
              </a:solidFill>
            </a:endParaRPr>
          </a:p>
          <a:p>
            <a:pPr algn="just" hangingPunct="0">
              <a:buNone/>
            </a:pPr>
            <a:endParaRPr lang="bg-BG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WP Titles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765_GWP_PP_v11" id="{DF03CAE9-0623-4EBE-A3B8-6D7BBCC77FB2}" vid="{CD7DC75F-4A44-491D-9B13-A0479A8FDA35}"/>
    </a:ext>
  </a:extLst>
</a:theme>
</file>

<file path=ppt/theme/theme2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765_GWP_PP_v11" id="{DF03CAE9-0623-4EBE-A3B8-6D7BBCC77FB2}" vid="{158CBE77-4295-4B2A-AC1A-E838285421C7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Transboundary Patricia Wouters Background paper1</Template>
  <TotalTime>633</TotalTime>
  <Words>813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GWP Titles</vt:lpstr>
      <vt:lpstr>GWP</vt:lpstr>
      <vt:lpstr>Diseño predeterminado</vt:lpstr>
      <vt:lpstr>Slide 1</vt:lpstr>
      <vt:lpstr>Законови разпоредби</vt:lpstr>
      <vt:lpstr> Правомощия и компетенции </vt:lpstr>
      <vt:lpstr> Правомощия и компетенции </vt:lpstr>
      <vt:lpstr> Правомощия и компетенции </vt:lpstr>
      <vt:lpstr>Правомощия и компетенции</vt:lpstr>
      <vt:lpstr>Правомощия и компетенции</vt:lpstr>
      <vt:lpstr>Правомощия и компетенции</vt:lpstr>
      <vt:lpstr>Предложения за подобряване на кординацията и съгласуваността между институциите</vt:lpstr>
      <vt:lpstr>Предложения за подобряване на кординацията и съгласуваността между институциите</vt:lpstr>
      <vt:lpstr>Предложения за подобряване на кординацията и съгласуваността между институциите</vt:lpstr>
      <vt:lpstr>Благодаря за вниманието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KristinaPopovska</dc:creator>
  <cp:lastModifiedBy>Neli Gotseva</cp:lastModifiedBy>
  <cp:revision>83</cp:revision>
  <dcterms:created xsi:type="dcterms:W3CDTF">2016-09-02T06:06:35Z</dcterms:created>
  <dcterms:modified xsi:type="dcterms:W3CDTF">2016-09-09T05:55:16Z</dcterms:modified>
</cp:coreProperties>
</file>