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0" r:id="rId3"/>
    <p:sldId id="258" r:id="rId4"/>
  </p:sldIdLst>
  <p:sldSz cx="9906000" cy="6858000" type="A4"/>
  <p:notesSz cx="9926638" cy="6797675"/>
  <p:defaultTextStyle>
    <a:defPPr>
      <a:defRPr lang="bg-BG"/>
    </a:defPPr>
    <a:lvl1pPr marL="0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1624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03248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54872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06495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58121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09745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61369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12993" algn="l" defTabSz="90324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272" y="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780DC-5B16-4A99-B427-2C87847FBD97}" type="datetimeFigureOut">
              <a:rPr lang="bg-BG" smtClean="0"/>
              <a:t>7.1.2015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7F743-778A-4CEC-97A4-ED00C0546E2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611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1624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3248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4872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06495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58121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09745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1369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12993" algn="l" defTabSz="90324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2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1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3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4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6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9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1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2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810-3416-4BCE-B787-5F6D10645517}" type="datetime1">
              <a:rPr lang="bg-BG" smtClean="0"/>
              <a:t>7.1.2015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941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A86-1C17-41EE-A90C-BE8BEF76B904}" type="datetime1">
              <a:rPr lang="bg-BG" smtClean="0"/>
              <a:t>7.1.2015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5481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47"/>
            <a:ext cx="6521450" cy="58515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91DF-F357-48C1-BE4A-EDB977276F0C}" type="datetime1">
              <a:rPr lang="bg-BG" smtClean="0"/>
              <a:t>7.1.2015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09560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2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1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3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4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6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9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61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2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810-3416-4BCE-B787-5F6D10645517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66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5F16-4823-487B-A98D-A575A06309B6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20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8" y="4406904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8" y="2906719"/>
            <a:ext cx="84201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1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03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48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06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581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09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13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29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BACC-2C32-4EC5-A3B8-9E85A8E4B807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435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9"/>
            <a:ext cx="437515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600209"/>
            <a:ext cx="437515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A199E-FBF1-42F2-BFE8-0B2D0D9A8325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839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6"/>
            <a:ext cx="4376870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624" indent="0">
              <a:buNone/>
              <a:defRPr sz="1900" b="1"/>
            </a:lvl2pPr>
            <a:lvl3pPr marL="903248" indent="0">
              <a:buNone/>
              <a:defRPr sz="1700" b="1"/>
            </a:lvl3pPr>
            <a:lvl4pPr marL="1354872" indent="0">
              <a:buNone/>
              <a:defRPr sz="1600" b="1"/>
            </a:lvl4pPr>
            <a:lvl5pPr marL="1806495" indent="0">
              <a:buNone/>
              <a:defRPr sz="1600" b="1"/>
            </a:lvl5pPr>
            <a:lvl6pPr marL="2258121" indent="0">
              <a:buNone/>
              <a:defRPr sz="1600" b="1"/>
            </a:lvl6pPr>
            <a:lvl7pPr marL="2709745" indent="0">
              <a:buNone/>
              <a:defRPr sz="1600" b="1"/>
            </a:lvl7pPr>
            <a:lvl8pPr marL="3161369" indent="0">
              <a:buNone/>
              <a:defRPr sz="1600" b="1"/>
            </a:lvl8pPr>
            <a:lvl9pPr marL="361299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81"/>
            <a:ext cx="4376870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6"/>
            <a:ext cx="4378590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624" indent="0">
              <a:buNone/>
              <a:defRPr sz="1900" b="1"/>
            </a:lvl2pPr>
            <a:lvl3pPr marL="903248" indent="0">
              <a:buNone/>
              <a:defRPr sz="1700" b="1"/>
            </a:lvl3pPr>
            <a:lvl4pPr marL="1354872" indent="0">
              <a:buNone/>
              <a:defRPr sz="1600" b="1"/>
            </a:lvl4pPr>
            <a:lvl5pPr marL="1806495" indent="0">
              <a:buNone/>
              <a:defRPr sz="1600" b="1"/>
            </a:lvl5pPr>
            <a:lvl6pPr marL="2258121" indent="0">
              <a:buNone/>
              <a:defRPr sz="1600" b="1"/>
            </a:lvl6pPr>
            <a:lvl7pPr marL="2709745" indent="0">
              <a:buNone/>
              <a:defRPr sz="1600" b="1"/>
            </a:lvl7pPr>
            <a:lvl8pPr marL="3161369" indent="0">
              <a:buNone/>
              <a:defRPr sz="1600" b="1"/>
            </a:lvl8pPr>
            <a:lvl9pPr marL="361299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81"/>
            <a:ext cx="4378590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E17-A5A7-46BA-8DBD-201A8EE139DC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1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8759-9265-4AA9-B4B7-100D4CCCDCB2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595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C7C2-4BDD-4C87-8C49-A30E9A61C2B4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70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5" y="273053"/>
            <a:ext cx="3259006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5" y="1435107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1624" indent="0">
              <a:buNone/>
              <a:defRPr sz="1200"/>
            </a:lvl2pPr>
            <a:lvl3pPr marL="903248" indent="0">
              <a:buNone/>
              <a:defRPr sz="1000"/>
            </a:lvl3pPr>
            <a:lvl4pPr marL="1354872" indent="0">
              <a:buNone/>
              <a:defRPr sz="800"/>
            </a:lvl4pPr>
            <a:lvl5pPr marL="1806495" indent="0">
              <a:buNone/>
              <a:defRPr sz="800"/>
            </a:lvl5pPr>
            <a:lvl6pPr marL="2258121" indent="0">
              <a:buNone/>
              <a:defRPr sz="800"/>
            </a:lvl6pPr>
            <a:lvl7pPr marL="2709745" indent="0">
              <a:buNone/>
              <a:defRPr sz="800"/>
            </a:lvl7pPr>
            <a:lvl8pPr marL="3161369" indent="0">
              <a:buNone/>
              <a:defRPr sz="800"/>
            </a:lvl8pPr>
            <a:lvl9pPr marL="3612993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CA23-3002-4329-B1F7-E40A1BAE3364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873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5F16-4823-487B-A98D-A575A06309B6}" type="datetime1">
              <a:rPr lang="bg-BG" smtClean="0"/>
              <a:t>7.1.2015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41749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6" y="4800604"/>
            <a:ext cx="59436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6" y="612780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624" indent="0">
              <a:buNone/>
              <a:defRPr sz="2700"/>
            </a:lvl2pPr>
            <a:lvl3pPr marL="903248" indent="0">
              <a:buNone/>
              <a:defRPr sz="2300"/>
            </a:lvl3pPr>
            <a:lvl4pPr marL="1354872" indent="0">
              <a:buNone/>
              <a:defRPr sz="1900"/>
            </a:lvl4pPr>
            <a:lvl5pPr marL="1806495" indent="0">
              <a:buNone/>
              <a:defRPr sz="1900"/>
            </a:lvl5pPr>
            <a:lvl6pPr marL="2258121" indent="0">
              <a:buNone/>
              <a:defRPr sz="1900"/>
            </a:lvl6pPr>
            <a:lvl7pPr marL="2709745" indent="0">
              <a:buNone/>
              <a:defRPr sz="1900"/>
            </a:lvl7pPr>
            <a:lvl8pPr marL="3161369" indent="0">
              <a:buNone/>
              <a:defRPr sz="1900"/>
            </a:lvl8pPr>
            <a:lvl9pPr marL="3612993" indent="0">
              <a:buNone/>
              <a:defRPr sz="19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6" y="5367342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1624" indent="0">
              <a:buNone/>
              <a:defRPr sz="1200"/>
            </a:lvl2pPr>
            <a:lvl3pPr marL="903248" indent="0">
              <a:buNone/>
              <a:defRPr sz="1000"/>
            </a:lvl3pPr>
            <a:lvl4pPr marL="1354872" indent="0">
              <a:buNone/>
              <a:defRPr sz="800"/>
            </a:lvl4pPr>
            <a:lvl5pPr marL="1806495" indent="0">
              <a:buNone/>
              <a:defRPr sz="800"/>
            </a:lvl5pPr>
            <a:lvl6pPr marL="2258121" indent="0">
              <a:buNone/>
              <a:defRPr sz="800"/>
            </a:lvl6pPr>
            <a:lvl7pPr marL="2709745" indent="0">
              <a:buNone/>
              <a:defRPr sz="800"/>
            </a:lvl7pPr>
            <a:lvl8pPr marL="3161369" indent="0">
              <a:buNone/>
              <a:defRPr sz="800"/>
            </a:lvl8pPr>
            <a:lvl9pPr marL="3612993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6110-6FA9-4CFE-BA9B-DFC1D664E02D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959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59A86-1C17-41EE-A90C-BE8BEF76B904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435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1" y="274647"/>
            <a:ext cx="6521450" cy="58515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91DF-F357-48C1-BE4A-EDB977276F0C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534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8" y="4406904"/>
            <a:ext cx="8420100" cy="1362075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8" y="2906719"/>
            <a:ext cx="8420100" cy="1500188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516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032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548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06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5812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09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613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129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9BACC-2C32-4EC5-A3B8-9E85A8E4B807}" type="datetime1">
              <a:rPr lang="bg-BG" smtClean="0"/>
              <a:t>7.1.2015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696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600209"/>
            <a:ext cx="437515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1" y="1600209"/>
            <a:ext cx="4375150" cy="4525965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A199E-FBF1-42F2-BFE8-0B2D0D9A8325}" type="datetime1">
              <a:rPr lang="bg-BG" smtClean="0"/>
              <a:t>7.1.2015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281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6"/>
            <a:ext cx="4376870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624" indent="0">
              <a:buNone/>
              <a:defRPr sz="1900" b="1"/>
            </a:lvl2pPr>
            <a:lvl3pPr marL="903248" indent="0">
              <a:buNone/>
              <a:defRPr sz="1700" b="1"/>
            </a:lvl3pPr>
            <a:lvl4pPr marL="1354872" indent="0">
              <a:buNone/>
              <a:defRPr sz="1600" b="1"/>
            </a:lvl4pPr>
            <a:lvl5pPr marL="1806495" indent="0">
              <a:buNone/>
              <a:defRPr sz="1600" b="1"/>
            </a:lvl5pPr>
            <a:lvl6pPr marL="2258121" indent="0">
              <a:buNone/>
              <a:defRPr sz="1600" b="1"/>
            </a:lvl6pPr>
            <a:lvl7pPr marL="2709745" indent="0">
              <a:buNone/>
              <a:defRPr sz="1600" b="1"/>
            </a:lvl7pPr>
            <a:lvl8pPr marL="3161369" indent="0">
              <a:buNone/>
              <a:defRPr sz="1600" b="1"/>
            </a:lvl8pPr>
            <a:lvl9pPr marL="361299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81"/>
            <a:ext cx="4376870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6"/>
            <a:ext cx="4378590" cy="639765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1624" indent="0">
              <a:buNone/>
              <a:defRPr sz="1900" b="1"/>
            </a:lvl2pPr>
            <a:lvl3pPr marL="903248" indent="0">
              <a:buNone/>
              <a:defRPr sz="1700" b="1"/>
            </a:lvl3pPr>
            <a:lvl4pPr marL="1354872" indent="0">
              <a:buNone/>
              <a:defRPr sz="1600" b="1"/>
            </a:lvl4pPr>
            <a:lvl5pPr marL="1806495" indent="0">
              <a:buNone/>
              <a:defRPr sz="1600" b="1"/>
            </a:lvl5pPr>
            <a:lvl6pPr marL="2258121" indent="0">
              <a:buNone/>
              <a:defRPr sz="1600" b="1"/>
            </a:lvl6pPr>
            <a:lvl7pPr marL="2709745" indent="0">
              <a:buNone/>
              <a:defRPr sz="1600" b="1"/>
            </a:lvl7pPr>
            <a:lvl8pPr marL="3161369" indent="0">
              <a:buNone/>
              <a:defRPr sz="1600" b="1"/>
            </a:lvl8pPr>
            <a:lvl9pPr marL="361299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81"/>
            <a:ext cx="4378590" cy="395128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1E17-A5A7-46BA-8DBD-201A8EE139DC}" type="datetime1">
              <a:rPr lang="bg-BG" smtClean="0"/>
              <a:t>7.1.2015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7943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8759-9265-4AA9-B4B7-100D4CCCDCB2}" type="datetime1">
              <a:rPr lang="bg-BG" smtClean="0"/>
              <a:t>7.1.2015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0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C7C2-4BDD-4C87-8C49-A30E9A61C2B4}" type="datetime1">
              <a:rPr lang="bg-BG" smtClean="0"/>
              <a:t>7.1.2015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470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5" y="273053"/>
            <a:ext cx="3259006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5" y="1435107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1624" indent="0">
              <a:buNone/>
              <a:defRPr sz="1200"/>
            </a:lvl2pPr>
            <a:lvl3pPr marL="903248" indent="0">
              <a:buNone/>
              <a:defRPr sz="1000"/>
            </a:lvl3pPr>
            <a:lvl4pPr marL="1354872" indent="0">
              <a:buNone/>
              <a:defRPr sz="800"/>
            </a:lvl4pPr>
            <a:lvl5pPr marL="1806495" indent="0">
              <a:buNone/>
              <a:defRPr sz="800"/>
            </a:lvl5pPr>
            <a:lvl6pPr marL="2258121" indent="0">
              <a:buNone/>
              <a:defRPr sz="800"/>
            </a:lvl6pPr>
            <a:lvl7pPr marL="2709745" indent="0">
              <a:buNone/>
              <a:defRPr sz="800"/>
            </a:lvl7pPr>
            <a:lvl8pPr marL="3161369" indent="0">
              <a:buNone/>
              <a:defRPr sz="800"/>
            </a:lvl8pPr>
            <a:lvl9pPr marL="3612993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CA23-3002-4329-B1F7-E40A1BAE3364}" type="datetime1">
              <a:rPr lang="bg-BG" smtClean="0"/>
              <a:t>7.1.2015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849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6" y="4800604"/>
            <a:ext cx="59436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6" y="612780"/>
            <a:ext cx="5943600" cy="4114800"/>
          </a:xfrm>
        </p:spPr>
        <p:txBody>
          <a:bodyPr/>
          <a:lstStyle>
            <a:lvl1pPr marL="0" indent="0">
              <a:buNone/>
              <a:defRPr sz="3100"/>
            </a:lvl1pPr>
            <a:lvl2pPr marL="451624" indent="0">
              <a:buNone/>
              <a:defRPr sz="2700"/>
            </a:lvl2pPr>
            <a:lvl3pPr marL="903248" indent="0">
              <a:buNone/>
              <a:defRPr sz="2300"/>
            </a:lvl3pPr>
            <a:lvl4pPr marL="1354872" indent="0">
              <a:buNone/>
              <a:defRPr sz="1900"/>
            </a:lvl4pPr>
            <a:lvl5pPr marL="1806495" indent="0">
              <a:buNone/>
              <a:defRPr sz="1900"/>
            </a:lvl5pPr>
            <a:lvl6pPr marL="2258121" indent="0">
              <a:buNone/>
              <a:defRPr sz="1900"/>
            </a:lvl6pPr>
            <a:lvl7pPr marL="2709745" indent="0">
              <a:buNone/>
              <a:defRPr sz="1900"/>
            </a:lvl7pPr>
            <a:lvl8pPr marL="3161369" indent="0">
              <a:buNone/>
              <a:defRPr sz="1900"/>
            </a:lvl8pPr>
            <a:lvl9pPr marL="3612993" indent="0">
              <a:buNone/>
              <a:defRPr sz="19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6" y="5367342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1624" indent="0">
              <a:buNone/>
              <a:defRPr sz="1200"/>
            </a:lvl2pPr>
            <a:lvl3pPr marL="903248" indent="0">
              <a:buNone/>
              <a:defRPr sz="1000"/>
            </a:lvl3pPr>
            <a:lvl4pPr marL="1354872" indent="0">
              <a:buNone/>
              <a:defRPr sz="800"/>
            </a:lvl4pPr>
            <a:lvl5pPr marL="1806495" indent="0">
              <a:buNone/>
              <a:defRPr sz="800"/>
            </a:lvl5pPr>
            <a:lvl6pPr marL="2258121" indent="0">
              <a:buNone/>
              <a:defRPr sz="800"/>
            </a:lvl6pPr>
            <a:lvl7pPr marL="2709745" indent="0">
              <a:buNone/>
              <a:defRPr sz="800"/>
            </a:lvl7pPr>
            <a:lvl8pPr marL="3161369" indent="0">
              <a:buNone/>
              <a:defRPr sz="800"/>
            </a:lvl8pPr>
            <a:lvl9pPr marL="3612993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6110-6FA9-4CFE-BA9B-DFC1D664E02D}" type="datetime1">
              <a:rPr lang="bg-BG" smtClean="0"/>
              <a:t>7.1.2015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311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1" y="274643"/>
            <a:ext cx="8915400" cy="1143000"/>
          </a:xfrm>
          <a:prstGeom prst="rect">
            <a:avLst/>
          </a:prstGeom>
        </p:spPr>
        <p:txBody>
          <a:bodyPr vert="horz" lIns="90325" tIns="45163" rIns="90325" bIns="451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600209"/>
            <a:ext cx="8915400" cy="4525965"/>
          </a:xfrm>
          <a:prstGeom prst="rect">
            <a:avLst/>
          </a:prstGeom>
        </p:spPr>
        <p:txBody>
          <a:bodyPr vert="horz" lIns="90325" tIns="45163" rIns="90325" bIns="451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1" y="6356360"/>
            <a:ext cx="2311400" cy="365123"/>
          </a:xfrm>
          <a:prstGeom prst="rect">
            <a:avLst/>
          </a:prstGeom>
        </p:spPr>
        <p:txBody>
          <a:bodyPr vert="horz" lIns="90325" tIns="45163" rIns="90325" bIns="451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AA86-41B6-4BBD-AED3-182857E618F2}" type="datetime1">
              <a:rPr lang="bg-BG" smtClean="0"/>
              <a:t>7.1.2015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60"/>
            <a:ext cx="3136900" cy="365123"/>
          </a:xfrm>
          <a:prstGeom prst="rect">
            <a:avLst/>
          </a:prstGeom>
        </p:spPr>
        <p:txBody>
          <a:bodyPr vert="horz" lIns="90325" tIns="45163" rIns="90325" bIns="451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1" y="6356360"/>
            <a:ext cx="2311400" cy="365123"/>
          </a:xfrm>
          <a:prstGeom prst="rect">
            <a:avLst/>
          </a:prstGeom>
        </p:spPr>
        <p:txBody>
          <a:bodyPr vert="horz" lIns="90325" tIns="45163" rIns="90325" bIns="451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A81E-C698-4B93-A412-7D9B6C193F0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792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03248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8718" indent="-338718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3889" indent="-282265" algn="l" defTabSz="9032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29059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80684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310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83932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5558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7182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8806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24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248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872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495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8121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745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369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993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1" y="274643"/>
            <a:ext cx="8915400" cy="1143000"/>
          </a:xfrm>
          <a:prstGeom prst="rect">
            <a:avLst/>
          </a:prstGeom>
        </p:spPr>
        <p:txBody>
          <a:bodyPr vert="horz" lIns="90325" tIns="45163" rIns="90325" bIns="4516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600209"/>
            <a:ext cx="8915400" cy="4525965"/>
          </a:xfrm>
          <a:prstGeom prst="rect">
            <a:avLst/>
          </a:prstGeom>
        </p:spPr>
        <p:txBody>
          <a:bodyPr vert="horz" lIns="90325" tIns="45163" rIns="90325" bIns="4516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1" y="6356360"/>
            <a:ext cx="2311400" cy="365123"/>
          </a:xfrm>
          <a:prstGeom prst="rect">
            <a:avLst/>
          </a:prstGeom>
        </p:spPr>
        <p:txBody>
          <a:bodyPr vert="horz" lIns="90325" tIns="45163" rIns="90325" bIns="4516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6AA86-41B6-4BBD-AED3-182857E618F2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7.1.2015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60"/>
            <a:ext cx="3136900" cy="365123"/>
          </a:xfrm>
          <a:prstGeom prst="rect">
            <a:avLst/>
          </a:prstGeom>
        </p:spPr>
        <p:txBody>
          <a:bodyPr vert="horz" lIns="90325" tIns="45163" rIns="90325" bIns="4516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1" y="6356360"/>
            <a:ext cx="2311400" cy="365123"/>
          </a:xfrm>
          <a:prstGeom prst="rect">
            <a:avLst/>
          </a:prstGeom>
        </p:spPr>
        <p:txBody>
          <a:bodyPr vert="horz" lIns="90325" tIns="45163" rIns="90325" bIns="4516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A81E-C698-4B93-A412-7D9B6C193F0A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03248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8718" indent="-338718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33889" indent="-282265" algn="l" defTabSz="9032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29059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80684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32310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83932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35558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7182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8806" indent="-225813" algn="l" defTabSz="903248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1624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03248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4872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06495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58121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09745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61369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12993" algn="l" defTabSz="90324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48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14945" y="1124744"/>
            <a:ext cx="2991057" cy="3984582"/>
          </a:xfrm>
          <a:prstGeom prst="rect">
            <a:avLst/>
          </a:prstGeom>
        </p:spPr>
        <p:txBody>
          <a:bodyPr wrap="square" lIns="90325" tIns="45163" rIns="90325" bIns="45163">
            <a:spAutoFit/>
          </a:bodyPr>
          <a:lstStyle/>
          <a:p>
            <a:pPr algn="ctr"/>
            <a:r>
              <a:rPr lang="bg-BG" sz="2300" b="1" dirty="0">
                <a:solidFill>
                  <a:srgbClr val="00B050"/>
                </a:solidFill>
              </a:rPr>
              <a:t>НАЦИОНАЛНА ПРОГРАМА </a:t>
            </a:r>
            <a:endParaRPr lang="bg-BG" sz="2300" dirty="0">
              <a:solidFill>
                <a:srgbClr val="00B050"/>
              </a:solidFill>
            </a:endParaRPr>
          </a:p>
          <a:p>
            <a:pPr algn="ctr"/>
            <a:r>
              <a:rPr lang="bg-BG" sz="2300" b="1" dirty="0">
                <a:solidFill>
                  <a:srgbClr val="00B050"/>
                </a:solidFill>
              </a:rPr>
              <a:t>ЗА ЕНЕРГИЙНА ЕФЕКТИВНОСТ НА МНОГОФАМИЛНИ ЖИЛИЩНИ СГРАДИ: основни моменти</a:t>
            </a:r>
            <a:endParaRPr lang="bg-BG" sz="2300" dirty="0">
              <a:solidFill>
                <a:srgbClr val="00B050"/>
              </a:solidFill>
            </a:endParaRPr>
          </a:p>
          <a:p>
            <a:pPr algn="ctr"/>
            <a:r>
              <a:rPr lang="bg-BG" sz="2300" b="1" dirty="0">
                <a:solidFill>
                  <a:srgbClr val="00B050"/>
                </a:solidFill>
              </a:rPr>
              <a:t> </a:t>
            </a:r>
            <a:endParaRPr lang="bg-BG" sz="2300" dirty="0">
              <a:solidFill>
                <a:srgbClr val="00B050"/>
              </a:solidFill>
            </a:endParaRPr>
          </a:p>
          <a:p>
            <a:pPr algn="ctr"/>
            <a:r>
              <a:rPr lang="bg-BG" sz="2300" b="1" i="1" dirty="0">
                <a:solidFill>
                  <a:srgbClr val="00B050"/>
                </a:solidFill>
              </a:rPr>
              <a:t>100% безвъзмездна финансова помощ за допустимите сгради</a:t>
            </a:r>
            <a:endParaRPr lang="bg-BG" sz="23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52800" y="5565338"/>
            <a:ext cx="338437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100" dirty="0" smtClean="0">
                <a:solidFill>
                  <a:srgbClr val="00B050"/>
                </a:solidFill>
              </a:rPr>
              <a:t>За контакти:</a:t>
            </a:r>
          </a:p>
          <a:p>
            <a:pPr algn="ctr"/>
            <a:r>
              <a:rPr lang="bg-BG" sz="1100" dirty="0" smtClean="0">
                <a:solidFill>
                  <a:srgbClr val="00B050"/>
                </a:solidFill>
              </a:rPr>
              <a:t>Министерство на регионалното развитие и благоустройството</a:t>
            </a:r>
          </a:p>
          <a:p>
            <a:pPr algn="ctr"/>
            <a:r>
              <a:rPr lang="bg-BG" sz="1100" dirty="0">
                <a:solidFill>
                  <a:srgbClr val="00B050"/>
                </a:solidFill>
              </a:rPr>
              <a:t>ул. ,,Св. Св. Кирил и </a:t>
            </a:r>
            <a:r>
              <a:rPr lang="bg-BG" sz="1100" dirty="0" smtClean="0">
                <a:solidFill>
                  <a:srgbClr val="00B050"/>
                </a:solidFill>
              </a:rPr>
              <a:t>Методий</a:t>
            </a:r>
            <a:r>
              <a:rPr lang="en-US" sz="1100" dirty="0" smtClean="0">
                <a:solidFill>
                  <a:srgbClr val="00B050"/>
                </a:solidFill>
              </a:rPr>
              <a:t>”</a:t>
            </a:r>
            <a:r>
              <a:rPr lang="bg-BG" sz="1100" dirty="0" smtClean="0">
                <a:solidFill>
                  <a:srgbClr val="00B050"/>
                </a:solidFill>
              </a:rPr>
              <a:t> </a:t>
            </a:r>
            <a:r>
              <a:rPr lang="bg-BG" sz="1100" dirty="0" smtClean="0">
                <a:solidFill>
                  <a:srgbClr val="00B050"/>
                </a:solidFill>
              </a:rPr>
              <a:t>17-19,</a:t>
            </a:r>
            <a:endParaRPr lang="bg-BG" sz="1100" dirty="0">
              <a:solidFill>
                <a:srgbClr val="00B050"/>
              </a:solidFill>
            </a:endParaRPr>
          </a:p>
          <a:p>
            <a:pPr algn="ctr"/>
            <a:r>
              <a:rPr lang="bg-BG" sz="1100" dirty="0" smtClean="0">
                <a:solidFill>
                  <a:srgbClr val="00B050"/>
                </a:solidFill>
              </a:rPr>
              <a:t>Гр. София</a:t>
            </a:r>
          </a:p>
          <a:p>
            <a:pPr algn="ctr"/>
            <a:r>
              <a:rPr lang="en-US" sz="1100" dirty="0" smtClean="0">
                <a:solidFill>
                  <a:srgbClr val="00B050"/>
                </a:solidFill>
              </a:rPr>
              <a:t>www.mrrb.government.bg,</a:t>
            </a:r>
          </a:p>
          <a:p>
            <a:pPr algn="ctr"/>
            <a:r>
              <a:rPr lang="bg-BG" sz="1100" dirty="0" smtClean="0">
                <a:solidFill>
                  <a:srgbClr val="00B050"/>
                </a:solidFill>
              </a:rPr>
              <a:t>Секция ,,Обновяване на </a:t>
            </a:r>
            <a:r>
              <a:rPr lang="bg-BG" sz="1100" dirty="0" smtClean="0">
                <a:solidFill>
                  <a:srgbClr val="00B050"/>
                </a:solidFill>
              </a:rPr>
              <a:t>жилища</a:t>
            </a:r>
            <a:r>
              <a:rPr lang="en-US" sz="1100" dirty="0" smtClean="0">
                <a:solidFill>
                  <a:srgbClr val="00B050"/>
                </a:solidFill>
              </a:rPr>
              <a:t>”</a:t>
            </a:r>
            <a:endParaRPr lang="en-US" sz="1100" dirty="0" smtClean="0">
              <a:solidFill>
                <a:srgbClr val="00B050"/>
              </a:solidFill>
            </a:endParaRPr>
          </a:p>
          <a:p>
            <a:pPr algn="ctr"/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167144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45</Words>
  <Application>Microsoft Office PowerPoint</Application>
  <PresentationFormat>A4 Paper (210x297 mm)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 Minova</dc:creator>
  <cp:lastModifiedBy>Desislava Yordanova</cp:lastModifiedBy>
  <cp:revision>25</cp:revision>
  <cp:lastPrinted>2015-01-07T09:59:30Z</cp:lastPrinted>
  <dcterms:created xsi:type="dcterms:W3CDTF">2015-01-07T07:22:14Z</dcterms:created>
  <dcterms:modified xsi:type="dcterms:W3CDTF">2015-01-07T12:33:35Z</dcterms:modified>
</cp:coreProperties>
</file>