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3" r:id="rId1"/>
  </p:sldMasterIdLst>
  <p:notesMasterIdLst>
    <p:notesMasterId r:id="rId15"/>
  </p:notesMasterIdLst>
  <p:handoutMasterIdLst>
    <p:handoutMasterId r:id="rId16"/>
  </p:handoutMasterIdLst>
  <p:sldIdLst>
    <p:sldId id="443" r:id="rId2"/>
    <p:sldId id="568" r:id="rId3"/>
    <p:sldId id="569" r:id="rId4"/>
    <p:sldId id="552" r:id="rId5"/>
    <p:sldId id="511" r:id="rId6"/>
    <p:sldId id="563" r:id="rId7"/>
    <p:sldId id="566" r:id="rId8"/>
    <p:sldId id="565" r:id="rId9"/>
    <p:sldId id="559" r:id="rId10"/>
    <p:sldId id="560" r:id="rId11"/>
    <p:sldId id="558" r:id="rId12"/>
    <p:sldId id="561" r:id="rId13"/>
    <p:sldId id="450" r:id="rId14"/>
  </p:sldIdLst>
  <p:sldSz cx="9144000" cy="6858000" type="screen4x3"/>
  <p:notesSz cx="6794500" cy="99822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D1"/>
    <a:srgbClr val="FFFFCC"/>
    <a:srgbClr val="FFEEB7"/>
    <a:srgbClr val="FFF2C9"/>
    <a:srgbClr val="FFDC6D"/>
    <a:srgbClr val="FF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6" autoAdjust="0"/>
    <p:restoredTop sz="89784" autoAdjust="0"/>
  </p:normalViewPr>
  <p:slideViewPr>
    <p:cSldViewPr>
      <p:cViewPr>
        <p:scale>
          <a:sx n="89" d="100"/>
          <a:sy n="89" d="100"/>
        </p:scale>
        <p:origin x="-13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5024" cy="4996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891" y="4"/>
            <a:ext cx="2945024" cy="4996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1B12D-17A2-4961-9838-3643FBB025ED}" type="datetimeFigureOut">
              <a:rPr lang="bg-BG" smtClean="0"/>
              <a:pPr/>
              <a:t>8.5.2019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80937"/>
            <a:ext cx="2945024" cy="4996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891" y="9480937"/>
            <a:ext cx="2945024" cy="4996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1DD54-8397-494B-A303-5BBDF9AD2B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67535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5024" cy="4996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891" y="4"/>
            <a:ext cx="2945024" cy="4996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4E0C89-AA3B-4D6B-AF29-59E0BF57E6B6}" type="datetimeFigureOut">
              <a:rPr lang="bg-BG"/>
              <a:pPr>
                <a:defRPr/>
              </a:pPr>
              <a:t>8.5.2019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36" y="4741269"/>
            <a:ext cx="5436235" cy="449222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bg-BG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0937"/>
            <a:ext cx="2945024" cy="4996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891" y="9480937"/>
            <a:ext cx="2945024" cy="4996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CF2C75B-C0D5-446E-A8EE-652B794D676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263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D5142-F740-4265-A14C-6270D43DC2E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4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49300"/>
            <a:ext cx="4991100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bg-BG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BC75EB5-A709-4168-A37C-31EF06316EEF}" type="slidenum">
              <a:rPr lang="en-GB" altLang="bg-BG">
                <a:latin typeface="Calibri" pitchFamily="34" charset="0"/>
              </a:rPr>
              <a:pPr/>
              <a:t>6</a:t>
            </a:fld>
            <a:endParaRPr lang="en-GB" altLang="bg-BG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1700" y="749300"/>
            <a:ext cx="4991100" cy="3743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bg-BG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BC75EB5-A709-4168-A37C-31EF06316EEF}" type="slidenum">
              <a:rPr lang="en-GB" altLang="bg-BG">
                <a:latin typeface="Calibri" pitchFamily="34" charset="0"/>
              </a:rPr>
              <a:pPr/>
              <a:t>7</a:t>
            </a:fld>
            <a:endParaRPr lang="en-GB" altLang="bg-BG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F2C75B-C0D5-446E-A8EE-652B794D6761}" type="slidenum">
              <a:rPr lang="bg-BG" smtClean="0"/>
              <a:pPr>
                <a:defRPr/>
              </a:pPr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842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5/8/2019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F6FC6">
                  <a:tint val="2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5/8/2019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5/8/2019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5/8/2019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5/8/2019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5/8/2019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5/8/2019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5/8/2019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5/8/2019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5/8/2019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5/8/2019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44213AF-26F6-41FA-8D85-E2C5388D6E58}" type="datetimeFigureOut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5/8/2019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5BBC35B-A44B-4119-B8DA-DE9E3DFADA20}" type="slidenum">
              <a:rPr lang="en-US" smtClean="0">
                <a:solidFill>
                  <a:srgbClr val="DBF5F9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bg/url?sa=i&amp;rct=j&amp;q=&amp;esrc=s&amp;source=images&amp;cd=&amp;cad=rja&amp;uact=8&amp;ved=2ahUKEwjzo-jkv_fhAhXOGuwKHaibDZ8QjRx6BAgBEAU&amp;url=https://www.glas.bg/1591861/smolyan-nad-900-zhiteli-na-obshinata-praznuvat-imen-den-na-v&amp;psig=AOvVaw0mItNCmj_6wSQ8frkw2niE&amp;ust=155670274495282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s://www.google.bg/url?sa=i&amp;rct=j&amp;q=&amp;esrc=s&amp;source=images&amp;cd=&amp;cad=rja&amp;uact=8&amp;ved=2ahUKEwiyw8yUw_fhAhXP0KQKHUaMA-0QjRx6BAgBEAU&amp;url=https://www.plovdiv.bg/%D0%BF%D0%BB%D0%BE%D0%B2%D0%B4%D0%B8%D0%B2-%D1%81-%D0%B2%D0%BE%D0%B4%D0%B5%D1%89%D0%B8-%D0%BF%D0%BE%D0%B7%D0%B8%D1%86%D0%B8%D0%B8-%D0%B2-%D0%BF%D1%80%D0%B5%D1%81%D1%82%D0%B8%D0%B6%D0%BD%D0%B0%D1%82/&amp;psig=AOvVaw2YIlZ9zuEahvwSMNkykgPz&amp;ust=1556703642501571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emf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.png"/><Relationship Id="rId5" Type="http://schemas.openxmlformats.org/officeDocument/2006/relationships/image" Target="../media/image25.jpg"/><Relationship Id="rId10" Type="http://schemas.openxmlformats.org/officeDocument/2006/relationships/image" Target="../media/image4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7973416" cy="3888432"/>
          </a:xfrm>
        </p:spPr>
        <p:txBody>
          <a:bodyPr>
            <a:noAutofit/>
          </a:bodyPr>
          <a:lstStyle/>
          <a:p>
            <a:pPr algn="ctr"/>
            <a:r>
              <a:rPr lang="bg-BG" sz="2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b="1" dirty="0" smtClean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 от регионалните </a:t>
            </a:r>
            <a:r>
              <a:rPr lang="bg-BG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прединвестиционни</a:t>
            </a:r>
            <a:r>
              <a:rPr lang="bg-BG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проучвания за водоснабдяване и Канализация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403648" y="188640"/>
            <a:ext cx="7524328" cy="62068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bg-BG" sz="1800" b="1" dirty="0">
              <a:solidFill>
                <a:schemeClr val="tx2">
                  <a:lumMod val="2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0" name="Picture 14" descr="G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79375"/>
            <a:ext cx="105886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4"/>
          <p:cNvSpPr txBox="1">
            <a:spLocks/>
          </p:cNvSpPr>
          <p:nvPr/>
        </p:nvSpPr>
        <p:spPr>
          <a:xfrm>
            <a:off x="1331640" y="219087"/>
            <a:ext cx="7524328" cy="62068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1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на регионалното развитие и благоустройството</a:t>
            </a:r>
            <a:endParaRPr lang="bg-BG" sz="1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5973579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bg-BG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 201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bg-BG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bg-BG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0" y="5973579"/>
            <a:ext cx="11366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425" y="5973579"/>
            <a:ext cx="110966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Пилотен проект </a:t>
            </a:r>
            <a:r>
              <a:rPr lang="bg-BG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смолян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6696744" cy="4536504"/>
          </a:xfrm>
        </p:spPr>
        <p:txBody>
          <a:bodyPr/>
          <a:lstStyle/>
          <a:p>
            <a:r>
              <a:rPr lang="bg-BG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Обща стойност </a:t>
            </a:r>
            <a:r>
              <a:rPr lang="bg-BG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– </a:t>
            </a:r>
            <a:r>
              <a:rPr lang="bg-BG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91 315 975 лв.</a:t>
            </a:r>
          </a:p>
          <a:p>
            <a:r>
              <a:rPr lang="bg-BG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Обекти:</a:t>
            </a:r>
          </a:p>
          <a:p>
            <a:pPr lvl="1"/>
            <a:r>
              <a:rPr lang="bg-B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Нови и реконструирани водопроводи  - 22 км</a:t>
            </a:r>
          </a:p>
          <a:p>
            <a:pPr lvl="1"/>
            <a:r>
              <a:rPr lang="bg-B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Нова и реконструирана канализация  - 35 км</a:t>
            </a:r>
          </a:p>
          <a:p>
            <a:pPr lvl="1"/>
            <a:r>
              <a:rPr lang="bg-B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ПСОВ – доизграждане на </a:t>
            </a:r>
            <a:r>
              <a:rPr lang="bg-B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третично</a:t>
            </a:r>
            <a:r>
              <a:rPr lang="bg-B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пречистване</a:t>
            </a:r>
          </a:p>
          <a:p>
            <a:pPr lvl="1"/>
            <a:r>
              <a:rPr lang="bg-B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ПСПВ </a:t>
            </a:r>
            <a:r>
              <a:rPr lang="bg-B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Хубча</a:t>
            </a:r>
            <a:r>
              <a:rPr lang="bg-B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и Превала – подмяна на оборудване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2050" name="Picture 2" descr="Резултат с изображение за смолян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81274"/>
            <a:ext cx="4536504" cy="221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VidenovaI\Documents\VIDENOVA\Presentations\snimki obekti\vik-remont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78" y="1628800"/>
            <a:ext cx="2279750" cy="182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965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90384" cy="875584"/>
          </a:xfrm>
        </p:spPr>
        <p:txBody>
          <a:bodyPr>
            <a:noAutofit/>
          </a:bodyPr>
          <a:lstStyle/>
          <a:p>
            <a:r>
              <a:rPr lang="bg-BG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Подадени проектни предложения от В и К операторите в 14 области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288679"/>
              </p:ext>
            </p:extLst>
          </p:nvPr>
        </p:nvGraphicFramePr>
        <p:xfrm>
          <a:off x="251519" y="1700805"/>
          <a:ext cx="8388422" cy="4824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133"/>
                <a:gridCol w="2327696"/>
                <a:gridCol w="2896439"/>
                <a:gridCol w="2527154"/>
              </a:tblGrid>
              <a:tr h="5046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№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ВиК оператор</a:t>
                      </a:r>
                      <a:endParaRPr lang="bg-BG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6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№ проект</a:t>
                      </a:r>
                      <a:endParaRPr lang="bg-BG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6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Обща стойност, лв.</a:t>
                      </a:r>
                      <a:endParaRPr lang="bg-BG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8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Русе</a:t>
                      </a:r>
                      <a:endParaRPr lang="bg-BG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BG16M1OP002-1.016-0001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132 575 796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8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Враца</a:t>
                      </a:r>
                      <a:endParaRPr lang="bg-BG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BG16M1OP002-1.016-0002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53 449 751</a:t>
                      </a:r>
                      <a:endParaRPr lang="en-US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8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Ямбол</a:t>
                      </a:r>
                      <a:endParaRPr lang="bg-BG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BG16M1OP002-1.016-0003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32 183 300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8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6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Перник</a:t>
                      </a:r>
                      <a:endParaRPr lang="bg-BG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BG16M1OP002-1.016-0004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106 502 881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8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6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Силистра</a:t>
                      </a:r>
                      <a:endParaRPr lang="bg-BG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BG16M1OP002-1.016-0005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78 900 498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8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6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Видин</a:t>
                      </a:r>
                      <a:endParaRPr lang="bg-BG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BG16M1OP002-1.016-0006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25 252 299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8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6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Пловдив</a:t>
                      </a:r>
                      <a:endParaRPr lang="bg-BG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BG16M1OP002-1.016-0007</a:t>
                      </a:r>
                      <a:endParaRPr lang="en-US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144 023 458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8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Сливен</a:t>
                      </a:r>
                      <a:endParaRPr lang="bg-BG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BG16M1OP002-1.016-0008</a:t>
                      </a:r>
                      <a:endParaRPr lang="en-US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133 556 250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8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6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Варна</a:t>
                      </a:r>
                      <a:endParaRPr lang="bg-BG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BG16M1OP002-1.016-0009</a:t>
                      </a:r>
                      <a:endParaRPr lang="en-US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137</a:t>
                      </a:r>
                      <a:r>
                        <a:rPr lang="bg-BG" sz="1600" b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699</a:t>
                      </a:r>
                      <a:r>
                        <a:rPr lang="bg-BG" sz="1600" b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527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8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6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Кърджали</a:t>
                      </a:r>
                      <a:endParaRPr lang="bg-BG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BG16M1OP002-1.016-0010</a:t>
                      </a:r>
                      <a:endParaRPr lang="en-US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67 782 155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8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6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Бургас</a:t>
                      </a:r>
                      <a:endParaRPr lang="bg-BG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BG16M1OP002-1.016-0011</a:t>
                      </a:r>
                      <a:endParaRPr lang="en-US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502 490 550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8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6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Шумен</a:t>
                      </a:r>
                      <a:endParaRPr lang="bg-BG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BG16M1OP002-1.016-0012</a:t>
                      </a:r>
                      <a:endParaRPr lang="en-US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134 239 420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8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6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Стара Загора</a:t>
                      </a:r>
                      <a:endParaRPr lang="bg-BG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BG16M1OP002-1.016-0013</a:t>
                      </a:r>
                      <a:endParaRPr lang="en-US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121 217 432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85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14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6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Добрич</a:t>
                      </a:r>
                      <a:endParaRPr lang="bg-BG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BG16M1OP002-1.016-0014</a:t>
                      </a:r>
                      <a:endParaRPr lang="en-US" sz="16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111 646 108</a:t>
                      </a:r>
                      <a:endParaRPr lang="en-US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14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Подобрение на ВиК инфраструктурата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427" y="1841887"/>
            <a:ext cx="6771853" cy="2163177"/>
          </a:xfrm>
        </p:spPr>
        <p:txBody>
          <a:bodyPr>
            <a:normAutofit/>
          </a:bodyPr>
          <a:lstStyle/>
          <a:p>
            <a:r>
              <a:rPr lang="bg-BG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50 агломерации с инвестиции във ВиК инфраструктурата</a:t>
            </a:r>
            <a:endParaRPr lang="en-US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bg-BG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Стойност на проектите в 15-те области -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1,873 </a:t>
            </a:r>
            <a:r>
              <a:rPr lang="bg-BG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млрд.лв</a:t>
            </a:r>
            <a:r>
              <a:rPr lang="bg-BG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. </a:t>
            </a:r>
          </a:p>
          <a:p>
            <a:pPr marL="114300" indent="0">
              <a:buNone/>
            </a:pPr>
            <a:r>
              <a:rPr lang="bg-BG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	</a:t>
            </a:r>
            <a:r>
              <a:rPr lang="bg-B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БФП от ОПОС и  национален бюджет,</a:t>
            </a:r>
          </a:p>
          <a:p>
            <a:pPr marL="114300" indent="0">
              <a:buNone/>
            </a:pPr>
            <a:r>
              <a:rPr lang="bg-B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	</a:t>
            </a:r>
            <a:r>
              <a:rPr lang="bg-BG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съфинансиране</a:t>
            </a:r>
            <a:r>
              <a:rPr lang="bg-B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от ВиК операторите и </a:t>
            </a:r>
          </a:p>
          <a:p>
            <a:pPr marL="114300" indent="0">
              <a:buNone/>
            </a:pPr>
            <a:r>
              <a:rPr lang="bg-BG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	ДДС</a:t>
            </a:r>
          </a:p>
          <a:p>
            <a:r>
              <a:rPr lang="bg-BG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Над 2 млн. жители с подобрени ВиК услуги  </a:t>
            </a:r>
          </a:p>
          <a:p>
            <a:pPr marL="114300" indent="0">
              <a:buNone/>
            </a:pPr>
            <a:endParaRPr lang="bg-BG" dirty="0"/>
          </a:p>
        </p:txBody>
      </p:sp>
      <p:pic>
        <p:nvPicPr>
          <p:cNvPr id="3079" name="Picture 7" descr="C:\Users\VidenovaI\Documents\VIDENOVA\Presentations\snimki obekti\Obshtina-Yambol_Voden-cikyl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2980474" cy="223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VidenovaI\Documents\VIDENOVA\Presentations\snimki obekti\zx500_7534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830" y="4221088"/>
            <a:ext cx="2980474" cy="223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езултат с изображение за пловдив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13" y="3501008"/>
            <a:ext cx="3347936" cy="22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999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 descr="Ger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9008"/>
            <a:ext cx="105886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1238375" y="510762"/>
            <a:ext cx="7524328" cy="62068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Министерство на регионалното развитие и благоустройството</a:t>
            </a:r>
            <a:endParaRPr lang="bg-BG" sz="1800" b="1" dirty="0">
              <a:solidFill>
                <a:schemeClr val="tx1">
                  <a:lumMod val="65000"/>
                  <a:lumOff val="3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2554749" y="6491349"/>
            <a:ext cx="3762164" cy="332656"/>
          </a:xfrm>
          <a:prstGeom prst="rect">
            <a:avLst/>
          </a:prstGeom>
        </p:spPr>
        <p:txBody>
          <a:bodyPr vert="horz" lIns="45720" rIns="45720"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www.mrrb.government.bg</a:t>
            </a:r>
            <a:endParaRPr lang="bg-BG" sz="1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079033"/>
            <a:ext cx="2900605" cy="1920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59" y="4286433"/>
            <a:ext cx="2524143" cy="16849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730218"/>
            <a:ext cx="2302573" cy="32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VidenovaI\AppData\Local\Microsoft\Windows\Temporary Internet Files\Content.Outlook\9WS4AUG0\pla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31404"/>
            <a:ext cx="2434080" cy="1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VidenovaI\AppData\Local\Microsoft\Windows\Temporary Internet Files\Content.Outlook\56AAKECK\DSC_1277_crop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82011"/>
            <a:ext cx="3309494" cy="2227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idenovaI\Documents\VIDENOVA\Presentations\snimki obekti\VIK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600" y="4509119"/>
            <a:ext cx="2879744" cy="194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141" y="5986230"/>
            <a:ext cx="110966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94168"/>
            <a:ext cx="11366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bg-BG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реформата в Отрасъл </a:t>
            </a:r>
            <a:r>
              <a:rPr lang="bg-BG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и к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363272" cy="2900535"/>
          </a:xfrm>
        </p:spPr>
        <p:txBody>
          <a:bodyPr>
            <a:normAutofit fontScale="92500"/>
          </a:bodyPr>
          <a:lstStyle/>
          <a:p>
            <a:r>
              <a:rPr lang="bg-B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Публична собственост върху ВиК инфраструктурата;</a:t>
            </a:r>
          </a:p>
          <a:p>
            <a:r>
              <a:rPr lang="bg-B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Договори между публичните собственици и </a:t>
            </a:r>
            <a:r>
              <a:rPr lang="bg-B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операторите </a:t>
            </a:r>
            <a:r>
              <a:rPr lang="bg-B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за стопанисване, поддържане и експлоатация на ВиК системите и предоставяне на ВиК </a:t>
            </a:r>
            <a:r>
              <a:rPr lang="bg-B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услугите</a:t>
            </a:r>
            <a:r>
              <a:rPr lang="bg-BG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;</a:t>
            </a:r>
            <a:endParaRPr lang="bg-BG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bg-B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Планиране развитието на инфраструктурата с регионални генерални планове;</a:t>
            </a:r>
          </a:p>
          <a:p>
            <a:r>
              <a:rPr lang="bg-B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Стратегия за развитие и управление на В и К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09120"/>
            <a:ext cx="8105044" cy="241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71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04688" cy="1224136"/>
          </a:xfrm>
        </p:spPr>
        <p:txBody>
          <a:bodyPr>
            <a:noAutofit/>
          </a:bodyPr>
          <a:lstStyle/>
          <a:p>
            <a:r>
              <a:rPr lang="bg-BG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Проекти на </a:t>
            </a:r>
            <a:r>
              <a:rPr lang="bg-BG" sz="2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мррб</a:t>
            </a:r>
            <a:r>
              <a:rPr lang="bg-BG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br>
              <a:rPr lang="bg-BG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bg-BG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финансирани от </a:t>
            </a:r>
            <a:br>
              <a:rPr lang="bg-BG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bg-BG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оперативна програма „околна среда“</a:t>
            </a:r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269" y="1848907"/>
            <a:ext cx="8147248" cy="4124672"/>
          </a:xfrm>
        </p:spPr>
        <p:txBody>
          <a:bodyPr/>
          <a:lstStyle/>
          <a:p>
            <a:r>
              <a:rPr lang="bg-BG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Оперативна програма Околна среда 2007-2013</a:t>
            </a:r>
          </a:p>
          <a:p>
            <a:pPr marL="114300" indent="0">
              <a:buNone/>
            </a:pPr>
            <a:r>
              <a:rPr lang="bg-BG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	- Проект „Подкрепа </a:t>
            </a:r>
            <a:r>
              <a:rPr lang="bg-BG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на реформата в отрасъл </a:t>
            </a:r>
            <a:r>
              <a:rPr lang="bg-BG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ВиК“ </a:t>
            </a:r>
            <a:endParaRPr lang="bg-BG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114300" indent="0">
              <a:buNone/>
            </a:pPr>
            <a:endParaRPr lang="bg-BG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bg-BG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Оперативна програма Околна </a:t>
            </a:r>
            <a:r>
              <a:rPr lang="bg-BG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среда 2014-2020</a:t>
            </a:r>
          </a:p>
          <a:p>
            <a:pPr marL="114300" lvl="0" indent="0">
              <a:buNone/>
            </a:pPr>
            <a:r>
              <a:rPr lang="bg-BG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	- </a:t>
            </a:r>
            <a:r>
              <a:rPr lang="bg-BG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Проект</a:t>
            </a:r>
            <a:r>
              <a:rPr lang="bg-BG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bg-BG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„</a:t>
            </a:r>
            <a:r>
              <a:rPr lang="bg-BG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Подпомагане </a:t>
            </a:r>
            <a:r>
              <a:rPr lang="bg-BG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регионалното инвестиционно планиране в </a:t>
            </a:r>
            <a:r>
              <a:rPr lang="bg-BG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отрасъл ВиК“ </a:t>
            </a:r>
          </a:p>
          <a:p>
            <a:pPr marL="114300" lvl="0" indent="0">
              <a:buNone/>
            </a:pPr>
            <a:r>
              <a:rPr lang="bg-BG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	</a:t>
            </a:r>
            <a:r>
              <a:rPr lang="bg-BG" altLang="bg-BG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 </a:t>
            </a:r>
            <a:r>
              <a:rPr lang="bg-BG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Проект</a:t>
            </a:r>
            <a:r>
              <a:rPr lang="bg-BG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bg-BG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„</a:t>
            </a:r>
            <a:r>
              <a:rPr lang="bg-BG" altLang="bg-BG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Подпомагане </a:t>
            </a:r>
            <a:r>
              <a:rPr lang="bg-BG" altLang="bg-BG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на ефективността, управлението и </a:t>
            </a:r>
            <a:endParaRPr lang="bg-BG" altLang="bg-BG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114300" indent="0">
              <a:buNone/>
            </a:pPr>
            <a:r>
              <a:rPr lang="bg-BG" altLang="bg-BG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	</a:t>
            </a:r>
            <a:r>
              <a:rPr lang="bg-BG" altLang="bg-BG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институционалния </a:t>
            </a:r>
            <a:r>
              <a:rPr lang="bg-BG" altLang="bg-BG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капацитет в отрасъл </a:t>
            </a:r>
            <a:r>
              <a:rPr lang="bg-BG" altLang="bg-BG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ВиК“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0" y="5973579"/>
            <a:ext cx="11366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425" y="5973579"/>
            <a:ext cx="110966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143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Територии с Регионални </a:t>
            </a:r>
            <a:r>
              <a:rPr lang="bg-BG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прединвестиционни</a:t>
            </a:r>
            <a:r>
              <a:rPr lang="bg-BG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проучвания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>
          <a:xfrm>
            <a:off x="323528" y="1772816"/>
            <a:ext cx="2592288" cy="49411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Symbol" pitchFamily="18" charset="2"/>
              <a:buNone/>
            </a:pPr>
            <a:r>
              <a:rPr lang="bg-BG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Бургас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Symbol" pitchFamily="18" charset="2"/>
              <a:buNone/>
            </a:pPr>
            <a:r>
              <a:rPr lang="bg-BG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Сливен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Symbol" pitchFamily="18" charset="2"/>
              <a:buNone/>
            </a:pPr>
            <a:r>
              <a:rPr lang="bg-BG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Шумен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Symbol" pitchFamily="18" charset="2"/>
              <a:buNone/>
            </a:pPr>
            <a:r>
              <a:rPr lang="bg-BG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Пловдив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Symbol" pitchFamily="18" charset="2"/>
              <a:buNone/>
            </a:pPr>
            <a:r>
              <a:rPr lang="bg-BG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Кърджали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Symbol" pitchFamily="18" charset="2"/>
              <a:buNone/>
            </a:pPr>
            <a:r>
              <a:rPr lang="bg-BG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Ямбол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Symbol" pitchFamily="18" charset="2"/>
              <a:buNone/>
            </a:pPr>
            <a:r>
              <a:rPr lang="bg-BG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Варна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Symbol" pitchFamily="18" charset="2"/>
              <a:buNone/>
            </a:pPr>
            <a:r>
              <a:rPr lang="bg-BG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Русе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Symbol" pitchFamily="18" charset="2"/>
              <a:buNone/>
            </a:pPr>
            <a:r>
              <a:rPr lang="bg-BG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Силистра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Symbol" pitchFamily="18" charset="2"/>
              <a:buNone/>
            </a:pPr>
            <a:r>
              <a:rPr lang="bg-BG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Добрич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Symbol" pitchFamily="18" charset="2"/>
              <a:buNone/>
            </a:pPr>
            <a:r>
              <a:rPr lang="bg-BG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Видин 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Symbol" pitchFamily="18" charset="2"/>
              <a:buNone/>
            </a:pPr>
            <a:r>
              <a:rPr lang="bg-BG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Враца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Symbol" pitchFamily="18" charset="2"/>
              <a:buNone/>
            </a:pPr>
            <a:r>
              <a:rPr lang="bg-BG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Перник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Symbol" pitchFamily="18" charset="2"/>
              <a:buNone/>
            </a:pPr>
            <a:r>
              <a:rPr lang="bg-BG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Стара Загора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Symbol" pitchFamily="18" charset="2"/>
              <a:buNone/>
            </a:pPr>
            <a:r>
              <a:rPr lang="bg-BG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Смолян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098" name="Picture 2" descr="C:\Users\VidenovaI\AppData\Local\Microsoft\Windows\Temporary Internet Files\Content.Outlook\9WS4AUG0\180418_W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51" y="1611680"/>
            <a:ext cx="6746021" cy="476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12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Прединвестиционни</a:t>
            </a:r>
            <a:r>
              <a:rPr lang="bg-BG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проучвания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964488" cy="504056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bg-BG" sz="9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Проучване и анализ на съществуващите В и К системи и преценка за бъдещите възможности;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bg-BG" sz="9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Стратегически </a:t>
            </a:r>
            <a:r>
              <a:rPr lang="bg-BG" sz="96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 детайлни варианти за инвестиционните </a:t>
            </a:r>
            <a:r>
              <a:rPr lang="bg-BG" sz="9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намерения на регионален принцип;</a:t>
            </a:r>
            <a:endParaRPr lang="bg-BG" sz="9600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bg-BG" sz="9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Оценка </a:t>
            </a:r>
            <a:r>
              <a:rPr lang="bg-BG" sz="96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 въздействието на околната среда;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bg-BG" sz="96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Оценка на риска и оценка на въздействието на изменението на климата</a:t>
            </a:r>
            <a:r>
              <a:rPr lang="bg-BG" sz="9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bg-BG" sz="96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Финансов и икономически анализ (</a:t>
            </a:r>
            <a:r>
              <a:rPr lang="bg-BG" sz="9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анализ</a:t>
            </a:r>
            <a:r>
              <a:rPr lang="bg-BG" sz="96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Разходи/ Ползи)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bg-BG" sz="9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Оценка </a:t>
            </a:r>
            <a:r>
              <a:rPr lang="bg-BG" sz="96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 институционалния капацитет на ВиК </a:t>
            </a:r>
            <a:r>
              <a:rPr lang="bg-BG" sz="9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оператора;</a:t>
            </a:r>
            <a:endParaRPr lang="bg-BG" sz="9600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indent="-342900">
              <a:buFont typeface="Wingdings" panose="05000000000000000000" pitchFamily="2" charset="2"/>
              <a:buChar char="ü"/>
            </a:pPr>
            <a:endParaRPr lang="bg-BG" sz="2400" dirty="0" smtClean="0"/>
          </a:p>
          <a:p>
            <a:pPr indent="-34290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7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720080"/>
          </a:xfrm>
        </p:spPr>
        <p:txBody>
          <a:bodyPr>
            <a:noAutofit/>
          </a:bodyPr>
          <a:lstStyle/>
          <a:p>
            <a:r>
              <a:rPr lang="bg-BG" altLang="bg-BG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Теренни измервания</a:t>
            </a:r>
            <a:endParaRPr lang="en-GB" altLang="bg-BG" sz="28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414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48" y="1628800"/>
            <a:ext cx="1851887" cy="355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820" y="4269951"/>
            <a:ext cx="3777519" cy="24138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32273" y="1628800"/>
            <a:ext cx="2739595" cy="172819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bg-BG" altLang="bg-BG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Измервания на дебит и налягане във водоснабдителните системи</a:t>
            </a:r>
            <a:endParaRPr lang="en-GB" altLang="bg-BG" sz="20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89704" y="6060065"/>
            <a:ext cx="3312367" cy="615553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71463" indent="-271463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60000"/>
              <a:buBlip>
                <a:blip r:embed="rId5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179388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676275" indent="-22225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80000"/>
              <a:buBlip>
                <a:blip r:embed="rId6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685800" indent="-7938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bg2"/>
              </a:buClr>
              <a:buFont typeface="Calibri" panose="020F0502020204030204" pitchFamily="34" charset="0"/>
              <a:buChar char="–"/>
              <a:defRPr sz="1600" i="1">
                <a:solidFill>
                  <a:schemeClr val="tx1"/>
                </a:solidFill>
                <a:latin typeface="+mn-lt"/>
                <a:cs typeface="+mn-cs"/>
              </a:defRPr>
            </a:lvl4pPr>
            <a:lvl5pPr marL="793750" indent="1035050" algn="l" rtl="0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12509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17081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21653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2622550" algn="l" rtl="0" fontAlgn="base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4" indent="0">
              <a:buClr>
                <a:schemeClr val="tx2"/>
              </a:buClr>
              <a:buSzPct val="60000"/>
              <a:buNone/>
            </a:pPr>
            <a:endParaRPr lang="bg-BG" altLang="bg-BG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4" indent="0">
              <a:buClr>
                <a:schemeClr val="tx2"/>
              </a:buClr>
              <a:buSzPct val="60000"/>
              <a:buNone/>
            </a:pPr>
            <a:r>
              <a:rPr lang="bg-BG" altLang="bg-BG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Воден баланс и загуби на вода</a:t>
            </a:r>
            <a:r>
              <a:rPr lang="bg-BG" altLang="bg-BG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altLang="bg-BG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Z:\20_PODIZPULNITELI\WATO\CCTV\Final_CCTV_dokladi_original\CCTV\Лот 3\Варна\Projects\гр. Варна, ул. Константин и Фружин\Picture\3_3_12_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3243062" cy="251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31175" y="3844629"/>
            <a:ext cx="2666998" cy="224676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g-BG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Проучване на канализацията с камери 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CCTV</a:t>
            </a:r>
            <a:endParaRPr lang="bg-BG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Обследване на сгради и съоръжения на ПСОВ и КПС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0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>
          <a:xfrm>
            <a:off x="452242" y="260648"/>
            <a:ext cx="8352928" cy="792088"/>
          </a:xfrm>
        </p:spPr>
        <p:txBody>
          <a:bodyPr>
            <a:noAutofit/>
          </a:bodyPr>
          <a:lstStyle/>
          <a:p>
            <a:r>
              <a:rPr lang="bg-BG" altLang="bg-BG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 промените в климата</a:t>
            </a:r>
            <a:endParaRPr lang="en-GB" altLang="bg-BG" sz="28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413313"/>
              </p:ext>
            </p:extLst>
          </p:nvPr>
        </p:nvGraphicFramePr>
        <p:xfrm>
          <a:off x="251520" y="1681859"/>
          <a:ext cx="4883667" cy="238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r:id="rId4" imgW="17809524" imgH="10552381" progId="PBrush">
                  <p:embed/>
                </p:oleObj>
              </mc:Choice>
              <mc:Fallback>
                <p:oleObj r:id="rId4" imgW="17809524" imgH="1055238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681859"/>
                        <a:ext cx="4883667" cy="2381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38528" y="4725144"/>
            <a:ext cx="2868550" cy="200054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bg-BG" altLang="bg-BG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bg-BG" altLang="bg-BG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промените в </a:t>
            </a:r>
            <a:r>
              <a:rPr lang="bg-BG" altLang="bg-BG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климата</a:t>
            </a:r>
            <a:r>
              <a:rPr lang="en-US" altLang="bg-BG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определяне на нови водоизточници</a:t>
            </a:r>
            <a:endParaRPr lang="en-GB" altLang="bg-BG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bg-BG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риска от </a:t>
            </a:r>
            <a:r>
              <a:rPr lang="bg-BG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засушаване</a:t>
            </a:r>
          </a:p>
          <a:p>
            <a:r>
              <a:rPr lang="bg-BG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bg-BG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риска от недостиг на </a:t>
            </a:r>
            <a:r>
              <a:rPr lang="bg-BG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/>
          <a:stretch>
            <a:fillRect/>
          </a:stretch>
        </p:blipFill>
        <p:spPr bwMode="auto">
          <a:xfrm>
            <a:off x="2985940" y="4044113"/>
            <a:ext cx="2761856" cy="208823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700808"/>
            <a:ext cx="2312686" cy="2343305"/>
          </a:xfrm>
          <a:prstGeom prst="rect">
            <a:avLst/>
          </a:prstGeom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6032360" y="4044113"/>
            <a:ext cx="2868550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en-US" alt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altLang="bg-BG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 </a:t>
            </a:r>
            <a:r>
              <a:rPr lang="bg-BG" altLang="bg-BG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риска от наводнения и определяне на мерки за отвеждане на водите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2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78" y="1700807"/>
            <a:ext cx="3226508" cy="232064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67544" y="260648"/>
            <a:ext cx="81811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bg-BG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ДИГИТАЛИЗАЦИЯ НА СИСТЕМИТЕ, ХИДРАВЛИЧНИ МОДЕЛИ, СТРАТЕГИЧЕСКИ И ДЕТАЙЛНИ ВАРИАНТИ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25" y="3491968"/>
            <a:ext cx="2803463" cy="21156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357183"/>
            <a:ext cx="2991959" cy="23015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" b="2501"/>
          <a:stretch/>
        </p:blipFill>
        <p:spPr bwMode="auto">
          <a:xfrm>
            <a:off x="5465160" y="1774202"/>
            <a:ext cx="3375869" cy="266429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4565" y="6297280"/>
            <a:ext cx="280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 варианти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1457" y="4365104"/>
            <a:ext cx="265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Детайлни варианти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Обекти и предизвикателства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6048672" cy="2304256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fontScale="92500"/>
          </a:bodyPr>
          <a:lstStyle/>
          <a:p>
            <a:pPr marL="87630" lvl="1" indent="0" defTabSz="538163">
              <a:buClrTx/>
              <a:buNone/>
            </a:pPr>
            <a:r>
              <a:rPr lang="bg-BG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Обекти и подобекти - близо 400 бр.</a:t>
            </a:r>
          </a:p>
          <a:p>
            <a:pPr marL="373380" lvl="1" indent="-285750" defTabSz="538163">
              <a:buClrTx/>
            </a:pPr>
            <a:r>
              <a:rPr lang="bg-BG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нови </a:t>
            </a:r>
            <a:r>
              <a:rPr lang="bg-BG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 реконструирани </a:t>
            </a:r>
            <a:r>
              <a:rPr lang="bg-BG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водопроводи;</a:t>
            </a:r>
            <a:endParaRPr lang="bg-BG" sz="1800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73380" lvl="1" indent="-285750" defTabSz="538163">
              <a:buClrTx/>
            </a:pPr>
            <a:r>
              <a:rPr lang="bg-BG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нова </a:t>
            </a:r>
            <a:r>
              <a:rPr lang="bg-BG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 реконструирана </a:t>
            </a:r>
            <a:r>
              <a:rPr lang="bg-BG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канализация;</a:t>
            </a:r>
            <a:endParaRPr lang="bg-BG" sz="1800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73380" lvl="1" indent="-285750" defTabSz="538163">
              <a:buClrTx/>
            </a:pPr>
            <a:r>
              <a:rPr lang="bg-BG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нови и реконструирани ПСОВ;</a:t>
            </a:r>
            <a:endParaRPr lang="bg-BG" sz="1800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73380" lvl="1" indent="-285750" defTabSz="538163">
              <a:buClrTx/>
            </a:pPr>
            <a:r>
              <a:rPr lang="bg-BG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нови </a:t>
            </a:r>
            <a:r>
              <a:rPr lang="bg-BG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 реконструирани </a:t>
            </a:r>
            <a:r>
              <a:rPr lang="bg-BG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ПСПВ;</a:t>
            </a:r>
            <a:endParaRPr lang="bg-BG" sz="1800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73380" lvl="1" indent="-285750" defTabSz="538163">
              <a:buClrTx/>
            </a:pPr>
            <a:r>
              <a:rPr lang="bg-BG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нови </a:t>
            </a:r>
            <a:r>
              <a:rPr lang="bg-BG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и реконструирани помпени </a:t>
            </a:r>
            <a:r>
              <a:rPr lang="bg-BG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станции, резервоари  и др.;</a:t>
            </a:r>
            <a:endParaRPr lang="bg-BG" sz="1800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03648" y="4005064"/>
            <a:ext cx="7560840" cy="2711896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630" lvl="1" indent="0" defTabSz="538163" fontAlgn="auto">
              <a:spcAft>
                <a:spcPts val="0"/>
              </a:spcAft>
              <a:buClrTx/>
              <a:buFont typeface="Arial" pitchFamily="34" charset="0"/>
              <a:buNone/>
            </a:pPr>
            <a:r>
              <a:rPr lang="bg-BG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Предизвикателства</a:t>
            </a:r>
          </a:p>
          <a:p>
            <a:pPr marL="373380" lvl="1" indent="-285750" defTabSz="538163" fontAlgn="auto">
              <a:spcAft>
                <a:spcPts val="0"/>
              </a:spcAft>
              <a:buClrTx/>
            </a:pPr>
            <a:r>
              <a:rPr lang="bg-BG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съгласуване на проектите с общински и областни администрации;</a:t>
            </a:r>
          </a:p>
          <a:p>
            <a:pPr marL="373380" lvl="1" indent="-285750" defTabSz="538163" fontAlgn="auto">
              <a:spcAft>
                <a:spcPts val="0"/>
              </a:spcAft>
              <a:buClrTx/>
            </a:pPr>
            <a:r>
              <a:rPr lang="bg-BG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обществени поръчки;</a:t>
            </a:r>
          </a:p>
          <a:p>
            <a:pPr marL="373380" lvl="1" indent="-285750" defTabSz="538163" fontAlgn="auto">
              <a:spcAft>
                <a:spcPts val="0"/>
              </a:spcAft>
              <a:buClrTx/>
            </a:pPr>
            <a:r>
              <a:rPr lang="bg-BG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едновременно изпълнение на СМР в 15 административни области:</a:t>
            </a:r>
          </a:p>
          <a:p>
            <a:pPr marL="87630" lvl="1" indent="0" defTabSz="538163" fontAlgn="auto">
              <a:spcAft>
                <a:spcPts val="0"/>
              </a:spcAft>
              <a:buClrTx/>
              <a:buNone/>
            </a:pPr>
            <a:r>
              <a:rPr lang="bg-BG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		-човешки  ресурси, </a:t>
            </a:r>
          </a:p>
          <a:p>
            <a:pPr marL="87630" lvl="1" indent="0" defTabSz="538163" fontAlgn="auto">
              <a:spcAft>
                <a:spcPts val="0"/>
              </a:spcAft>
              <a:buClrTx/>
              <a:buNone/>
            </a:pPr>
            <a:r>
              <a:rPr lang="bg-BG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	</a:t>
            </a:r>
            <a:r>
              <a:rPr lang="bg-BG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	-механизация, </a:t>
            </a:r>
          </a:p>
          <a:p>
            <a:pPr marL="87630" lvl="1" indent="0" defTabSz="538163" fontAlgn="auto">
              <a:spcAft>
                <a:spcPts val="0"/>
              </a:spcAft>
              <a:buClrTx/>
              <a:buNone/>
            </a:pPr>
            <a:r>
              <a:rPr lang="bg-BG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	</a:t>
            </a:r>
            <a:r>
              <a:rPr lang="bg-BG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	-организация на строителството, </a:t>
            </a:r>
          </a:p>
          <a:p>
            <a:pPr marL="87630" lvl="1" indent="0" defTabSz="538163" fontAlgn="auto">
              <a:spcAft>
                <a:spcPts val="0"/>
              </a:spcAft>
              <a:buClrTx/>
              <a:buNone/>
            </a:pPr>
            <a:r>
              <a:rPr lang="bg-BG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	</a:t>
            </a:r>
            <a:r>
              <a:rPr lang="bg-BG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	-координация с общините</a:t>
            </a:r>
          </a:p>
          <a:p>
            <a:pPr marL="373380" lvl="1" indent="-285750" defTabSz="538163" fontAlgn="auto">
              <a:spcAft>
                <a:spcPts val="0"/>
              </a:spcAft>
              <a:buClrTx/>
            </a:pPr>
            <a:r>
              <a:rPr lang="bg-BG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други</a:t>
            </a:r>
            <a:endParaRPr lang="bg-BG" sz="2400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25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7557</TotalTime>
  <Words>487</Words>
  <Application>Microsoft Office PowerPoint</Application>
  <PresentationFormat>On-screen Show (4:3)</PresentationFormat>
  <Paragraphs>152</Paragraphs>
  <Slides>13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Apothecary</vt:lpstr>
      <vt:lpstr>  резултати от регионалните прединвестиционни проучвания за водоснабдяване и Канализация </vt:lpstr>
      <vt:lpstr> реформата в Отрасъл в и к</vt:lpstr>
      <vt:lpstr>Проекти на мррб,  финансирани от  оперативна програма „околна среда“</vt:lpstr>
      <vt:lpstr>Територии с Регионални прединвестиционни проучвания</vt:lpstr>
      <vt:lpstr>Прединвестиционни проучвания</vt:lpstr>
      <vt:lpstr>Теренни измервания</vt:lpstr>
      <vt:lpstr>Анализ на промените в климата</vt:lpstr>
      <vt:lpstr>PowerPoint Presentation</vt:lpstr>
      <vt:lpstr>Обекти и предизвикателства</vt:lpstr>
      <vt:lpstr>Пилотен проект смолян</vt:lpstr>
      <vt:lpstr>Подадени проектни предложения от В и К операторите в 14 области</vt:lpstr>
      <vt:lpstr>Подобрение на ВиК инфраструктурата</vt:lpstr>
      <vt:lpstr>PowerPoint Presentation</vt:lpstr>
    </vt:vector>
  </TitlesOfParts>
  <Company>mzg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Maya</dc:creator>
  <cp:lastModifiedBy>Ivanka Videnova</cp:lastModifiedBy>
  <cp:revision>1391</cp:revision>
  <cp:lastPrinted>2019-05-08T07:35:08Z</cp:lastPrinted>
  <dcterms:created xsi:type="dcterms:W3CDTF">2011-10-24T09:35:10Z</dcterms:created>
  <dcterms:modified xsi:type="dcterms:W3CDTF">2019-05-08T08:16:55Z</dcterms:modified>
</cp:coreProperties>
</file>