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  <p:sldMasterId id="2147483732" r:id="rId3"/>
  </p:sldMasterIdLst>
  <p:notesMasterIdLst>
    <p:notesMasterId r:id="rId35"/>
  </p:notesMasterIdLst>
  <p:sldIdLst>
    <p:sldId id="257" r:id="rId4"/>
    <p:sldId id="266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294" r:id="rId14"/>
    <p:sldId id="295" r:id="rId15"/>
    <p:sldId id="332" r:id="rId16"/>
    <p:sldId id="334" r:id="rId17"/>
    <p:sldId id="333" r:id="rId18"/>
    <p:sldId id="323" r:id="rId19"/>
    <p:sldId id="324" r:id="rId20"/>
    <p:sldId id="328" r:id="rId21"/>
    <p:sldId id="327" r:id="rId22"/>
    <p:sldId id="321" r:id="rId23"/>
    <p:sldId id="314" r:id="rId24"/>
    <p:sldId id="351" r:id="rId25"/>
    <p:sldId id="352" r:id="rId26"/>
    <p:sldId id="353" r:id="rId27"/>
    <p:sldId id="354" r:id="rId28"/>
    <p:sldId id="355" r:id="rId29"/>
    <p:sldId id="356" r:id="rId30"/>
    <p:sldId id="322" r:id="rId31"/>
    <p:sldId id="320" r:id="rId32"/>
    <p:sldId id="338" r:id="rId33"/>
    <p:sldId id="337" r:id="rId3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5827" autoAdjust="0"/>
  </p:normalViewPr>
  <p:slideViewPr>
    <p:cSldViewPr>
      <p:cViewPr>
        <p:scale>
          <a:sx n="78" d="100"/>
          <a:sy n="78" d="100"/>
        </p:scale>
        <p:origin x="-16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3496960"/>
        <c:axId val="34548544"/>
        <c:axId val="0"/>
      </c:bar3DChart>
      <c:catAx>
        <c:axId val="43496960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48544"/>
        <c:crosses val="autoZero"/>
        <c:auto val="1"/>
        <c:lblAlgn val="ctr"/>
        <c:lblOffset val="100"/>
        <c:noMultiLvlLbl val="0"/>
      </c:catAx>
      <c:valAx>
        <c:axId val="34548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496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1853056"/>
        <c:axId val="34540352"/>
        <c:axId val="0"/>
      </c:bar3DChart>
      <c:catAx>
        <c:axId val="111853056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40352"/>
        <c:crosses val="autoZero"/>
        <c:auto val="1"/>
        <c:lblAlgn val="ctr"/>
        <c:lblOffset val="100"/>
        <c:noMultiLvlLbl val="0"/>
      </c:catAx>
      <c:valAx>
        <c:axId val="34540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85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2141824"/>
        <c:axId val="35029568"/>
        <c:axId val="0"/>
      </c:bar3DChart>
      <c:catAx>
        <c:axId val="112141824"/>
        <c:scaling>
          <c:orientation val="minMax"/>
        </c:scaling>
        <c:delete val="0"/>
        <c:axPos val="b"/>
        <c:majorTickMark val="none"/>
        <c:minorTickMark val="none"/>
        <c:tickLblPos val="nextTo"/>
        <c:crossAx val="35029568"/>
        <c:crosses val="autoZero"/>
        <c:auto val="1"/>
        <c:lblAlgn val="ctr"/>
        <c:lblOffset val="100"/>
        <c:noMultiLvlLbl val="0"/>
      </c:catAx>
      <c:valAx>
        <c:axId val="3502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141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2613376"/>
        <c:axId val="35035904"/>
        <c:axId val="0"/>
      </c:bar3DChart>
      <c:catAx>
        <c:axId val="112613376"/>
        <c:scaling>
          <c:orientation val="minMax"/>
        </c:scaling>
        <c:delete val="0"/>
        <c:axPos val="b"/>
        <c:majorTickMark val="none"/>
        <c:minorTickMark val="none"/>
        <c:tickLblPos val="nextTo"/>
        <c:crossAx val="35035904"/>
        <c:crosses val="autoZero"/>
        <c:auto val="1"/>
        <c:lblAlgn val="ctr"/>
        <c:lblOffset val="100"/>
        <c:noMultiLvlLbl val="0"/>
      </c:catAx>
      <c:valAx>
        <c:axId val="35035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613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4373504"/>
        <c:axId val="80424896"/>
        <c:axId val="0"/>
      </c:bar3DChart>
      <c:catAx>
        <c:axId val="44373504"/>
        <c:scaling>
          <c:orientation val="minMax"/>
        </c:scaling>
        <c:delete val="0"/>
        <c:axPos val="b"/>
        <c:majorTickMark val="none"/>
        <c:minorTickMark val="none"/>
        <c:tickLblPos val="nextTo"/>
        <c:crossAx val="80424896"/>
        <c:crosses val="autoZero"/>
        <c:auto val="1"/>
        <c:lblAlgn val="ctr"/>
        <c:lblOffset val="100"/>
        <c:noMultiLvlLbl val="0"/>
      </c:catAx>
      <c:valAx>
        <c:axId val="80424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373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4375040"/>
        <c:axId val="81017600"/>
        <c:axId val="0"/>
      </c:bar3DChart>
      <c:catAx>
        <c:axId val="44375040"/>
        <c:scaling>
          <c:orientation val="minMax"/>
        </c:scaling>
        <c:delete val="0"/>
        <c:axPos val="b"/>
        <c:majorTickMark val="none"/>
        <c:minorTickMark val="none"/>
        <c:tickLblPos val="nextTo"/>
        <c:crossAx val="81017600"/>
        <c:crosses val="autoZero"/>
        <c:auto val="1"/>
        <c:lblAlgn val="ctr"/>
        <c:lblOffset val="100"/>
        <c:noMultiLvlLbl val="0"/>
      </c:catAx>
      <c:valAx>
        <c:axId val="81017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375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5927936"/>
        <c:axId val="80678848"/>
        <c:axId val="0"/>
      </c:bar3DChart>
      <c:catAx>
        <c:axId val="45927936"/>
        <c:scaling>
          <c:orientation val="minMax"/>
        </c:scaling>
        <c:delete val="0"/>
        <c:axPos val="b"/>
        <c:majorTickMark val="none"/>
        <c:minorTickMark val="none"/>
        <c:tickLblPos val="nextTo"/>
        <c:crossAx val="80678848"/>
        <c:crosses val="autoZero"/>
        <c:auto val="1"/>
        <c:lblAlgn val="ctr"/>
        <c:lblOffset val="100"/>
        <c:noMultiLvlLbl val="0"/>
      </c:catAx>
      <c:valAx>
        <c:axId val="80678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927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3646976"/>
        <c:axId val="34517504"/>
        <c:axId val="0"/>
      </c:bar3DChart>
      <c:catAx>
        <c:axId val="43646976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17504"/>
        <c:crosses val="autoZero"/>
        <c:auto val="1"/>
        <c:lblAlgn val="ctr"/>
        <c:lblOffset val="100"/>
        <c:noMultiLvlLbl val="0"/>
      </c:catAx>
      <c:valAx>
        <c:axId val="34517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646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2109056"/>
        <c:axId val="35007872"/>
        <c:axId val="0"/>
      </c:bar3DChart>
      <c:catAx>
        <c:axId val="112109056"/>
        <c:scaling>
          <c:orientation val="minMax"/>
        </c:scaling>
        <c:delete val="0"/>
        <c:axPos val="b"/>
        <c:majorTickMark val="none"/>
        <c:minorTickMark val="none"/>
        <c:tickLblPos val="nextTo"/>
        <c:crossAx val="35007872"/>
        <c:crosses val="autoZero"/>
        <c:auto val="1"/>
        <c:lblAlgn val="ctr"/>
        <c:lblOffset val="100"/>
        <c:noMultiLvlLbl val="0"/>
      </c:catAx>
      <c:valAx>
        <c:axId val="35007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109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2142848"/>
        <c:axId val="34522816"/>
        <c:axId val="0"/>
      </c:bar3DChart>
      <c:catAx>
        <c:axId val="112142848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22816"/>
        <c:crosses val="autoZero"/>
        <c:auto val="1"/>
        <c:lblAlgn val="ctr"/>
        <c:lblOffset val="100"/>
        <c:noMultiLvlLbl val="0"/>
      </c:catAx>
      <c:valAx>
        <c:axId val="34522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14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1905280"/>
        <c:axId val="34528576"/>
        <c:axId val="0"/>
      </c:bar3DChart>
      <c:catAx>
        <c:axId val="111905280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28576"/>
        <c:crosses val="autoZero"/>
        <c:auto val="1"/>
        <c:lblAlgn val="ctr"/>
        <c:lblOffset val="100"/>
        <c:noMultiLvlLbl val="0"/>
      </c:catAx>
      <c:valAx>
        <c:axId val="34528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905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 sz="2200" dirty="0"/>
              <a:t>СЪБИТИЯ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12111104"/>
        <c:axId val="34534464"/>
        <c:axId val="0"/>
      </c:bar3DChart>
      <c:catAx>
        <c:axId val="112111104"/>
        <c:scaling>
          <c:orientation val="minMax"/>
        </c:scaling>
        <c:delete val="0"/>
        <c:axPos val="b"/>
        <c:majorTickMark val="none"/>
        <c:minorTickMark val="none"/>
        <c:tickLblPos val="nextTo"/>
        <c:crossAx val="34534464"/>
        <c:crosses val="autoZero"/>
        <c:auto val="1"/>
        <c:lblAlgn val="ctr"/>
        <c:lblOffset val="100"/>
        <c:noMultiLvlLbl val="0"/>
      </c:catAx>
      <c:valAx>
        <c:axId val="34534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111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CC27B-D65C-4E47-9543-D095A6E198CD}" type="datetimeFigureOut">
              <a:rPr lang="bg-BG" smtClean="0"/>
              <a:t>9.12.2014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F9C62-42D9-4E4E-B9D9-66583D93FB7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3847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5C8280-71FD-4CDE-9638-ECDD75DD9F72}" type="slidenum">
              <a:rPr lang="bg-BG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4B2A03-6439-431E-AF2B-6A98B373956C}" type="slidenum">
              <a:rPr lang="bg-BG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4B2A03-6439-431E-AF2B-6A98B373956C}" type="slidenum">
              <a:rPr lang="bg-BG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4B2A03-6439-431E-AF2B-6A98B373956C}" type="slidenum">
              <a:rPr lang="bg-BG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bg-BG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234D2-329F-492E-A888-43A466DB80C3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845C1-A8F4-4D74-9120-D9EDDCDC11AE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1955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B2D8-9C71-4BB6-BA46-D7BF7A3E1CA9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867F9-E3EC-4977-B3AE-9783845B46A9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7943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D024D-B0D6-4261-B88B-B7D1E4BF8552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7E5CA-DE3A-4BFE-A3F7-BB09B78A2E69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9266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3BD27-304A-4871-9657-992F75DFB19A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AB2DC-853D-4D67-99EC-91F14235FD46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0005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9836E-3A9A-46CA-98B6-E270CA4925AD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F1807-E329-41A4-A41B-0D4B745A5764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8100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178E4-5046-4465-AA24-368D5C7962EF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A7C13-B72A-4B03-8CB0-36DBEE7AFABD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800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4D526-19B7-4532-94FB-DE915869C4E6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B5C78-D04A-4983-888F-9F0870F5F79C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46241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CB3AD-322E-4946-99FB-2B4FDED99B75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ABA51-0AB3-40D1-95E7-2F608B36DDEA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6997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B5FB3-6C6A-49E7-A0B5-B56700A444AF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7D1B-DA71-4C6E-AE8C-48DB1CE8F1FE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44613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D041E-BCDB-4D08-A9FF-84E30540B175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3F7D4-4D7A-467E-A662-2D5F56609760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98725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EF38F-5B15-45F0-8A87-6E4F33881AB9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75946-BCF0-4087-A5B6-6133A61E2DAF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7471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CA00-8EC6-4DC2-A9F3-F09368D9FECC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394B1-AAC6-42BC-9A74-AA1D241D14DD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89253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77" indent="0">
              <a:buNone/>
              <a:defRPr sz="2800"/>
            </a:lvl2pPr>
            <a:lvl3pPr marL="913755" indent="0">
              <a:buNone/>
              <a:defRPr sz="2400"/>
            </a:lvl3pPr>
            <a:lvl4pPr marL="1370632" indent="0">
              <a:buNone/>
              <a:defRPr sz="2000"/>
            </a:lvl4pPr>
            <a:lvl5pPr marL="1827510" indent="0">
              <a:buNone/>
              <a:defRPr sz="2000"/>
            </a:lvl5pPr>
            <a:lvl6pPr marL="2284386" indent="0">
              <a:buNone/>
              <a:defRPr sz="2000"/>
            </a:lvl6pPr>
            <a:lvl7pPr marL="2741264" indent="0">
              <a:buNone/>
              <a:defRPr sz="2000"/>
            </a:lvl7pPr>
            <a:lvl8pPr marL="3198142" indent="0">
              <a:buNone/>
              <a:defRPr sz="2000"/>
            </a:lvl8pPr>
            <a:lvl9pPr marL="365501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3D427-5CA4-4B9D-9A42-DFC595A648AA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13997-4589-4253-862B-8878EFC9B59B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56291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3FAD1-2604-4E5D-B599-B3C2028BA021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491AE-D52F-4EC2-AC50-45F56ACF0542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59841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75EF0-E8D9-4E77-A18A-0D49A4219640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53706-2DC1-4A24-BA96-58F7E271850B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7148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EC3D769-CEEE-4EE4-9E96-10E9101BEE8D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901881B-3FF7-4374-AEC3-21D5A74BC98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96993663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83BB7F4-F2DE-4A17-9A3F-27FFBC2CD5EB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6E3D6B1-DA45-415E-867D-61266DC01C0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6624307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80125D1-7A3B-4AC4-B522-A3B617BAFE99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3D59253-6104-4036-9D28-50F1306878D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92681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2251018-2235-44B5-98BF-5616770AC974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829C963-9551-4686-A063-42C41BE277C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66856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46B8384-8DAE-49BC-AE10-C84AA78BB5AA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1D86E68-E161-4471-9ACA-9288BECCC19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3676483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E8EB364-6708-4E4D-93B1-4A7E22F35EA8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78034AC-828F-4446-8DD1-8BE1DBBB833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72832090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F5FBA8B-1F8B-4977-80DF-03FACA96C062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524547B-5928-4AA2-BD6D-FF71F53F9FD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33777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D90EE-4D98-4F74-9B5C-2E87B4B9D110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FA85B-C8EE-4A7F-B9C7-C4AF158ABE18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68130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BB9760-4C1D-4F87-BCF3-9A071192AA18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8F80A63-ABDD-4575-8622-1BB0288AAEA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1540721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77" indent="0">
              <a:buNone/>
              <a:defRPr sz="2800"/>
            </a:lvl2pPr>
            <a:lvl3pPr marL="913755" indent="0">
              <a:buNone/>
              <a:defRPr sz="2400"/>
            </a:lvl3pPr>
            <a:lvl4pPr marL="1370632" indent="0">
              <a:buNone/>
              <a:defRPr sz="2000"/>
            </a:lvl4pPr>
            <a:lvl5pPr marL="1827510" indent="0">
              <a:buNone/>
              <a:defRPr sz="2000"/>
            </a:lvl5pPr>
            <a:lvl6pPr marL="2284386" indent="0">
              <a:buNone/>
              <a:defRPr sz="2000"/>
            </a:lvl6pPr>
            <a:lvl7pPr marL="2741264" indent="0">
              <a:buNone/>
              <a:defRPr sz="2000"/>
            </a:lvl7pPr>
            <a:lvl8pPr marL="3198142" indent="0">
              <a:buNone/>
              <a:defRPr sz="2000"/>
            </a:lvl8pPr>
            <a:lvl9pPr marL="365501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FC3A640-A5FE-46CB-B83A-8ECD3BD85A99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A4E515C-D812-4A5B-9A71-55C8F83F067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8657395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81721E5-D9CD-424A-AA31-A365ABBF69CF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125A030-122A-4629-8F03-BB25FBB7CA1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44271131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A7F1648-6B06-460F-9351-B17278A983CE}" type="datetime1">
              <a:rPr lang="bg-BG"/>
              <a:pPr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534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83FB5A4-51E4-4EDE-9FE7-DB5F11623E8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2587100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B9FF2-59AD-43D3-9A69-0BECCE0A5098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8390F-F713-4EAF-BDCD-642D7141DA2B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08700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AD26-9E31-49E2-B19F-D01594683466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1434A-A7EA-4D5F-AF76-6F919BF9AED5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3148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D8A65-1666-4358-8BB8-C888BC0DA73C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B81B2-7D66-434C-A869-108E5F79120A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14535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369AA-EA6F-4DCC-AAB1-CADE4FACEE1F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9ED6D-CD8D-442B-B043-CAE8403AF877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9794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52570-D860-47CA-A8CF-F3537B2E3434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23BA-FB0A-4C6E-9593-FE8A5204C817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7523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DDF1D-568B-48FA-827E-2A0FA9AE1080}" type="datetime1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16F78-9FEF-4A93-ADF7-DDC27302BD3F}" type="slidenum">
              <a:rPr lang="bg-BG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1678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6C9E42-644B-4F8F-872A-4AF0A24867B1}" type="datetime1">
              <a:rPr lang="bg-BG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9A365-C726-4071-BBFF-91DA64E6541B}" type="slidenum">
              <a:rPr lang="bg-BG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21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fld id="{92833150-C20E-4D1A-AAA4-946EACB3AC25}" type="datetime1">
              <a:rPr lang="bg-BG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913755" fontAlgn="base">
                <a:spcBef>
                  <a:spcPct val="0"/>
                </a:spcBef>
                <a:spcAft>
                  <a:spcPct val="0"/>
                </a:spcAft>
                <a:defRPr/>
              </a:pPr>
              <a:t>9.12.2014 г.</a:t>
            </a:fld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fld id="{1365ADE2-4AFE-49CB-B967-9D884DFD34A1}" type="slidenum">
              <a:rPr lang="bg-BG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91375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8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5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6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5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657" indent="-3426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26" indent="-285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93" indent="-2284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071" indent="-2284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948" indent="-2284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26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02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80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58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7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5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86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64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4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18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472" y="275012"/>
            <a:ext cx="8229057" cy="114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472" y="1599673"/>
            <a:ext cx="8229057" cy="452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 defTabSz="801046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55EF78-456F-4684-AAD6-223C19395D0D}" type="datetime1">
              <a:rPr lang="bg-BG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9.12.2014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ctr" defTabSz="801046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67" y="6356933"/>
            <a:ext cx="2133962" cy="364281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 defTabSz="801046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BD1A41-EBDB-4BDB-8F42-626FF028DF63}" type="slidenum">
              <a:rPr lang="bg-BG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119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8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5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6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5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0904" indent="-3409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248" indent="-2838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984" indent="-2268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377" indent="-2268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163" indent="-2268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26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02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80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58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7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5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86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64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4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18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hyperlink" Target="http://eufunds.bg/bg/oicnews/0/2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1.wdp"/><Relationship Id="rId7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microsoft.com/office/2007/relationships/hdphoto" Target="../media/hdphoto1.wdp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chart" Target="../charts/chart4.xml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microsoft.com/office/2007/relationships/hdphoto" Target="../media/hdphoto1.wdp"/><Relationship Id="rId7" Type="http://schemas.openxmlformats.org/officeDocument/2006/relationships/image" Target="../media/image3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chart" Target="../charts/chart5.xml"/><Relationship Id="rId9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microsoft.com/office/2007/relationships/hdphoto" Target="../media/hdphoto1.wdp"/><Relationship Id="rId7" Type="http://schemas.openxmlformats.org/officeDocument/2006/relationships/image" Target="../media/image4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hdphoto" Target="../media/hdphoto1.wdp"/><Relationship Id="rId7" Type="http://schemas.openxmlformats.org/officeDocument/2006/relationships/image" Target="../media/image5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chart" Target="../charts/chart6.xml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hdphoto" Target="../media/hdphoto1.wdp"/><Relationship Id="rId7" Type="http://schemas.openxmlformats.org/officeDocument/2006/relationships/image" Target="../media/image6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chart" Target="../charts/chart7.xml"/><Relationship Id="rId10" Type="http://schemas.openxmlformats.org/officeDocument/2006/relationships/image" Target="../media/image64.png"/><Relationship Id="rId4" Type="http://schemas.openxmlformats.org/officeDocument/2006/relationships/image" Target="../media/image53.png"/><Relationship Id="rId9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microsoft.com/office/2007/relationships/hdphoto" Target="../media/hdphoto1.wdp"/><Relationship Id="rId7" Type="http://schemas.openxmlformats.org/officeDocument/2006/relationships/image" Target="../media/image6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chart" Target="../charts/chart8.xml"/><Relationship Id="rId10" Type="http://schemas.openxmlformats.org/officeDocument/2006/relationships/image" Target="../media/image69.png"/><Relationship Id="rId4" Type="http://schemas.openxmlformats.org/officeDocument/2006/relationships/image" Target="../media/image53.pn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1.wdp"/><Relationship Id="rId7" Type="http://schemas.openxmlformats.org/officeDocument/2006/relationships/image" Target="../media/image7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chart" Target="../charts/chart9.xml"/><Relationship Id="rId10" Type="http://schemas.openxmlformats.org/officeDocument/2006/relationships/image" Target="../media/image74.png"/><Relationship Id="rId4" Type="http://schemas.openxmlformats.org/officeDocument/2006/relationships/image" Target="../media/image53.png"/><Relationship Id="rId9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microsoft.com/office/2007/relationships/hdphoto" Target="../media/hdphoto1.wdp"/><Relationship Id="rId7" Type="http://schemas.openxmlformats.org/officeDocument/2006/relationships/image" Target="../media/image7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5.png"/><Relationship Id="rId5" Type="http://schemas.openxmlformats.org/officeDocument/2006/relationships/chart" Target="../charts/chart10.xml"/><Relationship Id="rId10" Type="http://schemas.openxmlformats.org/officeDocument/2006/relationships/image" Target="../media/image79.png"/><Relationship Id="rId4" Type="http://schemas.openxmlformats.org/officeDocument/2006/relationships/image" Target="../media/image53.png"/><Relationship Id="rId9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microsoft.com/office/2007/relationships/hdphoto" Target="../media/hdphoto1.wdp"/><Relationship Id="rId7" Type="http://schemas.openxmlformats.org/officeDocument/2006/relationships/image" Target="../media/image8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85.jpeg"/><Relationship Id="rId5" Type="http://schemas.openxmlformats.org/officeDocument/2006/relationships/chart" Target="../charts/chart11.xml"/><Relationship Id="rId10" Type="http://schemas.openxmlformats.org/officeDocument/2006/relationships/image" Target="../media/image84.png"/><Relationship Id="rId4" Type="http://schemas.openxmlformats.org/officeDocument/2006/relationships/image" Target="../media/image53.png"/><Relationship Id="rId9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image" Target="../media/image53.png"/><Relationship Id="rId4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g"/><Relationship Id="rId5" Type="http://schemas.openxmlformats.org/officeDocument/2006/relationships/image" Target="../media/image87.jp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4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53.png"/><Relationship Id="rId10" Type="http://schemas.openxmlformats.org/officeDocument/2006/relationships/image" Target="../media/image94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hyperlink" Target="mailto:oic.sofia@eufunds.b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5364163" y="1733550"/>
            <a:ext cx="273685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30000"/>
              </a:spcBef>
              <a:spcAft>
                <a:spcPct val="0"/>
              </a:spcAft>
            </a:pPr>
            <a:r>
              <a:rPr lang="bg-BG" sz="1200" dirty="0">
                <a:solidFill>
                  <a:schemeClr val="tx2"/>
                </a:solidFill>
                <a:latin typeface="Calibri" pitchFamily="34" charset="0"/>
              </a:rPr>
              <a:t>ОБЛАСТЕН ИНФОРМАЦИОНЕН ЦЕНТЪР</a:t>
            </a:r>
          </a:p>
          <a:p>
            <a:pPr algn="r" eaLnBrk="1" fontAlgn="base" hangingPunct="1">
              <a:spcBef>
                <a:spcPct val="30000"/>
              </a:spcBef>
              <a:spcAft>
                <a:spcPct val="0"/>
              </a:spcAft>
            </a:pPr>
            <a:r>
              <a:rPr lang="bg-BG" sz="1200" dirty="0">
                <a:solidFill>
                  <a:schemeClr val="tx2"/>
                </a:solidFill>
                <a:latin typeface="Calibri" pitchFamily="34" charset="0"/>
              </a:rPr>
              <a:t>СОФИЯ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11188" y="2924175"/>
            <a:ext cx="76327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bg-BG" sz="2800" b="1" dirty="0">
                <a:solidFill>
                  <a:schemeClr val="tx2"/>
                </a:solidFill>
              </a:rPr>
              <a:t>ОБЛАСТЕН ИНФОРМАЦИОНЕН ЦЕНТЪР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bg-BG" sz="2800" b="1" dirty="0" smtClean="0">
                <a:solidFill>
                  <a:srgbClr val="00B0F0"/>
                </a:solidFill>
              </a:rPr>
              <a:t>СОФИЯ-ГРАД </a:t>
            </a:r>
            <a:r>
              <a:rPr lang="bg-BG" sz="2800" b="1" dirty="0">
                <a:solidFill>
                  <a:srgbClr val="00B0F0"/>
                </a:solidFill>
              </a:rPr>
              <a:t>И </a:t>
            </a:r>
            <a:r>
              <a:rPr lang="bg-BG" sz="2800" b="1" dirty="0" smtClean="0">
                <a:solidFill>
                  <a:srgbClr val="00B0F0"/>
                </a:solidFill>
              </a:rPr>
              <a:t>СОФИЯ-ОБЛАСТ</a:t>
            </a:r>
            <a:endParaRPr lang="bg-BG" sz="2800" b="1" dirty="0">
              <a:solidFill>
                <a:srgbClr val="00B0F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168281"/>
            <a:ext cx="460851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20" y="4581128"/>
            <a:ext cx="1971172" cy="97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96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>
            <a:spLocks noChangeArrowheads="1"/>
          </p:cNvSpPr>
          <p:nvPr/>
        </p:nvSpPr>
        <p:spPr bwMode="auto">
          <a:xfrm>
            <a:off x="539754" y="476253"/>
            <a:ext cx="3960813" cy="5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>
                <a:solidFill>
                  <a:srgbClr val="FFFFFF"/>
                </a:solidFill>
                <a:latin typeface="Calibri" pitchFamily="34" charset="0"/>
              </a:rPr>
              <a:t>НАШАТА СТРАНИЦА</a:t>
            </a:r>
          </a:p>
        </p:txBody>
      </p:sp>
      <p:pic>
        <p:nvPicPr>
          <p:cNvPr id="3077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7" t="12982" r="23080" b="11053"/>
          <a:stretch>
            <a:fillRect/>
          </a:stretch>
        </p:blipFill>
        <p:spPr bwMode="auto">
          <a:xfrm>
            <a:off x="1042988" y="1700217"/>
            <a:ext cx="7253287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3419478" y="4724404"/>
            <a:ext cx="720725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>
              <a:solidFill>
                <a:prstClr val="white"/>
              </a:solidFill>
            </a:endParaRPr>
          </a:p>
        </p:txBody>
      </p:sp>
      <p:sp>
        <p:nvSpPr>
          <p:cNvPr id="10245" name="TextBox 2"/>
          <p:cNvSpPr txBox="1">
            <a:spLocks noChangeArrowheads="1"/>
          </p:cNvSpPr>
          <p:nvPr/>
        </p:nvSpPr>
        <p:spPr bwMode="auto">
          <a:xfrm>
            <a:off x="6227765" y="879478"/>
            <a:ext cx="2335212" cy="44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200" b="1" u="sng">
                <a:solidFill>
                  <a:srgbClr val="0000FF"/>
                </a:solidFill>
                <a:latin typeface="Calibri" pitchFamily="34" charset="0"/>
              </a:rPr>
              <a:t>www.eufunds.bg</a:t>
            </a:r>
            <a:endParaRPr lang="bg-BG" sz="2200" b="1" u="sng">
              <a:solidFill>
                <a:srgbClr val="0000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40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8536" y="13636"/>
            <a:ext cx="612068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ПОСЕТИТЕЛИ/ВЪПРОСИ/ОТГОВОРИ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  <a:latin typeface="+mn-lt"/>
            </a:endParaRPr>
          </a:p>
          <a:p>
            <a:pPr marL="0" lvl="2" indent="-285750" algn="just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Общ брой</a:t>
            </a:r>
            <a:r>
              <a:rPr lang="bg-BG" b="1" dirty="0">
                <a:solidFill>
                  <a:srgbClr val="1F497D"/>
                </a:solidFill>
                <a:latin typeface="Calibri"/>
              </a:rPr>
              <a:t> 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посетители на Областен информационен център София-град и София област за периода юли 2012 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–октомври 2014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: </a:t>
            </a:r>
            <a:r>
              <a:rPr lang="en-GB" b="1" dirty="0" smtClean="0">
                <a:solidFill>
                  <a:srgbClr val="1F497D"/>
                </a:solidFill>
                <a:latin typeface="Calibri"/>
              </a:rPr>
              <a:t>5</a:t>
            </a:r>
            <a:r>
              <a:rPr lang="en-GB" b="1" dirty="0" smtClean="0">
                <a:solidFill>
                  <a:srgbClr val="1F497D"/>
                </a:solidFill>
                <a:latin typeface="Calibri"/>
              </a:rPr>
              <a:t>640</a:t>
            </a:r>
            <a:r>
              <a:rPr lang="bg-BG" b="1" dirty="0" smtClean="0">
                <a:solidFill>
                  <a:srgbClr val="1F497D"/>
                </a:solidFill>
                <a:latin typeface="Calibri"/>
              </a:rPr>
              <a:t> </a:t>
            </a:r>
            <a:r>
              <a:rPr lang="bg-BG" b="1" dirty="0" smtClean="0">
                <a:solidFill>
                  <a:srgbClr val="1F497D"/>
                </a:solidFill>
                <a:latin typeface="Calibri"/>
              </a:rPr>
              <a:t>души</a:t>
            </a:r>
            <a:endParaRPr lang="bg-BG" b="1" dirty="0">
              <a:solidFill>
                <a:srgbClr val="1F497D"/>
              </a:solidFill>
              <a:latin typeface="Calibri"/>
            </a:endParaRPr>
          </a:p>
          <a:p>
            <a:pPr marL="0" lvl="2" indent="0" algn="just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marL="0" lvl="2" indent="-285750" algn="just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Общ брой въпроси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, постъпили към експертите в Областен информационен център София-град и София област:</a:t>
            </a:r>
            <a:r>
              <a:rPr lang="en-GB" dirty="0">
                <a:solidFill>
                  <a:srgbClr val="1F497D"/>
                </a:solidFill>
                <a:latin typeface="Calibri"/>
              </a:rPr>
              <a:t> 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5</a:t>
            </a:r>
            <a:r>
              <a:rPr lang="en-GB" dirty="0" smtClean="0">
                <a:solidFill>
                  <a:srgbClr val="1F497D"/>
                </a:solidFill>
                <a:latin typeface="Calibri"/>
              </a:rPr>
              <a:t>8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18</a:t>
            </a:r>
            <a:endParaRPr lang="bg-BG" b="1" dirty="0">
              <a:solidFill>
                <a:srgbClr val="1F497D"/>
              </a:solidFill>
              <a:latin typeface="Calibri"/>
            </a:endParaRPr>
          </a:p>
          <a:p>
            <a:pPr marL="0" lvl="2" indent="-285750" algn="just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marL="0" lvl="2" indent="-285750" algn="just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Общ брой отговори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:</a:t>
            </a:r>
            <a:r>
              <a:rPr lang="en-GB" dirty="0">
                <a:solidFill>
                  <a:srgbClr val="1F497D"/>
                </a:solidFill>
                <a:latin typeface="Calibri"/>
              </a:rPr>
              <a:t> </a:t>
            </a:r>
            <a:r>
              <a:rPr lang="bg-BG" b="1" dirty="0" smtClean="0">
                <a:solidFill>
                  <a:srgbClr val="1F497D"/>
                </a:solidFill>
                <a:latin typeface="Calibri"/>
              </a:rPr>
              <a:t>5</a:t>
            </a:r>
            <a:r>
              <a:rPr lang="en-GB" b="1" dirty="0" smtClean="0">
                <a:solidFill>
                  <a:srgbClr val="1F497D"/>
                </a:solidFill>
                <a:latin typeface="Calibri"/>
              </a:rPr>
              <a:t>8</a:t>
            </a:r>
            <a:r>
              <a:rPr lang="bg-BG" b="1" dirty="0" smtClean="0">
                <a:solidFill>
                  <a:srgbClr val="1F497D"/>
                </a:solidFill>
                <a:latin typeface="Calibri"/>
              </a:rPr>
              <a:t>18</a:t>
            </a:r>
            <a:endParaRPr lang="bg-BG" b="1" dirty="0">
              <a:solidFill>
                <a:srgbClr val="1F497D"/>
              </a:solidFill>
              <a:latin typeface="Calibri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marL="0" indent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bg-BG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 smtClean="0"/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 smtClean="0"/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bg-BG" dirty="0">
              <a:solidFill>
                <a:prstClr val="black"/>
              </a:solidFill>
            </a:endParaRPr>
          </a:p>
          <a:p>
            <a:pPr marL="0" indent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bg-BG" dirty="0">
                <a:solidFill>
                  <a:prstClr val="black"/>
                </a:solidFill>
              </a:rPr>
              <a:t> </a:t>
            </a:r>
            <a:r>
              <a:rPr lang="bg-BG" dirty="0" smtClean="0">
                <a:solidFill>
                  <a:prstClr val="black"/>
                </a:solidFill>
              </a:rPr>
              <a:t>    </a:t>
            </a:r>
            <a:endParaRPr lang="en-GB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42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23528" y="170562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СЪБИТИЯ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213" y="2133600"/>
            <a:ext cx="76322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buFont typeface="Arial" panose="020B0604020202020204" pitchFamily="34" charset="0"/>
              <a:buChar char="•"/>
            </a:pPr>
            <a:r>
              <a:rPr lang="bg-BG" sz="2000" b="1" dirty="0">
                <a:solidFill>
                  <a:srgbClr val="00B0F0"/>
                </a:solidFill>
                <a:latin typeface="Calibri"/>
              </a:rPr>
              <a:t>Брой събития</a:t>
            </a:r>
            <a:r>
              <a:rPr lang="bg-BG" sz="2000" b="1" dirty="0">
                <a:solidFill>
                  <a:srgbClr val="1F497D"/>
                </a:solidFill>
                <a:latin typeface="Calibri"/>
              </a:rPr>
              <a:t>,</a:t>
            </a:r>
            <a:r>
              <a:rPr lang="bg-BG" sz="2000" dirty="0">
                <a:solidFill>
                  <a:srgbClr val="1F497D"/>
                </a:solidFill>
                <a:latin typeface="Calibri"/>
              </a:rPr>
              <a:t> проведени от ОИЦ – София: </a:t>
            </a: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127</a:t>
            </a:r>
            <a:r>
              <a:rPr lang="bg-BG" sz="2000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                                                         </a:t>
            </a:r>
            <a:r>
              <a:rPr lang="bg-BG" sz="2000" dirty="0" smtClean="0">
                <a:solidFill>
                  <a:srgbClr val="1F497D"/>
                </a:solidFill>
                <a:latin typeface="Calibri"/>
              </a:rPr>
              <a:t>(</a:t>
            </a:r>
            <a:r>
              <a:rPr lang="en-GB" sz="2000" dirty="0" smtClean="0">
                <a:solidFill>
                  <a:srgbClr val="1F497D"/>
                </a:solidFill>
                <a:latin typeface="Calibri"/>
              </a:rPr>
              <a:t> </a:t>
            </a:r>
            <a:r>
              <a:rPr lang="bg-BG" sz="2000" dirty="0" smtClean="0">
                <a:solidFill>
                  <a:srgbClr val="1F497D"/>
                </a:solidFill>
                <a:latin typeface="Calibri"/>
              </a:rPr>
              <a:t>за тази година - 46)</a:t>
            </a:r>
            <a:endParaRPr lang="bg-BG" sz="2000" dirty="0">
              <a:solidFill>
                <a:srgbClr val="1F497D"/>
              </a:solidFill>
              <a:latin typeface="Calibri"/>
            </a:endParaRPr>
          </a:p>
          <a:p>
            <a:pPr indent="-285750">
              <a:buFont typeface="Arial" panose="020B0604020202020204" pitchFamily="34" charset="0"/>
              <a:buChar char="•"/>
            </a:pPr>
            <a:endParaRPr lang="bg-BG" sz="2000" dirty="0">
              <a:solidFill>
                <a:srgbClr val="1F497D"/>
              </a:solidFill>
              <a:latin typeface="Calibri"/>
            </a:endParaRPr>
          </a:p>
          <a:p>
            <a:pPr indent="-285750">
              <a:buFont typeface="Arial" panose="020B0604020202020204" pitchFamily="34" charset="0"/>
              <a:buChar char="•"/>
            </a:pPr>
            <a:r>
              <a:rPr lang="bg-BG" sz="2000" b="1" dirty="0">
                <a:solidFill>
                  <a:srgbClr val="1F497D"/>
                </a:solidFill>
                <a:latin typeface="Calibri"/>
              </a:rPr>
              <a:t>Теми </a:t>
            </a:r>
            <a:r>
              <a:rPr lang="bg-BG" sz="2000" dirty="0">
                <a:solidFill>
                  <a:srgbClr val="1F497D"/>
                </a:solidFill>
                <a:latin typeface="Calibri"/>
              </a:rPr>
              <a:t>на проведените събития: </a:t>
            </a:r>
          </a:p>
          <a:p>
            <a:endParaRPr lang="bg-BG" sz="2000" dirty="0">
              <a:solidFill>
                <a:srgbClr val="1F497D"/>
              </a:solidFill>
              <a:latin typeface="Calibri"/>
            </a:endParaRP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rgbClr val="1F497D"/>
                </a:solidFill>
                <a:latin typeface="Calibri"/>
              </a:rPr>
              <a:t>Актуални възможности по ОП през 2013 г.</a:t>
            </a: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rgbClr val="1F497D"/>
                </a:solidFill>
                <a:latin typeface="Calibri"/>
              </a:rPr>
              <a:t>Научени уроци от изминаващия програмен период</a:t>
            </a: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rgbClr val="1F497D"/>
                </a:solidFill>
                <a:latin typeface="Calibri"/>
              </a:rPr>
              <a:t>Добри практики през периода 2007 – 2013 г. </a:t>
            </a: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rgbClr val="1F497D"/>
                </a:solidFill>
                <a:latin typeface="Calibri"/>
              </a:rPr>
              <a:t>Мрежата от 28 ОИЦ </a:t>
            </a:r>
            <a:endParaRPr lang="en-GB" sz="2000" dirty="0">
              <a:solidFill>
                <a:srgbClr val="1F497D"/>
              </a:solidFill>
              <a:latin typeface="Calibri"/>
            </a:endParaRP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rgbClr val="1F497D"/>
                </a:solidFill>
                <a:latin typeface="Calibri"/>
              </a:rPr>
              <a:t>Следващ програмен период 2014 – 2020 г</a:t>
            </a:r>
            <a:r>
              <a:rPr lang="bg-BG" sz="2000" dirty="0" smtClean="0">
                <a:solidFill>
                  <a:srgbClr val="1F497D"/>
                </a:solidFill>
                <a:latin typeface="Calibri"/>
              </a:rPr>
              <a:t>.</a:t>
            </a:r>
          </a:p>
          <a:p>
            <a:pPr marL="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rgbClr val="1F497D"/>
                </a:solidFill>
              </a:rPr>
              <a:t>"</a:t>
            </a:r>
            <a:r>
              <a:rPr lang="ru-RU" sz="2000" dirty="0">
                <a:solidFill>
                  <a:srgbClr val="1F497D"/>
                </a:solidFill>
              </a:rPr>
              <a:t>Споразумение за партньорство и нормативна рамка" 2014-2020</a:t>
            </a:r>
            <a:endParaRPr lang="en-GB" sz="2000" dirty="0">
              <a:solidFill>
                <a:srgbClr val="1F497D"/>
              </a:solidFill>
              <a:latin typeface="Calibri"/>
            </a:endParaRPr>
          </a:p>
          <a:p>
            <a:pPr marL="0" lvl="2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000" dirty="0">
              <a:solidFill>
                <a:srgbClr val="1F497D"/>
              </a:solidFill>
              <a:latin typeface="Calibri"/>
            </a:endParaRPr>
          </a:p>
          <a:p>
            <a:pPr indent="-285750">
              <a:buFont typeface="Arial" panose="020B0604020202020204" pitchFamily="34" charset="0"/>
              <a:buChar char="•"/>
            </a:pPr>
            <a:r>
              <a:rPr lang="bg-BG" sz="2000" b="1" dirty="0">
                <a:solidFill>
                  <a:srgbClr val="00B0F0"/>
                </a:solidFill>
                <a:latin typeface="Calibri"/>
              </a:rPr>
              <a:t>Присъствали</a:t>
            </a:r>
            <a:r>
              <a:rPr lang="bg-BG" sz="2000" dirty="0">
                <a:solidFill>
                  <a:srgbClr val="00B0F0"/>
                </a:solidFill>
                <a:latin typeface="Calibri"/>
              </a:rPr>
              <a:t> </a:t>
            </a:r>
            <a:r>
              <a:rPr lang="bg-BG" sz="2000" dirty="0">
                <a:solidFill>
                  <a:srgbClr val="1F497D"/>
                </a:solidFill>
                <a:latin typeface="Calibri"/>
              </a:rPr>
              <a:t>на събитията: </a:t>
            </a:r>
            <a:r>
              <a:rPr lang="en-GB" sz="2000" b="1" dirty="0" smtClean="0">
                <a:solidFill>
                  <a:srgbClr val="1F497D"/>
                </a:solidFill>
                <a:latin typeface="Calibri"/>
              </a:rPr>
              <a:t>7574</a:t>
            </a:r>
            <a:r>
              <a:rPr lang="bg-BG" sz="2000" b="1" dirty="0" smtClean="0">
                <a:solidFill>
                  <a:srgbClr val="1F497D"/>
                </a:solidFill>
                <a:latin typeface="Calibri"/>
              </a:rPr>
              <a:t> </a:t>
            </a:r>
            <a:r>
              <a:rPr lang="bg-BG" sz="2000" b="1" dirty="0">
                <a:solidFill>
                  <a:srgbClr val="1F497D"/>
                </a:solidFill>
                <a:latin typeface="Calibri"/>
              </a:rPr>
              <a:t>души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72347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9512" y="260648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МЛАДЕЖТА В ДВИЖЕНИЕ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395536" y="1628800"/>
            <a:ext cx="80645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1F497D"/>
                </a:solidFill>
                <a:latin typeface="+mn-lt"/>
              </a:rPr>
              <a:t>"Младежта </a:t>
            </a:r>
            <a:r>
              <a:rPr lang="ru-RU" b="1" dirty="0">
                <a:solidFill>
                  <a:srgbClr val="1F497D"/>
                </a:solidFill>
                <a:latin typeface="+mn-lt"/>
              </a:rPr>
              <a:t>в движение“ </a:t>
            </a:r>
            <a:r>
              <a:rPr lang="ru-RU" dirty="0">
                <a:solidFill>
                  <a:srgbClr val="1F497D"/>
                </a:solidFill>
                <a:latin typeface="+mn-lt"/>
              </a:rPr>
              <a:t>е широкообхватен пакет от политически инициативи за образование и заетост за младите хора в Европа. Този пакет от инициативи, на който бе дадено начало през 2010 г., е част от стратегията за интелигентен, устойчив и приобщаващ растеж „Европа 2020“.</a:t>
            </a:r>
          </a:p>
          <a:p>
            <a:pPr marL="0" indent="0" algn="just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latin typeface="+mn-lt"/>
              </a:rPr>
              <a:t>Целта </a:t>
            </a:r>
            <a:r>
              <a:rPr lang="ru-RU" dirty="0">
                <a:solidFill>
                  <a:srgbClr val="1F497D"/>
                </a:solidFill>
                <a:latin typeface="+mn-lt"/>
              </a:rPr>
              <a:t>на „Младежта в движение“ е подобряване на образованието и възможностите за намиране на работа на младите хора, намаляване на високата безработица сред тях и повишаване на младежката заетост – в унисон с по-широкообхватната цел на ЕС за постигане на равнище на заетост от 75 % от населението в трудоспособна възраст (20-64 г.) чрез: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1F497D"/>
                </a:solidFill>
                <a:latin typeface="+mn-lt"/>
              </a:rPr>
              <a:t>съобразяване в по-голяма степен на образованието и обучението с нуждите на младите хора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1F497D"/>
                </a:solidFill>
                <a:latin typeface="+mn-lt"/>
              </a:rPr>
              <a:t>насърчаване на повече младежи да се възползват от стипендии на ЕС за образование или обучение в чужбина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1F497D"/>
                </a:solidFill>
                <a:latin typeface="+mn-lt"/>
              </a:rPr>
              <a:t>стимулиране на държавите от ЕС да вземат мерки за улесняване на прехода от образование към работа.</a:t>
            </a:r>
            <a:endParaRPr lang="en-GB" dirty="0">
              <a:solidFill>
                <a:srgbClr val="1F497D"/>
              </a:solidFill>
              <a:latin typeface="+mn-lt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720925068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779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23528" y="170562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ДЕЙНОСТТА НИ В СНИМКИ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213" y="2133600"/>
            <a:ext cx="7632203" cy="11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r>
              <a:rPr lang="bg-BG" dirty="0" smtClean="0">
                <a:solidFill>
                  <a:prstClr val="black"/>
                </a:solidFill>
              </a:rPr>
              <a:t> </a:t>
            </a:r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290430206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886" y="1684440"/>
            <a:ext cx="5889949" cy="44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7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176" y="1753486"/>
            <a:ext cx="287813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464" y="2976758"/>
            <a:ext cx="287813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1366" y="116632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СНИМКИ ОТ ИНИЦИАТИВАТА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361" y="1887378"/>
            <a:ext cx="7632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r>
              <a:rPr lang="bg-BG" dirty="0" smtClean="0">
                <a:solidFill>
                  <a:prstClr val="black"/>
                </a:solidFill>
              </a:rPr>
              <a:t> </a:t>
            </a:r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439327986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4" name="Картина 16" descr="P51312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34976" y="4599768"/>
            <a:ext cx="2880000" cy="2160000"/>
          </a:xfrm>
          <a:prstGeom prst="rect">
            <a:avLst/>
          </a:prstGeom>
        </p:spPr>
      </p:pic>
      <p:pic>
        <p:nvPicPr>
          <p:cNvPr id="16" name="Картина 17" descr="P513125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240" y="1761486"/>
            <a:ext cx="2880000" cy="2160000"/>
          </a:xfrm>
          <a:prstGeom prst="rect">
            <a:avLst/>
          </a:prstGeom>
        </p:spPr>
      </p:pic>
      <p:pic>
        <p:nvPicPr>
          <p:cNvPr id="18" name="Картина 19" descr="P513127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424" y="4581128"/>
            <a:ext cx="288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3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9429" y="188913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ДЕЙНОСТТА НИ В СНИМКИ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213" y="2133600"/>
            <a:ext cx="7632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r>
              <a:rPr lang="bg-BG" dirty="0" smtClean="0">
                <a:solidFill>
                  <a:prstClr val="black"/>
                </a:solidFill>
              </a:rPr>
              <a:t> </a:t>
            </a:r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547375661"/>
              </p:ext>
            </p:extLst>
          </p:nvPr>
        </p:nvGraphicFramePr>
        <p:xfrm>
          <a:off x="1763688" y="3212976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0785"/>
            <a:ext cx="2438400" cy="16245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1675743"/>
            <a:ext cx="2210997" cy="162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190" y="3437256"/>
            <a:ext cx="2195736" cy="16468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108" y="3425432"/>
            <a:ext cx="2234082" cy="16468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172" y="5237416"/>
            <a:ext cx="2308567" cy="162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14" y="5237416"/>
            <a:ext cx="2397190" cy="1623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32" y="1675743"/>
            <a:ext cx="2296268" cy="1623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4400"/>
            <a:ext cx="2252206" cy="1623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72" y="3437256"/>
            <a:ext cx="2701636" cy="1623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397" y="1666090"/>
            <a:ext cx="2204775" cy="1623600"/>
          </a:xfrm>
          <a:prstGeom prst="rect">
            <a:avLst/>
          </a:prstGeom>
        </p:spPr>
      </p:pic>
      <p:pic>
        <p:nvPicPr>
          <p:cNvPr id="1026" name="Picture 2" descr="D:\P515128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206" y="5234400"/>
            <a:ext cx="2248107" cy="162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02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08000" y="188913"/>
            <a:ext cx="54721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ДЕЙНОСТТА НИ В СНИМКИ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213" y="2133600"/>
            <a:ext cx="7632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 smtClean="0">
              <a:solidFill>
                <a:prstClr val="black"/>
              </a:solidFill>
            </a:endParaRPr>
          </a:p>
          <a:p>
            <a:r>
              <a:rPr lang="bg-BG" dirty="0" smtClean="0">
                <a:solidFill>
                  <a:prstClr val="black"/>
                </a:solidFill>
              </a:rPr>
              <a:t> </a:t>
            </a:r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532421783"/>
              </p:ext>
            </p:extLst>
          </p:nvPr>
        </p:nvGraphicFramePr>
        <p:xfrm>
          <a:off x="1763688" y="3212976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 descr="C:\Users\Lina\Desktop\Snimki za prezentaciq\P12229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88" y="908720"/>
            <a:ext cx="4139952" cy="281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na\Desktop\Snimki za prezentaciq\P11729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1737"/>
            <a:ext cx="4424040" cy="293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ina\Desktop\Snimki za prezentaciq\P131016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4813" t="-719232" r="-521669" b="-542795"/>
          <a:stretch/>
        </p:blipFill>
        <p:spPr bwMode="auto">
          <a:xfrm>
            <a:off x="-17171686" y="-12733523"/>
            <a:ext cx="43344000" cy="32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Lina\Desktop\Snimki za prezentaciq\P131017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764"/>
            <a:ext cx="3110856" cy="202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Lina\Desktop\Snimki za prezentaciq\P122296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20477"/>
            <a:ext cx="2992288" cy="219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iika\Desktop\P123299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637"/>
            <a:ext cx="2795061" cy="209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72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dlen\Downloads\_P4040923.JPG_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084" y="4005064"/>
            <a:ext cx="3803915" cy="285293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adlen\Downloads\_P4030881.JPG_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092" y="1021803"/>
            <a:ext cx="3731908" cy="2664297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adlen\Downloads\_P4100970.JPG_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498"/>
            <a:ext cx="3911419" cy="2672915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Madlen\Downloads\_P3110628.JPG_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" y="3960440"/>
            <a:ext cx="3863414" cy="289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9512" y="18864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bg1"/>
                </a:solidFill>
              </a:rPr>
              <a:t>ДЕЙНОСТТА НИ В СНИМКИ</a:t>
            </a:r>
            <a:endParaRPr lang="bg-BG" sz="3200" b="1" dirty="0">
              <a:solidFill>
                <a:schemeClr val="bg1"/>
              </a:solidFill>
            </a:endParaRPr>
          </a:p>
        </p:txBody>
      </p:sp>
      <p:pic>
        <p:nvPicPr>
          <p:cNvPr id="3079" name="Picture 7" descr="C:\Users\Madlen\Downloads\_P3310805.JPG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818" y="1700808"/>
            <a:ext cx="3360373" cy="252028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Madlen\Downloads\_P2180287.JPG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26" y="4198776"/>
            <a:ext cx="3371866" cy="2420888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45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9512" y="116632"/>
            <a:ext cx="547211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ИНФОРМАЦИОННИ ПРИОРИТЕТИ 201</a:t>
            </a:r>
            <a:r>
              <a:rPr lang="en-GB" sz="3000" b="1" dirty="0" smtClean="0">
                <a:solidFill>
                  <a:prstClr val="white"/>
                </a:solidFill>
                <a:latin typeface="Calibri" pitchFamily="34" charset="0"/>
              </a:rPr>
              <a:t>4</a:t>
            </a:r>
            <a:r>
              <a:rPr lang="bg-BG" sz="3000" b="1" dirty="0" smtClean="0">
                <a:solidFill>
                  <a:prstClr val="white"/>
                </a:solidFill>
                <a:latin typeface="Calibri" pitchFamily="34" charset="0"/>
              </a:rPr>
              <a:t> г.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684213" y="2133600"/>
            <a:ext cx="80645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bg-BG" dirty="0">
                <a:solidFill>
                  <a:schemeClr val="tx2"/>
                </a:solidFill>
                <a:latin typeface="+mn-lt"/>
              </a:rPr>
              <a:t>Популяризиране</a:t>
            </a:r>
            <a:r>
              <a:rPr lang="bg-BG" dirty="0">
                <a:solidFill>
                  <a:srgbClr val="1F497D"/>
                </a:solidFill>
                <a:latin typeface="+mn-lt"/>
              </a:rPr>
              <a:t> на </a:t>
            </a:r>
            <a:r>
              <a:rPr lang="bg-BG" b="1" dirty="0">
                <a:solidFill>
                  <a:schemeClr val="tx2"/>
                </a:solidFill>
                <a:latin typeface="+mn-lt"/>
              </a:rPr>
              <a:t>програмен период 2014-2020 г.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>
              <a:solidFill>
                <a:srgbClr val="1F497D"/>
              </a:solidFill>
              <a:latin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>
              <a:solidFill>
                <a:srgbClr val="1F497D"/>
              </a:solidFill>
              <a:latin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bg-BG" dirty="0">
                <a:solidFill>
                  <a:srgbClr val="1F497D"/>
                </a:solidFill>
                <a:latin typeface="+mn-lt"/>
              </a:rPr>
              <a:t>Популяризиране на </a:t>
            </a:r>
            <a:r>
              <a:rPr lang="bg-BG" b="1" dirty="0">
                <a:solidFill>
                  <a:srgbClr val="00B0F0"/>
                </a:solidFill>
                <a:latin typeface="+mn-lt"/>
              </a:rPr>
              <a:t>добри практики по оперативните програми</a:t>
            </a:r>
            <a:r>
              <a:rPr lang="bg-BG" dirty="0">
                <a:solidFill>
                  <a:srgbClr val="1F497D"/>
                </a:solidFill>
                <a:latin typeface="+mn-lt"/>
              </a:rPr>
              <a:t> и научени уроци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>
              <a:solidFill>
                <a:srgbClr val="1F497D"/>
              </a:solidFill>
              <a:latin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>
              <a:solidFill>
                <a:srgbClr val="1F497D"/>
              </a:solidFill>
              <a:latin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bg-BG" dirty="0">
                <a:solidFill>
                  <a:srgbClr val="1F497D"/>
                </a:solidFill>
                <a:latin typeface="+mn-lt"/>
              </a:rPr>
              <a:t>Популяризиране на </a:t>
            </a:r>
            <a:r>
              <a:rPr lang="bg-BG" b="1" dirty="0">
                <a:solidFill>
                  <a:schemeClr val="tx2"/>
                </a:solidFill>
                <a:latin typeface="+mn-lt"/>
              </a:rPr>
              <a:t>мрежата от 28 информационни центъра (ЦИКО и 27 ОИЦ)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bg-BG" dirty="0">
              <a:solidFill>
                <a:srgbClr val="1F497D"/>
              </a:solidFill>
              <a:latin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>
              <a:solidFill>
                <a:srgbClr val="1F497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14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44474" y="320675"/>
            <a:ext cx="26638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prstClr val="white"/>
                </a:solidFill>
                <a:latin typeface="Calibri" pitchFamily="34" charset="0"/>
              </a:rPr>
              <a:t>ПРОЕКТЪТ</a:t>
            </a: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50825" y="2128838"/>
            <a:ext cx="8713788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2" indent="-285750" algn="just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Наименование: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 Изграждане и функциониране на Областен информационен център София-град и София-област за популяризиране на Кохезионната </a:t>
            </a:r>
            <a:r>
              <a:rPr lang="bg-BG" dirty="0">
                <a:solidFill>
                  <a:schemeClr val="tx2"/>
                </a:solidFill>
                <a:latin typeface="Calibri"/>
              </a:rPr>
              <a:t>политика в България</a:t>
            </a:r>
          </a:p>
          <a:p>
            <a:pPr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Бенефициент: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 Столична община</a:t>
            </a:r>
          </a:p>
          <a:p>
            <a:pPr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Договор за БФП</a:t>
            </a:r>
            <a:r>
              <a:rPr lang="bg-BG" b="1" dirty="0">
                <a:solidFill>
                  <a:srgbClr val="1F497D"/>
                </a:solidFill>
                <a:latin typeface="Calibri"/>
              </a:rPr>
              <a:t>: </a:t>
            </a:r>
            <a:r>
              <a:rPr lang="en-US" dirty="0">
                <a:solidFill>
                  <a:schemeClr val="tx2"/>
                </a:solidFill>
                <a:latin typeface="Calibri"/>
              </a:rPr>
              <a:t>BG161PO002-3.3.02-0027-C0001</a:t>
            </a:r>
            <a:endParaRPr lang="bg-BG" dirty="0">
              <a:solidFill>
                <a:schemeClr val="tx2"/>
              </a:solidFill>
              <a:latin typeface="Calibri"/>
            </a:endParaRPr>
          </a:p>
          <a:p>
            <a:pPr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Продължителност</a:t>
            </a:r>
            <a:r>
              <a:rPr lang="bg-BG" dirty="0">
                <a:solidFill>
                  <a:srgbClr val="00B0F0"/>
                </a:solidFill>
                <a:latin typeface="Calibri"/>
              </a:rPr>
              <a:t>: 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47</a:t>
            </a:r>
            <a:r>
              <a:rPr lang="en-US" dirty="0" smtClean="0">
                <a:solidFill>
                  <a:srgbClr val="1F497D"/>
                </a:solidFill>
                <a:latin typeface="Calibri"/>
              </a:rPr>
              <a:t> 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месеца</a:t>
            </a:r>
          </a:p>
          <a:p>
            <a:pPr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Стойност</a:t>
            </a:r>
            <a:r>
              <a:rPr lang="bg-BG" dirty="0">
                <a:solidFill>
                  <a:srgbClr val="00B0F0"/>
                </a:solidFill>
                <a:latin typeface="Calibri"/>
              </a:rPr>
              <a:t>: 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729 133</a:t>
            </a:r>
            <a:r>
              <a:rPr lang="en-US" dirty="0" smtClean="0">
                <a:solidFill>
                  <a:srgbClr val="1F497D"/>
                </a:solidFill>
                <a:latin typeface="Calibri"/>
              </a:rPr>
              <a:t>,</a:t>
            </a:r>
            <a:r>
              <a:rPr lang="bg-BG" dirty="0" smtClean="0">
                <a:solidFill>
                  <a:srgbClr val="1F497D"/>
                </a:solidFill>
                <a:latin typeface="Calibri"/>
              </a:rPr>
              <a:t>05 лв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.</a:t>
            </a:r>
          </a:p>
          <a:p>
            <a:pPr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Размер на БФП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: 100 %</a:t>
            </a:r>
          </a:p>
          <a:p>
            <a:pPr algn="just" eaLnBrk="1" fontAlgn="base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bg-BG" b="1" dirty="0">
                <a:solidFill>
                  <a:srgbClr val="00B0F0"/>
                </a:solidFill>
                <a:latin typeface="Calibri"/>
              </a:rPr>
              <a:t>Процедура: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 </a:t>
            </a:r>
            <a:r>
              <a:rPr lang="en-US" dirty="0">
                <a:solidFill>
                  <a:srgbClr val="1F497D"/>
                </a:solidFill>
                <a:latin typeface="Calibri"/>
              </a:rPr>
              <a:t>BG161PO002-3.3.02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 „Изграждане и функциониране на областни информационни центрове“ по ОП „Техническа помощ“</a:t>
            </a:r>
            <a:endParaRPr lang="en-GB" dirty="0">
              <a:solidFill>
                <a:srgbClr val="1F497D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47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1835696" y="1562889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bg-BG" dirty="0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dirty="0" smtClean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bg1"/>
                </a:solidFill>
              </a:rPr>
              <a:t>ИНИЦИАТИВИТЕ В СНИМКИ</a:t>
            </a:r>
            <a:endParaRPr lang="bg-BG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540" y="209586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/>
              <a:t> </a:t>
            </a:r>
            <a:endParaRPr lang="en-GB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1540" y="1916832"/>
            <a:ext cx="8460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bg-BG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bg-BG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6390"/>
            <a:ext cx="3171128" cy="23783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696" y="4498285"/>
            <a:ext cx="3131840" cy="2348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408" y="906687"/>
            <a:ext cx="3171128" cy="23783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6687"/>
            <a:ext cx="3171128" cy="23783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849152"/>
            <a:ext cx="3103200" cy="22172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686375"/>
            <a:ext cx="3103200" cy="213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895" y="773415"/>
            <a:ext cx="2190105" cy="309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72" y="42336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prstClr val="white"/>
                </a:solidFill>
              </a:rPr>
              <a:t>ИНИЦИАТИВИ НА МРЕЖАТА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6448" y="1988107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000" b="1" cap="all" dirty="0" smtClean="0">
                <a:solidFill>
                  <a:srgbClr val="1F497D"/>
                </a:solidFill>
              </a:rPr>
              <a:t>Конкурс за младежки проект под мотото                                                        „</a:t>
            </a:r>
            <a:r>
              <a:rPr lang="ru-RU" sz="2000" b="1" i="1" cap="all" dirty="0" smtClean="0">
                <a:solidFill>
                  <a:srgbClr val="1F497D"/>
                </a:solidFill>
                <a:ea typeface="Batang" panose="02030600000101010101" pitchFamily="18" charset="-127"/>
              </a:rPr>
              <a:t>Да </a:t>
            </a:r>
            <a:r>
              <a:rPr lang="ru-RU" sz="2000" b="1" i="1" cap="all" dirty="0">
                <a:solidFill>
                  <a:srgbClr val="1F497D"/>
                </a:solidFill>
                <a:ea typeface="Batang" panose="02030600000101010101" pitchFamily="18" charset="-127"/>
              </a:rPr>
              <a:t>създаваме </a:t>
            </a:r>
            <a:r>
              <a:rPr lang="ru-RU" sz="2000" b="1" i="1" cap="all" dirty="0">
                <a:solidFill>
                  <a:srgbClr val="00B0F0"/>
                </a:solidFill>
                <a:ea typeface="Batang" panose="02030600000101010101" pitchFamily="18" charset="-127"/>
              </a:rPr>
              <a:t>ЗАЕДНО </a:t>
            </a:r>
            <a:r>
              <a:rPr lang="ru-RU" sz="2000" b="1" i="1" cap="all" dirty="0">
                <a:solidFill>
                  <a:schemeClr val="tx2"/>
                </a:solidFill>
                <a:ea typeface="Batang" panose="02030600000101010101" pitchFamily="18" charset="-127"/>
              </a:rPr>
              <a:t>европейски проекти</a:t>
            </a:r>
            <a:r>
              <a:rPr lang="ru-RU" sz="2000" b="1" i="1" cap="all" dirty="0" smtClean="0">
                <a:solidFill>
                  <a:srgbClr val="1F497D"/>
                </a:solidFill>
                <a:ea typeface="Batang" panose="02030600000101010101" pitchFamily="18" charset="-127"/>
              </a:rPr>
              <a:t>!</a:t>
            </a:r>
            <a:r>
              <a:rPr lang="bg-BG" sz="2000" b="1" i="1" cap="all" dirty="0" smtClean="0">
                <a:solidFill>
                  <a:srgbClr val="1F497D"/>
                </a:solidFill>
                <a:ea typeface="Batang" panose="02030600000101010101" pitchFamily="18" charset="-127"/>
              </a:rPr>
              <a:t>“</a:t>
            </a:r>
            <a:endParaRPr lang="bg-BG" sz="2000" b="1" i="1" cap="all" dirty="0">
              <a:solidFill>
                <a:srgbClr val="1F497D"/>
              </a:solidFill>
              <a:ea typeface="Batang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rgbClr val="1F497D"/>
                </a:solidFill>
              </a:rPr>
              <a:t>м</a:t>
            </a:r>
            <a:r>
              <a:rPr lang="bg-BG" sz="2000" dirty="0" smtClean="0">
                <a:solidFill>
                  <a:srgbClr val="1F497D"/>
                </a:solidFill>
              </a:rPr>
              <a:t>ай- юни  </a:t>
            </a:r>
            <a:r>
              <a:rPr lang="bg-BG" sz="2000" dirty="0">
                <a:solidFill>
                  <a:srgbClr val="1F497D"/>
                </a:solidFill>
              </a:rPr>
              <a:t>2014 г.</a:t>
            </a:r>
          </a:p>
          <a:p>
            <a:endParaRPr lang="bg-BG" sz="2000" b="1" i="1" cap="all" dirty="0" smtClean="0">
              <a:solidFill>
                <a:srgbClr val="1F497D"/>
              </a:solidFill>
              <a:ea typeface="Batang" panose="02030600000101010101" pitchFamily="18" charset="-127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000" dirty="0" smtClean="0">
                <a:solidFill>
                  <a:srgbClr val="1F497D"/>
                </a:solidFill>
              </a:rPr>
              <a:t> </a:t>
            </a:r>
            <a:r>
              <a:rPr lang="bg-BG" sz="2000" b="1" dirty="0" smtClean="0">
                <a:solidFill>
                  <a:srgbClr val="1F497D"/>
                </a:solidFill>
              </a:rPr>
              <a:t>„ДА СПОРТУВАМЕ ЗАЕДНО“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rgbClr val="1F497D"/>
                </a:solidFill>
              </a:rPr>
              <a:t>13-</a:t>
            </a:r>
            <a:r>
              <a:rPr lang="en-GB" sz="2000" dirty="0" smtClean="0">
                <a:solidFill>
                  <a:srgbClr val="1F497D"/>
                </a:solidFill>
              </a:rPr>
              <a:t>19</a:t>
            </a:r>
            <a:r>
              <a:rPr lang="bg-BG" sz="2000" dirty="0" smtClean="0">
                <a:solidFill>
                  <a:srgbClr val="1F497D"/>
                </a:solidFill>
              </a:rPr>
              <a:t> октомври 2014 г.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>
              <a:solidFill>
                <a:srgbClr val="1F497D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>
              <a:solidFill>
                <a:srgbClr val="1F497D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000" b="1" dirty="0" smtClean="0">
                <a:solidFill>
                  <a:srgbClr val="1F497D"/>
                </a:solidFill>
              </a:rPr>
              <a:t>ИЗЛОЖЕНИЕ „НОВИЯТ ПРОГРАМЕН ПЕРИОД 2014-2020 Г.“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1F497D"/>
                </a:solidFill>
              </a:rPr>
              <a:t>24-28</a:t>
            </a:r>
            <a:r>
              <a:rPr lang="bg-BG" sz="2000" dirty="0" smtClean="0">
                <a:solidFill>
                  <a:srgbClr val="1F497D"/>
                </a:solidFill>
              </a:rPr>
              <a:t> ноември 2014 г.</a:t>
            </a:r>
            <a:endParaRPr lang="bg-BG" sz="20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sz="2000" dirty="0">
              <a:solidFill>
                <a:prstClr val="black"/>
              </a:solidFill>
            </a:endParaRPr>
          </a:p>
          <a:p>
            <a:endParaRPr lang="bg-BG" sz="2000" b="1" cap="all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16" y="5517232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31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035032193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854656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3200" dirty="0" smtClean="0">
                <a:solidFill>
                  <a:schemeClr val="bg1"/>
                </a:solidFill>
              </a:rPr>
              <a:t>ИНИЦИАТИВА „ДА СПОРТУВАМЕ ЗАЕДНО“</a:t>
            </a:r>
            <a:endParaRPr lang="bg-BG" sz="32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764704"/>
            <a:ext cx="2371725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Elbow Connector 8"/>
          <p:cNvCxnSpPr/>
          <p:nvPr/>
        </p:nvCxnSpPr>
        <p:spPr>
          <a:xfrm rot="10800000" flipV="1">
            <a:off x="5364088" y="2819392"/>
            <a:ext cx="792088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0" y="882230"/>
            <a:ext cx="2957513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04" y="3832087"/>
            <a:ext cx="2607296" cy="193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21477"/>
            <a:ext cx="3024187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140" y="3728316"/>
            <a:ext cx="1755775" cy="203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49080"/>
            <a:ext cx="3273393" cy="218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1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898737120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854656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3200" dirty="0" smtClean="0">
                <a:solidFill>
                  <a:prstClr val="white"/>
                </a:solidFill>
              </a:rPr>
              <a:t>ИНИЦИАТИВА „ДА СПОРТУВАМЕ ЗАЕДНО“</a:t>
            </a:r>
            <a:endParaRPr lang="bg-BG" sz="3200" dirty="0">
              <a:solidFill>
                <a:prstClr val="white"/>
              </a:solidFill>
            </a:endParaRPr>
          </a:p>
        </p:txBody>
      </p:sp>
      <p:cxnSp>
        <p:nvCxnSpPr>
          <p:cNvPr id="4" name="Elbow Connector 3"/>
          <p:cNvCxnSpPr/>
          <p:nvPr/>
        </p:nvCxnSpPr>
        <p:spPr>
          <a:xfrm>
            <a:off x="251520" y="1772816"/>
            <a:ext cx="1512168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510136" cy="2632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182" y="4581128"/>
            <a:ext cx="2418042" cy="189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93096"/>
            <a:ext cx="304833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4" y="3429000"/>
            <a:ext cx="2768664" cy="2076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958416"/>
            <a:ext cx="3092732" cy="231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7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53127194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854656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3200" dirty="0" smtClean="0">
                <a:solidFill>
                  <a:prstClr val="white"/>
                </a:solidFill>
              </a:rPr>
              <a:t>ИНИЦИАТИВА „ДА СПОРТУВАМЕ ЗАЕДНО“</a:t>
            </a:r>
            <a:endParaRPr lang="bg-BG" sz="3200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6" y="1052736"/>
            <a:ext cx="3176972" cy="238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5024"/>
            <a:ext cx="3167428" cy="212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420" y="4509119"/>
            <a:ext cx="2911788" cy="218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442" y="2780929"/>
            <a:ext cx="3067872" cy="230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059" y="708408"/>
            <a:ext cx="2955381" cy="221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51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457745382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854656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3200" dirty="0" smtClean="0">
                <a:solidFill>
                  <a:prstClr val="white"/>
                </a:solidFill>
              </a:rPr>
              <a:t>ИНИЦИАТИВА „ДА СПОРТУВАМЕ ЗАЕДНО“</a:t>
            </a:r>
            <a:endParaRPr lang="bg-BG" sz="3200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294112" cy="247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80728"/>
            <a:ext cx="3155928" cy="210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74456"/>
            <a:ext cx="3222104" cy="241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026" y="4365800"/>
            <a:ext cx="2879022" cy="232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04588"/>
            <a:ext cx="2795662" cy="192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Elbow Connector 5"/>
          <p:cNvCxnSpPr/>
          <p:nvPr/>
        </p:nvCxnSpPr>
        <p:spPr>
          <a:xfrm>
            <a:off x="539552" y="4130099"/>
            <a:ext cx="1287016" cy="379021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4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624618489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926664" cy="1008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200" dirty="0">
                <a:solidFill>
                  <a:prstClr val="white"/>
                </a:solidFill>
              </a:rPr>
              <a:t>ИЗЛОЖЕНИЕ „НОВИЯТ ПРОГРАМЕН ПЕРИОД 2014-2020 Г.“</a:t>
            </a:r>
          </a:p>
          <a:p>
            <a:endParaRPr lang="bg-BG" sz="3200" dirty="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32" y="1124744"/>
            <a:ext cx="2496279" cy="187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97262"/>
            <a:ext cx="2955486" cy="222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941168"/>
            <a:ext cx="2736304" cy="179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64704"/>
            <a:ext cx="2968974" cy="189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132908"/>
            <a:ext cx="2566274" cy="566738"/>
          </a:xfrm>
        </p:spPr>
        <p:txBody>
          <a:bodyPr/>
          <a:lstStyle/>
          <a:p>
            <a:r>
              <a:rPr lang="ru-RU" sz="1400" dirty="0"/>
              <a:t>ИЗЛОЖБИ И ИЗНЕСЕНИ ПРИЕМНИ В КОПРИВЩИЦА, АНТОН, ПИРДОП И ЗЛАТИЦА</a:t>
            </a:r>
            <a:endParaRPr lang="bg-BG" sz="1400" dirty="0"/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3986180" y="1133058"/>
            <a:ext cx="1746169" cy="7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ИНФОРМАЦИОНЕН ЩАНД НА НЕМСКИ КОЛЕДЕН БАЗАР</a:t>
            </a:r>
            <a:endParaRPr lang="bg-BG" sz="1400" dirty="0"/>
          </a:p>
        </p:txBody>
      </p:sp>
      <p:sp>
        <p:nvSpPr>
          <p:cNvPr id="21" name="Title 1"/>
          <p:cNvSpPr txBox="1">
            <a:spLocks/>
          </p:cNvSpPr>
          <p:nvPr/>
        </p:nvSpPr>
        <p:spPr bwMode="auto">
          <a:xfrm>
            <a:off x="6012160" y="5921007"/>
            <a:ext cx="2435562" cy="101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cap="all" dirty="0"/>
              <a:t>ИЗЛОЖБИ В ОБЩИНИТЕ ГОДЕЧ, СВОГЕ И КОСТИНБРОД</a:t>
            </a:r>
          </a:p>
          <a:p>
            <a:endParaRPr lang="bg-BG" sz="1400" dirty="0"/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179512" y="4806671"/>
            <a:ext cx="2435562" cy="101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1400" cap="all" dirty="0"/>
              <a:t>ОИЦ-СОФИЯ ГОСТУВА НА „КИНОМАНИЯ-2014”</a:t>
            </a:r>
          </a:p>
          <a:p>
            <a:endParaRPr lang="ru-RU" sz="1400" cap="all" dirty="0"/>
          </a:p>
          <a:p>
            <a:endParaRPr lang="bg-BG" sz="1400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170" y="1819080"/>
            <a:ext cx="3329731" cy="2340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itle 1"/>
          <p:cNvSpPr txBox="1">
            <a:spLocks/>
          </p:cNvSpPr>
          <p:nvPr/>
        </p:nvSpPr>
        <p:spPr bwMode="auto">
          <a:xfrm>
            <a:off x="2876844" y="3876400"/>
            <a:ext cx="2566274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ИЗЛОЖБА И ПРИЕМНА В ОБЩИНА САМОКОВ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305121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20" grpId="0"/>
      <p:bldP spid="21" grpId="0"/>
      <p:bldP spid="22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92312768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29712" y="116632"/>
            <a:ext cx="7926664" cy="1008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200" dirty="0">
                <a:solidFill>
                  <a:prstClr val="white"/>
                </a:solidFill>
              </a:rPr>
              <a:t>ИЗЛОЖЕНИЕ „НОВИЯТ ПРОГРАМЕН ПЕРИОД 2014-2020 Г.“</a:t>
            </a:r>
          </a:p>
          <a:p>
            <a:endParaRPr lang="bg-BG" sz="3200" dirty="0">
              <a:solidFill>
                <a:prstClr val="white"/>
              </a:solidFill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4" y="2204865"/>
            <a:ext cx="279024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0" y="2408258"/>
            <a:ext cx="3244546" cy="14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cap="all" dirty="0"/>
              <a:t>ИЗЛОЖБИ В ОБЩИНИТЕ ГОДЕЧ, СВОГЕ И КОСТИНБРОД</a:t>
            </a:r>
          </a:p>
          <a:p>
            <a:endParaRPr lang="ru-RU" sz="1400" cap="all" dirty="0"/>
          </a:p>
          <a:p>
            <a:endParaRPr lang="bg-BG" sz="1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5808" y="13078072"/>
            <a:ext cx="4854461" cy="231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://eufunds.bg/news_pics/599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06166"/>
            <a:ext cx="2880320" cy="213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5796136" y="4077072"/>
            <a:ext cx="3244546" cy="70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cap="all" dirty="0"/>
              <a:t>ИЗНЕСЕНИ ПРИЕМНИ В ОБЩИНИТЕ ЧАВДАР, ЧЕЛОПЕЧ, МИРКОВО И ГОРНА МАЛИНА</a:t>
            </a:r>
          </a:p>
          <a:p>
            <a:endParaRPr lang="ru-RU" sz="1400" cap="all" dirty="0"/>
          </a:p>
          <a:p>
            <a:endParaRPr lang="bg-BG" sz="14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389" y="1412776"/>
            <a:ext cx="2646040" cy="198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 bwMode="auto">
          <a:xfrm>
            <a:off x="7429785" y="1196752"/>
            <a:ext cx="1300330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cap="all" dirty="0"/>
              <a:t>ИХТИМАН, КОСТЕНЕЦ И ДОЛНА БАНЯ</a:t>
            </a:r>
            <a:endParaRPr lang="bg-BG" sz="1400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27706"/>
            <a:ext cx="3078088" cy="2308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1133871" y="4527706"/>
            <a:ext cx="1152129" cy="128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ИЗЛОЖБИ В ОБЩИНИТЕ ЕТРОПОЛЕ, ПРАВЕЦ И БОТЕВГРАД</a:t>
            </a:r>
            <a:endParaRPr lang="bg-BG" sz="1400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67286"/>
            <a:ext cx="2876753" cy="217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itle 1"/>
          <p:cNvSpPr txBox="1">
            <a:spLocks/>
          </p:cNvSpPr>
          <p:nvPr/>
        </p:nvSpPr>
        <p:spPr bwMode="auto">
          <a:xfrm>
            <a:off x="3149360" y="3325297"/>
            <a:ext cx="2232248" cy="75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1400" cap="all" dirty="0"/>
              <a:t>ИЗЛОЖБА В МЕТРОТО</a:t>
            </a:r>
          </a:p>
        </p:txBody>
      </p:sp>
    </p:spTree>
    <p:extLst>
      <p:ext uri="{BB962C8B-B14F-4D97-AF65-F5344CB8AC3E}">
        <p14:creationId xmlns:p14="http://schemas.microsoft.com/office/powerpoint/2010/main" val="390301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/>
      <p:bldP spid="16" grpId="0"/>
      <p:bldP spid="18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992" y="1597560"/>
            <a:ext cx="3803915" cy="285293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8499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6976" y="0"/>
            <a:ext cx="547211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prstClr val="white"/>
                </a:solidFill>
                <a:latin typeface="Calibri" pitchFamily="34" charset="0"/>
              </a:rPr>
              <a:t>ЧЕТВЪРТА ПРЕСКОНФЕРЕНЦИЯ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446741373"/>
              </p:ext>
            </p:extLst>
          </p:nvPr>
        </p:nvGraphicFramePr>
        <p:xfrm>
          <a:off x="5388260" y="7101408"/>
          <a:ext cx="58563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382232" y="4581128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tx2"/>
                </a:solidFill>
              </a:rPr>
              <a:t>Първи, регионален етап </a:t>
            </a:r>
            <a:r>
              <a:rPr lang="bg-BG" sz="2000" b="1" dirty="0">
                <a:solidFill>
                  <a:schemeClr val="tx2"/>
                </a:solidFill>
              </a:rPr>
              <a:t>на инициативата</a:t>
            </a:r>
            <a:r>
              <a:rPr lang="bg-BG" sz="2000" dirty="0">
                <a:solidFill>
                  <a:schemeClr val="tx2"/>
                </a:solidFill>
              </a:rPr>
              <a:t> </a:t>
            </a:r>
            <a:r>
              <a:rPr lang="bg-BG" sz="2000" b="1" i="1" dirty="0">
                <a:solidFill>
                  <a:schemeClr val="tx2"/>
                </a:solidFill>
              </a:rPr>
              <a:t>„Конкурс за младежки проект“ </a:t>
            </a:r>
            <a:r>
              <a:rPr lang="bg-BG" sz="2000" b="1" i="1" dirty="0" smtClean="0">
                <a:solidFill>
                  <a:schemeClr val="tx2"/>
                </a:solidFill>
              </a:rPr>
              <a:t>         под </a:t>
            </a:r>
            <a:r>
              <a:rPr lang="bg-BG" sz="2000" b="1" i="1" dirty="0">
                <a:solidFill>
                  <a:schemeClr val="tx2"/>
                </a:solidFill>
              </a:rPr>
              <a:t>мотото „Да създаваме ЗАЕДНО европейски проекти”</a:t>
            </a:r>
            <a:endParaRPr lang="ru-RU" sz="2000" dirty="0" smtClean="0">
              <a:solidFill>
                <a:schemeClr val="tx2"/>
              </a:solidFill>
            </a:endParaRPr>
          </a:p>
          <a:p>
            <a:pPr algn="just"/>
            <a:endParaRPr lang="ru-RU" sz="20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>
            <a:spLocks noChangeArrowheads="1"/>
          </p:cNvSpPr>
          <p:nvPr/>
        </p:nvSpPr>
        <p:spPr bwMode="auto">
          <a:xfrm>
            <a:off x="-26" y="25146"/>
            <a:ext cx="53285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srgbClr val="FFFFFF"/>
                </a:solidFill>
                <a:latin typeface="Calibri" pitchFamily="34" charset="0"/>
              </a:rPr>
              <a:t>УСПЕШНИ ПРОЕКТИ СОФИЯ-ГРАД И СОФИЯ-ОБЛАСТ</a:t>
            </a:r>
            <a:endParaRPr lang="bg-BG" sz="32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807389" y="2708920"/>
            <a:ext cx="77771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b="1" dirty="0" smtClean="0">
                <a:solidFill>
                  <a:schemeClr val="tx2"/>
                </a:solidFill>
              </a:rPr>
              <a:t>Изготвяне на два видеофилма </a:t>
            </a:r>
            <a:r>
              <a:rPr lang="bg-BG" b="1" dirty="0">
                <a:solidFill>
                  <a:schemeClr val="tx2"/>
                </a:solidFill>
              </a:rPr>
              <a:t>за успешно реализирани проекти на Столична община и общините от Софийска област,  финансирани от Оперативните програми на ЕС</a:t>
            </a:r>
            <a:r>
              <a:rPr lang="bg-BG" dirty="0">
                <a:solidFill>
                  <a:schemeClr val="tx2"/>
                </a:solidFill>
              </a:rPr>
              <a:t>.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657701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013176"/>
            <a:ext cx="4588467" cy="1619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168" y="764865"/>
            <a:ext cx="1696516" cy="169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539753" y="209046"/>
            <a:ext cx="3311525" cy="5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prstClr val="white"/>
                </a:solidFill>
                <a:latin typeface="Calibri" pitchFamily="34" charset="0"/>
              </a:rPr>
              <a:t>УСЛУГИ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8800" y="1557337"/>
            <a:ext cx="8280400" cy="3600921"/>
          </a:xfrm>
          <a:prstGeom prst="rect">
            <a:avLst/>
          </a:prstGeom>
          <a:noFill/>
        </p:spPr>
        <p:txBody>
          <a:bodyPr lIns="91376" tIns="45688" rIns="91376" bIns="45688">
            <a:spAutoFit/>
          </a:bodyPr>
          <a:lstStyle/>
          <a:p>
            <a:pPr algn="ctr"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B0F0"/>
                </a:solidFill>
              </a:rPr>
              <a:t>ИНФОРМАЦИОННИ</a:t>
            </a:r>
            <a:r>
              <a:rPr lang="bg-BG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sz="2000" dirty="0">
              <a:solidFill>
                <a:prstClr val="black"/>
              </a:solidFill>
              <a:latin typeface="Arial" charset="0"/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tx2"/>
                </a:solidFill>
              </a:rPr>
              <a:t>за кохезионната политика на ЕС, </a:t>
            </a:r>
            <a:r>
              <a:rPr lang="bg-BG" sz="2000" dirty="0" smtClean="0">
                <a:solidFill>
                  <a:schemeClr val="tx2"/>
                </a:solidFill>
              </a:rPr>
              <a:t>Споразумението 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и оперативните програми</a:t>
            </a:r>
            <a:r>
              <a:rPr lang="en-GB" sz="2000" dirty="0">
                <a:solidFill>
                  <a:schemeClr val="tx2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(ОП)</a:t>
            </a:r>
            <a:r>
              <a:rPr lang="ru-RU" sz="2000" dirty="0">
                <a:solidFill>
                  <a:schemeClr val="tx2"/>
                </a:solidFill>
              </a:rPr>
              <a:t>, предоставяни по телефон, електронна поща, на място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b="1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tx2"/>
                </a:solidFill>
              </a:rPr>
              <a:t>за </a:t>
            </a:r>
            <a:r>
              <a:rPr lang="ru-RU" sz="2000" dirty="0" err="1">
                <a:solidFill>
                  <a:schemeClr val="tx2"/>
                </a:solidFill>
              </a:rPr>
              <a:t>открити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процедури</a:t>
            </a:r>
            <a:r>
              <a:rPr lang="ru-RU" sz="2000" dirty="0">
                <a:solidFill>
                  <a:schemeClr val="tx2"/>
                </a:solidFill>
              </a:rPr>
              <a:t> по ОП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000" dirty="0">
                <a:solidFill>
                  <a:schemeClr val="tx2"/>
                </a:solidFill>
              </a:rPr>
              <a:t>за добри практики и научени уроци от периода 2007 – 2013 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разпространение</a:t>
            </a:r>
            <a:r>
              <a:rPr lang="ru-RU" sz="2000" dirty="0">
                <a:solidFill>
                  <a:schemeClr val="tx2"/>
                </a:solidFill>
              </a:rPr>
              <a:t> на обща информация и </a:t>
            </a:r>
            <a:r>
              <a:rPr lang="ru-RU" sz="2000" dirty="0" err="1">
                <a:solidFill>
                  <a:schemeClr val="tx2"/>
                </a:solidFill>
              </a:rPr>
              <a:t>безплатни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материали</a:t>
            </a:r>
            <a:r>
              <a:rPr lang="ru-RU" sz="2000" dirty="0">
                <a:solidFill>
                  <a:schemeClr val="tx2"/>
                </a:solidFill>
              </a:rPr>
              <a:t> за </a:t>
            </a:r>
            <a:r>
              <a:rPr lang="ru-RU" sz="2000" dirty="0" err="1">
                <a:solidFill>
                  <a:schemeClr val="tx2"/>
                </a:solidFill>
              </a:rPr>
              <a:t>политиките</a:t>
            </a:r>
            <a:r>
              <a:rPr lang="ru-RU" sz="2000" dirty="0">
                <a:solidFill>
                  <a:schemeClr val="tx2"/>
                </a:solidFill>
              </a:rPr>
              <a:t> на ЕС.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810" y="890066"/>
            <a:ext cx="1779390" cy="1334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5103118"/>
            <a:ext cx="1675115" cy="175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130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16" y="2029505"/>
            <a:ext cx="2844000" cy="208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0" name="Text Box 6"/>
          <p:cNvSpPr txBox="1">
            <a:spLocks noChangeArrowheads="1"/>
          </p:cNvSpPr>
          <p:nvPr/>
        </p:nvSpPr>
        <p:spPr bwMode="auto">
          <a:xfrm>
            <a:off x="-26" y="25146"/>
            <a:ext cx="53285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srgbClr val="FFFFFF"/>
                </a:solidFill>
                <a:latin typeface="Calibri" pitchFamily="34" charset="0"/>
              </a:rPr>
              <a:t>УСПЕШНИ ПРОЕКТИ СОФИЯ-ГРАД И СОФИЯ-ОБЛАСТ</a:t>
            </a:r>
            <a:endParaRPr lang="bg-BG" sz="32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807390" y="2461381"/>
            <a:ext cx="77771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739148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130" y="2029505"/>
            <a:ext cx="2844000" cy="208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" y="4621794"/>
            <a:ext cx="2844000" cy="206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25" y="4621793"/>
            <a:ext cx="2844000" cy="206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9543"/>
            <a:ext cx="2844000" cy="208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392" y="4621793"/>
            <a:ext cx="2844000" cy="202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0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>
            <a:spLocks noChangeArrowheads="1"/>
          </p:cNvSpPr>
          <p:nvPr/>
        </p:nvSpPr>
        <p:spPr bwMode="auto">
          <a:xfrm>
            <a:off x="539750" y="476250"/>
            <a:ext cx="31686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>
                <a:solidFill>
                  <a:srgbClr val="FFFFFF"/>
                </a:solidFill>
                <a:latin typeface="Calibri" pitchFamily="34" charset="0"/>
              </a:rPr>
              <a:t>ОИЦ – СОФИЯ   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755650" y="2492375"/>
            <a:ext cx="7777163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sz="2400" b="1" dirty="0">
                <a:solidFill>
                  <a:srgbClr val="00B0F0"/>
                </a:solidFill>
                <a:latin typeface="Calibri"/>
              </a:rPr>
              <a:t>БЛАГОДАРЯ ЗА ВНИМАНИЕТО!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dirty="0">
                <a:solidFill>
                  <a:srgbClr val="1F497D"/>
                </a:solidFill>
                <a:latin typeface="Calibri"/>
              </a:rPr>
              <a:t>Областен информационен център София-град и София-област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dirty="0">
                <a:solidFill>
                  <a:srgbClr val="1F497D"/>
                </a:solidFill>
                <a:latin typeface="Calibri"/>
              </a:rPr>
              <a:t>гр. София 1408, бул. „Витоша“ 99</a:t>
            </a:r>
          </a:p>
          <a:p>
            <a:pPr algn="ctr"/>
            <a:r>
              <a:rPr lang="bg-BG" dirty="0">
                <a:solidFill>
                  <a:srgbClr val="1F497D"/>
                </a:solidFill>
                <a:latin typeface="Calibri"/>
              </a:rPr>
              <a:t>тел. 0879 291</a:t>
            </a:r>
            <a:r>
              <a:rPr lang="en-GB" dirty="0">
                <a:solidFill>
                  <a:srgbClr val="1F497D"/>
                </a:solidFill>
                <a:latin typeface="Calibri"/>
              </a:rPr>
              <a:t> 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120; </a:t>
            </a:r>
            <a:r>
              <a:rPr lang="en-GB" dirty="0">
                <a:solidFill>
                  <a:srgbClr val="1F497D"/>
                </a:solidFill>
                <a:latin typeface="Calibri"/>
              </a:rPr>
              <a:t>0879/291 121 </a:t>
            </a:r>
            <a:endParaRPr lang="bg-BG" dirty="0">
              <a:solidFill>
                <a:srgbClr val="1F497D"/>
              </a:solidFill>
              <a:latin typeface="Calibri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1F497D"/>
                </a:solidFill>
                <a:latin typeface="Calibri"/>
              </a:rPr>
              <a:t>e-mail: </a:t>
            </a:r>
            <a:r>
              <a:rPr lang="en-GB" dirty="0">
                <a:solidFill>
                  <a:srgbClr val="1F497D"/>
                </a:solidFill>
                <a:latin typeface="Calibri"/>
                <a:hlinkClick r:id="rId4"/>
              </a:rPr>
              <a:t>oic.sofia@eufunds.bg</a:t>
            </a:r>
            <a:r>
              <a:rPr lang="bg-BG" dirty="0">
                <a:solidFill>
                  <a:srgbClr val="1F497D"/>
                </a:solidFill>
                <a:latin typeface="Calibri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bg-BG" dirty="0">
              <a:solidFill>
                <a:srgbClr val="1F497D"/>
              </a:solidFill>
              <a:latin typeface="Calibri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1196752"/>
            <a:ext cx="19685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8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539751" y="196854"/>
            <a:ext cx="3311525" cy="5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prstClr val="white"/>
                </a:solidFill>
                <a:latin typeface="Calibri" pitchFamily="34" charset="0"/>
              </a:rPr>
              <a:t>УСЛУГИ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751" y="1668466"/>
            <a:ext cx="8135938" cy="4701515"/>
          </a:xfrm>
          <a:prstGeom prst="rect">
            <a:avLst/>
          </a:prstGeom>
          <a:noFill/>
        </p:spPr>
        <p:txBody>
          <a:bodyPr lIns="91376" tIns="45688" rIns="91376" bIns="45688">
            <a:spAutoFit/>
          </a:bodyPr>
          <a:lstStyle/>
          <a:p>
            <a:pPr algn="ctr"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B0F0"/>
                </a:solidFill>
              </a:rPr>
              <a:t>КОМУНИКАЦИОННИ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200" dirty="0">
              <a:solidFill>
                <a:prstClr val="black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bg-BG" sz="2200" dirty="0">
                <a:solidFill>
                  <a:schemeClr val="tx2"/>
                </a:solidFill>
              </a:rPr>
              <a:t>работа с целевите групи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2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solidFill>
                  <a:schemeClr val="tx2"/>
                </a:solidFill>
              </a:rPr>
              <a:t>взаимодействие с </a:t>
            </a:r>
            <a:r>
              <a:rPr lang="ru-RU" sz="2200" dirty="0" err="1">
                <a:solidFill>
                  <a:schemeClr val="tx2"/>
                </a:solidFill>
              </a:rPr>
              <a:t>Управляващите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органи</a:t>
            </a:r>
            <a:r>
              <a:rPr lang="ru-RU" sz="2200" dirty="0">
                <a:solidFill>
                  <a:schemeClr val="tx2"/>
                </a:solidFill>
              </a:rPr>
              <a:t> и </a:t>
            </a:r>
            <a:r>
              <a:rPr lang="ru-RU" sz="2200" dirty="0" err="1">
                <a:solidFill>
                  <a:schemeClr val="tx2"/>
                </a:solidFill>
              </a:rPr>
              <a:t>Междинните</a:t>
            </a:r>
            <a:r>
              <a:rPr lang="ru-RU" sz="2200" dirty="0">
                <a:solidFill>
                  <a:schemeClr val="tx2"/>
                </a:solidFill>
              </a:rPr>
              <a:t> звена на </a:t>
            </a:r>
            <a:r>
              <a:rPr lang="ru-RU" sz="2200" dirty="0" err="1">
                <a:solidFill>
                  <a:schemeClr val="tx2"/>
                </a:solidFill>
              </a:rPr>
              <a:t>оперативните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програми</a:t>
            </a:r>
            <a:r>
              <a:rPr lang="ru-RU" sz="2200" dirty="0">
                <a:solidFill>
                  <a:schemeClr val="tx2"/>
                </a:solidFill>
              </a:rPr>
              <a:t> и </a:t>
            </a:r>
            <a:r>
              <a:rPr lang="ru-RU" sz="2200" dirty="0" err="1">
                <a:solidFill>
                  <a:schemeClr val="tx2"/>
                </a:solidFill>
              </a:rPr>
              <a:t>областните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управи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sz="22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solidFill>
                  <a:schemeClr val="tx2"/>
                </a:solidFill>
              </a:rPr>
              <a:t>активно </a:t>
            </a:r>
            <a:r>
              <a:rPr lang="ru-RU" sz="2200" dirty="0" err="1">
                <a:solidFill>
                  <a:schemeClr val="tx2"/>
                </a:solidFill>
              </a:rPr>
              <a:t>сътрудничество</a:t>
            </a:r>
            <a:r>
              <a:rPr lang="ru-RU" sz="2200" dirty="0">
                <a:solidFill>
                  <a:schemeClr val="tx2"/>
                </a:solidFill>
              </a:rPr>
              <a:t> с </a:t>
            </a:r>
            <a:r>
              <a:rPr lang="ru-RU" sz="2200" dirty="0" err="1">
                <a:solidFill>
                  <a:schemeClr val="tx2"/>
                </a:solidFill>
              </a:rPr>
              <a:t>национални</a:t>
            </a:r>
            <a:r>
              <a:rPr lang="ru-RU" sz="2200" dirty="0">
                <a:solidFill>
                  <a:schemeClr val="tx2"/>
                </a:solidFill>
              </a:rPr>
              <a:t> и </a:t>
            </a:r>
            <a:r>
              <a:rPr lang="ru-RU" sz="2200" dirty="0" err="1">
                <a:solidFill>
                  <a:schemeClr val="tx2"/>
                </a:solidFill>
              </a:rPr>
              <a:t>регионални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медии</a:t>
            </a:r>
            <a:endParaRPr lang="ru-RU" sz="22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sz="22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 err="1">
                <a:solidFill>
                  <a:schemeClr val="tx2"/>
                </a:solidFill>
              </a:rPr>
              <a:t>партньорство</a:t>
            </a:r>
            <a:r>
              <a:rPr lang="ru-RU" sz="2200" dirty="0">
                <a:solidFill>
                  <a:schemeClr val="tx2"/>
                </a:solidFill>
              </a:rPr>
              <a:t> с </a:t>
            </a:r>
            <a:r>
              <a:rPr lang="ru-RU" sz="2200" dirty="0" err="1">
                <a:solidFill>
                  <a:schemeClr val="tx2"/>
                </a:solidFill>
              </a:rPr>
              <a:t>други</a:t>
            </a:r>
            <a:r>
              <a:rPr lang="ru-RU" sz="2200" dirty="0">
                <a:solidFill>
                  <a:schemeClr val="tx2"/>
                </a:solidFill>
              </a:rPr>
              <a:t> мрежи за информация на </a:t>
            </a:r>
            <a:r>
              <a:rPr lang="ru-RU" sz="2200" dirty="0" err="1">
                <a:solidFill>
                  <a:schemeClr val="tx2"/>
                </a:solidFill>
              </a:rPr>
              <a:t>Европейската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комисия</a:t>
            </a:r>
            <a:r>
              <a:rPr lang="bg-BG" sz="2200" dirty="0">
                <a:solidFill>
                  <a:schemeClr val="tx2"/>
                </a:solidFill>
              </a:rPr>
              <a:t>.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497" y="1027658"/>
            <a:ext cx="2915816" cy="166618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7936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430640" y="260648"/>
            <a:ext cx="3311525" cy="5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prstClr val="white"/>
                </a:solidFill>
                <a:latin typeface="Calibri" pitchFamily="34" charset="0"/>
              </a:rPr>
              <a:t>УСЛУГИ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750" y="1557339"/>
            <a:ext cx="8280400" cy="3693254"/>
          </a:xfrm>
          <a:prstGeom prst="rect">
            <a:avLst/>
          </a:prstGeom>
          <a:noFill/>
        </p:spPr>
        <p:txBody>
          <a:bodyPr lIns="91376" tIns="45688" rIns="91376" bIns="45688">
            <a:spAutoFit/>
          </a:bodyPr>
          <a:lstStyle/>
          <a:p>
            <a:pPr algn="ctr"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B0F0"/>
                </a:solidFill>
              </a:rPr>
              <a:t>ЕКСПЕРТНИ</a:t>
            </a:r>
            <a:r>
              <a:rPr lang="bg-BG" sz="2800" b="1" dirty="0">
                <a:solidFill>
                  <a:prstClr val="black"/>
                </a:solidFill>
              </a:rPr>
              <a:t> </a:t>
            </a:r>
          </a:p>
          <a:p>
            <a:pPr marL="342657" indent="-342657" defTabSz="91375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endParaRPr lang="ru-RU" sz="2200" dirty="0">
              <a:solidFill>
                <a:prstClr val="black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предоставяне</a:t>
            </a:r>
            <a:r>
              <a:rPr lang="ru-RU" sz="2000" dirty="0">
                <a:solidFill>
                  <a:schemeClr val="tx2"/>
                </a:solidFill>
              </a:rPr>
              <a:t> на информация на </a:t>
            </a:r>
            <a:r>
              <a:rPr lang="ru-RU" sz="2000" dirty="0" err="1">
                <a:solidFill>
                  <a:schemeClr val="tx2"/>
                </a:solidFill>
              </a:rPr>
              <a:t>потенциалните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бенефициенти</a:t>
            </a:r>
            <a:r>
              <a:rPr lang="ru-RU" sz="2000" dirty="0">
                <a:solidFill>
                  <a:schemeClr val="tx2"/>
                </a:solidFill>
              </a:rPr>
              <a:t> за </a:t>
            </a:r>
            <a:r>
              <a:rPr lang="ru-RU" sz="2000" dirty="0" err="1">
                <a:solidFill>
                  <a:schemeClr val="tx2"/>
                </a:solidFill>
              </a:rPr>
              <a:t>възможностите</a:t>
            </a:r>
            <a:r>
              <a:rPr lang="ru-RU" sz="2000" dirty="0">
                <a:solidFill>
                  <a:schemeClr val="tx2"/>
                </a:solidFill>
              </a:rPr>
              <a:t> за </a:t>
            </a:r>
            <a:r>
              <a:rPr lang="bg-BG" sz="2000" dirty="0">
                <a:solidFill>
                  <a:schemeClr val="tx2"/>
                </a:solidFill>
              </a:rPr>
              <a:t>кандидатстване по оперативните програми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осигуряване</a:t>
            </a:r>
            <a:r>
              <a:rPr lang="ru-RU" sz="2000" dirty="0">
                <a:solidFill>
                  <a:schemeClr val="tx2"/>
                </a:solidFill>
              </a:rPr>
              <a:t> на отговори на </a:t>
            </a:r>
            <a:r>
              <a:rPr lang="ru-RU" sz="2000" dirty="0" err="1">
                <a:solidFill>
                  <a:schemeClr val="tx2"/>
                </a:solidFill>
              </a:rPr>
              <a:t>въпроси</a:t>
            </a:r>
            <a:r>
              <a:rPr lang="ru-RU" sz="2000" dirty="0">
                <a:solidFill>
                  <a:schemeClr val="tx2"/>
                </a:solidFill>
              </a:rPr>
              <a:t>, </a:t>
            </a:r>
            <a:r>
              <a:rPr lang="ru-RU" sz="2000" dirty="0" err="1">
                <a:solidFill>
                  <a:schemeClr val="tx2"/>
                </a:solidFill>
              </a:rPr>
              <a:t>включително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препращане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към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други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специализирани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източници на информация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изготвяне</a:t>
            </a:r>
            <a:r>
              <a:rPr lang="ru-RU" sz="2000" dirty="0">
                <a:solidFill>
                  <a:schemeClr val="tx2"/>
                </a:solidFill>
              </a:rPr>
              <a:t> и </a:t>
            </a:r>
            <a:r>
              <a:rPr lang="ru-RU" sz="2000" dirty="0" err="1">
                <a:solidFill>
                  <a:schemeClr val="tx2"/>
                </a:solidFill>
              </a:rPr>
              <a:t>предоставяне</a:t>
            </a:r>
            <a:r>
              <a:rPr lang="ru-RU" sz="2000" dirty="0">
                <a:solidFill>
                  <a:schemeClr val="tx2"/>
                </a:solidFill>
              </a:rPr>
              <a:t> на информация до </a:t>
            </a:r>
            <a:r>
              <a:rPr lang="ru-RU" sz="2000" dirty="0" err="1">
                <a:solidFill>
                  <a:schemeClr val="tx2"/>
                </a:solidFill>
              </a:rPr>
              <a:t>медиите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bg-BG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342657" indent="-342657" defTabSz="91375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endParaRPr lang="bg-BG" sz="2400" b="1" dirty="0">
              <a:solidFill>
                <a:prstClr val="black"/>
              </a:solidFill>
            </a:endParaRPr>
          </a:p>
          <a:p>
            <a:pPr marL="342657" indent="-342657" defTabSz="91375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endParaRPr lang="bg-BG" sz="20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033464"/>
            <a:ext cx="1047750" cy="1047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5" y="4725144"/>
            <a:ext cx="2247052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57732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>
            <a:spLocks noChangeArrowheads="1"/>
          </p:cNvSpPr>
          <p:nvPr/>
        </p:nvSpPr>
        <p:spPr bwMode="auto">
          <a:xfrm>
            <a:off x="533705" y="183897"/>
            <a:ext cx="3311525" cy="5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prstClr val="white"/>
                </a:solidFill>
                <a:latin typeface="Calibri" pitchFamily="34" charset="0"/>
              </a:rPr>
              <a:t>УСЛУГИ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3380" y="1556792"/>
            <a:ext cx="8353425" cy="3939475"/>
          </a:xfrm>
          <a:prstGeom prst="rect">
            <a:avLst/>
          </a:prstGeom>
          <a:noFill/>
        </p:spPr>
        <p:txBody>
          <a:bodyPr lIns="91376" tIns="45688" rIns="91376" bIns="45688">
            <a:spAutoFit/>
          </a:bodyPr>
          <a:lstStyle/>
          <a:p>
            <a:pPr algn="ctr"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B0F0"/>
                </a:solidFill>
              </a:rPr>
              <a:t>ЛОГИСТИЧНИ</a:t>
            </a:r>
          </a:p>
          <a:p>
            <a:pPr marL="342657" indent="-342657" defTabSz="91375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endParaRPr lang="ru-RU" sz="2200" dirty="0">
              <a:solidFill>
                <a:prstClr val="black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предоставяне</a:t>
            </a:r>
            <a:r>
              <a:rPr lang="ru-RU" sz="2000" dirty="0">
                <a:solidFill>
                  <a:schemeClr val="tx2"/>
                </a:solidFill>
              </a:rPr>
              <a:t> на </a:t>
            </a:r>
            <a:r>
              <a:rPr lang="ru-RU" sz="2000" dirty="0" err="1">
                <a:solidFill>
                  <a:schemeClr val="tx2"/>
                </a:solidFill>
              </a:rPr>
              <a:t>информационни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ресурси</a:t>
            </a:r>
            <a:r>
              <a:rPr lang="ru-RU" sz="2000" dirty="0">
                <a:solidFill>
                  <a:schemeClr val="tx2"/>
                </a:solidFill>
              </a:rPr>
              <a:t> и </a:t>
            </a:r>
            <a:r>
              <a:rPr lang="ru-RU" sz="2000" dirty="0" err="1">
                <a:solidFill>
                  <a:schemeClr val="tx2"/>
                </a:solidFill>
              </a:rPr>
              <a:t>ползване</a:t>
            </a:r>
            <a:r>
              <a:rPr lang="ru-RU" sz="2000" dirty="0">
                <a:solidFill>
                  <a:schemeClr val="tx2"/>
                </a:solidFill>
              </a:rPr>
              <a:t> на </a:t>
            </a:r>
            <a:r>
              <a:rPr lang="ru-RU" sz="2000" dirty="0" err="1">
                <a:solidFill>
                  <a:schemeClr val="tx2"/>
                </a:solidFill>
              </a:rPr>
              <a:t>място</a:t>
            </a:r>
            <a:r>
              <a:rPr lang="ru-RU" sz="2000" dirty="0">
                <a:solidFill>
                  <a:schemeClr val="tx2"/>
                </a:solidFill>
              </a:rPr>
              <a:t> на специфична </a:t>
            </a:r>
            <a:r>
              <a:rPr lang="bg-BG" sz="2000" dirty="0">
                <a:solidFill>
                  <a:schemeClr val="tx2"/>
                </a:solidFill>
              </a:rPr>
              <a:t>литература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tx2"/>
                </a:solidFill>
              </a:rPr>
              <a:t>организиране на </a:t>
            </a:r>
            <a:r>
              <a:rPr lang="ru-RU" sz="2000" dirty="0" smtClean="0">
                <a:solidFill>
                  <a:schemeClr val="tx2"/>
                </a:solidFill>
              </a:rPr>
              <a:t>74</a:t>
            </a:r>
            <a:r>
              <a:rPr lang="bg-BG" sz="2000" dirty="0" smtClean="0">
                <a:solidFill>
                  <a:schemeClr val="tx2"/>
                </a:solidFill>
              </a:rPr>
              <a:t>+ 40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информационни събития, съобразени със специфичните </a:t>
            </a:r>
            <a:r>
              <a:rPr lang="bg-BG" sz="2000" dirty="0">
                <a:solidFill>
                  <a:schemeClr val="tx2"/>
                </a:solidFill>
              </a:rPr>
              <a:t>нужди на областите</a:t>
            </a: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bg-BG" sz="2000" dirty="0">
              <a:solidFill>
                <a:schemeClr val="tx2"/>
              </a:solidFill>
            </a:endParaRPr>
          </a:p>
          <a:p>
            <a:pPr marL="342900" indent="-342900" defTabSz="91375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err="1">
                <a:solidFill>
                  <a:schemeClr val="tx2"/>
                </a:solidFill>
              </a:rPr>
              <a:t>подкрепа</a:t>
            </a:r>
            <a:r>
              <a:rPr lang="ru-RU" sz="2000" dirty="0">
                <a:solidFill>
                  <a:schemeClr val="tx2"/>
                </a:solidFill>
              </a:rPr>
              <a:t> на </a:t>
            </a:r>
            <a:r>
              <a:rPr lang="ru-RU" sz="2000" dirty="0" err="1">
                <a:solidFill>
                  <a:schemeClr val="tx2"/>
                </a:solidFill>
              </a:rPr>
              <a:t>инициативи</a:t>
            </a:r>
            <a:r>
              <a:rPr lang="ru-RU" sz="2000" dirty="0">
                <a:solidFill>
                  <a:schemeClr val="tx2"/>
                </a:solidFill>
              </a:rPr>
              <a:t> за информация и </a:t>
            </a:r>
            <a:r>
              <a:rPr lang="ru-RU" sz="2000" dirty="0" err="1">
                <a:solidFill>
                  <a:schemeClr val="tx2"/>
                </a:solidFill>
              </a:rPr>
              <a:t>публичност</a:t>
            </a:r>
            <a:r>
              <a:rPr lang="ru-RU" sz="2000" dirty="0">
                <a:solidFill>
                  <a:schemeClr val="tx2"/>
                </a:solidFill>
              </a:rPr>
              <a:t> на </a:t>
            </a:r>
            <a:r>
              <a:rPr lang="ru-RU" sz="2000" dirty="0" err="1">
                <a:solidFill>
                  <a:schemeClr val="tx2"/>
                </a:solidFill>
              </a:rPr>
              <a:t>Централното</a:t>
            </a:r>
            <a:r>
              <a:rPr lang="ru-RU" sz="2000" dirty="0">
                <a:solidFill>
                  <a:schemeClr val="tx2"/>
                </a:solidFill>
              </a:rPr>
              <a:t> координационно звено, </a:t>
            </a:r>
            <a:r>
              <a:rPr lang="ru-RU" sz="2000" dirty="0" err="1">
                <a:solidFill>
                  <a:schemeClr val="tx2"/>
                </a:solidFill>
              </a:rPr>
              <a:t>Централния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информационен</a:t>
            </a:r>
            <a:r>
              <a:rPr lang="ru-RU" sz="2000" dirty="0">
                <a:solidFill>
                  <a:schemeClr val="tx2"/>
                </a:solidFill>
              </a:rPr>
              <a:t> офис, </a:t>
            </a:r>
            <a:r>
              <a:rPr lang="ru-RU" sz="2000" dirty="0" err="1">
                <a:solidFill>
                  <a:schemeClr val="tx2"/>
                </a:solidFill>
              </a:rPr>
              <a:t>Управляващите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органи</a:t>
            </a:r>
            <a:r>
              <a:rPr lang="ru-RU" sz="2000" dirty="0">
                <a:solidFill>
                  <a:schemeClr val="tx2"/>
                </a:solidFill>
              </a:rPr>
              <a:t> и </a:t>
            </a:r>
            <a:r>
              <a:rPr lang="ru-RU" sz="2000" dirty="0" err="1">
                <a:solidFill>
                  <a:schemeClr val="tx2"/>
                </a:solidFill>
              </a:rPr>
              <a:t>Междинните</a:t>
            </a:r>
            <a:r>
              <a:rPr lang="ru-RU" sz="2000" dirty="0">
                <a:solidFill>
                  <a:schemeClr val="tx2"/>
                </a:solidFill>
              </a:rPr>
              <a:t> звена на </a:t>
            </a:r>
            <a:r>
              <a:rPr lang="ru-RU" sz="2000" dirty="0" err="1">
                <a:solidFill>
                  <a:schemeClr val="tx2"/>
                </a:solidFill>
              </a:rPr>
              <a:t>оперативните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програми</a:t>
            </a:r>
            <a:r>
              <a:rPr lang="ru-RU" sz="2000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221" y="5100167"/>
            <a:ext cx="2018304" cy="1770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70300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07504" y="116632"/>
            <a:ext cx="4392613" cy="107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srgbClr val="FFFFFF"/>
                </a:solidFill>
                <a:latin typeface="Calibri" pitchFamily="34" charset="0"/>
              </a:rPr>
              <a:t>ТЕРИТОРИАЛНО ПОКРИТИЕ</a:t>
            </a:r>
          </a:p>
        </p:txBody>
      </p:sp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2060579" y="1554168"/>
            <a:ext cx="4392613" cy="54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375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sz="2800" b="1">
                <a:solidFill>
                  <a:srgbClr val="0000FF"/>
                </a:solidFill>
                <a:latin typeface="Calibri" pitchFamily="34" charset="0"/>
              </a:rPr>
              <a:t>СОФИЯ – ГРАД </a:t>
            </a:r>
          </a:p>
        </p:txBody>
      </p:sp>
      <p:sp>
        <p:nvSpPr>
          <p:cNvPr id="8196" name="TextBox 2"/>
          <p:cNvSpPr txBox="1">
            <a:spLocks noChangeArrowheads="1"/>
          </p:cNvSpPr>
          <p:nvPr/>
        </p:nvSpPr>
        <p:spPr bwMode="auto">
          <a:xfrm>
            <a:off x="1690688" y="1990728"/>
            <a:ext cx="5256212" cy="4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375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sz="2400" b="1">
                <a:solidFill>
                  <a:srgbClr val="00B0F0"/>
                </a:solidFill>
                <a:latin typeface="Calibri" pitchFamily="34" charset="0"/>
              </a:rPr>
              <a:t>24 района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1360" y="2453934"/>
            <a:ext cx="4968552" cy="7478970"/>
          </a:xfrm>
          <a:prstGeom prst="rect">
            <a:avLst/>
          </a:prstGeom>
          <a:noFill/>
        </p:spPr>
        <p:txBody>
          <a:bodyPr lIns="91376" tIns="45688" rIns="91376" bIns="45688" numCol="2">
            <a:spAutoFit/>
          </a:bodyPr>
          <a:lstStyle/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 </a:t>
            </a:r>
            <a:r>
              <a:rPr lang="bg-BG" sz="2000" dirty="0">
                <a:solidFill>
                  <a:schemeClr val="tx2"/>
                </a:solidFill>
              </a:rPr>
              <a:t>Банкя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Витоша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Връбница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Възраждане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Изгрев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Илинден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Искър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Красна поляна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Красно село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Кремиковци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schemeClr val="tx2"/>
                </a:solidFill>
              </a:rPr>
              <a:t> Лозенец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Люлин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dirty="0">
              <a:solidFill>
                <a:prstClr val="black"/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Младост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Надежда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Нови Искър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Оборище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Овча купел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Панчарево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Подуяне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Сердика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Слатина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Средец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Студентски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rgbClr val="0000FF"/>
                </a:solidFill>
              </a:rPr>
              <a:t>Район</a:t>
            </a:r>
            <a:r>
              <a:rPr lang="bg-BG" sz="2000" dirty="0">
                <a:solidFill>
                  <a:prstClr val="black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Триадица</a:t>
            </a:r>
          </a:p>
        </p:txBody>
      </p:sp>
      <p:pic>
        <p:nvPicPr>
          <p:cNvPr id="819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12976"/>
            <a:ext cx="3640138" cy="310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914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79387" y="116632"/>
            <a:ext cx="4392613" cy="107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375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bg-BG" sz="3200" b="1" dirty="0">
                <a:solidFill>
                  <a:srgbClr val="FFFFFF"/>
                </a:solidFill>
                <a:latin typeface="Calibri" pitchFamily="34" charset="0"/>
              </a:rPr>
              <a:t>ТЕРИТОРИАЛНО ПОКРИТИЕ</a:t>
            </a:r>
          </a:p>
        </p:txBody>
      </p:sp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763713" y="1543051"/>
            <a:ext cx="4392612" cy="54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375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СОФИЯ – ОБЛАСТ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5430" y="2826274"/>
            <a:ext cx="3926569" cy="3477811"/>
          </a:xfrm>
          <a:prstGeom prst="rect">
            <a:avLst/>
          </a:prstGeom>
          <a:noFill/>
        </p:spPr>
        <p:txBody>
          <a:bodyPr lIns="91376" tIns="45688" rIns="91376" bIns="45688" numCol="2">
            <a:spAutoFit/>
          </a:bodyPr>
          <a:lstStyle/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Антон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Божурище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Ботевград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Годеч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Горна Малина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Долна баня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Драгоман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Елин Пелин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Етрополе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Златица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Ихтиман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Копривщица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Костенец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Костинброд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Мирково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Пирдоп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Правец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 err="1">
                <a:solidFill>
                  <a:schemeClr val="accent1">
                    <a:lumMod val="75000"/>
                  </a:schemeClr>
                </a:solidFill>
              </a:rPr>
              <a:t>Самоков</a:t>
            </a:r>
            <a:endParaRPr lang="bg-BG" sz="2000" dirty="0">
              <a:solidFill>
                <a:schemeClr val="accent1">
                  <a:lumMod val="75000"/>
                </a:schemeClr>
              </a:solidFill>
            </a:endParaRP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Своге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Сливница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Чавдар </a:t>
            </a:r>
          </a:p>
          <a:p>
            <a:pPr defTabSz="9137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Челопеч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2016125" y="2005015"/>
            <a:ext cx="3887788" cy="4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6" tIns="45688" rIns="91376" bIns="4568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375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bg-BG" sz="2400" b="1">
                <a:solidFill>
                  <a:srgbClr val="00B0F0"/>
                </a:solidFill>
                <a:latin typeface="Calibri" pitchFamily="34" charset="0"/>
              </a:rPr>
              <a:t>22 общини</a:t>
            </a:r>
          </a:p>
        </p:txBody>
      </p:sp>
      <p:pic>
        <p:nvPicPr>
          <p:cNvPr id="9222" name="Picture 4" descr="karta_sofia_oblast_cvetna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7" y="3357563"/>
            <a:ext cx="4079875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94816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0"/>
            <a:ext cx="9138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40466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55"/>
            <a:r>
              <a:rPr lang="bg-BG" sz="3200" b="1" dirty="0" smtClean="0">
                <a:solidFill>
                  <a:prstClr val="white"/>
                </a:solidFill>
              </a:rPr>
              <a:t>             МРЕЖАТА</a:t>
            </a:r>
            <a:endParaRPr lang="en-GB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4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</TotalTime>
  <Words>964</Words>
  <Application>Microsoft Office PowerPoint</Application>
  <PresentationFormat>On-screen Show (4:3)</PresentationFormat>
  <Paragraphs>236</Paragraphs>
  <Slides>31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Office Theme</vt:lpstr>
      <vt:lpstr>2_Office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ИЗЛОЖБИ И ИЗНЕСЕНИ ПРИЕМНИ В КОПРИВЩИЦА, АНТОН, ПИРДОП И ЗЛАТИЦА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Madlen</dc:creator>
  <cp:lastModifiedBy>PC</cp:lastModifiedBy>
  <cp:revision>207</cp:revision>
  <dcterms:created xsi:type="dcterms:W3CDTF">2013-01-16T14:57:16Z</dcterms:created>
  <dcterms:modified xsi:type="dcterms:W3CDTF">2014-12-09T12:13:48Z</dcterms:modified>
</cp:coreProperties>
</file>