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8" r:id="rId1"/>
  </p:sldMasterIdLst>
  <p:sldIdLst>
    <p:sldId id="256" r:id="rId2"/>
    <p:sldId id="287" r:id="rId3"/>
    <p:sldId id="288" r:id="rId4"/>
    <p:sldId id="289" r:id="rId5"/>
    <p:sldId id="290" r:id="rId6"/>
    <p:sldId id="291" r:id="rId7"/>
    <p:sldId id="306" r:id="rId8"/>
    <p:sldId id="292" r:id="rId9"/>
    <p:sldId id="311" r:id="rId10"/>
    <p:sldId id="313" r:id="rId11"/>
    <p:sldId id="312" r:id="rId12"/>
    <p:sldId id="305" r:id="rId13"/>
    <p:sldId id="293" r:id="rId14"/>
    <p:sldId id="294" r:id="rId15"/>
    <p:sldId id="295" r:id="rId16"/>
    <p:sldId id="296" r:id="rId17"/>
    <p:sldId id="297" r:id="rId18"/>
    <p:sldId id="298" r:id="rId19"/>
    <p:sldId id="307" r:id="rId20"/>
    <p:sldId id="301" r:id="rId21"/>
    <p:sldId id="302" r:id="rId22"/>
    <p:sldId id="303" r:id="rId23"/>
    <p:sldId id="304" r:id="rId24"/>
    <p:sldId id="309" r:id="rId25"/>
    <p:sldId id="310" r:id="rId26"/>
    <p:sldId id="308" r:id="rId27"/>
  </p:sldIdLst>
  <p:sldSz cx="9906000" cy="6858000" type="A4"/>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000" autoAdjust="0"/>
    <p:restoredTop sz="94660"/>
  </p:normalViewPr>
  <p:slideViewPr>
    <p:cSldViewPr snapToGrid="0">
      <p:cViewPr varScale="1">
        <p:scale>
          <a:sx n="82" d="100"/>
          <a:sy n="82" d="100"/>
        </p:scale>
        <p:origin x="-739" y="-77"/>
      </p:cViewPr>
      <p:guideLst>
        <p:guide orient="horz" pos="2160"/>
        <p:guide pos="312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bg-BG"/>
  <c:chart>
    <c:view3D>
      <c:rotX val="0"/>
      <c:rotY val="0"/>
      <c:depthPercent val="100"/>
      <c:perspective val="10"/>
    </c:view3D>
    <c:floor>
      <c:spPr>
        <a:noFill/>
        <a:ln w="9525">
          <a:noFill/>
        </a:ln>
      </c:spPr>
    </c:floor>
    <c:sideWall>
      <c:spPr>
        <a:noFill/>
        <a:ln w="25400">
          <a:noFill/>
        </a:ln>
      </c:spPr>
    </c:sideWall>
    <c:backWall>
      <c:spPr>
        <a:noFill/>
        <a:ln w="25400">
          <a:noFill/>
        </a:ln>
      </c:spPr>
    </c:backWall>
    <c:plotArea>
      <c:layout>
        <c:manualLayout>
          <c:layoutTarget val="inner"/>
          <c:xMode val="edge"/>
          <c:yMode val="edge"/>
          <c:x val="3.7797863599013992E-2"/>
          <c:y val="3.4214618973561442E-2"/>
          <c:w val="0.93755135579293281"/>
          <c:h val="0.8071539657853809"/>
        </c:manualLayout>
      </c:layout>
      <c:bar3DChart>
        <c:barDir val="col"/>
        <c:grouping val="clustered"/>
        <c:ser>
          <c:idx val="0"/>
          <c:order val="0"/>
          <c:tx>
            <c:strRef>
              <c:f>Sheet1!$E$226</c:f>
              <c:strCache>
                <c:ptCount val="1"/>
                <c:pt idx="0">
                  <c:v>2008</c:v>
                </c:pt>
              </c:strCache>
            </c:strRef>
          </c:tx>
          <c:spPr>
            <a:solidFill>
              <a:srgbClr val="4F81BD"/>
            </a:solidFill>
            <a:ln w="21142">
              <a:noFill/>
            </a:ln>
          </c:spPr>
          <c:cat>
            <c:strRef>
              <c:f>Sheet1!$D$227:$D$233</c:f>
              <c:strCache>
                <c:ptCount val="7"/>
                <c:pt idx="0">
                  <c:v>Общо за страната</c:v>
                </c:pt>
                <c:pt idx="1">
                  <c:v>Югозападен</c:v>
                </c:pt>
                <c:pt idx="2">
                  <c:v>Благоевград</c:v>
                </c:pt>
                <c:pt idx="3">
                  <c:v>Кюстендил</c:v>
                </c:pt>
                <c:pt idx="4">
                  <c:v>Перник</c:v>
                </c:pt>
                <c:pt idx="5">
                  <c:v>Софийска</c:v>
                </c:pt>
                <c:pt idx="6">
                  <c:v>София (столица)</c:v>
                </c:pt>
              </c:strCache>
            </c:strRef>
          </c:cat>
          <c:val>
            <c:numRef>
              <c:f>Sheet1!$E$227:$E$233</c:f>
              <c:numCache>
                <c:formatCode>0.0</c:formatCode>
                <c:ptCount val="7"/>
                <c:pt idx="0">
                  <c:v>5.7</c:v>
                </c:pt>
                <c:pt idx="1">
                  <c:v>3</c:v>
                </c:pt>
                <c:pt idx="2" formatCode="&quot;(&quot;0.0&quot;)&quot;">
                  <c:v>1.8</c:v>
                </c:pt>
                <c:pt idx="3">
                  <c:v>8.6</c:v>
                </c:pt>
                <c:pt idx="4" formatCode="&quot;(&quot;0.0&quot;)&quot;">
                  <c:v>5.2</c:v>
                </c:pt>
                <c:pt idx="5" formatCode="&quot;(&quot;0.0&quot;)&quot;">
                  <c:v>2.6</c:v>
                </c:pt>
                <c:pt idx="6">
                  <c:v>2.5</c:v>
                </c:pt>
              </c:numCache>
            </c:numRef>
          </c:val>
        </c:ser>
        <c:ser>
          <c:idx val="1"/>
          <c:order val="1"/>
          <c:tx>
            <c:strRef>
              <c:f>Sheet1!$F$226</c:f>
              <c:strCache>
                <c:ptCount val="1"/>
                <c:pt idx="0">
                  <c:v>2009</c:v>
                </c:pt>
              </c:strCache>
            </c:strRef>
          </c:tx>
          <c:spPr>
            <a:solidFill>
              <a:srgbClr val="C0504D"/>
            </a:solidFill>
            <a:ln w="21142">
              <a:noFill/>
            </a:ln>
          </c:spPr>
          <c:cat>
            <c:strRef>
              <c:f>Sheet1!$D$227:$D$233</c:f>
              <c:strCache>
                <c:ptCount val="7"/>
                <c:pt idx="0">
                  <c:v>Общо за страната</c:v>
                </c:pt>
                <c:pt idx="1">
                  <c:v>Югозападен</c:v>
                </c:pt>
                <c:pt idx="2">
                  <c:v>Благоевград</c:v>
                </c:pt>
                <c:pt idx="3">
                  <c:v>Кюстендил</c:v>
                </c:pt>
                <c:pt idx="4">
                  <c:v>Перник</c:v>
                </c:pt>
                <c:pt idx="5">
                  <c:v>Софийска</c:v>
                </c:pt>
                <c:pt idx="6">
                  <c:v>София (столица)</c:v>
                </c:pt>
              </c:strCache>
            </c:strRef>
          </c:cat>
          <c:val>
            <c:numRef>
              <c:f>Sheet1!$F$227:$F$233</c:f>
              <c:numCache>
                <c:formatCode>0.0</c:formatCode>
                <c:ptCount val="7"/>
                <c:pt idx="0">
                  <c:v>6.9</c:v>
                </c:pt>
                <c:pt idx="1">
                  <c:v>4.2</c:v>
                </c:pt>
                <c:pt idx="2" formatCode="&quot;&quot;0.0&quot;&quot;">
                  <c:v>3.4</c:v>
                </c:pt>
                <c:pt idx="3">
                  <c:v>8.7000000000000011</c:v>
                </c:pt>
                <c:pt idx="4" formatCode="&quot;(&quot;0.0&quot;)&quot;">
                  <c:v>5.3</c:v>
                </c:pt>
                <c:pt idx="5" formatCode="&quot;&quot;0.0&quot;&quot;">
                  <c:v>3.6</c:v>
                </c:pt>
                <c:pt idx="6">
                  <c:v>3.9</c:v>
                </c:pt>
              </c:numCache>
            </c:numRef>
          </c:val>
        </c:ser>
        <c:ser>
          <c:idx val="2"/>
          <c:order val="2"/>
          <c:tx>
            <c:strRef>
              <c:f>Sheet1!$G$226</c:f>
              <c:strCache>
                <c:ptCount val="1"/>
                <c:pt idx="0">
                  <c:v>2010</c:v>
                </c:pt>
              </c:strCache>
            </c:strRef>
          </c:tx>
          <c:spPr>
            <a:solidFill>
              <a:srgbClr val="9BBB59"/>
            </a:solidFill>
            <a:ln w="21142">
              <a:noFill/>
            </a:ln>
          </c:spPr>
          <c:cat>
            <c:strRef>
              <c:f>Sheet1!$D$227:$D$233</c:f>
              <c:strCache>
                <c:ptCount val="7"/>
                <c:pt idx="0">
                  <c:v>Общо за страната</c:v>
                </c:pt>
                <c:pt idx="1">
                  <c:v>Югозападен</c:v>
                </c:pt>
                <c:pt idx="2">
                  <c:v>Благоевград</c:v>
                </c:pt>
                <c:pt idx="3">
                  <c:v>Кюстендил</c:v>
                </c:pt>
                <c:pt idx="4">
                  <c:v>Перник</c:v>
                </c:pt>
                <c:pt idx="5">
                  <c:v>Софийска</c:v>
                </c:pt>
                <c:pt idx="6">
                  <c:v>София (столица)</c:v>
                </c:pt>
              </c:strCache>
            </c:strRef>
          </c:cat>
          <c:val>
            <c:numRef>
              <c:f>Sheet1!$G$227:$G$233</c:f>
              <c:numCache>
                <c:formatCode>0.0</c:formatCode>
                <c:ptCount val="7"/>
                <c:pt idx="0">
                  <c:v>10.3</c:v>
                </c:pt>
                <c:pt idx="1">
                  <c:v>6.8</c:v>
                </c:pt>
                <c:pt idx="2" formatCode="&quot;&quot;0.0&quot;&quot;">
                  <c:v>5.7</c:v>
                </c:pt>
                <c:pt idx="3">
                  <c:v>9.1</c:v>
                </c:pt>
                <c:pt idx="4">
                  <c:v>7</c:v>
                </c:pt>
                <c:pt idx="5">
                  <c:v>7.9</c:v>
                </c:pt>
                <c:pt idx="6" formatCode="&quot;&quot;0.0&quot;&quot;">
                  <c:v>6.7</c:v>
                </c:pt>
              </c:numCache>
            </c:numRef>
          </c:val>
        </c:ser>
        <c:ser>
          <c:idx val="3"/>
          <c:order val="3"/>
          <c:tx>
            <c:strRef>
              <c:f>Sheet1!$H$226</c:f>
              <c:strCache>
                <c:ptCount val="1"/>
                <c:pt idx="0">
                  <c:v>2011</c:v>
                </c:pt>
              </c:strCache>
            </c:strRef>
          </c:tx>
          <c:spPr>
            <a:solidFill>
              <a:srgbClr val="8064A2"/>
            </a:solidFill>
            <a:ln w="21142">
              <a:noFill/>
            </a:ln>
          </c:spPr>
          <c:cat>
            <c:strRef>
              <c:f>Sheet1!$D$227:$D$233</c:f>
              <c:strCache>
                <c:ptCount val="7"/>
                <c:pt idx="0">
                  <c:v>Общо за страната</c:v>
                </c:pt>
                <c:pt idx="1">
                  <c:v>Югозападен</c:v>
                </c:pt>
                <c:pt idx="2">
                  <c:v>Благоевград</c:v>
                </c:pt>
                <c:pt idx="3">
                  <c:v>Кюстендил</c:v>
                </c:pt>
                <c:pt idx="4">
                  <c:v>Перник</c:v>
                </c:pt>
                <c:pt idx="5">
                  <c:v>Софийска</c:v>
                </c:pt>
                <c:pt idx="6">
                  <c:v>София (столица)</c:v>
                </c:pt>
              </c:strCache>
            </c:strRef>
          </c:cat>
          <c:val>
            <c:numRef>
              <c:f>Sheet1!$H$227:$H$233</c:f>
              <c:numCache>
                <c:formatCode>0.0</c:formatCode>
                <c:ptCount val="7"/>
                <c:pt idx="0">
                  <c:v>11.4</c:v>
                </c:pt>
                <c:pt idx="1">
                  <c:v>7.5</c:v>
                </c:pt>
                <c:pt idx="2">
                  <c:v>8.4</c:v>
                </c:pt>
                <c:pt idx="3">
                  <c:v>15.1</c:v>
                </c:pt>
                <c:pt idx="4">
                  <c:v>8</c:v>
                </c:pt>
                <c:pt idx="5">
                  <c:v>9.8000000000000007</c:v>
                </c:pt>
                <c:pt idx="6">
                  <c:v>6.2</c:v>
                </c:pt>
              </c:numCache>
            </c:numRef>
          </c:val>
        </c:ser>
        <c:ser>
          <c:idx val="4"/>
          <c:order val="4"/>
          <c:tx>
            <c:strRef>
              <c:f>Sheet1!$I$226</c:f>
              <c:strCache>
                <c:ptCount val="1"/>
                <c:pt idx="0">
                  <c:v>2012</c:v>
                </c:pt>
              </c:strCache>
            </c:strRef>
          </c:tx>
          <c:spPr>
            <a:solidFill>
              <a:srgbClr val="4BACC6"/>
            </a:solidFill>
            <a:ln w="21142">
              <a:noFill/>
            </a:ln>
          </c:spPr>
          <c:cat>
            <c:strRef>
              <c:f>Sheet1!$D$227:$D$233</c:f>
              <c:strCache>
                <c:ptCount val="7"/>
                <c:pt idx="0">
                  <c:v>Общо за страната</c:v>
                </c:pt>
                <c:pt idx="1">
                  <c:v>Югозападен</c:v>
                </c:pt>
                <c:pt idx="2">
                  <c:v>Благоевград</c:v>
                </c:pt>
                <c:pt idx="3">
                  <c:v>Кюстендил</c:v>
                </c:pt>
                <c:pt idx="4">
                  <c:v>Перник</c:v>
                </c:pt>
                <c:pt idx="5">
                  <c:v>Софийска</c:v>
                </c:pt>
                <c:pt idx="6">
                  <c:v>София (столица)</c:v>
                </c:pt>
              </c:strCache>
            </c:strRef>
          </c:cat>
          <c:val>
            <c:numRef>
              <c:f>Sheet1!$I$227:$I$233</c:f>
              <c:numCache>
                <c:formatCode>0.0</c:formatCode>
                <c:ptCount val="7"/>
                <c:pt idx="0">
                  <c:v>12.4</c:v>
                </c:pt>
                <c:pt idx="1">
                  <c:v>8.3000000000000007</c:v>
                </c:pt>
                <c:pt idx="2">
                  <c:v>10.5</c:v>
                </c:pt>
                <c:pt idx="3">
                  <c:v>14.4</c:v>
                </c:pt>
                <c:pt idx="4">
                  <c:v>10</c:v>
                </c:pt>
                <c:pt idx="5">
                  <c:v>6.5</c:v>
                </c:pt>
                <c:pt idx="6">
                  <c:v>7.3</c:v>
                </c:pt>
              </c:numCache>
            </c:numRef>
          </c:val>
        </c:ser>
        <c:ser>
          <c:idx val="5"/>
          <c:order val="5"/>
          <c:tx>
            <c:strRef>
              <c:f>Sheet1!$J$226</c:f>
              <c:strCache>
                <c:ptCount val="1"/>
                <c:pt idx="0">
                  <c:v>2013</c:v>
                </c:pt>
              </c:strCache>
            </c:strRef>
          </c:tx>
          <c:spPr>
            <a:solidFill>
              <a:srgbClr val="F79646"/>
            </a:solidFill>
            <a:ln w="21142">
              <a:noFill/>
            </a:ln>
          </c:spPr>
          <c:cat>
            <c:strRef>
              <c:f>Sheet1!$D$227:$D$233</c:f>
              <c:strCache>
                <c:ptCount val="7"/>
                <c:pt idx="0">
                  <c:v>Общо за страната</c:v>
                </c:pt>
                <c:pt idx="1">
                  <c:v>Югозападен</c:v>
                </c:pt>
                <c:pt idx="2">
                  <c:v>Благоевград</c:v>
                </c:pt>
                <c:pt idx="3">
                  <c:v>Кюстендил</c:v>
                </c:pt>
                <c:pt idx="4">
                  <c:v>Перник</c:v>
                </c:pt>
                <c:pt idx="5">
                  <c:v>Софийска</c:v>
                </c:pt>
                <c:pt idx="6">
                  <c:v>София (столица)</c:v>
                </c:pt>
              </c:strCache>
            </c:strRef>
          </c:cat>
          <c:val>
            <c:numRef>
              <c:f>Sheet1!$J$227:$J$233</c:f>
              <c:numCache>
                <c:formatCode>0.0</c:formatCode>
                <c:ptCount val="7"/>
                <c:pt idx="0">
                  <c:v>13</c:v>
                </c:pt>
                <c:pt idx="1">
                  <c:v>9.9</c:v>
                </c:pt>
                <c:pt idx="2">
                  <c:v>13.5</c:v>
                </c:pt>
                <c:pt idx="3">
                  <c:v>15</c:v>
                </c:pt>
                <c:pt idx="4">
                  <c:v>13.2</c:v>
                </c:pt>
                <c:pt idx="5">
                  <c:v>10.200000000000001</c:v>
                </c:pt>
                <c:pt idx="6">
                  <c:v>8.3000000000000007</c:v>
                </c:pt>
              </c:numCache>
            </c:numRef>
          </c:val>
        </c:ser>
        <c:gapWidth val="219"/>
        <c:shape val="box"/>
        <c:axId val="86973056"/>
        <c:axId val="86983040"/>
        <c:axId val="0"/>
      </c:bar3DChart>
      <c:catAx>
        <c:axId val="86973056"/>
        <c:scaling>
          <c:orientation val="minMax"/>
        </c:scaling>
        <c:axPos val="b"/>
        <c:numFmt formatCode="General" sourceLinked="1"/>
        <c:majorTickMark val="none"/>
        <c:tickLblPos val="nextTo"/>
        <c:spPr>
          <a:noFill/>
          <a:ln w="7928"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sz="749" b="0" i="0" u="none" strike="noStrike" kern="1200" baseline="0">
                <a:solidFill>
                  <a:schemeClr val="tx1">
                    <a:lumMod val="65000"/>
                    <a:lumOff val="35000"/>
                  </a:schemeClr>
                </a:solidFill>
                <a:latin typeface="+mn-lt"/>
                <a:ea typeface="+mn-ea"/>
                <a:cs typeface="+mn-cs"/>
              </a:defRPr>
            </a:pPr>
            <a:endParaRPr lang="bg-BG"/>
          </a:p>
        </c:txPr>
        <c:crossAx val="86983040"/>
        <c:crosses val="autoZero"/>
        <c:auto val="1"/>
        <c:lblAlgn val="ctr"/>
        <c:lblOffset val="100"/>
      </c:catAx>
      <c:valAx>
        <c:axId val="86983040"/>
        <c:scaling>
          <c:orientation val="minMax"/>
        </c:scaling>
        <c:axPos val="l"/>
        <c:majorGridlines>
          <c:spPr>
            <a:ln w="7928" cap="flat" cmpd="sng" algn="ctr">
              <a:solidFill>
                <a:schemeClr val="tx1">
                  <a:lumMod val="15000"/>
                  <a:lumOff val="85000"/>
                </a:schemeClr>
              </a:solidFill>
              <a:prstDash val="solid"/>
              <a:round/>
            </a:ln>
            <a:effectLst/>
          </c:spPr>
        </c:majorGridlines>
        <c:numFmt formatCode="0.0" sourceLinked="1"/>
        <c:majorTickMark val="none"/>
        <c:tickLblPos val="nextTo"/>
        <c:spPr>
          <a:ln w="7928">
            <a:noFill/>
          </a:ln>
        </c:spPr>
        <c:txPr>
          <a:bodyPr rot="-60000000" spcFirstLastPara="1" vertOverflow="ellipsis" vert="horz" wrap="square" anchor="ctr" anchorCtr="1"/>
          <a:lstStyle/>
          <a:p>
            <a:pPr>
              <a:defRPr sz="749" b="0" i="0" u="none" strike="noStrike" kern="1200" baseline="0">
                <a:solidFill>
                  <a:schemeClr val="tx1">
                    <a:lumMod val="65000"/>
                    <a:lumOff val="35000"/>
                  </a:schemeClr>
                </a:solidFill>
                <a:latin typeface="+mn-lt"/>
                <a:ea typeface="+mn-ea"/>
                <a:cs typeface="+mn-cs"/>
              </a:defRPr>
            </a:pPr>
            <a:endParaRPr lang="bg-BG"/>
          </a:p>
        </c:txPr>
        <c:crossAx val="86973056"/>
        <c:crosses val="autoZero"/>
        <c:crossBetween val="between"/>
      </c:valAx>
      <c:spPr>
        <a:noFill/>
        <a:ln w="21142">
          <a:noFill/>
        </a:ln>
      </c:spPr>
    </c:plotArea>
    <c:legend>
      <c:legendPos val="r"/>
      <c:layout>
        <c:manualLayout>
          <c:xMode val="edge"/>
          <c:yMode val="edge"/>
          <c:x val="0.36072308956450294"/>
          <c:y val="0.93934681181959589"/>
          <c:w val="0.27773212818405918"/>
          <c:h val="4.354587869362362E-2"/>
        </c:manualLayout>
      </c:layout>
      <c:spPr>
        <a:noFill/>
        <a:ln w="21142">
          <a:noFill/>
        </a:ln>
      </c:spPr>
      <c:txPr>
        <a:bodyPr rot="0" spcFirstLastPara="1" vertOverflow="ellipsis" vert="horz" wrap="square" anchor="ctr" anchorCtr="1"/>
        <a:lstStyle/>
        <a:p>
          <a:pPr>
            <a:defRPr sz="749" b="0" i="0" u="none" strike="noStrike" kern="1200" baseline="0">
              <a:solidFill>
                <a:schemeClr val="tx1">
                  <a:lumMod val="65000"/>
                  <a:lumOff val="35000"/>
                </a:schemeClr>
              </a:solidFill>
              <a:latin typeface="+mn-lt"/>
              <a:ea typeface="+mn-ea"/>
              <a:cs typeface="+mn-cs"/>
            </a:defRPr>
          </a:pPr>
          <a:endParaRPr lang="bg-BG"/>
        </a:p>
      </c:txPr>
    </c:legend>
    <c:plotVisOnly val="1"/>
    <c:dispBlanksAs val="gap"/>
  </c:chart>
  <c:spPr>
    <a:solidFill>
      <a:schemeClr val="bg1"/>
    </a:solidFill>
    <a:ln w="23785" cap="flat" cmpd="sng" algn="ctr">
      <a:solidFill>
        <a:srgbClr val="00B0F0"/>
      </a:solidFill>
      <a:prstDash val="solid"/>
      <a:round/>
    </a:ln>
    <a:effectLst>
      <a:outerShdw blurRad="38100" dist="38100" dir="2700000" algn="tl" rotWithShape="0">
        <a:prstClr val="black">
          <a:alpha val="40000"/>
        </a:prstClr>
      </a:outerShdw>
    </a:effectLst>
  </c:spPr>
  <c:txPr>
    <a:bodyPr/>
    <a:lstStyle/>
    <a:p>
      <a:pPr>
        <a:defRPr/>
      </a:pPr>
      <a:endParaRPr lang="bg-BG"/>
    </a:p>
  </c:txPr>
  <c:externalData r:id="rId1"/>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103736" y="2514601"/>
            <a:ext cx="7243762"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103736" y="4777380"/>
            <a:ext cx="7243762"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B6EC752-5A9D-4DFD-8084-A2E23829E27A}" type="datetimeFigureOut">
              <a:rPr lang="en-US" smtClean="0"/>
              <a:pPr/>
              <a:t>12/16/2014</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1"/>
            <a:ext cx="1417530"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432098" y="4529541"/>
            <a:ext cx="633561" cy="365125"/>
          </a:xfrm>
        </p:spPr>
        <p:txBody>
          <a:bodyPr/>
          <a:lstStyle/>
          <a:p>
            <a:fld id="{FD0BADE6-DF05-480E-B328-28F439B56E6B}" type="slidenum">
              <a:rPr lang="en-US" smtClean="0"/>
              <a:pPr/>
              <a:t>‹#›</a:t>
            </a:fld>
            <a:endParaRPr lang="en-US"/>
          </a:p>
        </p:txBody>
      </p:sp>
    </p:spTree>
    <p:extLst>
      <p:ext uri="{BB962C8B-B14F-4D97-AF65-F5344CB8AC3E}">
        <p14:creationId xmlns:p14="http://schemas.microsoft.com/office/powerpoint/2010/main" xmlns="" val="246435106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103735" y="609600"/>
            <a:ext cx="7243762"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103735" y="4354046"/>
            <a:ext cx="7243762"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6EC752-5A9D-4DFD-8084-A2E23829E27A}" type="datetimeFigureOut">
              <a:rPr lang="en-US" smtClean="0"/>
              <a:pPr/>
              <a:t>12/16/2014</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3403" y="3178176"/>
            <a:ext cx="1290678"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432098" y="3244140"/>
            <a:ext cx="633561" cy="365125"/>
          </a:xfrm>
        </p:spPr>
        <p:txBody>
          <a:bodyPr/>
          <a:lstStyle/>
          <a:p>
            <a:fld id="{FD0BADE6-DF05-480E-B328-28F439B56E6B}" type="slidenum">
              <a:rPr lang="en-US" smtClean="0"/>
              <a:pPr/>
              <a:t>‹#›</a:t>
            </a:fld>
            <a:endParaRPr lang="en-US"/>
          </a:p>
        </p:txBody>
      </p:sp>
    </p:spTree>
    <p:extLst>
      <p:ext uri="{BB962C8B-B14F-4D97-AF65-F5344CB8AC3E}">
        <p14:creationId xmlns:p14="http://schemas.microsoft.com/office/powerpoint/2010/main" xmlns="" val="19833733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15584" y="609600"/>
            <a:ext cx="6820065"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660947" y="3505200"/>
            <a:ext cx="6123450"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103735" y="4354046"/>
            <a:ext cx="7243762"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6EC752-5A9D-4DFD-8084-A2E23829E27A}" type="datetimeFigureOut">
              <a:rPr lang="en-US" smtClean="0"/>
              <a:pPr/>
              <a:t>12/16/2014</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3403" y="3178176"/>
            <a:ext cx="1290678"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432098" y="3244140"/>
            <a:ext cx="633561" cy="365125"/>
          </a:xfrm>
        </p:spPr>
        <p:txBody>
          <a:bodyPr/>
          <a:lstStyle/>
          <a:p>
            <a:fld id="{FD0BADE6-DF05-480E-B328-28F439B56E6B}" type="slidenum">
              <a:rPr lang="en-US" smtClean="0"/>
              <a:pPr/>
              <a:t>‹#›</a:t>
            </a:fld>
            <a:endParaRPr lang="en-US"/>
          </a:p>
        </p:txBody>
      </p:sp>
      <p:sp>
        <p:nvSpPr>
          <p:cNvPr id="14" name="TextBox 13"/>
          <p:cNvSpPr txBox="1"/>
          <p:nvPr/>
        </p:nvSpPr>
        <p:spPr>
          <a:xfrm>
            <a:off x="2004967" y="648005"/>
            <a:ext cx="4953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9030817" y="2905306"/>
            <a:ext cx="4953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xmlns="" val="7330826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103735" y="2438401"/>
            <a:ext cx="7243763"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103735" y="5181600"/>
            <a:ext cx="7243763"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B6EC752-5A9D-4DFD-8084-A2E23829E27A}" type="datetimeFigureOut">
              <a:rPr lang="en-US" smtClean="0"/>
              <a:pPr/>
              <a:t>12/16/2014</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3403" y="4911726"/>
            <a:ext cx="1290678"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432098" y="4983088"/>
            <a:ext cx="633561" cy="365125"/>
          </a:xfrm>
        </p:spPr>
        <p:txBody>
          <a:bodyPr/>
          <a:lstStyle/>
          <a:p>
            <a:fld id="{FD0BADE6-DF05-480E-B328-28F439B56E6B}" type="slidenum">
              <a:rPr lang="en-US" smtClean="0"/>
              <a:pPr/>
              <a:t>‹#›</a:t>
            </a:fld>
            <a:endParaRPr lang="en-US"/>
          </a:p>
        </p:txBody>
      </p:sp>
    </p:spTree>
    <p:extLst>
      <p:ext uri="{BB962C8B-B14F-4D97-AF65-F5344CB8AC3E}">
        <p14:creationId xmlns:p14="http://schemas.microsoft.com/office/powerpoint/2010/main" xmlns="" val="3009891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315584" y="609600"/>
            <a:ext cx="6820065"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103735" y="4343400"/>
            <a:ext cx="7243763"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103735" y="5181600"/>
            <a:ext cx="7243763"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B6EC752-5A9D-4DFD-8084-A2E23829E27A}" type="datetimeFigureOut">
              <a:rPr lang="en-US" smtClean="0"/>
              <a:pPr/>
              <a:t>12/16/2014</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3403" y="4911726"/>
            <a:ext cx="1290678"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432098" y="4983088"/>
            <a:ext cx="633561" cy="365125"/>
          </a:xfrm>
        </p:spPr>
        <p:txBody>
          <a:bodyPr/>
          <a:lstStyle/>
          <a:p>
            <a:fld id="{FD0BADE6-DF05-480E-B328-28F439B56E6B}" type="slidenum">
              <a:rPr lang="en-US" smtClean="0"/>
              <a:pPr/>
              <a:t>‹#›</a:t>
            </a:fld>
            <a:endParaRPr lang="en-US"/>
          </a:p>
        </p:txBody>
      </p:sp>
      <p:sp>
        <p:nvSpPr>
          <p:cNvPr id="17" name="TextBox 16"/>
          <p:cNvSpPr txBox="1"/>
          <p:nvPr/>
        </p:nvSpPr>
        <p:spPr>
          <a:xfrm>
            <a:off x="2004967" y="648005"/>
            <a:ext cx="4953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9030817" y="2905306"/>
            <a:ext cx="4953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xmlns="" val="41598646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103735" y="627407"/>
            <a:ext cx="7243762"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103735" y="4343400"/>
            <a:ext cx="7243763"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103735" y="5181600"/>
            <a:ext cx="7243763"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B6EC752-5A9D-4DFD-8084-A2E23829E27A}" type="datetimeFigureOut">
              <a:rPr lang="en-US" smtClean="0"/>
              <a:pPr/>
              <a:t>12/16/2014</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3403" y="4911726"/>
            <a:ext cx="1290678"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432098" y="4983088"/>
            <a:ext cx="633561" cy="365125"/>
          </a:xfrm>
        </p:spPr>
        <p:txBody>
          <a:bodyPr/>
          <a:lstStyle/>
          <a:p>
            <a:fld id="{FD0BADE6-DF05-480E-B328-28F439B56E6B}" type="slidenum">
              <a:rPr lang="en-US" smtClean="0"/>
              <a:pPr/>
              <a:t>‹#›</a:t>
            </a:fld>
            <a:endParaRPr lang="en-US"/>
          </a:p>
        </p:txBody>
      </p:sp>
    </p:spTree>
    <p:extLst>
      <p:ext uri="{BB962C8B-B14F-4D97-AF65-F5344CB8AC3E}">
        <p14:creationId xmlns:p14="http://schemas.microsoft.com/office/powerpoint/2010/main" xmlns="" val="10635347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B6EC752-5A9D-4DFD-8084-A2E23829E27A}" type="datetimeFigureOut">
              <a:rPr lang="en-US" smtClean="0"/>
              <a:pPr/>
              <a:t>12/16/2014</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3403" y="714376"/>
            <a:ext cx="1290678"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D0BADE6-DF05-480E-B328-28F439B56E6B}" type="slidenum">
              <a:rPr lang="en-US" smtClean="0"/>
              <a:pPr/>
              <a:t>‹#›</a:t>
            </a:fld>
            <a:endParaRPr lang="en-US"/>
          </a:p>
        </p:txBody>
      </p:sp>
    </p:spTree>
    <p:extLst>
      <p:ext uri="{BB962C8B-B14F-4D97-AF65-F5344CB8AC3E}">
        <p14:creationId xmlns:p14="http://schemas.microsoft.com/office/powerpoint/2010/main" xmlns="" val="32603866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552035" y="627406"/>
            <a:ext cx="1793676"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103735" y="627406"/>
            <a:ext cx="5262563"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B6EC752-5A9D-4DFD-8084-A2E23829E27A}" type="datetimeFigureOut">
              <a:rPr lang="en-US" smtClean="0"/>
              <a:pPr/>
              <a:t>12/16/2014</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3403" y="714376"/>
            <a:ext cx="1290678"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D0BADE6-DF05-480E-B328-28F439B56E6B}" type="slidenum">
              <a:rPr lang="en-US" smtClean="0"/>
              <a:pPr/>
              <a:t>‹#›</a:t>
            </a:fld>
            <a:endParaRPr lang="en-US"/>
          </a:p>
        </p:txBody>
      </p:sp>
    </p:spTree>
    <p:extLst>
      <p:ext uri="{BB962C8B-B14F-4D97-AF65-F5344CB8AC3E}">
        <p14:creationId xmlns:p14="http://schemas.microsoft.com/office/powerpoint/2010/main" xmlns="" val="18600323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06752" y="624110"/>
            <a:ext cx="7240746"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103735" y="2133600"/>
            <a:ext cx="7243763"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B6EC752-5A9D-4DFD-8084-A2E23829E27A}" type="datetimeFigureOut">
              <a:rPr lang="en-US" smtClean="0"/>
              <a:pPr/>
              <a:t>12/16/2014</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3403" y="714376"/>
            <a:ext cx="1290678"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D0BADE6-DF05-480E-B328-28F439B56E6B}" type="slidenum">
              <a:rPr lang="en-US" smtClean="0"/>
              <a:pPr/>
              <a:t>‹#›</a:t>
            </a:fld>
            <a:endParaRPr lang="en-US"/>
          </a:p>
        </p:txBody>
      </p:sp>
    </p:spTree>
    <p:extLst>
      <p:ext uri="{BB962C8B-B14F-4D97-AF65-F5344CB8AC3E}">
        <p14:creationId xmlns:p14="http://schemas.microsoft.com/office/powerpoint/2010/main" xmlns="" val="195920510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103735" y="2058750"/>
            <a:ext cx="7243762"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103735" y="3530129"/>
            <a:ext cx="7243762"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6EC752-5A9D-4DFD-8084-A2E23829E27A}" type="datetimeFigureOut">
              <a:rPr lang="en-US" smtClean="0"/>
              <a:pPr/>
              <a:t>12/16/2014</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3403" y="3178176"/>
            <a:ext cx="1290678"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432098" y="3244140"/>
            <a:ext cx="633561" cy="365125"/>
          </a:xfrm>
        </p:spPr>
        <p:txBody>
          <a:bodyPr/>
          <a:lstStyle/>
          <a:p>
            <a:fld id="{FD0BADE6-DF05-480E-B328-28F439B56E6B}" type="slidenum">
              <a:rPr lang="en-US" smtClean="0"/>
              <a:pPr/>
              <a:t>‹#›</a:t>
            </a:fld>
            <a:endParaRPr lang="en-US"/>
          </a:p>
        </p:txBody>
      </p:sp>
    </p:spTree>
    <p:extLst>
      <p:ext uri="{BB962C8B-B14F-4D97-AF65-F5344CB8AC3E}">
        <p14:creationId xmlns:p14="http://schemas.microsoft.com/office/powerpoint/2010/main" xmlns="" val="20490306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103735" y="2133600"/>
            <a:ext cx="3505015"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842482" y="2126222"/>
            <a:ext cx="3505015"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B6EC752-5A9D-4DFD-8084-A2E23829E27A}" type="datetimeFigureOut">
              <a:rPr lang="en-US" smtClean="0"/>
              <a:pPr/>
              <a:t>12/16/2014</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3403" y="714376"/>
            <a:ext cx="1290678"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432098" y="787783"/>
            <a:ext cx="633561" cy="365125"/>
          </a:xfrm>
        </p:spPr>
        <p:txBody>
          <a:bodyPr/>
          <a:lstStyle/>
          <a:p>
            <a:fld id="{FD0BADE6-DF05-480E-B328-28F439B56E6B}" type="slidenum">
              <a:rPr lang="en-US" smtClean="0"/>
              <a:pPr/>
              <a:t>‹#›</a:t>
            </a:fld>
            <a:endParaRPr lang="en-US"/>
          </a:p>
        </p:txBody>
      </p:sp>
    </p:spTree>
    <p:extLst>
      <p:ext uri="{BB962C8B-B14F-4D97-AF65-F5344CB8AC3E}">
        <p14:creationId xmlns:p14="http://schemas.microsoft.com/office/powerpoint/2010/main" xmlns="" val="23519389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388240" y="1972703"/>
            <a:ext cx="3244095"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103735" y="2548966"/>
            <a:ext cx="3528601"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099137" y="1969475"/>
            <a:ext cx="324918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823152" y="2545738"/>
            <a:ext cx="352517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B6EC752-5A9D-4DFD-8084-A2E23829E27A}" type="datetimeFigureOut">
              <a:rPr lang="en-US" smtClean="0"/>
              <a:pPr/>
              <a:t>12/16/2014</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3403" y="714376"/>
            <a:ext cx="1290678"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432098" y="787783"/>
            <a:ext cx="633561" cy="365125"/>
          </a:xfrm>
        </p:spPr>
        <p:txBody>
          <a:bodyPr/>
          <a:lstStyle/>
          <a:p>
            <a:fld id="{FD0BADE6-DF05-480E-B328-28F439B56E6B}" type="slidenum">
              <a:rPr lang="en-US" smtClean="0"/>
              <a:pPr/>
              <a:t>‹#›</a:t>
            </a:fld>
            <a:endParaRPr lang="en-US"/>
          </a:p>
        </p:txBody>
      </p:sp>
    </p:spTree>
    <p:extLst>
      <p:ext uri="{BB962C8B-B14F-4D97-AF65-F5344CB8AC3E}">
        <p14:creationId xmlns:p14="http://schemas.microsoft.com/office/powerpoint/2010/main" xmlns="" val="3726585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B6EC752-5A9D-4DFD-8084-A2E23829E27A}" type="datetimeFigureOut">
              <a:rPr lang="en-US" smtClean="0"/>
              <a:pPr/>
              <a:t>12/16/2014</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3403" y="714376"/>
            <a:ext cx="1290678"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FD0BADE6-DF05-480E-B328-28F439B56E6B}" type="slidenum">
              <a:rPr lang="en-US" smtClean="0"/>
              <a:pPr/>
              <a:t>‹#›</a:t>
            </a:fld>
            <a:endParaRPr lang="en-US"/>
          </a:p>
        </p:txBody>
      </p:sp>
    </p:spTree>
    <p:extLst>
      <p:ext uri="{BB962C8B-B14F-4D97-AF65-F5344CB8AC3E}">
        <p14:creationId xmlns:p14="http://schemas.microsoft.com/office/powerpoint/2010/main" xmlns="" val="720645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6EC752-5A9D-4DFD-8084-A2E23829E27A}" type="datetimeFigureOut">
              <a:rPr lang="en-US" smtClean="0"/>
              <a:pPr/>
              <a:t>12/16/2014</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3403" y="714376"/>
            <a:ext cx="1290678"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FD0BADE6-DF05-480E-B328-28F439B56E6B}" type="slidenum">
              <a:rPr lang="en-US" smtClean="0"/>
              <a:pPr/>
              <a:t>‹#›</a:t>
            </a:fld>
            <a:endParaRPr lang="en-US"/>
          </a:p>
        </p:txBody>
      </p:sp>
    </p:spTree>
    <p:extLst>
      <p:ext uri="{BB962C8B-B14F-4D97-AF65-F5344CB8AC3E}">
        <p14:creationId xmlns:p14="http://schemas.microsoft.com/office/powerpoint/2010/main" xmlns="" val="38289801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03735" y="446088"/>
            <a:ext cx="2847974"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5137447" y="446089"/>
            <a:ext cx="421005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103735" y="1598613"/>
            <a:ext cx="284797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6EC752-5A9D-4DFD-8084-A2E23829E27A}" type="datetimeFigureOut">
              <a:rPr lang="en-US" smtClean="0"/>
              <a:pPr/>
              <a:t>12/16/2014</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3403" y="714376"/>
            <a:ext cx="1290678"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FD0BADE6-DF05-480E-B328-28F439B56E6B}" type="slidenum">
              <a:rPr lang="en-US" smtClean="0"/>
              <a:pPr/>
              <a:t>‹#›</a:t>
            </a:fld>
            <a:endParaRPr lang="en-US"/>
          </a:p>
        </p:txBody>
      </p:sp>
    </p:spTree>
    <p:extLst>
      <p:ext uri="{BB962C8B-B14F-4D97-AF65-F5344CB8AC3E}">
        <p14:creationId xmlns:p14="http://schemas.microsoft.com/office/powerpoint/2010/main" xmlns="" val="23784079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03735" y="4800600"/>
            <a:ext cx="7243763"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103735" y="634965"/>
            <a:ext cx="7243763"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103735" y="5367338"/>
            <a:ext cx="7243763"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6EC752-5A9D-4DFD-8084-A2E23829E27A}" type="datetimeFigureOut">
              <a:rPr lang="en-US" smtClean="0"/>
              <a:pPr/>
              <a:t>12/16/2014</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3403" y="4911726"/>
            <a:ext cx="1290678"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432098" y="4983088"/>
            <a:ext cx="633561" cy="365125"/>
          </a:xfrm>
        </p:spPr>
        <p:txBody>
          <a:bodyPr/>
          <a:lstStyle/>
          <a:p>
            <a:fld id="{FD0BADE6-DF05-480E-B328-28F439B56E6B}" type="slidenum">
              <a:rPr lang="en-US" smtClean="0"/>
              <a:pPr/>
              <a:t>‹#›</a:t>
            </a:fld>
            <a:endParaRPr lang="en-US"/>
          </a:p>
        </p:txBody>
      </p:sp>
    </p:spTree>
    <p:extLst>
      <p:ext uri="{BB962C8B-B14F-4D97-AF65-F5344CB8AC3E}">
        <p14:creationId xmlns:p14="http://schemas.microsoft.com/office/powerpoint/2010/main" xmlns="" val="1593826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316857"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2117" y="-786"/>
            <a:ext cx="1914798"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4859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106751" y="624110"/>
            <a:ext cx="7240746" cy="1280890"/>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103735" y="2133600"/>
            <a:ext cx="7243763"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418810" y="6130437"/>
            <a:ext cx="931355"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CB6EC752-5A9D-4DFD-8084-A2E23829E27A}" type="datetimeFigureOut">
              <a:rPr lang="en-US" smtClean="0"/>
              <a:pPr/>
              <a:t>12/16/2014</a:t>
            </a:fld>
            <a:endParaRPr lang="en-US"/>
          </a:p>
        </p:txBody>
      </p:sp>
      <p:sp>
        <p:nvSpPr>
          <p:cNvPr id="5" name="Footer Placeholder 4"/>
          <p:cNvSpPr>
            <a:spLocks noGrp="1"/>
          </p:cNvSpPr>
          <p:nvPr>
            <p:ph type="ftr" sz="quarter" idx="3"/>
          </p:nvPr>
        </p:nvSpPr>
        <p:spPr>
          <a:xfrm>
            <a:off x="2103735" y="6135809"/>
            <a:ext cx="619124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432098" y="787783"/>
            <a:ext cx="633561" cy="365125"/>
          </a:xfrm>
          <a:prstGeom prst="rect">
            <a:avLst/>
          </a:prstGeom>
        </p:spPr>
        <p:txBody>
          <a:bodyPr vert="horz" lIns="91440" tIns="45720" rIns="91440" bIns="45720" rtlCol="0" anchor="ctr"/>
          <a:lstStyle>
            <a:lvl1pPr algn="r">
              <a:defRPr sz="2000">
                <a:solidFill>
                  <a:srgbClr val="FEFFFF"/>
                </a:solidFill>
              </a:defRPr>
            </a:lvl1pPr>
          </a:lstStyle>
          <a:p>
            <a:fld id="{FD0BADE6-DF05-480E-B328-28F439B56E6B}" type="slidenum">
              <a:rPr lang="en-US" smtClean="0"/>
              <a:pPr/>
              <a:t>‹#›</a:t>
            </a:fld>
            <a:endParaRPr lang="en-US"/>
          </a:p>
        </p:txBody>
      </p:sp>
      <p:pic>
        <p:nvPicPr>
          <p:cNvPr id="36" name="Picture 1" descr="Description: Concepta_Blank_01"/>
          <p:cNvPicPr>
            <a:picLocks noChangeAspect="1" noChangeArrowheads="1"/>
          </p:cNvPicPr>
          <p:nvPr userDrawn="1"/>
        </p:nvPicPr>
        <p:blipFill rotWithShape="1">
          <a:blip r:embed="rId18" cstate="print">
            <a:extLst>
              <a:ext uri="{28A0092B-C50C-407E-A947-70E740481C1C}">
                <a14:useLocalDpi xmlns:a14="http://schemas.microsoft.com/office/drawing/2010/main" xmlns="" val="0"/>
              </a:ext>
            </a:extLst>
          </a:blip>
          <a:srcRect r="53023" b="36041"/>
          <a:stretch/>
        </p:blipFill>
        <p:spPr bwMode="auto">
          <a:xfrm>
            <a:off x="222937" y="40246"/>
            <a:ext cx="2331727" cy="4782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 descr="Description: http://www.mrrb.government.bg/images.php?src=pics/default.gif&amp;h=214"/>
          <p:cNvPicPr>
            <a:picLocks noChangeAspect="1" noChangeArrowheads="1"/>
          </p:cNvPicPr>
          <p:nvPr userDrawn="1"/>
        </p:nvPicPr>
        <p:blipFill>
          <a:blip r:embed="rId19" cstate="print">
            <a:extLst>
              <a:ext uri="{28A0092B-C50C-407E-A947-70E740481C1C}">
                <a14:useLocalDpi xmlns:a14="http://schemas.microsoft.com/office/drawing/2010/main" xmlns="" val="0"/>
              </a:ext>
            </a:extLst>
          </a:blip>
          <a:srcRect/>
          <a:stretch>
            <a:fillRect/>
          </a:stretch>
        </p:blipFill>
        <p:spPr bwMode="auto">
          <a:xfrm>
            <a:off x="8559783" y="-1"/>
            <a:ext cx="1346217" cy="9851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384624647"/>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 id="2147483811" r:id="rId13"/>
    <p:sldLayoutId id="2147483812" r:id="rId14"/>
    <p:sldLayoutId id="2147483813" r:id="rId15"/>
    <p:sldLayoutId id="2147483814" r:id="rId16"/>
  </p:sldLayoutIdLst>
  <p:timing>
    <p:tnLst>
      <p:par>
        <p:cTn id="1" dur="indefinite" restart="never" nodeType="tmRoot"/>
      </p:par>
    </p:tnLst>
  </p:timing>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49207" y="3714158"/>
            <a:ext cx="7243762" cy="1904215"/>
          </a:xfrm>
        </p:spPr>
        <p:txBody>
          <a:bodyPr>
            <a:normAutofit/>
          </a:bodyPr>
          <a:lstStyle/>
          <a:p>
            <a:r>
              <a:rPr lang="bg-BG" sz="2800" b="1" dirty="0">
                <a:solidFill>
                  <a:schemeClr val="tx1"/>
                </a:solidFill>
                <a:latin typeface="Arial"/>
                <a:cs typeface="Arial"/>
              </a:rPr>
              <a:t>Оценка на степента на постигане на целите и приоритетите на Регионалния план за развитие на </a:t>
            </a:r>
            <a:r>
              <a:rPr lang="bg-BG" sz="2800" b="1" dirty="0" smtClean="0">
                <a:solidFill>
                  <a:schemeClr val="tx1"/>
                </a:solidFill>
                <a:latin typeface="Arial"/>
                <a:cs typeface="Arial"/>
              </a:rPr>
              <a:t>Югозападен </a:t>
            </a:r>
            <a:r>
              <a:rPr lang="bg-BG" sz="2800" b="1" dirty="0">
                <a:solidFill>
                  <a:schemeClr val="tx1"/>
                </a:solidFill>
                <a:latin typeface="Arial"/>
                <a:cs typeface="Arial"/>
              </a:rPr>
              <a:t>район в периода 2007-2013 г.</a:t>
            </a:r>
            <a:endParaRPr lang="en-US" sz="2800" b="1" dirty="0">
              <a:solidFill>
                <a:schemeClr val="tx1"/>
              </a:solidFill>
              <a:latin typeface="Arial"/>
              <a:cs typeface="Arial"/>
            </a:endParaRPr>
          </a:p>
          <a:p>
            <a:endParaRPr lang="en-US" dirty="0">
              <a:solidFill>
                <a:schemeClr val="tx1"/>
              </a:solidFill>
              <a:latin typeface="Arial"/>
              <a:cs typeface="Arial"/>
            </a:endParaRPr>
          </a:p>
        </p:txBody>
      </p:sp>
    </p:spTree>
    <p:extLst>
      <p:ext uri="{BB962C8B-B14F-4D97-AF65-F5344CB8AC3E}">
        <p14:creationId xmlns:p14="http://schemas.microsoft.com/office/powerpoint/2010/main" xmlns="" val="8988339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62075" y="816758"/>
            <a:ext cx="8543925" cy="613669"/>
          </a:xfrm>
        </p:spPr>
        <p:txBody>
          <a:bodyPr>
            <a:noAutofit/>
          </a:bodyPr>
          <a:lstStyle/>
          <a:p>
            <a:r>
              <a:rPr lang="bg-BG" sz="2400" dirty="0" smtClean="0">
                <a:solidFill>
                  <a:schemeClr val="tx1"/>
                </a:solidFill>
                <a:latin typeface="Arial"/>
                <a:cs typeface="Arial"/>
              </a:rPr>
              <a:t>Привлечени</a:t>
            </a:r>
            <a:r>
              <a:rPr lang="ru-RU" sz="2400" dirty="0" smtClean="0">
                <a:solidFill>
                  <a:schemeClr val="tx1"/>
                </a:solidFill>
                <a:latin typeface="Arial"/>
                <a:cs typeface="Arial"/>
              </a:rPr>
              <a:t> ПЧИ в областите на ЮЗР в периода</a:t>
            </a:r>
            <a:br>
              <a:rPr lang="ru-RU" sz="2400" dirty="0" smtClean="0">
                <a:solidFill>
                  <a:schemeClr val="tx1"/>
                </a:solidFill>
                <a:latin typeface="Arial"/>
                <a:cs typeface="Arial"/>
              </a:rPr>
            </a:br>
            <a:r>
              <a:rPr lang="ru-RU" sz="2400" dirty="0" smtClean="0">
                <a:solidFill>
                  <a:schemeClr val="tx1"/>
                </a:solidFill>
                <a:latin typeface="Arial"/>
                <a:cs typeface="Arial"/>
              </a:rPr>
              <a:t>2007-2012 г. (в хил. евро)</a:t>
            </a:r>
            <a:endParaRPr lang="en-US" sz="2400" dirty="0">
              <a:solidFill>
                <a:schemeClr val="tx1"/>
              </a:solidFill>
              <a:latin typeface="Arial"/>
              <a:cs typeface="Arial"/>
            </a:endParaRPr>
          </a:p>
        </p:txBody>
      </p:sp>
      <p:pic>
        <p:nvPicPr>
          <p:cNvPr id="3" name="Content Placeholder 3"/>
          <p:cNvPicPr>
            <a:picLocks noGrp="1" noChangeArrowheads="1"/>
          </p:cNvPicPr>
          <p:nvPr>
            <p:ph idx="1"/>
          </p:nvPr>
        </p:nvPicPr>
        <p:blipFill>
          <a:blip r:embed="rId2"/>
          <a:srcRect/>
          <a:stretch>
            <a:fillRect/>
          </a:stretch>
        </p:blipFill>
        <p:spPr>
          <a:xfrm>
            <a:off x="1012825" y="1904999"/>
            <a:ext cx="8308975" cy="4233863"/>
          </a:xfrm>
        </p:spPr>
      </p:pic>
    </p:spTree>
    <p:extLst>
      <p:ext uri="{BB962C8B-B14F-4D97-AF65-F5344CB8AC3E}">
        <p14:creationId xmlns:p14="http://schemas.microsoft.com/office/powerpoint/2010/main" xmlns="" val="22492668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62075" y="919399"/>
            <a:ext cx="8543925" cy="613669"/>
          </a:xfrm>
        </p:spPr>
        <p:txBody>
          <a:bodyPr>
            <a:noAutofit/>
          </a:bodyPr>
          <a:lstStyle/>
          <a:p>
            <a:r>
              <a:rPr lang="ru-RU" sz="2100" dirty="0" smtClean="0">
                <a:solidFill>
                  <a:schemeClr val="tx1"/>
                </a:solidFill>
                <a:latin typeface="Arial"/>
                <a:cs typeface="Arial"/>
              </a:rPr>
              <a:t>Коефициент на безработица на населението на възраст 15-64 г. в България, ЮЗР и областите на ЮЗР в периода 2008-2013 г., (%)</a:t>
            </a:r>
            <a:endParaRPr lang="en-US" sz="2100" dirty="0">
              <a:solidFill>
                <a:schemeClr val="tx1"/>
              </a:solidFill>
              <a:latin typeface="Arial"/>
              <a:cs typeface="Arial"/>
            </a:endParaRPr>
          </a:p>
        </p:txBody>
      </p:sp>
      <p:graphicFrame>
        <p:nvGraphicFramePr>
          <p:cNvPr id="4" name="Content Placeholder 3"/>
          <p:cNvGraphicFramePr>
            <a:graphicFrameLocks noGrp="1"/>
          </p:cNvGraphicFramePr>
          <p:nvPr/>
        </p:nvGraphicFramePr>
        <p:xfrm>
          <a:off x="963613" y="1879600"/>
          <a:ext cx="8510587" cy="418147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22492668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62075" y="546703"/>
            <a:ext cx="8543925" cy="867316"/>
          </a:xfrm>
        </p:spPr>
        <p:txBody>
          <a:bodyPr>
            <a:noAutofit/>
          </a:bodyPr>
          <a:lstStyle/>
          <a:p>
            <a:r>
              <a:rPr lang="bg-BG" sz="2200" dirty="0">
                <a:latin typeface="Arial"/>
                <a:cs typeface="Arial"/>
              </a:rPr>
              <a:t>Оценка за </a:t>
            </a:r>
            <a:r>
              <a:rPr lang="bg-BG" sz="2200" dirty="0" smtClean="0">
                <a:latin typeface="Arial"/>
                <a:cs typeface="Arial"/>
              </a:rPr>
              <a:t>степента </a:t>
            </a:r>
            <a:r>
              <a:rPr lang="bg-BG" sz="2200" dirty="0">
                <a:latin typeface="Arial"/>
                <a:cs typeface="Arial"/>
              </a:rPr>
              <a:t>на изпълнение </a:t>
            </a:r>
            <a:r>
              <a:rPr lang="bg-BG" sz="2200" dirty="0" smtClean="0">
                <a:latin typeface="Arial"/>
                <a:cs typeface="Arial"/>
              </a:rPr>
              <a:t>на</a:t>
            </a:r>
            <a:r>
              <a:rPr lang="en-US" sz="2200" dirty="0" smtClean="0">
                <a:latin typeface="Arial"/>
                <a:cs typeface="Arial"/>
              </a:rPr>
              <a:t/>
            </a:r>
            <a:br>
              <a:rPr lang="en-US" sz="2200" dirty="0" smtClean="0">
                <a:latin typeface="Arial"/>
                <a:cs typeface="Arial"/>
              </a:rPr>
            </a:br>
            <a:r>
              <a:rPr lang="bg-BG" sz="2200" dirty="0" smtClean="0">
                <a:latin typeface="Arial"/>
                <a:cs typeface="Arial"/>
              </a:rPr>
              <a:t>целите </a:t>
            </a:r>
            <a:r>
              <a:rPr lang="bg-BG" sz="2200" dirty="0">
                <a:latin typeface="Arial"/>
                <a:cs typeface="Arial"/>
              </a:rPr>
              <a:t>и приоритетите</a:t>
            </a:r>
            <a:endParaRPr lang="en-US" sz="2200" dirty="0">
              <a:latin typeface="Arial"/>
              <a:cs typeface="Aria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3988266413"/>
              </p:ext>
            </p:extLst>
          </p:nvPr>
        </p:nvGraphicFramePr>
        <p:xfrm>
          <a:off x="1046408" y="1654205"/>
          <a:ext cx="7837599" cy="4824878"/>
        </p:xfrm>
        <a:graphic>
          <a:graphicData uri="http://schemas.openxmlformats.org/drawingml/2006/table">
            <a:tbl>
              <a:tblPr firstRow="1" firstCol="1" bandRow="1"/>
              <a:tblGrid>
                <a:gridCol w="3035398"/>
                <a:gridCol w="2457662"/>
                <a:gridCol w="2344539"/>
              </a:tblGrid>
              <a:tr h="333011">
                <a:tc rowSpan="4">
                  <a:txBody>
                    <a:bodyPr/>
                    <a:lstStyle/>
                    <a:p>
                      <a:pPr marL="0" marR="0">
                        <a:lnSpc>
                          <a:spcPct val="107000"/>
                        </a:lnSpc>
                        <a:spcBef>
                          <a:spcPts val="0"/>
                        </a:spcBef>
                        <a:spcAft>
                          <a:spcPts val="0"/>
                        </a:spcAft>
                      </a:pPr>
                      <a:r>
                        <a:rPr lang="bg-BG" sz="1400" dirty="0">
                          <a:solidFill>
                            <a:schemeClr val="tx1"/>
                          </a:solidFill>
                          <a:effectLst/>
                          <a:latin typeface="Arial"/>
                          <a:ea typeface="Calibri" panose="020F0502020204030204" pitchFamily="34" charset="0"/>
                          <a:cs typeface="Arial"/>
                        </a:rPr>
                        <a:t>Приоритет 1</a:t>
                      </a:r>
                      <a:r>
                        <a:rPr lang="bg-BG" sz="1400" dirty="0" smtClean="0">
                          <a:solidFill>
                            <a:schemeClr val="tx1"/>
                          </a:solidFill>
                          <a:effectLst/>
                          <a:latin typeface="Arial"/>
                          <a:ea typeface="Calibri" panose="020F0502020204030204" pitchFamily="34" charset="0"/>
                          <a:cs typeface="Arial"/>
                        </a:rPr>
                        <a:t>.</a:t>
                      </a:r>
                      <a:r>
                        <a:rPr lang="bg-BG" sz="1400" dirty="0" smtClean="0">
                          <a:solidFill>
                            <a:schemeClr val="tx1"/>
                          </a:solidFill>
                          <a:latin typeface="Arial"/>
                          <a:cs typeface="Arial"/>
                        </a:rPr>
                        <a:t> Повишаване конкурентоспособността на регионалната икономика</a:t>
                      </a:r>
                      <a:endParaRPr lang="en-US" sz="1400" dirty="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gridSpan="2">
                  <a:txBody>
                    <a:bodyPr/>
                    <a:lstStyle/>
                    <a:p>
                      <a:pPr marL="0" marR="0" algn="ctr">
                        <a:lnSpc>
                          <a:spcPct val="107000"/>
                        </a:lnSpc>
                        <a:spcBef>
                          <a:spcPts val="0"/>
                        </a:spcBef>
                        <a:spcAft>
                          <a:spcPts val="0"/>
                        </a:spcAft>
                      </a:pPr>
                      <a:r>
                        <a:rPr lang="bg-BG" sz="1400" dirty="0" smtClean="0">
                          <a:solidFill>
                            <a:schemeClr val="tx1"/>
                          </a:solidFill>
                          <a:effectLst/>
                          <a:latin typeface="Arial"/>
                          <a:ea typeface="Calibri" panose="020F0502020204030204" pitchFamily="34" charset="0"/>
                          <a:cs typeface="Arial"/>
                        </a:rPr>
                        <a:t>Средна до висока </a:t>
                      </a:r>
                      <a:endParaRPr lang="en-US" sz="1400" dirty="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hMerge="1">
                  <a:txBody>
                    <a:bodyPr/>
                    <a:lstStyle/>
                    <a:p>
                      <a:pPr marL="0" marR="0">
                        <a:lnSpc>
                          <a:spcPct val="107000"/>
                        </a:lnSpc>
                        <a:spcBef>
                          <a:spcPts val="0"/>
                        </a:spcBef>
                        <a:spcAft>
                          <a:spcPts val="0"/>
                        </a:spcAft>
                      </a:pPr>
                      <a:endParaRPr lang="en-US" sz="1400" dirty="0">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333011">
                <a:tc vMerge="1">
                  <a:txBody>
                    <a:bodyPr/>
                    <a:lstStyle/>
                    <a:p>
                      <a:endParaRPr lang="en-US"/>
                    </a:p>
                  </a:txBody>
                  <a:tcPr/>
                </a:tc>
                <a:tc>
                  <a:txBody>
                    <a:bodyPr/>
                    <a:lstStyle/>
                    <a:p>
                      <a:pPr marL="0" marR="0">
                        <a:lnSpc>
                          <a:spcPct val="107000"/>
                        </a:lnSpc>
                        <a:spcBef>
                          <a:spcPts val="0"/>
                        </a:spcBef>
                        <a:spcAft>
                          <a:spcPts val="0"/>
                        </a:spcAft>
                      </a:pPr>
                      <a:r>
                        <a:rPr lang="bg-BG" sz="1400" dirty="0">
                          <a:solidFill>
                            <a:schemeClr val="tx1"/>
                          </a:solidFill>
                          <a:effectLst/>
                          <a:latin typeface="Arial"/>
                          <a:ea typeface="Calibri" panose="020F0502020204030204" pitchFamily="34" charset="0"/>
                          <a:cs typeface="Arial"/>
                        </a:rPr>
                        <a:t>Специфична цел 1.</a:t>
                      </a:r>
                      <a:r>
                        <a:rPr lang="bg-BG" sz="1400" dirty="0" err="1">
                          <a:solidFill>
                            <a:schemeClr val="tx1"/>
                          </a:solidFill>
                          <a:effectLst/>
                          <a:latin typeface="Arial"/>
                          <a:ea typeface="Calibri" panose="020F0502020204030204" pitchFamily="34" charset="0"/>
                          <a:cs typeface="Arial"/>
                        </a:rPr>
                        <a:t>1</a:t>
                      </a:r>
                      <a:r>
                        <a:rPr lang="bg-BG" sz="1400" dirty="0">
                          <a:solidFill>
                            <a:schemeClr val="tx1"/>
                          </a:solidFill>
                          <a:effectLst/>
                          <a:latin typeface="Arial"/>
                          <a:ea typeface="Calibri" panose="020F0502020204030204" pitchFamily="34" charset="0"/>
                          <a:cs typeface="Arial"/>
                        </a:rPr>
                        <a:t>.</a:t>
                      </a:r>
                      <a:endParaRPr lang="en-US" sz="1400" dirty="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bg-BG" sz="1400" dirty="0">
                          <a:solidFill>
                            <a:schemeClr val="tx1"/>
                          </a:solidFill>
                          <a:effectLst/>
                          <a:latin typeface="Arial"/>
                          <a:ea typeface="Calibri" panose="020F0502020204030204" pitchFamily="34" charset="0"/>
                          <a:cs typeface="Arial"/>
                        </a:rPr>
                        <a:t>Средна</a:t>
                      </a:r>
                      <a:endParaRPr lang="en-US" sz="1400" dirty="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333011">
                <a:tc vMerge="1">
                  <a:txBody>
                    <a:bodyPr/>
                    <a:lstStyle/>
                    <a:p>
                      <a:endParaRPr lang="en-US"/>
                    </a:p>
                  </a:txBody>
                  <a:tcPr/>
                </a:tc>
                <a:tc>
                  <a:txBody>
                    <a:bodyPr/>
                    <a:lstStyle/>
                    <a:p>
                      <a:pPr marL="0" marR="0">
                        <a:lnSpc>
                          <a:spcPct val="107000"/>
                        </a:lnSpc>
                        <a:spcBef>
                          <a:spcPts val="0"/>
                        </a:spcBef>
                        <a:spcAft>
                          <a:spcPts val="0"/>
                        </a:spcAft>
                      </a:pPr>
                      <a:r>
                        <a:rPr lang="bg-BG" sz="1400">
                          <a:solidFill>
                            <a:schemeClr val="tx1"/>
                          </a:solidFill>
                          <a:effectLst/>
                          <a:latin typeface="Arial"/>
                          <a:ea typeface="Calibri" panose="020F0502020204030204" pitchFamily="34" charset="0"/>
                          <a:cs typeface="Arial"/>
                        </a:rPr>
                        <a:t>Специфична цел 1.2.</a:t>
                      </a:r>
                      <a:endParaRPr lang="en-US" sz="140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bg-BG" sz="1400">
                          <a:solidFill>
                            <a:schemeClr val="tx1"/>
                          </a:solidFill>
                          <a:effectLst/>
                          <a:latin typeface="Arial"/>
                          <a:ea typeface="Calibri" panose="020F0502020204030204" pitchFamily="34" charset="0"/>
                          <a:cs typeface="Arial"/>
                        </a:rPr>
                        <a:t>Висока</a:t>
                      </a:r>
                      <a:endParaRPr lang="en-US" sz="140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333011">
                <a:tc vMerge="1">
                  <a:txBody>
                    <a:bodyPr/>
                    <a:lstStyle/>
                    <a:p>
                      <a:endParaRPr lang="en-US"/>
                    </a:p>
                  </a:txBody>
                  <a:tcPr/>
                </a:tc>
                <a:tc>
                  <a:txBody>
                    <a:bodyPr/>
                    <a:lstStyle/>
                    <a:p>
                      <a:pPr marL="0" marR="0">
                        <a:lnSpc>
                          <a:spcPct val="107000"/>
                        </a:lnSpc>
                        <a:spcBef>
                          <a:spcPts val="0"/>
                        </a:spcBef>
                        <a:spcAft>
                          <a:spcPts val="0"/>
                        </a:spcAft>
                      </a:pPr>
                      <a:r>
                        <a:rPr lang="bg-BG" sz="1400" dirty="0">
                          <a:solidFill>
                            <a:schemeClr val="tx1"/>
                          </a:solidFill>
                          <a:effectLst/>
                          <a:latin typeface="Arial"/>
                          <a:ea typeface="Calibri" panose="020F0502020204030204" pitchFamily="34" charset="0"/>
                          <a:cs typeface="Arial"/>
                        </a:rPr>
                        <a:t>Специфична цел 1.3.</a:t>
                      </a:r>
                      <a:endParaRPr lang="en-US" sz="1400" dirty="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bg-BG" sz="1400" dirty="0">
                          <a:solidFill>
                            <a:schemeClr val="tx1"/>
                          </a:solidFill>
                          <a:effectLst/>
                          <a:latin typeface="Arial"/>
                          <a:ea typeface="Calibri" panose="020F0502020204030204" pitchFamily="34" charset="0"/>
                          <a:cs typeface="Arial"/>
                        </a:rPr>
                        <a:t>Ниска</a:t>
                      </a:r>
                      <a:endParaRPr lang="en-US" sz="1400" dirty="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noFill/>
                  </a:tcPr>
                </a:tc>
              </a:tr>
              <a:tr h="333011">
                <a:tc rowSpan="3">
                  <a:txBody>
                    <a:bodyPr/>
                    <a:lstStyle/>
                    <a:p>
                      <a:pPr marL="0" marR="0">
                        <a:lnSpc>
                          <a:spcPct val="107000"/>
                        </a:lnSpc>
                        <a:spcBef>
                          <a:spcPts val="0"/>
                        </a:spcBef>
                        <a:spcAft>
                          <a:spcPts val="0"/>
                        </a:spcAft>
                      </a:pPr>
                      <a:r>
                        <a:rPr lang="bg-BG" sz="1400" dirty="0">
                          <a:solidFill>
                            <a:schemeClr val="tx1"/>
                          </a:solidFill>
                          <a:effectLst/>
                          <a:latin typeface="Arial"/>
                          <a:ea typeface="Calibri" panose="020F0502020204030204" pitchFamily="34" charset="0"/>
                          <a:cs typeface="Arial"/>
                        </a:rPr>
                        <a:t>Приоритет 2</a:t>
                      </a:r>
                      <a:r>
                        <a:rPr lang="bg-BG" sz="1400" dirty="0" smtClean="0">
                          <a:solidFill>
                            <a:schemeClr val="tx1"/>
                          </a:solidFill>
                          <a:effectLst/>
                          <a:latin typeface="Arial"/>
                          <a:ea typeface="Calibri" panose="020F0502020204030204" pitchFamily="34" charset="0"/>
                          <a:cs typeface="Arial"/>
                        </a:rPr>
                        <a:t>.</a:t>
                      </a:r>
                      <a:r>
                        <a:rPr lang="bg-BG" sz="1400" dirty="0" smtClean="0">
                          <a:solidFill>
                            <a:schemeClr val="tx1"/>
                          </a:solidFill>
                          <a:latin typeface="Arial"/>
                          <a:cs typeface="Arial"/>
                        </a:rPr>
                        <a:t> Развитие на техническата инфраструктура</a:t>
                      </a:r>
                      <a:endParaRPr lang="en-US" sz="1400" dirty="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gridSpan="2">
                  <a:txBody>
                    <a:bodyPr/>
                    <a:lstStyle/>
                    <a:p>
                      <a:pPr marL="0" marR="0" algn="ctr">
                        <a:lnSpc>
                          <a:spcPct val="107000"/>
                        </a:lnSpc>
                        <a:spcBef>
                          <a:spcPts val="0"/>
                        </a:spcBef>
                        <a:spcAft>
                          <a:spcPts val="0"/>
                        </a:spcAft>
                      </a:pPr>
                      <a:r>
                        <a:rPr lang="bg-BG" sz="1400" dirty="0" smtClean="0">
                          <a:solidFill>
                            <a:schemeClr val="tx1"/>
                          </a:solidFill>
                          <a:effectLst/>
                          <a:latin typeface="Arial"/>
                          <a:ea typeface="Calibri" panose="020F0502020204030204" pitchFamily="34" charset="0"/>
                          <a:cs typeface="Arial"/>
                        </a:rPr>
                        <a:t>Висока</a:t>
                      </a:r>
                      <a:endParaRPr lang="en-US" sz="1400" dirty="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hMerge="1">
                  <a:txBody>
                    <a:bodyPr/>
                    <a:lstStyle/>
                    <a:p>
                      <a:pPr marL="0" marR="0">
                        <a:lnSpc>
                          <a:spcPct val="107000"/>
                        </a:lnSpc>
                        <a:spcBef>
                          <a:spcPts val="0"/>
                        </a:spcBef>
                        <a:spcAft>
                          <a:spcPts val="0"/>
                        </a:spcAft>
                      </a:pPr>
                      <a:endParaRPr lang="en-US" sz="1400" dirty="0">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333011">
                <a:tc vMerge="1">
                  <a:txBody>
                    <a:bodyPr/>
                    <a:lstStyle/>
                    <a:p>
                      <a:endParaRPr lang="en-US"/>
                    </a:p>
                  </a:txBody>
                  <a:tcPr/>
                </a:tc>
                <a:tc>
                  <a:txBody>
                    <a:bodyPr/>
                    <a:lstStyle/>
                    <a:p>
                      <a:pPr marL="0" marR="0">
                        <a:lnSpc>
                          <a:spcPct val="107000"/>
                        </a:lnSpc>
                        <a:spcBef>
                          <a:spcPts val="0"/>
                        </a:spcBef>
                        <a:spcAft>
                          <a:spcPts val="0"/>
                        </a:spcAft>
                      </a:pPr>
                      <a:r>
                        <a:rPr lang="bg-BG" sz="1400" dirty="0">
                          <a:solidFill>
                            <a:schemeClr val="tx1"/>
                          </a:solidFill>
                          <a:effectLst/>
                          <a:latin typeface="Arial"/>
                          <a:ea typeface="Calibri" panose="020F0502020204030204" pitchFamily="34" charset="0"/>
                          <a:cs typeface="Arial"/>
                        </a:rPr>
                        <a:t>Специфична цел 2.1.</a:t>
                      </a:r>
                      <a:endParaRPr lang="en-US" sz="1400" dirty="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bg-BG" sz="1400">
                          <a:solidFill>
                            <a:schemeClr val="tx1"/>
                          </a:solidFill>
                          <a:effectLst/>
                          <a:latin typeface="Arial"/>
                          <a:ea typeface="Calibri" panose="020F0502020204030204" pitchFamily="34" charset="0"/>
                          <a:cs typeface="Arial"/>
                        </a:rPr>
                        <a:t>Висока до много висока</a:t>
                      </a:r>
                      <a:endParaRPr lang="en-US" sz="140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noFill/>
                  </a:tcPr>
                </a:tc>
              </a:tr>
              <a:tr h="333011">
                <a:tc vMerge="1">
                  <a:txBody>
                    <a:bodyPr/>
                    <a:lstStyle/>
                    <a:p>
                      <a:endParaRPr lang="en-US"/>
                    </a:p>
                  </a:txBody>
                  <a:tcPr/>
                </a:tc>
                <a:tc>
                  <a:txBody>
                    <a:bodyPr/>
                    <a:lstStyle/>
                    <a:p>
                      <a:pPr marL="0" marR="0">
                        <a:lnSpc>
                          <a:spcPct val="107000"/>
                        </a:lnSpc>
                        <a:spcBef>
                          <a:spcPts val="0"/>
                        </a:spcBef>
                        <a:spcAft>
                          <a:spcPts val="0"/>
                        </a:spcAft>
                      </a:pPr>
                      <a:r>
                        <a:rPr lang="bg-BG" sz="1400" dirty="0">
                          <a:solidFill>
                            <a:schemeClr val="tx1"/>
                          </a:solidFill>
                          <a:effectLst/>
                          <a:latin typeface="Arial"/>
                          <a:ea typeface="Calibri" panose="020F0502020204030204" pitchFamily="34" charset="0"/>
                          <a:cs typeface="Arial"/>
                        </a:rPr>
                        <a:t>Специфична цел 2.2.</a:t>
                      </a:r>
                      <a:endParaRPr lang="en-US" sz="1400" dirty="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bg-BG" sz="1400">
                          <a:solidFill>
                            <a:schemeClr val="tx1"/>
                          </a:solidFill>
                          <a:effectLst/>
                          <a:latin typeface="Arial"/>
                          <a:ea typeface="Calibri" panose="020F0502020204030204" pitchFamily="34" charset="0"/>
                          <a:cs typeface="Arial"/>
                        </a:rPr>
                        <a:t>Средна до висока</a:t>
                      </a:r>
                      <a:endParaRPr lang="en-US" sz="140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417039">
                <a:tc rowSpan="3">
                  <a:txBody>
                    <a:bodyPr/>
                    <a:lstStyle/>
                    <a:p>
                      <a:pPr marL="0" marR="0">
                        <a:lnSpc>
                          <a:spcPct val="107000"/>
                        </a:lnSpc>
                        <a:spcBef>
                          <a:spcPts val="0"/>
                        </a:spcBef>
                        <a:spcAft>
                          <a:spcPts val="0"/>
                        </a:spcAft>
                      </a:pPr>
                      <a:r>
                        <a:rPr lang="bg-BG" sz="1400" dirty="0">
                          <a:solidFill>
                            <a:schemeClr val="tx1"/>
                          </a:solidFill>
                          <a:effectLst/>
                          <a:latin typeface="Arial"/>
                          <a:ea typeface="Calibri" panose="020F0502020204030204" pitchFamily="34" charset="0"/>
                          <a:cs typeface="Arial"/>
                        </a:rPr>
                        <a:t>Приоритет 3</a:t>
                      </a:r>
                      <a:r>
                        <a:rPr lang="bg-BG" sz="1400" dirty="0" smtClean="0">
                          <a:solidFill>
                            <a:schemeClr val="tx1"/>
                          </a:solidFill>
                          <a:effectLst/>
                          <a:latin typeface="Arial"/>
                          <a:ea typeface="Calibri" panose="020F0502020204030204" pitchFamily="34" charset="0"/>
                          <a:cs typeface="Arial"/>
                        </a:rPr>
                        <a:t>.</a:t>
                      </a:r>
                      <a:r>
                        <a:rPr lang="bg-BG" sz="1400" dirty="0" smtClean="0">
                          <a:solidFill>
                            <a:schemeClr val="tx1"/>
                          </a:solidFill>
                          <a:latin typeface="Arial"/>
                          <a:cs typeface="Arial"/>
                        </a:rPr>
                        <a:t> Повишаване конкурентоспособността на човешките ресурси и  подобряване качествата на жизнената среда в населените места</a:t>
                      </a:r>
                      <a:endParaRPr lang="en-US" sz="1400" dirty="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gridSpan="2">
                  <a:txBody>
                    <a:bodyPr/>
                    <a:lstStyle/>
                    <a:p>
                      <a:pPr marL="0" marR="0" algn="ctr">
                        <a:lnSpc>
                          <a:spcPct val="107000"/>
                        </a:lnSpc>
                        <a:spcBef>
                          <a:spcPts val="0"/>
                        </a:spcBef>
                        <a:spcAft>
                          <a:spcPts val="0"/>
                        </a:spcAft>
                      </a:pPr>
                      <a:r>
                        <a:rPr lang="en-US" sz="1400" dirty="0">
                          <a:solidFill>
                            <a:schemeClr val="tx1"/>
                          </a:solidFill>
                          <a:effectLst/>
                          <a:latin typeface="Arial"/>
                          <a:ea typeface="Calibri" panose="020F0502020204030204" pitchFamily="34" charset="0"/>
                          <a:cs typeface="Arial"/>
                        </a:rPr>
                        <a:t> </a:t>
                      </a:r>
                      <a:r>
                        <a:rPr lang="bg-BG" sz="1400" dirty="0" smtClean="0">
                          <a:solidFill>
                            <a:schemeClr val="tx1"/>
                          </a:solidFill>
                          <a:effectLst/>
                          <a:latin typeface="Arial"/>
                          <a:ea typeface="Calibri" panose="020F0502020204030204" pitchFamily="34" charset="0"/>
                          <a:cs typeface="Arial"/>
                        </a:rPr>
                        <a:t>Висока </a:t>
                      </a:r>
                      <a:endParaRPr lang="en-US" sz="1400" dirty="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hMerge="1">
                  <a:txBody>
                    <a:bodyPr/>
                    <a:lstStyle/>
                    <a:p>
                      <a:pPr marL="0" marR="0">
                        <a:lnSpc>
                          <a:spcPct val="107000"/>
                        </a:lnSpc>
                        <a:spcBef>
                          <a:spcPts val="0"/>
                        </a:spcBef>
                        <a:spcAft>
                          <a:spcPts val="0"/>
                        </a:spcAft>
                      </a:pPr>
                      <a:endParaRPr lang="en-US" sz="1400" dirty="0">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386499">
                <a:tc vMerge="1">
                  <a:txBody>
                    <a:bodyPr/>
                    <a:lstStyle/>
                    <a:p>
                      <a:endParaRPr lang="en-US"/>
                    </a:p>
                  </a:txBody>
                  <a:tcPr/>
                </a:tc>
                <a:tc>
                  <a:txBody>
                    <a:bodyPr/>
                    <a:lstStyle/>
                    <a:p>
                      <a:pPr marL="0" marR="0">
                        <a:lnSpc>
                          <a:spcPct val="107000"/>
                        </a:lnSpc>
                        <a:spcBef>
                          <a:spcPts val="0"/>
                        </a:spcBef>
                        <a:spcAft>
                          <a:spcPts val="0"/>
                        </a:spcAft>
                      </a:pPr>
                      <a:r>
                        <a:rPr lang="bg-BG" sz="1400" dirty="0">
                          <a:solidFill>
                            <a:schemeClr val="tx1"/>
                          </a:solidFill>
                          <a:effectLst/>
                          <a:latin typeface="Arial"/>
                          <a:ea typeface="Calibri" panose="020F0502020204030204" pitchFamily="34" charset="0"/>
                          <a:cs typeface="Arial"/>
                        </a:rPr>
                        <a:t>Специфична цел 3.1.</a:t>
                      </a:r>
                      <a:endParaRPr lang="en-US" sz="1400" dirty="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bg-BG" sz="1400" dirty="0">
                          <a:solidFill>
                            <a:schemeClr val="tx1"/>
                          </a:solidFill>
                          <a:effectLst/>
                          <a:latin typeface="Arial"/>
                          <a:ea typeface="Calibri" panose="020F0502020204030204" pitchFamily="34" charset="0"/>
                          <a:cs typeface="Arial"/>
                        </a:rPr>
                        <a:t>Висока до много висока</a:t>
                      </a:r>
                      <a:endParaRPr lang="en-US" sz="1400" dirty="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noFill/>
                  </a:tcPr>
                </a:tc>
              </a:tr>
              <a:tr h="358219">
                <a:tc vMerge="1">
                  <a:txBody>
                    <a:bodyPr/>
                    <a:lstStyle/>
                    <a:p>
                      <a:endParaRPr lang="en-US"/>
                    </a:p>
                  </a:txBody>
                  <a:tcPr/>
                </a:tc>
                <a:tc>
                  <a:txBody>
                    <a:bodyPr/>
                    <a:lstStyle/>
                    <a:p>
                      <a:pPr marL="0" marR="0">
                        <a:lnSpc>
                          <a:spcPct val="107000"/>
                        </a:lnSpc>
                        <a:spcBef>
                          <a:spcPts val="0"/>
                        </a:spcBef>
                        <a:spcAft>
                          <a:spcPts val="0"/>
                        </a:spcAft>
                      </a:pPr>
                      <a:r>
                        <a:rPr lang="bg-BG" sz="1400" dirty="0">
                          <a:solidFill>
                            <a:schemeClr val="tx1"/>
                          </a:solidFill>
                          <a:effectLst/>
                          <a:latin typeface="Arial"/>
                          <a:ea typeface="Calibri" panose="020F0502020204030204" pitchFamily="34" charset="0"/>
                          <a:cs typeface="Arial"/>
                        </a:rPr>
                        <a:t>Специфична цел 3.2.</a:t>
                      </a:r>
                      <a:endParaRPr lang="en-US" sz="1400" dirty="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bg-BG" sz="1400" dirty="0">
                          <a:solidFill>
                            <a:schemeClr val="tx1"/>
                          </a:solidFill>
                          <a:effectLst/>
                          <a:latin typeface="Arial"/>
                          <a:ea typeface="Calibri" panose="020F0502020204030204" pitchFamily="34" charset="0"/>
                          <a:cs typeface="Arial"/>
                        </a:rPr>
                        <a:t>Средна до висока</a:t>
                      </a:r>
                      <a:endParaRPr lang="en-US" sz="1400" dirty="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333011">
                <a:tc rowSpan="4">
                  <a:txBody>
                    <a:bodyPr/>
                    <a:lstStyle/>
                    <a:p>
                      <a:pPr marL="0" marR="0">
                        <a:lnSpc>
                          <a:spcPct val="107000"/>
                        </a:lnSpc>
                        <a:spcBef>
                          <a:spcPts val="0"/>
                        </a:spcBef>
                        <a:spcAft>
                          <a:spcPts val="0"/>
                        </a:spcAft>
                      </a:pPr>
                      <a:r>
                        <a:rPr lang="bg-BG" sz="1400" dirty="0">
                          <a:solidFill>
                            <a:schemeClr val="tx1"/>
                          </a:solidFill>
                          <a:effectLst/>
                          <a:latin typeface="Arial"/>
                          <a:ea typeface="Calibri" panose="020F0502020204030204" pitchFamily="34" charset="0"/>
                          <a:cs typeface="Arial"/>
                        </a:rPr>
                        <a:t>Приоритет 4</a:t>
                      </a:r>
                      <a:r>
                        <a:rPr lang="bg-BG" sz="1400" dirty="0" smtClean="0">
                          <a:solidFill>
                            <a:schemeClr val="tx1"/>
                          </a:solidFill>
                          <a:effectLst/>
                          <a:latin typeface="Arial"/>
                          <a:ea typeface="Calibri" panose="020F0502020204030204" pitchFamily="34" charset="0"/>
                          <a:cs typeface="Arial"/>
                        </a:rPr>
                        <a:t>.</a:t>
                      </a:r>
                      <a:r>
                        <a:rPr lang="bg-BG" sz="1400" dirty="0" smtClean="0">
                          <a:solidFill>
                            <a:schemeClr val="tx1"/>
                          </a:solidFill>
                          <a:latin typeface="Arial"/>
                          <a:cs typeface="Arial"/>
                        </a:rPr>
                        <a:t> Укрепване на административния капацитет на местните и регионалните власти и развитие на сътрудничеството</a:t>
                      </a:r>
                      <a:endParaRPr lang="en-US" sz="1400" dirty="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gridSpan="2">
                  <a:txBody>
                    <a:bodyPr/>
                    <a:lstStyle/>
                    <a:p>
                      <a:pPr marL="0" marR="0" algn="ctr">
                        <a:lnSpc>
                          <a:spcPct val="107000"/>
                        </a:lnSpc>
                        <a:spcBef>
                          <a:spcPts val="0"/>
                        </a:spcBef>
                        <a:spcAft>
                          <a:spcPts val="0"/>
                        </a:spcAft>
                      </a:pPr>
                      <a:r>
                        <a:rPr lang="bg-BG" sz="1400" dirty="0" smtClean="0">
                          <a:solidFill>
                            <a:schemeClr val="tx1"/>
                          </a:solidFill>
                          <a:effectLst/>
                          <a:latin typeface="Arial"/>
                          <a:ea typeface="Calibri" panose="020F0502020204030204" pitchFamily="34" charset="0"/>
                          <a:cs typeface="Arial"/>
                        </a:rPr>
                        <a:t>Висока</a:t>
                      </a:r>
                      <a:endParaRPr lang="en-US" sz="1400" dirty="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hMerge="1">
                  <a:txBody>
                    <a:bodyPr/>
                    <a:lstStyle/>
                    <a:p>
                      <a:pPr marL="0" marR="0">
                        <a:lnSpc>
                          <a:spcPct val="107000"/>
                        </a:lnSpc>
                        <a:spcBef>
                          <a:spcPts val="0"/>
                        </a:spcBef>
                        <a:spcAft>
                          <a:spcPts val="0"/>
                        </a:spcAft>
                      </a:pPr>
                      <a:endParaRPr lang="en-US" sz="1400" dirty="0">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333011">
                <a:tc vMerge="1">
                  <a:txBody>
                    <a:bodyPr/>
                    <a:lstStyle/>
                    <a:p>
                      <a:endParaRPr lang="en-US"/>
                    </a:p>
                  </a:txBody>
                  <a:tcPr/>
                </a:tc>
                <a:tc>
                  <a:txBody>
                    <a:bodyPr/>
                    <a:lstStyle/>
                    <a:p>
                      <a:pPr marL="0" marR="0">
                        <a:lnSpc>
                          <a:spcPct val="107000"/>
                        </a:lnSpc>
                        <a:spcBef>
                          <a:spcPts val="0"/>
                        </a:spcBef>
                        <a:spcAft>
                          <a:spcPts val="0"/>
                        </a:spcAft>
                      </a:pPr>
                      <a:r>
                        <a:rPr lang="bg-BG" sz="1400" dirty="0">
                          <a:solidFill>
                            <a:schemeClr val="tx1"/>
                          </a:solidFill>
                          <a:effectLst/>
                          <a:latin typeface="Arial"/>
                          <a:ea typeface="Calibri" panose="020F0502020204030204" pitchFamily="34" charset="0"/>
                          <a:cs typeface="Arial"/>
                        </a:rPr>
                        <a:t>Специфична цел 4.1.</a:t>
                      </a:r>
                      <a:endParaRPr lang="en-US" sz="1400" dirty="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bg-BG" sz="1400" dirty="0">
                          <a:solidFill>
                            <a:schemeClr val="tx1"/>
                          </a:solidFill>
                          <a:effectLst/>
                          <a:latin typeface="Arial"/>
                          <a:ea typeface="Calibri" panose="020F0502020204030204" pitchFamily="34" charset="0"/>
                          <a:cs typeface="Arial"/>
                        </a:rPr>
                        <a:t>Висока</a:t>
                      </a:r>
                      <a:endParaRPr lang="en-US" sz="1400" dirty="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333011">
                <a:tc vMerge="1">
                  <a:txBody>
                    <a:bodyPr/>
                    <a:lstStyle/>
                    <a:p>
                      <a:endParaRPr lang="en-US"/>
                    </a:p>
                  </a:txBody>
                  <a:tcPr/>
                </a:tc>
                <a:tc>
                  <a:txBody>
                    <a:bodyPr/>
                    <a:lstStyle/>
                    <a:p>
                      <a:pPr marL="0" marR="0">
                        <a:lnSpc>
                          <a:spcPct val="107000"/>
                        </a:lnSpc>
                        <a:spcBef>
                          <a:spcPts val="0"/>
                        </a:spcBef>
                        <a:spcAft>
                          <a:spcPts val="0"/>
                        </a:spcAft>
                      </a:pPr>
                      <a:r>
                        <a:rPr lang="bg-BG" sz="1400" dirty="0">
                          <a:solidFill>
                            <a:schemeClr val="tx1"/>
                          </a:solidFill>
                          <a:effectLst/>
                          <a:latin typeface="Arial"/>
                          <a:ea typeface="Calibri" panose="020F0502020204030204" pitchFamily="34" charset="0"/>
                          <a:cs typeface="Arial"/>
                        </a:rPr>
                        <a:t>Специфична цел 4.2.</a:t>
                      </a:r>
                      <a:endParaRPr lang="en-US" sz="1400" dirty="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bg-BG" sz="1400" dirty="0">
                          <a:solidFill>
                            <a:schemeClr val="tx1"/>
                          </a:solidFill>
                          <a:effectLst/>
                          <a:latin typeface="Arial"/>
                          <a:ea typeface="Calibri" panose="020F0502020204030204" pitchFamily="34" charset="0"/>
                          <a:cs typeface="Arial"/>
                        </a:rPr>
                        <a:t>Висока</a:t>
                      </a:r>
                      <a:endParaRPr lang="en-US" sz="1400" dirty="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333011">
                <a:tc vMerge="1">
                  <a:txBody>
                    <a:bodyPr/>
                    <a:lstStyle/>
                    <a:p>
                      <a:endParaRPr lang="en-US"/>
                    </a:p>
                  </a:txBody>
                  <a:tcPr/>
                </a:tc>
                <a:tc>
                  <a:txBody>
                    <a:bodyPr/>
                    <a:lstStyle/>
                    <a:p>
                      <a:pPr marL="0" marR="0">
                        <a:lnSpc>
                          <a:spcPct val="107000"/>
                        </a:lnSpc>
                        <a:spcBef>
                          <a:spcPts val="0"/>
                        </a:spcBef>
                        <a:spcAft>
                          <a:spcPts val="0"/>
                        </a:spcAft>
                      </a:pPr>
                      <a:r>
                        <a:rPr lang="bg-BG" sz="1400" dirty="0">
                          <a:solidFill>
                            <a:schemeClr val="tx1"/>
                          </a:solidFill>
                          <a:effectLst/>
                          <a:latin typeface="Arial"/>
                          <a:ea typeface="Calibri" panose="020F0502020204030204" pitchFamily="34" charset="0"/>
                          <a:cs typeface="Arial"/>
                        </a:rPr>
                        <a:t>Специфична цел 4.3.</a:t>
                      </a:r>
                      <a:endParaRPr lang="en-US" sz="1400" dirty="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bg-BG" sz="1400" dirty="0">
                          <a:solidFill>
                            <a:schemeClr val="tx1"/>
                          </a:solidFill>
                          <a:effectLst/>
                          <a:latin typeface="Arial"/>
                          <a:ea typeface="Calibri" panose="020F0502020204030204" pitchFamily="34" charset="0"/>
                          <a:cs typeface="Arial"/>
                        </a:rPr>
                        <a:t>Висока</a:t>
                      </a:r>
                      <a:endParaRPr lang="en-US" sz="1400" dirty="0">
                        <a:solidFill>
                          <a:schemeClr val="tx1"/>
                        </a:solidFill>
                        <a:effectLst/>
                        <a:latin typeface="Arial"/>
                        <a:ea typeface="Calibri" panose="020F0502020204030204" pitchFamily="34" charset="0"/>
                        <a:cs typeface="Arial"/>
                      </a:endParaRPr>
                    </a:p>
                  </a:txBody>
                  <a:tcPr marL="55721" marR="55721"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3846365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038" y="1387870"/>
            <a:ext cx="8543925" cy="5229752"/>
          </a:xfrm>
        </p:spPr>
        <p:txBody>
          <a:bodyPr>
            <a:noAutofit/>
          </a:bodyPr>
          <a:lstStyle/>
          <a:p>
            <a:pPr algn="just">
              <a:lnSpc>
                <a:spcPct val="90000"/>
              </a:lnSpc>
              <a:spcBef>
                <a:spcPts val="800"/>
              </a:spcBef>
            </a:pPr>
            <a:r>
              <a:rPr lang="bg-BG" sz="1600" b="1" dirty="0" smtClean="0">
                <a:solidFill>
                  <a:schemeClr val="tx1"/>
                </a:solidFill>
                <a:latin typeface="Arial"/>
                <a:cs typeface="Arial"/>
              </a:rPr>
              <a:t>Приоритет 1</a:t>
            </a:r>
            <a:r>
              <a:rPr lang="bg-BG" sz="1600" dirty="0" smtClean="0">
                <a:solidFill>
                  <a:schemeClr val="tx1"/>
                </a:solidFill>
                <a:latin typeface="Arial"/>
                <a:cs typeface="Arial"/>
              </a:rPr>
              <a:t> „Повишаване конкурентоспособността на регионалната икономика“ – </a:t>
            </a:r>
            <a:r>
              <a:rPr lang="bg-BG" sz="1600" b="1" dirty="0" smtClean="0">
                <a:solidFill>
                  <a:schemeClr val="tx1"/>
                </a:solidFill>
                <a:latin typeface="Arial"/>
                <a:cs typeface="Arial"/>
              </a:rPr>
              <a:t>средна до висока степен на изпълнение; </a:t>
            </a:r>
            <a:r>
              <a:rPr lang="bg-BG" sz="1600" dirty="0" smtClean="0">
                <a:solidFill>
                  <a:schemeClr val="tx1"/>
                </a:solidFill>
                <a:latin typeface="Arial"/>
                <a:cs typeface="Arial"/>
              </a:rPr>
              <a:t>привлечени </a:t>
            </a:r>
            <a:r>
              <a:rPr lang="bg-BG" sz="1600" dirty="0">
                <a:solidFill>
                  <a:schemeClr val="tx1"/>
                </a:solidFill>
                <a:latin typeface="Arial"/>
                <a:cs typeface="Arial"/>
              </a:rPr>
              <a:t>са финансови ресурси от ОПРР, ОПКРБИ, ПРСР, </a:t>
            </a:r>
            <a:r>
              <a:rPr lang="bg-BG" sz="1600" dirty="0" smtClean="0">
                <a:solidFill>
                  <a:schemeClr val="tx1"/>
                </a:solidFill>
                <a:latin typeface="Arial"/>
                <a:cs typeface="Arial"/>
              </a:rPr>
              <a:t>ТГС, ФАР ТГС и др.</a:t>
            </a:r>
            <a:endParaRPr lang="bg-BG" sz="1600" dirty="0">
              <a:solidFill>
                <a:schemeClr val="tx1"/>
              </a:solidFill>
              <a:latin typeface="Arial"/>
              <a:cs typeface="Arial"/>
            </a:endParaRPr>
          </a:p>
          <a:p>
            <a:pPr marL="0" indent="0" algn="just">
              <a:lnSpc>
                <a:spcPct val="90000"/>
              </a:lnSpc>
              <a:spcBef>
                <a:spcPts val="800"/>
              </a:spcBef>
              <a:buNone/>
            </a:pPr>
            <a:r>
              <a:rPr lang="bg-BG" sz="1600" b="1" dirty="0" smtClean="0">
                <a:solidFill>
                  <a:schemeClr val="tx1"/>
                </a:solidFill>
                <a:latin typeface="Arial"/>
                <a:cs typeface="Arial"/>
              </a:rPr>
              <a:t>Специфична цел 1.1. </a:t>
            </a:r>
            <a:r>
              <a:rPr lang="bg-BG" sz="1600" dirty="0">
                <a:solidFill>
                  <a:schemeClr val="tx1"/>
                </a:solidFill>
                <a:latin typeface="Arial"/>
                <a:cs typeface="Arial"/>
              </a:rPr>
              <a:t>Създаване на бизнес мрежи и клъстери от МСП, технологично обновление и привличане на инвестиции </a:t>
            </a:r>
            <a:r>
              <a:rPr lang="bg-BG" sz="1600" dirty="0" smtClean="0">
                <a:solidFill>
                  <a:schemeClr val="tx1"/>
                </a:solidFill>
                <a:latin typeface="Arial"/>
                <a:cs typeface="Arial"/>
              </a:rPr>
              <a:t>– </a:t>
            </a:r>
            <a:r>
              <a:rPr lang="bg-BG" sz="1600" b="1" dirty="0" smtClean="0">
                <a:solidFill>
                  <a:schemeClr val="tx1"/>
                </a:solidFill>
                <a:latin typeface="Arial"/>
                <a:cs typeface="Arial"/>
              </a:rPr>
              <a:t>средна степен на изпълнение </a:t>
            </a:r>
          </a:p>
          <a:p>
            <a:pPr marL="358775" indent="-179388" algn="just">
              <a:lnSpc>
                <a:spcPct val="90000"/>
              </a:lnSpc>
              <a:spcBef>
                <a:spcPts val="800"/>
              </a:spcBef>
              <a:buFont typeface="Wingdings" pitchFamily="2" charset="2"/>
              <a:buChar char="§"/>
            </a:pPr>
            <a:r>
              <a:rPr lang="bg-BG" sz="1600" dirty="0" smtClean="0">
                <a:solidFill>
                  <a:schemeClr val="tx1"/>
                </a:solidFill>
                <a:latin typeface="Arial"/>
                <a:cs typeface="Arial"/>
              </a:rPr>
              <a:t>Повишени са иновациите и са подобрени технологиите в предприятията, като на територията на област София е постигнат много висок напредък</a:t>
            </a:r>
            <a:r>
              <a:rPr lang="en-US" sz="1600" dirty="0" smtClean="0">
                <a:solidFill>
                  <a:schemeClr val="tx1"/>
                </a:solidFill>
                <a:latin typeface="Arial"/>
                <a:cs typeface="Arial"/>
              </a:rPr>
              <a:t>,</a:t>
            </a:r>
            <a:r>
              <a:rPr lang="bg-BG" sz="1600" dirty="0" smtClean="0">
                <a:solidFill>
                  <a:schemeClr val="tx1"/>
                </a:solidFill>
                <a:latin typeface="Arial"/>
                <a:cs typeface="Arial"/>
              </a:rPr>
              <a:t> за разлика от </a:t>
            </a:r>
            <a:r>
              <a:rPr lang="bg-BG" sz="1600" dirty="0">
                <a:solidFill>
                  <a:schemeClr val="tx1"/>
                </a:solidFill>
                <a:latin typeface="Arial"/>
                <a:cs typeface="Arial"/>
              </a:rPr>
              <a:t>областите Благоевград, </a:t>
            </a:r>
            <a:r>
              <a:rPr lang="bg-BG" sz="1600" dirty="0" smtClean="0">
                <a:solidFill>
                  <a:schemeClr val="tx1"/>
                </a:solidFill>
                <a:latin typeface="Arial"/>
                <a:cs typeface="Arial"/>
              </a:rPr>
              <a:t>Софийска и особено Перник и Кюстендил, където прави впечатление ниската активност на предприятията</a:t>
            </a:r>
          </a:p>
          <a:p>
            <a:pPr marL="0" indent="0" algn="just">
              <a:lnSpc>
                <a:spcPct val="90000"/>
              </a:lnSpc>
              <a:spcBef>
                <a:spcPts val="800"/>
              </a:spcBef>
              <a:buNone/>
            </a:pPr>
            <a:r>
              <a:rPr lang="bg-BG" sz="1600" b="1" dirty="0" smtClean="0">
                <a:solidFill>
                  <a:schemeClr val="tx1"/>
                </a:solidFill>
                <a:latin typeface="Arial"/>
                <a:cs typeface="Arial"/>
              </a:rPr>
              <a:t>Специфична цел 1.2. </a:t>
            </a:r>
            <a:r>
              <a:rPr lang="bg-BG" sz="1600" dirty="0" smtClean="0">
                <a:solidFill>
                  <a:schemeClr val="tx1"/>
                </a:solidFill>
                <a:latin typeface="Arial"/>
                <a:cs typeface="Arial"/>
              </a:rPr>
              <a:t>Развитие на туристическото предлагане – </a:t>
            </a:r>
            <a:r>
              <a:rPr lang="bg-BG" sz="1600" b="1" dirty="0" smtClean="0">
                <a:solidFill>
                  <a:schemeClr val="tx1"/>
                </a:solidFill>
                <a:latin typeface="Arial"/>
                <a:cs typeface="Arial"/>
              </a:rPr>
              <a:t>висока степен на изпълнение</a:t>
            </a:r>
          </a:p>
          <a:p>
            <a:pPr marL="358775" indent="-179388" algn="just">
              <a:lnSpc>
                <a:spcPct val="90000"/>
              </a:lnSpc>
              <a:spcBef>
                <a:spcPts val="800"/>
              </a:spcBef>
              <a:buFont typeface="Wingdings" pitchFamily="2" charset="2"/>
              <a:buChar char="§"/>
            </a:pPr>
            <a:r>
              <a:rPr lang="bg-BG" sz="1600" dirty="0" smtClean="0">
                <a:solidFill>
                  <a:schemeClr val="tx1"/>
                </a:solidFill>
                <a:latin typeface="Arial"/>
                <a:cs typeface="Arial"/>
              </a:rPr>
              <a:t>Подобрена е туристическата инфраструктура, създадени са регионални туристически продукти, маркетирани са туристически атракции и туристически дестинации  </a:t>
            </a:r>
          </a:p>
          <a:p>
            <a:pPr marL="358775" indent="-179388" algn="just">
              <a:lnSpc>
                <a:spcPct val="90000"/>
              </a:lnSpc>
              <a:spcBef>
                <a:spcPts val="800"/>
              </a:spcBef>
              <a:buFont typeface="Wingdings" pitchFamily="2" charset="2"/>
              <a:buChar char="§"/>
            </a:pPr>
            <a:r>
              <a:rPr lang="bg-BG" sz="1600" dirty="0" smtClean="0">
                <a:solidFill>
                  <a:schemeClr val="tx1"/>
                </a:solidFill>
                <a:latin typeface="Arial"/>
                <a:cs typeface="Arial"/>
              </a:rPr>
              <a:t>В </a:t>
            </a:r>
            <a:r>
              <a:rPr lang="bg-BG" sz="1600" dirty="0">
                <a:solidFill>
                  <a:schemeClr val="tx1"/>
                </a:solidFill>
                <a:latin typeface="Arial"/>
                <a:cs typeface="Arial"/>
              </a:rPr>
              <a:t>реализирането на дейности за развитие на туризма са активни всички области от </a:t>
            </a:r>
            <a:r>
              <a:rPr lang="bg-BG" sz="1600" dirty="0" smtClean="0">
                <a:solidFill>
                  <a:schemeClr val="tx1"/>
                </a:solidFill>
                <a:latin typeface="Arial"/>
                <a:cs typeface="Arial"/>
              </a:rPr>
              <a:t>района, като са привлечени разнообразни по обем финансови източници извън оперативните програми</a:t>
            </a:r>
          </a:p>
          <a:p>
            <a:pPr marL="0" indent="0" algn="just">
              <a:lnSpc>
                <a:spcPct val="90000"/>
              </a:lnSpc>
              <a:spcBef>
                <a:spcPts val="800"/>
              </a:spcBef>
              <a:buNone/>
            </a:pPr>
            <a:r>
              <a:rPr lang="bg-BG" sz="1600" b="1" dirty="0" smtClean="0">
                <a:solidFill>
                  <a:schemeClr val="tx1"/>
                </a:solidFill>
                <a:latin typeface="Arial"/>
                <a:cs typeface="Arial"/>
              </a:rPr>
              <a:t>Специфична цел 1.3. </a:t>
            </a:r>
            <a:r>
              <a:rPr lang="bg-BG" sz="1600" dirty="0" smtClean="0">
                <a:solidFill>
                  <a:schemeClr val="tx1"/>
                </a:solidFill>
                <a:latin typeface="Arial"/>
                <a:cs typeface="Arial"/>
              </a:rPr>
              <a:t>Подобряване на бизнесинфраструктурата – </a:t>
            </a:r>
            <a:r>
              <a:rPr lang="bg-BG" sz="1600" b="1" dirty="0" smtClean="0">
                <a:solidFill>
                  <a:schemeClr val="tx1"/>
                </a:solidFill>
                <a:latin typeface="Arial"/>
                <a:cs typeface="Arial"/>
              </a:rPr>
              <a:t>ниска степен на изпълнение</a:t>
            </a:r>
            <a:endParaRPr lang="en-US" sz="1600" b="1" dirty="0" smtClean="0">
              <a:solidFill>
                <a:schemeClr val="tx1"/>
              </a:solidFill>
              <a:latin typeface="Arial"/>
              <a:cs typeface="Arial"/>
            </a:endParaRPr>
          </a:p>
          <a:p>
            <a:pPr marL="358775" indent="-179388" algn="just">
              <a:lnSpc>
                <a:spcPct val="90000"/>
              </a:lnSpc>
              <a:spcBef>
                <a:spcPts val="800"/>
              </a:spcBef>
              <a:buFont typeface="Wingdings" pitchFamily="2" charset="2"/>
              <a:buChar char="§"/>
            </a:pPr>
            <a:r>
              <a:rPr lang="bg-BG" sz="1600" dirty="0" smtClean="0">
                <a:solidFill>
                  <a:schemeClr val="tx1"/>
                </a:solidFill>
                <a:latin typeface="Arial"/>
                <a:cs typeface="Arial"/>
              </a:rPr>
              <a:t>Реализирани са незначителен брой проекти</a:t>
            </a:r>
            <a:endParaRPr lang="en-US" sz="1600" dirty="0">
              <a:solidFill>
                <a:schemeClr val="tx1"/>
              </a:solidFill>
              <a:latin typeface="Arial"/>
              <a:cs typeface="Arial"/>
            </a:endParaRPr>
          </a:p>
        </p:txBody>
      </p:sp>
      <p:sp>
        <p:nvSpPr>
          <p:cNvPr id="5" name="Title 1"/>
          <p:cNvSpPr>
            <a:spLocks noGrp="1"/>
          </p:cNvSpPr>
          <p:nvPr>
            <p:ph type="title"/>
          </p:nvPr>
        </p:nvSpPr>
        <p:spPr>
          <a:xfrm>
            <a:off x="1352648" y="537276"/>
            <a:ext cx="8543925" cy="867316"/>
          </a:xfrm>
        </p:spPr>
        <p:txBody>
          <a:bodyPr>
            <a:noAutofit/>
          </a:bodyPr>
          <a:lstStyle/>
          <a:p>
            <a:r>
              <a:rPr lang="bg-BG" sz="2200" dirty="0">
                <a:latin typeface="Arial"/>
                <a:cs typeface="Arial"/>
              </a:rPr>
              <a:t>Оценка за </a:t>
            </a:r>
            <a:r>
              <a:rPr lang="bg-BG" sz="2200" dirty="0" smtClean="0">
                <a:latin typeface="Arial"/>
                <a:cs typeface="Arial"/>
              </a:rPr>
              <a:t>степента </a:t>
            </a:r>
            <a:r>
              <a:rPr lang="bg-BG" sz="2200" dirty="0">
                <a:latin typeface="Arial"/>
                <a:cs typeface="Arial"/>
              </a:rPr>
              <a:t>на изпълнение </a:t>
            </a:r>
            <a:r>
              <a:rPr lang="bg-BG" sz="2200" dirty="0" smtClean="0">
                <a:latin typeface="Arial"/>
                <a:cs typeface="Arial"/>
              </a:rPr>
              <a:t>на</a:t>
            </a:r>
            <a:r>
              <a:rPr lang="en-US" sz="2200" dirty="0" smtClean="0">
                <a:latin typeface="Arial"/>
                <a:cs typeface="Arial"/>
              </a:rPr>
              <a:t/>
            </a:r>
            <a:br>
              <a:rPr lang="en-US" sz="2200" dirty="0" smtClean="0">
                <a:latin typeface="Arial"/>
                <a:cs typeface="Arial"/>
              </a:rPr>
            </a:br>
            <a:r>
              <a:rPr lang="bg-BG" sz="2200" dirty="0" smtClean="0">
                <a:latin typeface="Arial"/>
                <a:cs typeface="Arial"/>
              </a:rPr>
              <a:t>целите </a:t>
            </a:r>
            <a:r>
              <a:rPr lang="bg-BG" sz="2200" dirty="0">
                <a:latin typeface="Arial"/>
                <a:cs typeface="Arial"/>
              </a:rPr>
              <a:t>и приоритетите</a:t>
            </a:r>
            <a:endParaRPr lang="en-US" sz="2200" dirty="0">
              <a:latin typeface="Arial"/>
              <a:cs typeface="Arial"/>
            </a:endParaRPr>
          </a:p>
        </p:txBody>
      </p:sp>
    </p:spTree>
    <p:extLst>
      <p:ext uri="{BB962C8B-B14F-4D97-AF65-F5344CB8AC3E}">
        <p14:creationId xmlns:p14="http://schemas.microsoft.com/office/powerpoint/2010/main" xmlns="" val="19620815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0408" y="1458231"/>
            <a:ext cx="8754555" cy="5237090"/>
          </a:xfrm>
        </p:spPr>
        <p:txBody>
          <a:bodyPr>
            <a:noAutofit/>
          </a:bodyPr>
          <a:lstStyle/>
          <a:p>
            <a:pPr algn="just">
              <a:lnSpc>
                <a:spcPct val="90000"/>
              </a:lnSpc>
              <a:spcBef>
                <a:spcPts val="600"/>
              </a:spcBef>
            </a:pPr>
            <a:r>
              <a:rPr lang="bg-BG" b="1" dirty="0" smtClean="0">
                <a:solidFill>
                  <a:schemeClr val="tx1"/>
                </a:solidFill>
                <a:latin typeface="Arial"/>
                <a:cs typeface="Arial"/>
              </a:rPr>
              <a:t>Приоритет 2.</a:t>
            </a:r>
            <a:r>
              <a:rPr lang="bg-BG" dirty="0" smtClean="0">
                <a:solidFill>
                  <a:schemeClr val="tx1"/>
                </a:solidFill>
                <a:latin typeface="Arial"/>
                <a:cs typeface="Arial"/>
              </a:rPr>
              <a:t> „Развитие на техническата инфраструктура“ – </a:t>
            </a:r>
            <a:r>
              <a:rPr lang="bg-BG" b="1" dirty="0" smtClean="0">
                <a:solidFill>
                  <a:schemeClr val="tx1"/>
                </a:solidFill>
                <a:latin typeface="Arial"/>
                <a:cs typeface="Arial"/>
              </a:rPr>
              <a:t>висока степен на изпълнение; </a:t>
            </a:r>
            <a:r>
              <a:rPr lang="bg-BG" dirty="0" smtClean="0">
                <a:solidFill>
                  <a:schemeClr val="tx1"/>
                </a:solidFill>
                <a:latin typeface="Arial"/>
                <a:cs typeface="Arial"/>
              </a:rPr>
              <a:t>привлечени са финансови ресурси от ОПТ, ОПОС, ОПРР, ПРСР, СБ, ЕИБ, ТГС, ПУДООС, ФАР, ИСПА, САПАРД и др.</a:t>
            </a:r>
          </a:p>
          <a:p>
            <a:pPr marL="0" indent="0" algn="just">
              <a:lnSpc>
                <a:spcPct val="90000"/>
              </a:lnSpc>
              <a:spcBef>
                <a:spcPts val="600"/>
              </a:spcBef>
              <a:buNone/>
            </a:pPr>
            <a:r>
              <a:rPr lang="bg-BG" b="1" dirty="0" smtClean="0">
                <a:solidFill>
                  <a:schemeClr val="tx1"/>
                </a:solidFill>
                <a:latin typeface="Arial"/>
                <a:cs typeface="Arial"/>
              </a:rPr>
              <a:t>Специфична цел 2.1. </a:t>
            </a:r>
            <a:r>
              <a:rPr lang="bg-BG" dirty="0" smtClean="0">
                <a:solidFill>
                  <a:schemeClr val="tx1"/>
                </a:solidFill>
                <a:latin typeface="Arial"/>
                <a:cs typeface="Arial"/>
              </a:rPr>
              <a:t>Подобряване на регионалната и местна транспортна инфраструктура – </a:t>
            </a:r>
            <a:r>
              <a:rPr lang="bg-BG" b="1" dirty="0" smtClean="0">
                <a:solidFill>
                  <a:schemeClr val="tx1"/>
                </a:solidFill>
                <a:latin typeface="Arial"/>
                <a:cs typeface="Arial"/>
              </a:rPr>
              <a:t>висока до много висока степен на изпълнение</a:t>
            </a:r>
          </a:p>
          <a:p>
            <a:pPr marL="358775" indent="-179388" algn="just">
              <a:lnSpc>
                <a:spcPct val="90000"/>
              </a:lnSpc>
              <a:spcBef>
                <a:spcPts val="600"/>
              </a:spcBef>
              <a:buFont typeface="Wingdings" pitchFamily="2" charset="2"/>
              <a:buChar char="§"/>
            </a:pPr>
            <a:r>
              <a:rPr lang="bg-BG" dirty="0" smtClean="0">
                <a:solidFill>
                  <a:schemeClr val="tx1"/>
                </a:solidFill>
                <a:latin typeface="Arial"/>
                <a:cs typeface="Arial"/>
              </a:rPr>
              <a:t>Подобрена е </a:t>
            </a:r>
            <a:r>
              <a:rPr lang="bg-BG" dirty="0">
                <a:solidFill>
                  <a:schemeClr val="tx1"/>
                </a:solidFill>
                <a:latin typeface="Arial"/>
                <a:cs typeface="Arial"/>
              </a:rPr>
              <a:t>транспортната свързаност между населените </a:t>
            </a:r>
            <a:r>
              <a:rPr lang="bg-BG" dirty="0" smtClean="0">
                <a:solidFill>
                  <a:schemeClr val="tx1"/>
                </a:solidFill>
                <a:latin typeface="Arial"/>
                <a:cs typeface="Arial"/>
              </a:rPr>
              <a:t>места </a:t>
            </a:r>
            <a:r>
              <a:rPr lang="bg-BG" dirty="0">
                <a:solidFill>
                  <a:schemeClr val="tx1"/>
                </a:solidFill>
                <a:latin typeface="Arial"/>
                <a:cs typeface="Arial"/>
              </a:rPr>
              <a:t>в района и с населени места извън ЮЗР и извън </a:t>
            </a:r>
            <a:r>
              <a:rPr lang="bg-BG" dirty="0" smtClean="0">
                <a:solidFill>
                  <a:schemeClr val="tx1"/>
                </a:solidFill>
                <a:latin typeface="Arial"/>
                <a:cs typeface="Arial"/>
              </a:rPr>
              <a:t>страната</a:t>
            </a:r>
          </a:p>
          <a:p>
            <a:pPr marL="358775" indent="-179388" algn="just">
              <a:lnSpc>
                <a:spcPct val="90000"/>
              </a:lnSpc>
              <a:spcBef>
                <a:spcPts val="600"/>
              </a:spcBef>
              <a:buFont typeface="Wingdings" pitchFamily="2" charset="2"/>
              <a:buChar char="§"/>
            </a:pPr>
            <a:r>
              <a:rPr lang="bg-BG" dirty="0">
                <a:solidFill>
                  <a:schemeClr val="tx1"/>
                </a:solidFill>
                <a:latin typeface="Arial"/>
                <a:cs typeface="Arial"/>
              </a:rPr>
              <a:t>Постигнат е напредък в изграждането на </a:t>
            </a:r>
            <a:r>
              <a:rPr lang="bg-BG" dirty="0" smtClean="0">
                <a:solidFill>
                  <a:schemeClr val="tx1"/>
                </a:solidFill>
                <a:latin typeface="Arial"/>
                <a:cs typeface="Arial"/>
              </a:rPr>
              <a:t>автомагистрали</a:t>
            </a:r>
          </a:p>
          <a:p>
            <a:pPr marL="358775" indent="-179388" algn="just">
              <a:lnSpc>
                <a:spcPct val="90000"/>
              </a:lnSpc>
              <a:spcBef>
                <a:spcPts val="600"/>
              </a:spcBef>
              <a:buFont typeface="Wingdings" pitchFamily="2" charset="2"/>
              <a:buChar char="§"/>
            </a:pPr>
            <a:r>
              <a:rPr lang="bg-BG" dirty="0" smtClean="0">
                <a:solidFill>
                  <a:schemeClr val="tx1"/>
                </a:solidFill>
                <a:latin typeface="Arial"/>
                <a:cs typeface="Arial"/>
              </a:rPr>
              <a:t>Рехабилитирани </a:t>
            </a:r>
            <a:r>
              <a:rPr lang="bg-BG" dirty="0">
                <a:solidFill>
                  <a:schemeClr val="tx1"/>
                </a:solidFill>
                <a:latin typeface="Arial"/>
                <a:cs typeface="Arial"/>
              </a:rPr>
              <a:t>са пътни участъци, които подобряват достъпността на културно-исторически паметници и туристически курорти, както и осъществяват връзката на района и страната със съседни страни </a:t>
            </a:r>
            <a:endParaRPr lang="bg-BG" dirty="0" smtClean="0">
              <a:solidFill>
                <a:schemeClr val="tx1"/>
              </a:solidFill>
              <a:latin typeface="Arial"/>
              <a:cs typeface="Arial"/>
            </a:endParaRPr>
          </a:p>
          <a:p>
            <a:pPr marL="358775" indent="-179388" algn="just">
              <a:lnSpc>
                <a:spcPct val="90000"/>
              </a:lnSpc>
              <a:spcBef>
                <a:spcPts val="600"/>
              </a:spcBef>
              <a:buFont typeface="Wingdings" pitchFamily="2" charset="2"/>
              <a:buChar char="§"/>
            </a:pPr>
            <a:r>
              <a:rPr lang="bg-BG" dirty="0" smtClean="0">
                <a:solidFill>
                  <a:schemeClr val="tx1"/>
                </a:solidFill>
                <a:latin typeface="Arial"/>
                <a:cs typeface="Arial"/>
              </a:rPr>
              <a:t>Намалено е </a:t>
            </a:r>
            <a:r>
              <a:rPr lang="bg-BG" dirty="0">
                <a:solidFill>
                  <a:schemeClr val="tx1"/>
                </a:solidFill>
                <a:latin typeface="Arial"/>
                <a:cs typeface="Arial"/>
              </a:rPr>
              <a:t>времето за </a:t>
            </a:r>
            <a:r>
              <a:rPr lang="bg-BG" dirty="0" smtClean="0">
                <a:solidFill>
                  <a:schemeClr val="tx1"/>
                </a:solidFill>
                <a:latin typeface="Arial"/>
                <a:cs typeface="Arial"/>
              </a:rPr>
              <a:t>придвижване, повишено е </a:t>
            </a:r>
            <a:r>
              <a:rPr lang="bg-BG" dirty="0">
                <a:solidFill>
                  <a:schemeClr val="tx1"/>
                </a:solidFill>
                <a:latin typeface="Arial"/>
                <a:cs typeface="Arial"/>
              </a:rPr>
              <a:t>качеството на транспортното </a:t>
            </a:r>
            <a:r>
              <a:rPr lang="bg-BG" dirty="0" smtClean="0">
                <a:solidFill>
                  <a:schemeClr val="tx1"/>
                </a:solidFill>
                <a:latin typeface="Arial"/>
                <a:cs typeface="Arial"/>
              </a:rPr>
              <a:t>обслужване</a:t>
            </a:r>
          </a:p>
          <a:p>
            <a:pPr marL="358775" indent="-179388" algn="just">
              <a:lnSpc>
                <a:spcPct val="90000"/>
              </a:lnSpc>
              <a:spcBef>
                <a:spcPts val="600"/>
              </a:spcBef>
              <a:buFont typeface="Wingdings" pitchFamily="2" charset="2"/>
              <a:buChar char="§"/>
            </a:pPr>
            <a:r>
              <a:rPr lang="bg-BG" dirty="0" smtClean="0">
                <a:solidFill>
                  <a:schemeClr val="tx1"/>
                </a:solidFill>
                <a:latin typeface="Arial"/>
                <a:cs typeface="Arial"/>
              </a:rPr>
              <a:t>Облекчен е </a:t>
            </a:r>
            <a:r>
              <a:rPr lang="bg-BG" dirty="0">
                <a:solidFill>
                  <a:schemeClr val="tx1"/>
                </a:solidFill>
                <a:latin typeface="Arial"/>
                <a:cs typeface="Arial"/>
              </a:rPr>
              <a:t>трафика в </a:t>
            </a:r>
            <a:r>
              <a:rPr lang="bg-BG" dirty="0" smtClean="0">
                <a:solidFill>
                  <a:schemeClr val="tx1"/>
                </a:solidFill>
                <a:latin typeface="Arial"/>
                <a:cs typeface="Arial"/>
              </a:rPr>
              <a:t>столицата, успешно </a:t>
            </a:r>
            <a:r>
              <a:rPr lang="bg-BG" dirty="0">
                <a:solidFill>
                  <a:schemeClr val="tx1"/>
                </a:solidFill>
                <a:latin typeface="Arial"/>
                <a:cs typeface="Arial"/>
              </a:rPr>
              <a:t>са реализирани няколко етапа от изграждането на софийското </a:t>
            </a:r>
            <a:r>
              <a:rPr lang="bg-BG" dirty="0" smtClean="0">
                <a:solidFill>
                  <a:schemeClr val="tx1"/>
                </a:solidFill>
                <a:latin typeface="Arial"/>
                <a:cs typeface="Arial"/>
              </a:rPr>
              <a:t>метро</a:t>
            </a:r>
          </a:p>
          <a:p>
            <a:pPr marL="358775" indent="-179388" algn="just">
              <a:lnSpc>
                <a:spcPct val="90000"/>
              </a:lnSpc>
              <a:spcBef>
                <a:spcPts val="600"/>
              </a:spcBef>
              <a:buFont typeface="Wingdings" pitchFamily="2" charset="2"/>
              <a:buChar char="§"/>
            </a:pPr>
            <a:r>
              <a:rPr lang="bg-BG" dirty="0" smtClean="0">
                <a:solidFill>
                  <a:schemeClr val="tx1"/>
                </a:solidFill>
                <a:latin typeface="Arial"/>
                <a:cs typeface="Arial"/>
              </a:rPr>
              <a:t>Липсва напредък в областта на ремонт на жп инфраструктурата</a:t>
            </a:r>
          </a:p>
          <a:p>
            <a:pPr marL="358775" indent="-179388" algn="just">
              <a:lnSpc>
                <a:spcPct val="90000"/>
              </a:lnSpc>
              <a:spcBef>
                <a:spcPts val="600"/>
              </a:spcBef>
              <a:buFont typeface="Wingdings" pitchFamily="2" charset="2"/>
              <a:buChar char="§"/>
            </a:pPr>
            <a:r>
              <a:rPr lang="bg-BG" dirty="0" smtClean="0">
                <a:solidFill>
                  <a:schemeClr val="tx1"/>
                </a:solidFill>
                <a:latin typeface="Arial"/>
                <a:cs typeface="Arial"/>
              </a:rPr>
              <a:t>Все още в порцес на изпълнение са редица проекти</a:t>
            </a:r>
          </a:p>
        </p:txBody>
      </p:sp>
      <p:sp>
        <p:nvSpPr>
          <p:cNvPr id="5" name="Title 1"/>
          <p:cNvSpPr>
            <a:spLocks noGrp="1"/>
          </p:cNvSpPr>
          <p:nvPr>
            <p:ph type="title"/>
          </p:nvPr>
        </p:nvSpPr>
        <p:spPr>
          <a:xfrm>
            <a:off x="1362075" y="546703"/>
            <a:ext cx="8543925" cy="867316"/>
          </a:xfrm>
        </p:spPr>
        <p:txBody>
          <a:bodyPr>
            <a:noAutofit/>
          </a:bodyPr>
          <a:lstStyle/>
          <a:p>
            <a:r>
              <a:rPr lang="bg-BG" sz="2200" dirty="0">
                <a:latin typeface="Arial"/>
                <a:cs typeface="Arial"/>
              </a:rPr>
              <a:t>Оценка за </a:t>
            </a:r>
            <a:r>
              <a:rPr lang="bg-BG" sz="2200" dirty="0" smtClean="0">
                <a:latin typeface="Arial"/>
                <a:cs typeface="Arial"/>
              </a:rPr>
              <a:t>степента </a:t>
            </a:r>
            <a:r>
              <a:rPr lang="bg-BG" sz="2200" dirty="0">
                <a:latin typeface="Arial"/>
                <a:cs typeface="Arial"/>
              </a:rPr>
              <a:t>на изпълнение </a:t>
            </a:r>
            <a:r>
              <a:rPr lang="bg-BG" sz="2200" dirty="0" smtClean="0">
                <a:latin typeface="Arial"/>
                <a:cs typeface="Arial"/>
              </a:rPr>
              <a:t>на</a:t>
            </a:r>
            <a:r>
              <a:rPr lang="en-US" sz="2200" dirty="0" smtClean="0">
                <a:latin typeface="Arial"/>
                <a:cs typeface="Arial"/>
              </a:rPr>
              <a:t/>
            </a:r>
            <a:br>
              <a:rPr lang="en-US" sz="2200" dirty="0" smtClean="0">
                <a:latin typeface="Arial"/>
                <a:cs typeface="Arial"/>
              </a:rPr>
            </a:br>
            <a:r>
              <a:rPr lang="bg-BG" sz="2200" dirty="0" smtClean="0">
                <a:latin typeface="Arial"/>
                <a:cs typeface="Arial"/>
              </a:rPr>
              <a:t>целите </a:t>
            </a:r>
            <a:r>
              <a:rPr lang="bg-BG" sz="2200" dirty="0">
                <a:latin typeface="Arial"/>
                <a:cs typeface="Arial"/>
              </a:rPr>
              <a:t>и приоритетите</a:t>
            </a:r>
            <a:endParaRPr lang="en-US" sz="2200" dirty="0">
              <a:latin typeface="Arial"/>
              <a:cs typeface="Arial"/>
            </a:endParaRPr>
          </a:p>
        </p:txBody>
      </p:sp>
    </p:spTree>
    <p:extLst>
      <p:ext uri="{BB962C8B-B14F-4D97-AF65-F5344CB8AC3E}">
        <p14:creationId xmlns:p14="http://schemas.microsoft.com/office/powerpoint/2010/main" xmlns="" val="21604846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0573" y="1599351"/>
            <a:ext cx="8543925" cy="5027692"/>
          </a:xfrm>
        </p:spPr>
        <p:txBody>
          <a:bodyPr>
            <a:noAutofit/>
          </a:bodyPr>
          <a:lstStyle/>
          <a:p>
            <a:pPr marL="0" lvl="0" indent="0" algn="just">
              <a:spcBef>
                <a:spcPts val="800"/>
              </a:spcBef>
              <a:buNone/>
            </a:pPr>
            <a:r>
              <a:rPr lang="bg-BG" sz="2000" b="1" dirty="0" smtClean="0">
                <a:solidFill>
                  <a:prstClr val="black"/>
                </a:solidFill>
                <a:latin typeface="Arial"/>
                <a:cs typeface="Arial"/>
              </a:rPr>
              <a:t>Специфична цел 2.2. </a:t>
            </a:r>
            <a:r>
              <a:rPr lang="bg-BG" sz="2000" dirty="0" smtClean="0">
                <a:solidFill>
                  <a:prstClr val="black"/>
                </a:solidFill>
                <a:latin typeface="Arial"/>
                <a:cs typeface="Arial"/>
              </a:rPr>
              <a:t>Възстановяване и опазване на околната среда – </a:t>
            </a:r>
            <a:r>
              <a:rPr lang="bg-BG" sz="2000" b="1" dirty="0" smtClean="0">
                <a:solidFill>
                  <a:prstClr val="black"/>
                </a:solidFill>
                <a:latin typeface="Arial"/>
                <a:cs typeface="Arial"/>
              </a:rPr>
              <a:t>средна до висока степен на изпълнение</a:t>
            </a:r>
          </a:p>
          <a:p>
            <a:pPr marL="442913" lvl="0" indent="-263525" algn="just">
              <a:spcBef>
                <a:spcPts val="800"/>
              </a:spcBef>
              <a:buFont typeface="Wingdings" pitchFamily="2" charset="2"/>
              <a:buChar char="§"/>
            </a:pPr>
            <a:r>
              <a:rPr lang="bg-BG" sz="2000" dirty="0" smtClean="0">
                <a:solidFill>
                  <a:prstClr val="black"/>
                </a:solidFill>
                <a:latin typeface="Arial"/>
                <a:cs typeface="Arial"/>
              </a:rPr>
              <a:t>Подобрена </a:t>
            </a:r>
            <a:r>
              <a:rPr lang="bg-BG" sz="2000" dirty="0">
                <a:solidFill>
                  <a:prstClr val="black"/>
                </a:solidFill>
                <a:latin typeface="Arial"/>
                <a:cs typeface="Arial"/>
              </a:rPr>
              <a:t>е жизнената среда в </a:t>
            </a:r>
            <a:r>
              <a:rPr lang="bg-BG" sz="2000" dirty="0" smtClean="0">
                <a:solidFill>
                  <a:prstClr val="black"/>
                </a:solidFill>
                <a:latin typeface="Arial"/>
                <a:cs typeface="Arial"/>
              </a:rPr>
              <a:t>района</a:t>
            </a:r>
          </a:p>
          <a:p>
            <a:pPr marL="442913" lvl="0" indent="-263525" algn="just">
              <a:spcBef>
                <a:spcPts val="800"/>
              </a:spcBef>
              <a:buFont typeface="Wingdings" pitchFamily="2" charset="2"/>
              <a:buChar char="§"/>
            </a:pPr>
            <a:r>
              <a:rPr lang="bg-BG" sz="2000" dirty="0" smtClean="0">
                <a:solidFill>
                  <a:prstClr val="black"/>
                </a:solidFill>
                <a:latin typeface="Arial"/>
                <a:cs typeface="Arial"/>
              </a:rPr>
              <a:t>Повишено </a:t>
            </a:r>
            <a:r>
              <a:rPr lang="bg-BG" sz="2000" dirty="0">
                <a:solidFill>
                  <a:prstClr val="black"/>
                </a:solidFill>
                <a:latin typeface="Arial"/>
                <a:cs typeface="Arial"/>
              </a:rPr>
              <a:t>е качеството на околната среда чрез реконструкция на водоснабдителната и канализационната </a:t>
            </a:r>
            <a:r>
              <a:rPr lang="bg-BG" sz="2000" dirty="0" smtClean="0">
                <a:solidFill>
                  <a:prstClr val="black"/>
                </a:solidFill>
                <a:latin typeface="Arial"/>
                <a:cs typeface="Arial"/>
              </a:rPr>
              <a:t>мрежа</a:t>
            </a:r>
          </a:p>
          <a:p>
            <a:pPr marL="442913" lvl="0" indent="-263525" algn="just">
              <a:spcBef>
                <a:spcPts val="800"/>
              </a:spcBef>
              <a:buFont typeface="Wingdings" pitchFamily="2" charset="2"/>
              <a:buChar char="§"/>
            </a:pPr>
            <a:r>
              <a:rPr lang="bg-BG" sz="2000" dirty="0" smtClean="0">
                <a:solidFill>
                  <a:prstClr val="black"/>
                </a:solidFill>
                <a:latin typeface="Arial"/>
                <a:cs typeface="Arial"/>
              </a:rPr>
              <a:t>Подобрени са </a:t>
            </a:r>
            <a:r>
              <a:rPr lang="bg-BG" sz="2000" dirty="0">
                <a:solidFill>
                  <a:prstClr val="black"/>
                </a:solidFill>
                <a:latin typeface="Arial"/>
                <a:cs typeface="Arial"/>
              </a:rPr>
              <a:t>системите за управление на </a:t>
            </a:r>
            <a:r>
              <a:rPr lang="bg-BG" sz="2000" dirty="0" smtClean="0">
                <a:solidFill>
                  <a:prstClr val="black"/>
                </a:solidFill>
                <a:latin typeface="Arial"/>
                <a:cs typeface="Arial"/>
              </a:rPr>
              <a:t>отпадъците</a:t>
            </a:r>
          </a:p>
          <a:p>
            <a:pPr marL="442913" lvl="0" indent="-263525" algn="just">
              <a:spcBef>
                <a:spcPts val="800"/>
              </a:spcBef>
              <a:buFont typeface="Wingdings" pitchFamily="2" charset="2"/>
              <a:buChar char="§"/>
            </a:pPr>
            <a:r>
              <a:rPr lang="bg-BG" sz="2000" dirty="0" smtClean="0">
                <a:solidFill>
                  <a:prstClr val="black"/>
                </a:solidFill>
                <a:latin typeface="Arial"/>
                <a:cs typeface="Arial"/>
              </a:rPr>
              <a:t>Предпирети са марки за опазване </a:t>
            </a:r>
            <a:r>
              <a:rPr lang="bg-BG" sz="2000" dirty="0">
                <a:solidFill>
                  <a:prstClr val="black"/>
                </a:solidFill>
                <a:latin typeface="Arial"/>
                <a:cs typeface="Arial"/>
              </a:rPr>
              <a:t>и възстановяване на биоразнообразието и предотвратяване на природни рискове</a:t>
            </a:r>
            <a:endParaRPr lang="en-US" sz="2000" dirty="0">
              <a:solidFill>
                <a:prstClr val="black"/>
              </a:solidFill>
              <a:latin typeface="Arial"/>
              <a:cs typeface="Arial"/>
            </a:endParaRPr>
          </a:p>
          <a:p>
            <a:pPr marL="442913" indent="-263525" algn="just">
              <a:spcBef>
                <a:spcPts val="800"/>
              </a:spcBef>
              <a:buFont typeface="Wingdings" pitchFamily="2" charset="2"/>
              <a:buChar char="§"/>
            </a:pPr>
            <a:r>
              <a:rPr lang="bg-BG" sz="2000" dirty="0">
                <a:solidFill>
                  <a:prstClr val="black"/>
                </a:solidFill>
                <a:latin typeface="Arial"/>
                <a:cs typeface="Arial"/>
              </a:rPr>
              <a:t>По-слаб е напредъкът в прилагането на мерки за подобряване качеството на </a:t>
            </a:r>
            <a:r>
              <a:rPr lang="bg-BG" sz="2000" dirty="0" smtClean="0">
                <a:solidFill>
                  <a:prstClr val="black"/>
                </a:solidFill>
                <a:latin typeface="Arial"/>
                <a:cs typeface="Arial"/>
              </a:rPr>
              <a:t>въздуха и подобряване на горскостопанската </a:t>
            </a:r>
            <a:r>
              <a:rPr lang="bg-BG" sz="2000" dirty="0">
                <a:solidFill>
                  <a:prstClr val="black"/>
                </a:solidFill>
                <a:latin typeface="Arial"/>
                <a:cs typeface="Arial"/>
              </a:rPr>
              <a:t>инфраструктура – превенция на пожари и </a:t>
            </a:r>
            <a:r>
              <a:rPr lang="bg-BG" sz="2000" dirty="0" smtClean="0">
                <a:solidFill>
                  <a:prstClr val="black"/>
                </a:solidFill>
                <a:latin typeface="Arial"/>
                <a:cs typeface="Arial"/>
              </a:rPr>
              <a:t>залесяване, като са осъществени единични проекти в отделни населени места</a:t>
            </a:r>
          </a:p>
          <a:p>
            <a:pPr marL="442913" indent="-263525" algn="just">
              <a:spcBef>
                <a:spcPts val="800"/>
              </a:spcBef>
              <a:buFont typeface="Wingdings" pitchFamily="2" charset="2"/>
              <a:buChar char="§"/>
            </a:pPr>
            <a:r>
              <a:rPr lang="bg-BG" sz="2000" dirty="0" smtClean="0">
                <a:solidFill>
                  <a:prstClr val="black"/>
                </a:solidFill>
                <a:latin typeface="Arial"/>
                <a:cs typeface="Arial"/>
              </a:rPr>
              <a:t>Значителна част от проектите са в процес на изпълнение, като цялостният им ефект ще се усети след 2015 г.</a:t>
            </a:r>
            <a:endParaRPr lang="en-US" sz="2000" dirty="0">
              <a:solidFill>
                <a:prstClr val="black"/>
              </a:solidFill>
              <a:latin typeface="Arial"/>
              <a:cs typeface="Arial"/>
            </a:endParaRPr>
          </a:p>
        </p:txBody>
      </p:sp>
      <p:sp>
        <p:nvSpPr>
          <p:cNvPr id="5" name="Title 1"/>
          <p:cNvSpPr>
            <a:spLocks noGrp="1"/>
          </p:cNvSpPr>
          <p:nvPr>
            <p:ph type="title"/>
          </p:nvPr>
        </p:nvSpPr>
        <p:spPr>
          <a:xfrm>
            <a:off x="1362075" y="546703"/>
            <a:ext cx="8543925" cy="867316"/>
          </a:xfrm>
        </p:spPr>
        <p:txBody>
          <a:bodyPr>
            <a:noAutofit/>
          </a:bodyPr>
          <a:lstStyle/>
          <a:p>
            <a:r>
              <a:rPr lang="bg-BG" sz="2200" dirty="0">
                <a:latin typeface="Arial"/>
                <a:cs typeface="Arial"/>
              </a:rPr>
              <a:t>Оценка за </a:t>
            </a:r>
            <a:r>
              <a:rPr lang="bg-BG" sz="2200" dirty="0" smtClean="0">
                <a:latin typeface="Arial"/>
                <a:cs typeface="Arial"/>
              </a:rPr>
              <a:t>степента </a:t>
            </a:r>
            <a:r>
              <a:rPr lang="bg-BG" sz="2200" dirty="0">
                <a:latin typeface="Arial"/>
                <a:cs typeface="Arial"/>
              </a:rPr>
              <a:t>на изпълнение </a:t>
            </a:r>
            <a:r>
              <a:rPr lang="bg-BG" sz="2200" dirty="0" smtClean="0">
                <a:latin typeface="Arial"/>
                <a:cs typeface="Arial"/>
              </a:rPr>
              <a:t>на</a:t>
            </a:r>
            <a:r>
              <a:rPr lang="en-US" sz="2200" dirty="0" smtClean="0">
                <a:latin typeface="Arial"/>
                <a:cs typeface="Arial"/>
              </a:rPr>
              <a:t/>
            </a:r>
            <a:br>
              <a:rPr lang="en-US" sz="2200" dirty="0" smtClean="0">
                <a:latin typeface="Arial"/>
                <a:cs typeface="Arial"/>
              </a:rPr>
            </a:br>
            <a:r>
              <a:rPr lang="bg-BG" sz="2200" dirty="0" smtClean="0">
                <a:latin typeface="Arial"/>
                <a:cs typeface="Arial"/>
              </a:rPr>
              <a:t>целите </a:t>
            </a:r>
            <a:r>
              <a:rPr lang="bg-BG" sz="2200" dirty="0">
                <a:latin typeface="Arial"/>
                <a:cs typeface="Arial"/>
              </a:rPr>
              <a:t>и приоритетите</a:t>
            </a:r>
            <a:endParaRPr lang="en-US" sz="2200" dirty="0">
              <a:latin typeface="Arial"/>
              <a:cs typeface="Arial"/>
            </a:endParaRPr>
          </a:p>
        </p:txBody>
      </p:sp>
    </p:spTree>
    <p:extLst>
      <p:ext uri="{BB962C8B-B14F-4D97-AF65-F5344CB8AC3E}">
        <p14:creationId xmlns:p14="http://schemas.microsoft.com/office/powerpoint/2010/main" xmlns="" val="18187726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038" y="1414022"/>
            <a:ext cx="8543925" cy="5260157"/>
          </a:xfrm>
        </p:spPr>
        <p:txBody>
          <a:bodyPr>
            <a:normAutofit fontScale="92500" lnSpcReduction="10000"/>
          </a:bodyPr>
          <a:lstStyle/>
          <a:p>
            <a:pPr algn="just">
              <a:spcBef>
                <a:spcPts val="800"/>
              </a:spcBef>
            </a:pPr>
            <a:r>
              <a:rPr lang="bg-BG" b="1" dirty="0" smtClean="0">
                <a:solidFill>
                  <a:schemeClr val="tx1"/>
                </a:solidFill>
                <a:latin typeface="Arial"/>
                <a:cs typeface="Arial"/>
              </a:rPr>
              <a:t>Приоритет 3.</a:t>
            </a:r>
            <a:r>
              <a:rPr lang="bg-BG" dirty="0" smtClean="0">
                <a:solidFill>
                  <a:schemeClr val="tx1"/>
                </a:solidFill>
                <a:latin typeface="Arial"/>
                <a:cs typeface="Arial"/>
              </a:rPr>
              <a:t> „Повишаване </a:t>
            </a:r>
            <a:r>
              <a:rPr lang="bg-BG" dirty="0">
                <a:solidFill>
                  <a:schemeClr val="tx1"/>
                </a:solidFill>
                <a:latin typeface="Arial"/>
                <a:cs typeface="Arial"/>
              </a:rPr>
              <a:t>конкурентоспособността на човешките ресурси и  подобряване качествата на жизнената среда в населените </a:t>
            </a:r>
            <a:r>
              <a:rPr lang="bg-BG" dirty="0" smtClean="0">
                <a:solidFill>
                  <a:schemeClr val="tx1"/>
                </a:solidFill>
                <a:latin typeface="Arial"/>
                <a:cs typeface="Arial"/>
              </a:rPr>
              <a:t>места“ – </a:t>
            </a:r>
            <a:r>
              <a:rPr lang="bg-BG" b="1" dirty="0" smtClean="0">
                <a:solidFill>
                  <a:schemeClr val="tx1"/>
                </a:solidFill>
                <a:latin typeface="Arial"/>
                <a:cs typeface="Arial"/>
              </a:rPr>
              <a:t>висока степен на изпълнение, </a:t>
            </a:r>
            <a:r>
              <a:rPr lang="bg-BG" dirty="0" smtClean="0">
                <a:solidFill>
                  <a:schemeClr val="tx1"/>
                </a:solidFill>
                <a:latin typeface="Arial"/>
                <a:cs typeface="Arial"/>
              </a:rPr>
              <a:t>привлечени са финансови средства от ОПРЧР, ОПРР, ТГС, ФАР, ПРСР, САПАРД, ПУДООС, ДФЗ, Социалния инвестиционен фонд, Националния доверителен екофонд, програма „Красива България“, Международен фонд „Козлодуй“, </a:t>
            </a:r>
            <a:r>
              <a:rPr lang="en-US" dirty="0" smtClean="0">
                <a:solidFill>
                  <a:schemeClr val="tx1"/>
                </a:solidFill>
                <a:latin typeface="Arial"/>
                <a:cs typeface="Arial"/>
              </a:rPr>
              <a:t>Jessica</a:t>
            </a:r>
            <a:endParaRPr lang="bg-BG" dirty="0" smtClean="0">
              <a:solidFill>
                <a:schemeClr val="tx1"/>
              </a:solidFill>
              <a:latin typeface="Arial"/>
              <a:cs typeface="Arial"/>
            </a:endParaRPr>
          </a:p>
          <a:p>
            <a:pPr marL="0" indent="0" algn="just">
              <a:spcBef>
                <a:spcPts val="800"/>
              </a:spcBef>
              <a:buNone/>
            </a:pPr>
            <a:r>
              <a:rPr lang="bg-BG" b="1" dirty="0" smtClean="0">
                <a:solidFill>
                  <a:schemeClr val="tx1"/>
                </a:solidFill>
                <a:latin typeface="Arial"/>
                <a:cs typeface="Arial"/>
              </a:rPr>
              <a:t>Специфична цел 3.1. </a:t>
            </a:r>
            <a:r>
              <a:rPr lang="bg-BG" dirty="0" smtClean="0">
                <a:solidFill>
                  <a:schemeClr val="tx1"/>
                </a:solidFill>
                <a:latin typeface="Arial"/>
                <a:cs typeface="Arial"/>
              </a:rPr>
              <a:t>Повишаване конкурентоспособността на човешките ресурси – </a:t>
            </a:r>
            <a:r>
              <a:rPr lang="bg-BG" b="1" dirty="0" smtClean="0">
                <a:solidFill>
                  <a:schemeClr val="tx1"/>
                </a:solidFill>
                <a:latin typeface="Arial"/>
                <a:cs typeface="Arial"/>
              </a:rPr>
              <a:t>висока към много висока степен на изпълнение</a:t>
            </a:r>
          </a:p>
          <a:p>
            <a:pPr marL="442913" indent="-263525" algn="just">
              <a:spcBef>
                <a:spcPts val="800"/>
              </a:spcBef>
              <a:buFont typeface="Wingdings" pitchFamily="2" charset="2"/>
              <a:buChar char="§"/>
            </a:pPr>
            <a:r>
              <a:rPr lang="bg-BG" dirty="0" smtClean="0">
                <a:solidFill>
                  <a:schemeClr val="tx1"/>
                </a:solidFill>
                <a:latin typeface="Arial"/>
                <a:cs typeface="Arial"/>
              </a:rPr>
              <a:t>Подобрен </a:t>
            </a:r>
            <a:r>
              <a:rPr lang="bg-BG" dirty="0">
                <a:solidFill>
                  <a:schemeClr val="tx1"/>
                </a:solidFill>
                <a:latin typeface="Arial"/>
                <a:cs typeface="Arial"/>
              </a:rPr>
              <a:t>е сградният фонд и оборудването в учебните заведения </a:t>
            </a:r>
            <a:r>
              <a:rPr lang="bg-BG" dirty="0" smtClean="0">
                <a:solidFill>
                  <a:schemeClr val="tx1"/>
                </a:solidFill>
                <a:latin typeface="Arial"/>
                <a:cs typeface="Arial"/>
              </a:rPr>
              <a:t>във </a:t>
            </a:r>
            <a:r>
              <a:rPr lang="bg-BG" dirty="0">
                <a:solidFill>
                  <a:schemeClr val="tx1"/>
                </a:solidFill>
                <a:latin typeface="Arial"/>
                <a:cs typeface="Arial"/>
              </a:rPr>
              <a:t>всички области </a:t>
            </a:r>
            <a:r>
              <a:rPr lang="bg-BG" dirty="0" smtClean="0">
                <a:solidFill>
                  <a:schemeClr val="tx1"/>
                </a:solidFill>
                <a:latin typeface="Arial"/>
                <a:cs typeface="Arial"/>
              </a:rPr>
              <a:t>в ЮЗР</a:t>
            </a:r>
          </a:p>
          <a:p>
            <a:pPr marL="442913" indent="-263525" algn="just">
              <a:spcBef>
                <a:spcPts val="800"/>
              </a:spcBef>
              <a:buFont typeface="Wingdings" pitchFamily="2" charset="2"/>
              <a:buChar char="§"/>
            </a:pPr>
            <a:r>
              <a:rPr lang="bg-BG" dirty="0">
                <a:solidFill>
                  <a:schemeClr val="tx1"/>
                </a:solidFill>
                <a:latin typeface="Arial"/>
                <a:cs typeface="Arial"/>
              </a:rPr>
              <a:t>Подобрена е социалната инфраструктура и са изградени няколко центъра за настаняване от семеен тип в областните центрове и по-големите градове от района, като се предоставят социални услуги за деца, младежи и </a:t>
            </a:r>
            <a:r>
              <a:rPr lang="bg-BG" dirty="0" smtClean="0">
                <a:solidFill>
                  <a:schemeClr val="tx1"/>
                </a:solidFill>
                <a:latin typeface="Arial"/>
                <a:cs typeface="Arial"/>
              </a:rPr>
              <a:t>възрастни</a:t>
            </a:r>
          </a:p>
          <a:p>
            <a:pPr marL="442913" indent="-263525" algn="just">
              <a:spcBef>
                <a:spcPts val="800"/>
              </a:spcBef>
              <a:buFont typeface="Wingdings" pitchFamily="2" charset="2"/>
              <a:buChar char="§"/>
            </a:pPr>
            <a:r>
              <a:rPr lang="bg-BG" dirty="0" smtClean="0">
                <a:solidFill>
                  <a:schemeClr val="tx1"/>
                </a:solidFill>
                <a:latin typeface="Arial"/>
                <a:cs typeface="Arial"/>
              </a:rPr>
              <a:t>Подобрена е културна и спортна инфраструктура</a:t>
            </a:r>
          </a:p>
          <a:p>
            <a:pPr marL="442913" indent="-263525" algn="just">
              <a:spcBef>
                <a:spcPts val="800"/>
              </a:spcBef>
              <a:buFont typeface="Wingdings" pitchFamily="2" charset="2"/>
              <a:buChar char="§"/>
            </a:pPr>
            <a:r>
              <a:rPr lang="bg-BG" dirty="0" smtClean="0">
                <a:solidFill>
                  <a:schemeClr val="tx1"/>
                </a:solidFill>
                <a:latin typeface="Arial"/>
                <a:cs typeface="Arial"/>
              </a:rPr>
              <a:t>Реализирани са проекти </a:t>
            </a:r>
            <a:r>
              <a:rPr lang="bg-BG" dirty="0">
                <a:solidFill>
                  <a:schemeClr val="tx1"/>
                </a:solidFill>
                <a:latin typeface="Arial"/>
                <a:cs typeface="Arial"/>
              </a:rPr>
              <a:t>за социално включване и интеграция към образование и работа на лицата в неравностойно положение и етническите </a:t>
            </a:r>
            <a:r>
              <a:rPr lang="bg-BG" dirty="0" smtClean="0">
                <a:solidFill>
                  <a:schemeClr val="tx1"/>
                </a:solidFill>
                <a:latin typeface="Arial"/>
                <a:cs typeface="Arial"/>
              </a:rPr>
              <a:t>малцинства</a:t>
            </a:r>
          </a:p>
          <a:p>
            <a:pPr marL="442913" indent="-263525" algn="just">
              <a:spcBef>
                <a:spcPts val="800"/>
              </a:spcBef>
              <a:buFont typeface="Wingdings" pitchFamily="2" charset="2"/>
              <a:buChar char="§"/>
            </a:pPr>
            <a:r>
              <a:rPr lang="bg-BG" dirty="0">
                <a:solidFill>
                  <a:schemeClr val="tx1"/>
                </a:solidFill>
                <a:latin typeface="Arial"/>
                <a:cs typeface="Arial"/>
              </a:rPr>
              <a:t>Повишена е квалификацията и образованието на работната сила и учащите и пригодността им към пазара на труда</a:t>
            </a:r>
            <a:endParaRPr lang="en-US" b="1" dirty="0">
              <a:solidFill>
                <a:schemeClr val="tx1"/>
              </a:solidFill>
              <a:latin typeface="Arial"/>
              <a:cs typeface="Arial"/>
            </a:endParaRPr>
          </a:p>
        </p:txBody>
      </p:sp>
      <p:sp>
        <p:nvSpPr>
          <p:cNvPr id="5" name="Title 1"/>
          <p:cNvSpPr>
            <a:spLocks noGrp="1"/>
          </p:cNvSpPr>
          <p:nvPr>
            <p:ph type="title"/>
          </p:nvPr>
        </p:nvSpPr>
        <p:spPr>
          <a:xfrm>
            <a:off x="1362075" y="546703"/>
            <a:ext cx="8543925" cy="867316"/>
          </a:xfrm>
        </p:spPr>
        <p:txBody>
          <a:bodyPr>
            <a:noAutofit/>
          </a:bodyPr>
          <a:lstStyle/>
          <a:p>
            <a:r>
              <a:rPr lang="bg-BG" sz="2200" dirty="0">
                <a:latin typeface="Arial"/>
                <a:cs typeface="Arial"/>
              </a:rPr>
              <a:t>Оценка за </a:t>
            </a:r>
            <a:r>
              <a:rPr lang="bg-BG" sz="2200" dirty="0" smtClean="0">
                <a:latin typeface="Arial"/>
                <a:cs typeface="Arial"/>
              </a:rPr>
              <a:t>степента </a:t>
            </a:r>
            <a:r>
              <a:rPr lang="bg-BG" sz="2200" dirty="0">
                <a:latin typeface="Arial"/>
                <a:cs typeface="Arial"/>
              </a:rPr>
              <a:t>на изпълнение </a:t>
            </a:r>
            <a:r>
              <a:rPr lang="bg-BG" sz="2200" dirty="0" smtClean="0">
                <a:latin typeface="Arial"/>
                <a:cs typeface="Arial"/>
              </a:rPr>
              <a:t>на</a:t>
            </a:r>
            <a:r>
              <a:rPr lang="en-US" sz="2200" dirty="0" smtClean="0">
                <a:latin typeface="Arial"/>
                <a:cs typeface="Arial"/>
              </a:rPr>
              <a:t/>
            </a:r>
            <a:br>
              <a:rPr lang="en-US" sz="2200" dirty="0" smtClean="0">
                <a:latin typeface="Arial"/>
                <a:cs typeface="Arial"/>
              </a:rPr>
            </a:br>
            <a:r>
              <a:rPr lang="bg-BG" sz="2200" dirty="0" smtClean="0">
                <a:latin typeface="Arial"/>
                <a:cs typeface="Arial"/>
              </a:rPr>
              <a:t>целите </a:t>
            </a:r>
            <a:r>
              <a:rPr lang="bg-BG" sz="2200" dirty="0">
                <a:latin typeface="Arial"/>
                <a:cs typeface="Arial"/>
              </a:rPr>
              <a:t>и приоритетите</a:t>
            </a:r>
            <a:endParaRPr lang="en-US" sz="2200" dirty="0">
              <a:latin typeface="Arial"/>
              <a:cs typeface="Arial"/>
            </a:endParaRPr>
          </a:p>
        </p:txBody>
      </p:sp>
    </p:spTree>
    <p:extLst>
      <p:ext uri="{BB962C8B-B14F-4D97-AF65-F5344CB8AC3E}">
        <p14:creationId xmlns:p14="http://schemas.microsoft.com/office/powerpoint/2010/main" xmlns="" val="34960043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038" y="1442301"/>
            <a:ext cx="8543925" cy="5052767"/>
          </a:xfrm>
        </p:spPr>
        <p:txBody>
          <a:bodyPr>
            <a:normAutofit/>
          </a:bodyPr>
          <a:lstStyle/>
          <a:p>
            <a:pPr marL="0" indent="0" algn="just">
              <a:lnSpc>
                <a:spcPct val="114000"/>
              </a:lnSpc>
              <a:buNone/>
            </a:pPr>
            <a:r>
              <a:rPr lang="bg-BG" sz="2000" b="1" dirty="0" smtClean="0">
                <a:solidFill>
                  <a:schemeClr val="tx1"/>
                </a:solidFill>
                <a:latin typeface="Arial"/>
                <a:cs typeface="Arial"/>
              </a:rPr>
              <a:t>Специфична цел 3.2. </a:t>
            </a:r>
            <a:r>
              <a:rPr lang="bg-BG" sz="2000" dirty="0">
                <a:solidFill>
                  <a:schemeClr val="tx1"/>
                </a:solidFill>
                <a:latin typeface="Arial"/>
                <a:cs typeface="Arial"/>
              </a:rPr>
              <a:t>Развитие на мрежата от населени места и подобряване на градската </a:t>
            </a:r>
            <a:r>
              <a:rPr lang="bg-BG" sz="2000" dirty="0" smtClean="0">
                <a:solidFill>
                  <a:schemeClr val="tx1"/>
                </a:solidFill>
                <a:latin typeface="Arial"/>
                <a:cs typeface="Arial"/>
              </a:rPr>
              <a:t>среда</a:t>
            </a:r>
            <a:r>
              <a:rPr lang="en-US" sz="2000" dirty="0" smtClean="0">
                <a:solidFill>
                  <a:schemeClr val="tx1"/>
                </a:solidFill>
                <a:latin typeface="Arial"/>
                <a:cs typeface="Arial"/>
              </a:rPr>
              <a:t> – </a:t>
            </a:r>
            <a:r>
              <a:rPr lang="bg-BG" sz="2000" b="1" dirty="0" smtClean="0">
                <a:solidFill>
                  <a:schemeClr val="tx1"/>
                </a:solidFill>
                <a:latin typeface="Arial"/>
                <a:cs typeface="Arial"/>
              </a:rPr>
              <a:t>средна към висока степен на изпълнение</a:t>
            </a:r>
            <a:endParaRPr lang="en-US" sz="2000" b="1" dirty="0">
              <a:solidFill>
                <a:schemeClr val="tx1"/>
              </a:solidFill>
              <a:latin typeface="Arial"/>
              <a:cs typeface="Arial"/>
            </a:endParaRPr>
          </a:p>
          <a:p>
            <a:pPr marL="442913" indent="-263525" algn="just">
              <a:lnSpc>
                <a:spcPct val="114000"/>
              </a:lnSpc>
              <a:buFont typeface="Wingdings" pitchFamily="2" charset="2"/>
              <a:buChar char="§"/>
            </a:pPr>
            <a:r>
              <a:rPr lang="bg-BG" sz="2000" dirty="0" smtClean="0">
                <a:solidFill>
                  <a:schemeClr val="tx1"/>
                </a:solidFill>
                <a:latin typeface="Arial"/>
                <a:cs typeface="Arial"/>
              </a:rPr>
              <a:t>Благоустроена е средата в големите градски центрове и по-малките населени места </a:t>
            </a:r>
          </a:p>
          <a:p>
            <a:pPr marL="442913" indent="-263525" algn="just">
              <a:lnSpc>
                <a:spcPct val="114000"/>
              </a:lnSpc>
              <a:buFont typeface="Wingdings" pitchFamily="2" charset="2"/>
              <a:buChar char="§"/>
            </a:pPr>
            <a:r>
              <a:rPr lang="bg-BG" sz="2000" dirty="0" smtClean="0">
                <a:solidFill>
                  <a:schemeClr val="tx1"/>
                </a:solidFill>
                <a:latin typeface="Arial"/>
                <a:cs typeface="Arial"/>
              </a:rPr>
              <a:t>Подобрена е уличната </a:t>
            </a:r>
            <a:r>
              <a:rPr lang="bg-BG" sz="2000" dirty="0">
                <a:solidFill>
                  <a:schemeClr val="tx1"/>
                </a:solidFill>
                <a:latin typeface="Arial"/>
                <a:cs typeface="Arial"/>
              </a:rPr>
              <a:t>и паркова </a:t>
            </a:r>
            <a:r>
              <a:rPr lang="bg-BG" sz="2000" dirty="0" smtClean="0">
                <a:solidFill>
                  <a:schemeClr val="tx1"/>
                </a:solidFill>
                <a:latin typeface="Arial"/>
                <a:cs typeface="Arial"/>
              </a:rPr>
              <a:t>инфраструктура</a:t>
            </a:r>
          </a:p>
          <a:p>
            <a:pPr marL="442913" indent="-263525" algn="just">
              <a:lnSpc>
                <a:spcPct val="114000"/>
              </a:lnSpc>
              <a:buFont typeface="Wingdings" pitchFamily="2" charset="2"/>
              <a:buChar char="§"/>
            </a:pPr>
            <a:r>
              <a:rPr lang="bg-BG" sz="2000" dirty="0" smtClean="0">
                <a:solidFill>
                  <a:schemeClr val="tx1"/>
                </a:solidFill>
                <a:latin typeface="Arial"/>
                <a:cs typeface="Arial"/>
              </a:rPr>
              <a:t>Възстановени са </a:t>
            </a:r>
            <a:r>
              <a:rPr lang="bg-BG" sz="2000" dirty="0">
                <a:solidFill>
                  <a:schemeClr val="tx1"/>
                </a:solidFill>
                <a:latin typeface="Arial"/>
                <a:cs typeface="Arial"/>
              </a:rPr>
              <a:t>детски площадки и зони за обществен </a:t>
            </a:r>
            <a:r>
              <a:rPr lang="bg-BG" sz="2000" dirty="0" smtClean="0">
                <a:solidFill>
                  <a:schemeClr val="tx1"/>
                </a:solidFill>
                <a:latin typeface="Arial"/>
                <a:cs typeface="Arial"/>
              </a:rPr>
              <a:t>отдих</a:t>
            </a:r>
          </a:p>
          <a:p>
            <a:pPr marL="442913" indent="-263525" algn="just">
              <a:lnSpc>
                <a:spcPct val="114000"/>
              </a:lnSpc>
              <a:buFont typeface="Wingdings" pitchFamily="2" charset="2"/>
              <a:buChar char="§"/>
            </a:pPr>
            <a:r>
              <a:rPr lang="bg-BG" sz="2000" dirty="0">
                <a:solidFill>
                  <a:schemeClr val="tx1"/>
                </a:solidFill>
                <a:latin typeface="Arial"/>
                <a:cs typeface="Arial"/>
              </a:rPr>
              <a:t>Продължава изпълнението на проекта за интегриран градски транспорт в гр. София – въведени са в експлоатация нови автобуси, тролейбуси и трамваи, модернизирани са трамвайни линии, инсталирани са електронни информационни </a:t>
            </a:r>
            <a:r>
              <a:rPr lang="bg-BG" sz="2000" dirty="0" smtClean="0">
                <a:solidFill>
                  <a:schemeClr val="tx1"/>
                </a:solidFill>
                <a:latin typeface="Arial"/>
                <a:cs typeface="Arial"/>
              </a:rPr>
              <a:t>табла</a:t>
            </a:r>
          </a:p>
          <a:p>
            <a:pPr marL="442913" indent="-263525" algn="just">
              <a:lnSpc>
                <a:spcPct val="114000"/>
              </a:lnSpc>
              <a:buFont typeface="Wingdings" pitchFamily="2" charset="2"/>
              <a:buChar char="§"/>
            </a:pPr>
            <a:r>
              <a:rPr lang="bg-BG" sz="2000" dirty="0" smtClean="0">
                <a:solidFill>
                  <a:schemeClr val="tx1"/>
                </a:solidFill>
                <a:latin typeface="Arial"/>
                <a:cs typeface="Arial"/>
              </a:rPr>
              <a:t>Голяма част от проектите са все още в процес на изпълнение.</a:t>
            </a:r>
            <a:endParaRPr lang="en-US" sz="2000" dirty="0">
              <a:solidFill>
                <a:schemeClr val="tx1"/>
              </a:solidFill>
              <a:latin typeface="Arial"/>
              <a:cs typeface="Arial"/>
            </a:endParaRPr>
          </a:p>
        </p:txBody>
      </p:sp>
      <p:sp>
        <p:nvSpPr>
          <p:cNvPr id="5" name="Title 1"/>
          <p:cNvSpPr>
            <a:spLocks noGrp="1"/>
          </p:cNvSpPr>
          <p:nvPr>
            <p:ph type="title"/>
          </p:nvPr>
        </p:nvSpPr>
        <p:spPr>
          <a:xfrm>
            <a:off x="1362075" y="546703"/>
            <a:ext cx="8543925" cy="867316"/>
          </a:xfrm>
        </p:spPr>
        <p:txBody>
          <a:bodyPr>
            <a:noAutofit/>
          </a:bodyPr>
          <a:lstStyle/>
          <a:p>
            <a:r>
              <a:rPr lang="bg-BG" sz="2200" dirty="0">
                <a:latin typeface="Arial"/>
                <a:cs typeface="Arial"/>
              </a:rPr>
              <a:t>Оценка за </a:t>
            </a:r>
            <a:r>
              <a:rPr lang="bg-BG" sz="2200" dirty="0" smtClean="0">
                <a:latin typeface="Arial"/>
                <a:cs typeface="Arial"/>
              </a:rPr>
              <a:t>степента </a:t>
            </a:r>
            <a:r>
              <a:rPr lang="bg-BG" sz="2200" dirty="0">
                <a:latin typeface="Arial"/>
                <a:cs typeface="Arial"/>
              </a:rPr>
              <a:t>на изпълнение </a:t>
            </a:r>
            <a:r>
              <a:rPr lang="bg-BG" sz="2200" dirty="0" smtClean="0">
                <a:latin typeface="Arial"/>
                <a:cs typeface="Arial"/>
              </a:rPr>
              <a:t>на</a:t>
            </a:r>
            <a:r>
              <a:rPr lang="en-US" sz="2200" dirty="0" smtClean="0">
                <a:latin typeface="Arial"/>
                <a:cs typeface="Arial"/>
              </a:rPr>
              <a:t/>
            </a:r>
            <a:br>
              <a:rPr lang="en-US" sz="2200" dirty="0" smtClean="0">
                <a:latin typeface="Arial"/>
                <a:cs typeface="Arial"/>
              </a:rPr>
            </a:br>
            <a:r>
              <a:rPr lang="bg-BG" sz="2200" dirty="0" smtClean="0">
                <a:latin typeface="Arial"/>
                <a:cs typeface="Arial"/>
              </a:rPr>
              <a:t>целите </a:t>
            </a:r>
            <a:r>
              <a:rPr lang="bg-BG" sz="2200" dirty="0">
                <a:latin typeface="Arial"/>
                <a:cs typeface="Arial"/>
              </a:rPr>
              <a:t>и приоритетите</a:t>
            </a:r>
            <a:endParaRPr lang="en-US" sz="2200" dirty="0">
              <a:latin typeface="Arial"/>
              <a:cs typeface="Arial"/>
            </a:endParaRPr>
          </a:p>
        </p:txBody>
      </p:sp>
    </p:spTree>
    <p:extLst>
      <p:ext uri="{BB962C8B-B14F-4D97-AF65-F5344CB8AC3E}">
        <p14:creationId xmlns:p14="http://schemas.microsoft.com/office/powerpoint/2010/main" xmlns="" val="37989650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038" y="1433674"/>
            <a:ext cx="8543925" cy="4976556"/>
          </a:xfrm>
        </p:spPr>
        <p:txBody>
          <a:bodyPr>
            <a:normAutofit fontScale="55000" lnSpcReduction="20000"/>
          </a:bodyPr>
          <a:lstStyle/>
          <a:p>
            <a:pPr algn="just">
              <a:lnSpc>
                <a:spcPct val="130000"/>
              </a:lnSpc>
            </a:pPr>
            <a:r>
              <a:rPr lang="bg-BG" sz="3600" b="1" dirty="0" smtClean="0">
                <a:solidFill>
                  <a:schemeClr val="tx1"/>
                </a:solidFill>
                <a:latin typeface="Arial"/>
                <a:cs typeface="Arial"/>
              </a:rPr>
              <a:t>Приоритет 4. </a:t>
            </a:r>
            <a:r>
              <a:rPr lang="bg-BG" sz="3600" dirty="0" smtClean="0">
                <a:solidFill>
                  <a:schemeClr val="tx1"/>
                </a:solidFill>
                <a:latin typeface="Arial"/>
                <a:cs typeface="Arial"/>
              </a:rPr>
              <a:t>„Укрепване </a:t>
            </a:r>
            <a:r>
              <a:rPr lang="bg-BG" sz="3600" dirty="0">
                <a:solidFill>
                  <a:schemeClr val="tx1"/>
                </a:solidFill>
                <a:latin typeface="Arial"/>
                <a:cs typeface="Arial"/>
              </a:rPr>
              <a:t>на административния капацитет на местните и регионалните власти и развитие на </a:t>
            </a:r>
            <a:r>
              <a:rPr lang="bg-BG" sz="3600" dirty="0" smtClean="0">
                <a:solidFill>
                  <a:schemeClr val="tx1"/>
                </a:solidFill>
                <a:latin typeface="Arial"/>
                <a:cs typeface="Arial"/>
              </a:rPr>
              <a:t>сътрудничеството“ –</a:t>
            </a:r>
            <a:r>
              <a:rPr lang="bg-BG" sz="3600" b="1" dirty="0" smtClean="0">
                <a:solidFill>
                  <a:schemeClr val="tx1"/>
                </a:solidFill>
                <a:latin typeface="Arial"/>
                <a:cs typeface="Arial"/>
              </a:rPr>
              <a:t> висока степен на изпълнение, </a:t>
            </a:r>
            <a:r>
              <a:rPr lang="bg-BG" sz="3600" dirty="0" smtClean="0">
                <a:solidFill>
                  <a:schemeClr val="tx1"/>
                </a:solidFill>
                <a:latin typeface="Arial"/>
                <a:cs typeface="Arial"/>
              </a:rPr>
              <a:t>привлечени са финансови средства от ОПАК и програмите за териториално сътрудничество</a:t>
            </a:r>
          </a:p>
          <a:p>
            <a:pPr marL="0" indent="0" algn="just">
              <a:lnSpc>
                <a:spcPct val="130000"/>
              </a:lnSpc>
              <a:buNone/>
            </a:pPr>
            <a:r>
              <a:rPr lang="bg-BG" sz="3600" b="1" dirty="0" smtClean="0">
                <a:solidFill>
                  <a:schemeClr val="tx1"/>
                </a:solidFill>
                <a:latin typeface="Arial"/>
                <a:cs typeface="Arial"/>
              </a:rPr>
              <a:t>Специфична цел 4.1. </a:t>
            </a:r>
            <a:r>
              <a:rPr lang="bg-BG" sz="3600" dirty="0">
                <a:solidFill>
                  <a:schemeClr val="tx1"/>
                </a:solidFill>
                <a:latin typeface="Arial"/>
                <a:cs typeface="Arial"/>
              </a:rPr>
              <a:t>Укрепване на административния капацитет на местните и регионалните власти за програмиране и усвояване на средствата от фондовете на </a:t>
            </a:r>
            <a:r>
              <a:rPr lang="bg-BG" sz="3600" dirty="0" smtClean="0">
                <a:solidFill>
                  <a:schemeClr val="tx1"/>
                </a:solidFill>
                <a:latin typeface="Arial"/>
                <a:cs typeface="Arial"/>
              </a:rPr>
              <a:t>ЕС – </a:t>
            </a:r>
            <a:r>
              <a:rPr lang="bg-BG" sz="3600" b="1" dirty="0" smtClean="0">
                <a:solidFill>
                  <a:schemeClr val="tx1"/>
                </a:solidFill>
                <a:latin typeface="Arial"/>
                <a:cs typeface="Arial"/>
              </a:rPr>
              <a:t>висока степен на изпълнение</a:t>
            </a:r>
            <a:endParaRPr lang="en-US" sz="3600" b="1" dirty="0">
              <a:solidFill>
                <a:schemeClr val="tx1"/>
              </a:solidFill>
              <a:latin typeface="Arial"/>
              <a:cs typeface="Arial"/>
            </a:endParaRPr>
          </a:p>
          <a:p>
            <a:pPr marL="536575" indent="-273050" algn="just">
              <a:lnSpc>
                <a:spcPct val="130000"/>
              </a:lnSpc>
              <a:buFont typeface="Wingdings" pitchFamily="2" charset="2"/>
              <a:buChar char="§"/>
            </a:pPr>
            <a:r>
              <a:rPr lang="bg-BG" sz="3600" dirty="0" smtClean="0">
                <a:solidFill>
                  <a:schemeClr val="tx1"/>
                </a:solidFill>
                <a:latin typeface="Arial"/>
                <a:cs typeface="Arial"/>
              </a:rPr>
              <a:t>Повишен </a:t>
            </a:r>
            <a:r>
              <a:rPr lang="bg-BG" sz="3600" dirty="0">
                <a:solidFill>
                  <a:schemeClr val="tx1"/>
                </a:solidFill>
                <a:latin typeface="Arial"/>
                <a:cs typeface="Arial"/>
              </a:rPr>
              <a:t>е административният капацитет и професионалната компетентност на служителите в общинските и областните администрации в района чрез обучения. </a:t>
            </a:r>
            <a:endParaRPr lang="bg-BG" sz="3600" dirty="0" smtClean="0">
              <a:solidFill>
                <a:schemeClr val="tx1"/>
              </a:solidFill>
              <a:latin typeface="Arial"/>
              <a:cs typeface="Arial"/>
            </a:endParaRPr>
          </a:p>
          <a:p>
            <a:pPr marL="536575" indent="-273050" algn="just">
              <a:lnSpc>
                <a:spcPct val="130000"/>
              </a:lnSpc>
              <a:buFont typeface="Wingdings" pitchFamily="2" charset="2"/>
              <a:buChar char="§"/>
            </a:pPr>
            <a:r>
              <a:rPr lang="bg-BG" sz="3600" dirty="0">
                <a:solidFill>
                  <a:schemeClr val="tx1"/>
                </a:solidFill>
                <a:latin typeface="Arial"/>
                <a:cs typeface="Arial"/>
              </a:rPr>
              <a:t>Подобрено е организационното развитие на общински администрации на територията на ЮЗР и ефективността на тяхната работа. </a:t>
            </a:r>
            <a:endParaRPr lang="bg-BG" sz="3600" dirty="0" smtClean="0">
              <a:solidFill>
                <a:schemeClr val="tx1"/>
              </a:solidFill>
              <a:latin typeface="Arial"/>
              <a:cs typeface="Arial"/>
            </a:endParaRPr>
          </a:p>
          <a:p>
            <a:pPr marL="0" indent="0" algn="just">
              <a:lnSpc>
                <a:spcPct val="130000"/>
              </a:lnSpc>
              <a:buNone/>
            </a:pPr>
            <a:endParaRPr lang="en-US" dirty="0">
              <a:solidFill>
                <a:schemeClr val="tx1"/>
              </a:solidFill>
            </a:endParaRPr>
          </a:p>
        </p:txBody>
      </p:sp>
      <p:sp>
        <p:nvSpPr>
          <p:cNvPr id="5" name="Title 1"/>
          <p:cNvSpPr>
            <a:spLocks noGrp="1"/>
          </p:cNvSpPr>
          <p:nvPr>
            <p:ph type="title"/>
          </p:nvPr>
        </p:nvSpPr>
        <p:spPr>
          <a:xfrm>
            <a:off x="1362075" y="546703"/>
            <a:ext cx="8543925" cy="867316"/>
          </a:xfrm>
        </p:spPr>
        <p:txBody>
          <a:bodyPr>
            <a:noAutofit/>
          </a:bodyPr>
          <a:lstStyle/>
          <a:p>
            <a:r>
              <a:rPr lang="bg-BG" sz="2200" dirty="0">
                <a:latin typeface="Arial"/>
                <a:cs typeface="Arial"/>
              </a:rPr>
              <a:t>Оценка за </a:t>
            </a:r>
            <a:r>
              <a:rPr lang="bg-BG" sz="2200" dirty="0" smtClean="0">
                <a:latin typeface="Arial"/>
                <a:cs typeface="Arial"/>
              </a:rPr>
              <a:t>степента </a:t>
            </a:r>
            <a:r>
              <a:rPr lang="bg-BG" sz="2200" dirty="0">
                <a:latin typeface="Arial"/>
                <a:cs typeface="Arial"/>
              </a:rPr>
              <a:t>на изпълнение </a:t>
            </a:r>
            <a:r>
              <a:rPr lang="bg-BG" sz="2200" dirty="0" smtClean="0">
                <a:latin typeface="Arial"/>
                <a:cs typeface="Arial"/>
              </a:rPr>
              <a:t>на</a:t>
            </a:r>
            <a:r>
              <a:rPr lang="en-US" sz="2200" dirty="0" smtClean="0">
                <a:latin typeface="Arial"/>
                <a:cs typeface="Arial"/>
              </a:rPr>
              <a:t/>
            </a:r>
            <a:br>
              <a:rPr lang="en-US" sz="2200" dirty="0" smtClean="0">
                <a:latin typeface="Arial"/>
                <a:cs typeface="Arial"/>
              </a:rPr>
            </a:br>
            <a:r>
              <a:rPr lang="bg-BG" sz="2200" dirty="0" smtClean="0">
                <a:latin typeface="Arial"/>
                <a:cs typeface="Arial"/>
              </a:rPr>
              <a:t>целите </a:t>
            </a:r>
            <a:r>
              <a:rPr lang="bg-BG" sz="2200" dirty="0">
                <a:latin typeface="Arial"/>
                <a:cs typeface="Arial"/>
              </a:rPr>
              <a:t>и приоритетите</a:t>
            </a:r>
            <a:endParaRPr lang="en-US" sz="2200" dirty="0">
              <a:latin typeface="Arial"/>
              <a:cs typeface="Arial"/>
            </a:endParaRPr>
          </a:p>
        </p:txBody>
      </p:sp>
    </p:spTree>
    <p:extLst>
      <p:ext uri="{BB962C8B-B14F-4D97-AF65-F5344CB8AC3E}">
        <p14:creationId xmlns:p14="http://schemas.microsoft.com/office/powerpoint/2010/main" xmlns="" val="38073471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038" y="1339403"/>
            <a:ext cx="8543925" cy="5249933"/>
          </a:xfrm>
        </p:spPr>
        <p:txBody>
          <a:bodyPr>
            <a:noAutofit/>
          </a:bodyPr>
          <a:lstStyle/>
          <a:p>
            <a:pPr marL="0" indent="0" algn="just">
              <a:lnSpc>
                <a:spcPct val="95000"/>
              </a:lnSpc>
              <a:spcBef>
                <a:spcPts val="600"/>
              </a:spcBef>
              <a:buNone/>
            </a:pPr>
            <a:r>
              <a:rPr lang="bg-BG" b="1" dirty="0" smtClean="0">
                <a:solidFill>
                  <a:schemeClr val="tx1"/>
                </a:solidFill>
                <a:latin typeface="Arial"/>
                <a:cs typeface="Arial"/>
              </a:rPr>
              <a:t>Специфична цел 4.2. </a:t>
            </a:r>
            <a:r>
              <a:rPr lang="bg-BG" dirty="0">
                <a:solidFill>
                  <a:schemeClr val="tx1"/>
                </a:solidFill>
                <a:latin typeface="Arial"/>
                <a:cs typeface="Arial"/>
              </a:rPr>
              <a:t>Развитие на партньорства между местните и регионалните власти, неправителствения сектор и </a:t>
            </a:r>
            <a:r>
              <a:rPr lang="bg-BG" dirty="0" smtClean="0">
                <a:solidFill>
                  <a:schemeClr val="tx1"/>
                </a:solidFill>
                <a:latin typeface="Arial"/>
                <a:cs typeface="Arial"/>
              </a:rPr>
              <a:t>бизнеса – </a:t>
            </a:r>
            <a:r>
              <a:rPr lang="bg-BG" b="1" dirty="0" smtClean="0">
                <a:solidFill>
                  <a:schemeClr val="tx1"/>
                </a:solidFill>
                <a:latin typeface="Arial"/>
                <a:cs typeface="Arial"/>
              </a:rPr>
              <a:t>висока степен на изпълнение</a:t>
            </a:r>
          </a:p>
          <a:p>
            <a:pPr marL="536575" indent="-273050" algn="just">
              <a:lnSpc>
                <a:spcPct val="95000"/>
              </a:lnSpc>
              <a:spcBef>
                <a:spcPts val="600"/>
              </a:spcBef>
              <a:buFont typeface="Wingdings" pitchFamily="2" charset="2"/>
              <a:buChar char="§"/>
            </a:pPr>
            <a:r>
              <a:rPr lang="bg-BG" dirty="0" smtClean="0">
                <a:solidFill>
                  <a:schemeClr val="tx1"/>
                </a:solidFill>
                <a:latin typeface="Arial"/>
                <a:cs typeface="Arial"/>
              </a:rPr>
              <a:t>Осъществени </a:t>
            </a:r>
            <a:r>
              <a:rPr lang="bg-BG" dirty="0">
                <a:solidFill>
                  <a:schemeClr val="tx1"/>
                </a:solidFill>
                <a:latin typeface="Arial"/>
                <a:cs typeface="Arial"/>
              </a:rPr>
              <a:t>са партньорства между общините и областните администрации, между администрацията, бизнеса и неправителствените организации по повод изпълнение на проекти в областта на повишаване на административния капацитет, развитие на туризма, създаване на бизнес паркове и клъстери, рехабилитация на пътни отсечки, развитие на човешките ресурси, трансгранично сътрудничество и др. </a:t>
            </a:r>
            <a:endParaRPr lang="bg-BG" dirty="0" smtClean="0">
              <a:solidFill>
                <a:schemeClr val="tx1"/>
              </a:solidFill>
              <a:latin typeface="Arial"/>
              <a:cs typeface="Arial"/>
            </a:endParaRPr>
          </a:p>
          <a:p>
            <a:pPr marL="0" indent="0" algn="just">
              <a:lnSpc>
                <a:spcPct val="95000"/>
              </a:lnSpc>
              <a:spcBef>
                <a:spcPts val="600"/>
              </a:spcBef>
              <a:buNone/>
            </a:pPr>
            <a:r>
              <a:rPr lang="bg-BG" b="1" dirty="0" smtClean="0">
                <a:solidFill>
                  <a:schemeClr val="tx1"/>
                </a:solidFill>
                <a:latin typeface="Arial"/>
                <a:cs typeface="Arial"/>
              </a:rPr>
              <a:t>Специфична цел 4.3. </a:t>
            </a:r>
            <a:r>
              <a:rPr lang="bg-BG" dirty="0">
                <a:solidFill>
                  <a:schemeClr val="tx1"/>
                </a:solidFill>
                <a:latin typeface="Arial"/>
                <a:cs typeface="Arial"/>
              </a:rPr>
              <a:t>Развитие на трансгранични партньорства, коопериране с местни и регионални власти в други региони в </a:t>
            </a:r>
            <a:r>
              <a:rPr lang="bg-BG" dirty="0" smtClean="0">
                <a:solidFill>
                  <a:schemeClr val="tx1"/>
                </a:solidFill>
                <a:latin typeface="Arial"/>
                <a:cs typeface="Arial"/>
              </a:rPr>
              <a:t>ЕС – </a:t>
            </a:r>
            <a:r>
              <a:rPr lang="bg-BG" b="1" dirty="0" smtClean="0">
                <a:solidFill>
                  <a:schemeClr val="tx1"/>
                </a:solidFill>
                <a:latin typeface="Arial"/>
                <a:cs typeface="Arial"/>
              </a:rPr>
              <a:t>висока степен на изпълнение</a:t>
            </a:r>
          </a:p>
          <a:p>
            <a:pPr marL="536575" indent="-273050" algn="just">
              <a:lnSpc>
                <a:spcPct val="95000"/>
              </a:lnSpc>
              <a:spcBef>
                <a:spcPts val="600"/>
              </a:spcBef>
              <a:buFont typeface="Wingdings" pitchFamily="2" charset="2"/>
              <a:buChar char="§"/>
            </a:pPr>
            <a:r>
              <a:rPr lang="bg-BG" dirty="0" smtClean="0">
                <a:solidFill>
                  <a:schemeClr val="tx1"/>
                </a:solidFill>
                <a:latin typeface="Arial"/>
                <a:cs typeface="Arial"/>
              </a:rPr>
              <a:t>Реализирани </a:t>
            </a:r>
            <a:r>
              <a:rPr lang="bg-BG" dirty="0">
                <a:solidFill>
                  <a:schemeClr val="tx1"/>
                </a:solidFill>
                <a:latin typeface="Arial"/>
                <a:cs typeface="Arial"/>
              </a:rPr>
              <a:t>са съвместни проекти с партньори от Македония, Сърбия и Гърция за модернизация на трансгранична инфраструктура, подобряване на административния капацитет, икономическо развитие, опазване на околната среда, туризъм, предпазване от природни рискове, културно-образователен обмен и др</a:t>
            </a:r>
            <a:r>
              <a:rPr lang="bg-BG" dirty="0" smtClean="0">
                <a:solidFill>
                  <a:schemeClr val="tx1"/>
                </a:solidFill>
                <a:latin typeface="Arial"/>
                <a:cs typeface="Arial"/>
              </a:rPr>
              <a:t>.</a:t>
            </a:r>
            <a:endParaRPr lang="en-US" dirty="0">
              <a:solidFill>
                <a:schemeClr val="tx1"/>
              </a:solidFill>
              <a:latin typeface="Arial"/>
              <a:cs typeface="Arial"/>
            </a:endParaRPr>
          </a:p>
        </p:txBody>
      </p:sp>
      <p:sp>
        <p:nvSpPr>
          <p:cNvPr id="5" name="Title 1"/>
          <p:cNvSpPr>
            <a:spLocks noGrp="1"/>
          </p:cNvSpPr>
          <p:nvPr>
            <p:ph type="title"/>
          </p:nvPr>
        </p:nvSpPr>
        <p:spPr>
          <a:xfrm>
            <a:off x="1362075" y="546703"/>
            <a:ext cx="8543925" cy="867316"/>
          </a:xfrm>
        </p:spPr>
        <p:txBody>
          <a:bodyPr>
            <a:noAutofit/>
          </a:bodyPr>
          <a:lstStyle/>
          <a:p>
            <a:r>
              <a:rPr lang="bg-BG" sz="2200" dirty="0">
                <a:solidFill>
                  <a:schemeClr val="tx1"/>
                </a:solidFill>
                <a:latin typeface="Arial"/>
                <a:cs typeface="Arial"/>
              </a:rPr>
              <a:t>Оценка за </a:t>
            </a:r>
            <a:r>
              <a:rPr lang="bg-BG" sz="2200" dirty="0" smtClean="0">
                <a:solidFill>
                  <a:schemeClr val="tx1"/>
                </a:solidFill>
                <a:latin typeface="Arial"/>
                <a:cs typeface="Arial"/>
              </a:rPr>
              <a:t>степента </a:t>
            </a:r>
            <a:r>
              <a:rPr lang="bg-BG" sz="2200" dirty="0">
                <a:solidFill>
                  <a:schemeClr val="tx1"/>
                </a:solidFill>
                <a:latin typeface="Arial"/>
                <a:cs typeface="Arial"/>
              </a:rPr>
              <a:t>на изпълнение </a:t>
            </a:r>
            <a:r>
              <a:rPr lang="bg-BG" sz="2200" dirty="0" smtClean="0">
                <a:solidFill>
                  <a:schemeClr val="tx1"/>
                </a:solidFill>
                <a:latin typeface="Arial"/>
                <a:cs typeface="Arial"/>
              </a:rPr>
              <a:t>на</a:t>
            </a:r>
            <a:r>
              <a:rPr lang="en-US" sz="2200" dirty="0" smtClean="0">
                <a:solidFill>
                  <a:schemeClr val="tx1"/>
                </a:solidFill>
                <a:latin typeface="Arial"/>
                <a:cs typeface="Arial"/>
              </a:rPr>
              <a:t/>
            </a:r>
            <a:br>
              <a:rPr lang="en-US" sz="2200" dirty="0" smtClean="0">
                <a:solidFill>
                  <a:schemeClr val="tx1"/>
                </a:solidFill>
                <a:latin typeface="Arial"/>
                <a:cs typeface="Arial"/>
              </a:rPr>
            </a:br>
            <a:r>
              <a:rPr lang="bg-BG" sz="2200" dirty="0" smtClean="0">
                <a:solidFill>
                  <a:schemeClr val="tx1"/>
                </a:solidFill>
                <a:latin typeface="Arial"/>
                <a:cs typeface="Arial"/>
              </a:rPr>
              <a:t>целите </a:t>
            </a:r>
            <a:r>
              <a:rPr lang="bg-BG" sz="2200" dirty="0">
                <a:solidFill>
                  <a:schemeClr val="tx1"/>
                </a:solidFill>
                <a:latin typeface="Arial"/>
                <a:cs typeface="Arial"/>
              </a:rPr>
              <a:t>и приоритетите</a:t>
            </a:r>
            <a:endParaRPr lang="en-US" sz="2200" dirty="0">
              <a:solidFill>
                <a:schemeClr val="tx1"/>
              </a:solidFill>
              <a:latin typeface="Arial"/>
              <a:cs typeface="Arial"/>
            </a:endParaRPr>
          </a:p>
        </p:txBody>
      </p:sp>
    </p:spTree>
    <p:extLst>
      <p:ext uri="{BB962C8B-B14F-4D97-AF65-F5344CB8AC3E}">
        <p14:creationId xmlns:p14="http://schemas.microsoft.com/office/powerpoint/2010/main" xmlns="" val="38073471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0638" y="480901"/>
            <a:ext cx="8543925" cy="1017955"/>
          </a:xfrm>
        </p:spPr>
        <p:txBody>
          <a:bodyPr>
            <a:normAutofit fontScale="90000"/>
          </a:bodyPr>
          <a:lstStyle/>
          <a:p>
            <a:r>
              <a:rPr lang="bg-BG" sz="3600" dirty="0" smtClean="0">
                <a:latin typeface="Arial"/>
                <a:cs typeface="Arial"/>
              </a:rPr>
              <a:t>Съдържание на </a:t>
            </a:r>
            <a:r>
              <a:rPr lang="bg-BG" sz="3600" dirty="0" err="1" smtClean="0">
                <a:latin typeface="Arial"/>
                <a:cs typeface="Arial"/>
              </a:rPr>
              <a:t>последващата</a:t>
            </a:r>
            <a:r>
              <a:rPr lang="bg-BG" sz="3600" dirty="0" smtClean="0">
                <a:latin typeface="Arial"/>
                <a:cs typeface="Arial"/>
              </a:rPr>
              <a:t/>
            </a:r>
            <a:br>
              <a:rPr lang="bg-BG" sz="3600" dirty="0" smtClean="0">
                <a:latin typeface="Arial"/>
                <a:cs typeface="Arial"/>
              </a:rPr>
            </a:br>
            <a:r>
              <a:rPr lang="bg-BG" sz="3600" dirty="0" smtClean="0">
                <a:latin typeface="Arial"/>
                <a:cs typeface="Arial"/>
              </a:rPr>
              <a:t>оценка на РПР на ЮЗР</a:t>
            </a:r>
            <a:endParaRPr lang="en-US" sz="3600" dirty="0">
              <a:latin typeface="Arial"/>
              <a:cs typeface="Arial"/>
            </a:endParaRPr>
          </a:p>
        </p:txBody>
      </p:sp>
      <p:sp>
        <p:nvSpPr>
          <p:cNvPr id="3" name="Content Placeholder 2"/>
          <p:cNvSpPr>
            <a:spLocks noGrp="1"/>
          </p:cNvSpPr>
          <p:nvPr>
            <p:ph idx="1"/>
          </p:nvPr>
        </p:nvSpPr>
        <p:spPr>
          <a:xfrm>
            <a:off x="671513" y="1917137"/>
            <a:ext cx="8543925" cy="4766467"/>
          </a:xfrm>
        </p:spPr>
        <p:txBody>
          <a:bodyPr>
            <a:normAutofit fontScale="70000" lnSpcReduction="20000"/>
          </a:bodyPr>
          <a:lstStyle/>
          <a:p>
            <a:pPr marL="0" indent="0" algn="just">
              <a:buNone/>
            </a:pPr>
            <a:r>
              <a:rPr lang="bg-BG" sz="3000" dirty="0" smtClean="0">
                <a:solidFill>
                  <a:schemeClr val="tx1"/>
                </a:solidFill>
                <a:latin typeface="Arial"/>
                <a:cs typeface="Arial"/>
              </a:rPr>
              <a:t>Съобразена е изцяло с изискванията на техническата спецификация и съдържа всички необходими глави, включени в Закона за регионалното развитие.</a:t>
            </a:r>
          </a:p>
          <a:p>
            <a:pPr marL="0" indent="0" algn="just">
              <a:buNone/>
            </a:pPr>
            <a:endParaRPr lang="bg-BG" sz="3000" dirty="0" smtClean="0">
              <a:solidFill>
                <a:schemeClr val="tx1"/>
              </a:solidFill>
              <a:latin typeface="Arial"/>
              <a:cs typeface="Arial"/>
            </a:endParaRPr>
          </a:p>
          <a:p>
            <a:pPr algn="just"/>
            <a:r>
              <a:rPr lang="bg-BG" sz="3000" b="1" dirty="0" smtClean="0">
                <a:solidFill>
                  <a:schemeClr val="tx1"/>
                </a:solidFill>
                <a:latin typeface="Arial"/>
                <a:cs typeface="Arial"/>
              </a:rPr>
              <a:t>Цели и основания </a:t>
            </a:r>
            <a:r>
              <a:rPr lang="bg-BG" sz="3000" dirty="0" smtClean="0">
                <a:solidFill>
                  <a:schemeClr val="tx1"/>
                </a:solidFill>
                <a:latin typeface="Arial"/>
                <a:cs typeface="Arial"/>
              </a:rPr>
              <a:t>за разработване на </a:t>
            </a:r>
            <a:r>
              <a:rPr lang="bg-BG" sz="3000" dirty="0" err="1" smtClean="0">
                <a:solidFill>
                  <a:schemeClr val="tx1"/>
                </a:solidFill>
                <a:latin typeface="Arial"/>
                <a:cs typeface="Arial"/>
              </a:rPr>
              <a:t>последващата</a:t>
            </a:r>
            <a:r>
              <a:rPr lang="bg-BG" sz="3000" dirty="0" smtClean="0">
                <a:solidFill>
                  <a:schemeClr val="tx1"/>
                </a:solidFill>
                <a:latin typeface="Arial"/>
                <a:cs typeface="Arial"/>
              </a:rPr>
              <a:t> оценка</a:t>
            </a:r>
          </a:p>
          <a:p>
            <a:pPr algn="just"/>
            <a:r>
              <a:rPr lang="bg-BG" sz="3000" b="1" dirty="0" smtClean="0">
                <a:solidFill>
                  <a:schemeClr val="tx1"/>
                </a:solidFill>
                <a:latin typeface="Arial"/>
                <a:cs typeface="Arial"/>
              </a:rPr>
              <a:t>Определяне на методика </a:t>
            </a:r>
            <a:r>
              <a:rPr lang="bg-BG" sz="3000" dirty="0" smtClean="0">
                <a:solidFill>
                  <a:schemeClr val="tx1"/>
                </a:solidFill>
                <a:latin typeface="Arial"/>
                <a:cs typeface="Arial"/>
              </a:rPr>
              <a:t>– експертен метод, документален метод, аналитичен и синтезен метод, теренен и експертен метод</a:t>
            </a:r>
            <a:endParaRPr lang="en-US" sz="3000" dirty="0" smtClean="0">
              <a:solidFill>
                <a:schemeClr val="tx1"/>
              </a:solidFill>
              <a:latin typeface="Arial"/>
              <a:cs typeface="Arial"/>
            </a:endParaRPr>
          </a:p>
          <a:p>
            <a:pPr algn="just"/>
            <a:r>
              <a:rPr lang="bg-BG" sz="3000" b="1" dirty="0" smtClean="0">
                <a:solidFill>
                  <a:schemeClr val="tx1"/>
                </a:solidFill>
                <a:latin typeface="Arial"/>
                <a:cs typeface="Arial"/>
              </a:rPr>
              <a:t>Оценка </a:t>
            </a:r>
            <a:r>
              <a:rPr lang="bg-BG" sz="3000" b="1" dirty="0">
                <a:solidFill>
                  <a:schemeClr val="tx1"/>
                </a:solidFill>
                <a:latin typeface="Arial"/>
                <a:cs typeface="Arial"/>
              </a:rPr>
              <a:t>на вътрешната </a:t>
            </a:r>
            <a:r>
              <a:rPr lang="bg-BG" sz="3000" b="1" dirty="0" smtClean="0">
                <a:solidFill>
                  <a:schemeClr val="tx1"/>
                </a:solidFill>
                <a:latin typeface="Arial"/>
                <a:cs typeface="Arial"/>
              </a:rPr>
              <a:t>и външната съгласуваност на </a:t>
            </a:r>
            <a:r>
              <a:rPr lang="bg-BG" sz="3000" b="1" dirty="0">
                <a:solidFill>
                  <a:schemeClr val="tx1"/>
                </a:solidFill>
                <a:latin typeface="Arial"/>
                <a:cs typeface="Arial"/>
              </a:rPr>
              <a:t>РПР и АДИ на РПР</a:t>
            </a:r>
            <a:r>
              <a:rPr lang="bg-BG" sz="3000" dirty="0">
                <a:solidFill>
                  <a:schemeClr val="tx1"/>
                </a:solidFill>
                <a:latin typeface="Arial"/>
                <a:cs typeface="Arial"/>
              </a:rPr>
              <a:t> – съобразяване с изискванията на ЗРР, връзка между социално-икономическия анализ, </a:t>
            </a:r>
            <a:r>
              <a:rPr lang="en-US" sz="3000" dirty="0">
                <a:solidFill>
                  <a:schemeClr val="tx1"/>
                </a:solidFill>
                <a:latin typeface="Arial"/>
                <a:cs typeface="Arial"/>
              </a:rPr>
              <a:t>SWOT-</a:t>
            </a:r>
            <a:r>
              <a:rPr lang="bg-BG" sz="3000" dirty="0">
                <a:solidFill>
                  <a:schemeClr val="tx1"/>
                </a:solidFill>
                <a:latin typeface="Arial"/>
                <a:cs typeface="Arial"/>
              </a:rPr>
              <a:t>анализа и стратегическата рамка на двата </a:t>
            </a:r>
            <a:r>
              <a:rPr lang="bg-BG" sz="3000" dirty="0" smtClean="0">
                <a:solidFill>
                  <a:schemeClr val="tx1"/>
                </a:solidFill>
                <a:latin typeface="Arial"/>
                <a:cs typeface="Arial"/>
              </a:rPr>
              <a:t>документа; оценка </a:t>
            </a:r>
            <a:r>
              <a:rPr lang="bg-BG" sz="3000" dirty="0">
                <a:solidFill>
                  <a:schemeClr val="tx1"/>
                </a:solidFill>
                <a:latin typeface="Arial"/>
                <a:cs typeface="Arial"/>
              </a:rPr>
              <a:t>на съответствието на РПР и АДИ на РПР с целите и приоритетите на НСРР 2005-2015 г. и с целите и приоритетите на оперативните програми 2007-2013 г</a:t>
            </a:r>
            <a:r>
              <a:rPr lang="bg-BG" sz="3000" dirty="0" smtClean="0">
                <a:solidFill>
                  <a:schemeClr val="tx1"/>
                </a:solidFill>
                <a:latin typeface="Arial"/>
                <a:cs typeface="Arial"/>
              </a:rPr>
              <a:t>.</a:t>
            </a:r>
          </a:p>
        </p:txBody>
      </p:sp>
    </p:spTree>
    <p:extLst>
      <p:ext uri="{BB962C8B-B14F-4D97-AF65-F5344CB8AC3E}">
        <p14:creationId xmlns:p14="http://schemas.microsoft.com/office/powerpoint/2010/main" xmlns="" val="35668678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0343" y="565251"/>
            <a:ext cx="8543925" cy="824248"/>
          </a:xfrm>
        </p:spPr>
        <p:txBody>
          <a:bodyPr>
            <a:normAutofit/>
          </a:bodyPr>
          <a:lstStyle/>
          <a:p>
            <a:r>
              <a:rPr lang="bg-BG" sz="2400" dirty="0">
                <a:latin typeface="Arial"/>
                <a:cs typeface="Arial"/>
              </a:rPr>
              <a:t>Заключения и препоръки по отношение на РПР на ЮЗР 2014-2020 г.</a:t>
            </a:r>
            <a:endParaRPr lang="en-US" sz="2400" dirty="0">
              <a:latin typeface="Arial"/>
              <a:cs typeface="Arial"/>
            </a:endParaRPr>
          </a:p>
        </p:txBody>
      </p:sp>
      <p:sp>
        <p:nvSpPr>
          <p:cNvPr id="3" name="Content Placeholder 2"/>
          <p:cNvSpPr>
            <a:spLocks noGrp="1"/>
          </p:cNvSpPr>
          <p:nvPr>
            <p:ph idx="1"/>
          </p:nvPr>
        </p:nvSpPr>
        <p:spPr>
          <a:xfrm>
            <a:off x="700087" y="1515415"/>
            <a:ext cx="8543925" cy="4951373"/>
          </a:xfrm>
        </p:spPr>
        <p:txBody>
          <a:bodyPr>
            <a:normAutofit/>
          </a:bodyPr>
          <a:lstStyle/>
          <a:p>
            <a:pPr algn="just"/>
            <a:r>
              <a:rPr lang="bg-BG" sz="2000" dirty="0">
                <a:solidFill>
                  <a:schemeClr val="tx1"/>
                </a:solidFill>
                <a:latin typeface="Arial"/>
                <a:cs typeface="Arial"/>
              </a:rPr>
              <a:t>Особено внимание следва да се обърне на управлението и партньорството на различни </a:t>
            </a:r>
            <a:r>
              <a:rPr lang="bg-BG" sz="2000" dirty="0" smtClean="0">
                <a:solidFill>
                  <a:schemeClr val="tx1"/>
                </a:solidFill>
                <a:latin typeface="Arial"/>
                <a:cs typeface="Arial"/>
              </a:rPr>
              <a:t>равнища, което има </a:t>
            </a:r>
            <a:r>
              <a:rPr lang="bg-BG" sz="2000" dirty="0">
                <a:solidFill>
                  <a:schemeClr val="tx1"/>
                </a:solidFill>
                <a:latin typeface="Arial"/>
                <a:cs typeface="Arial"/>
              </a:rPr>
              <a:t>ключова роля за стимулиране развитието на населените места извън столицата и за намаляване на негативния ефект от </a:t>
            </a:r>
            <a:r>
              <a:rPr lang="bg-BG" sz="2000" dirty="0" smtClean="0">
                <a:solidFill>
                  <a:schemeClr val="tx1"/>
                </a:solidFill>
                <a:latin typeface="Arial"/>
                <a:cs typeface="Arial"/>
              </a:rPr>
              <a:t>дисбалансите</a:t>
            </a:r>
          </a:p>
          <a:p>
            <a:pPr algn="just"/>
            <a:r>
              <a:rPr lang="bg-BG" sz="2000" dirty="0" smtClean="0">
                <a:solidFill>
                  <a:schemeClr val="tx1"/>
                </a:solidFill>
                <a:latin typeface="Arial"/>
                <a:cs typeface="Arial"/>
              </a:rPr>
              <a:t>Подобряване на информацията </a:t>
            </a:r>
            <a:r>
              <a:rPr lang="bg-BG" sz="2000" dirty="0">
                <a:solidFill>
                  <a:schemeClr val="tx1"/>
                </a:solidFill>
                <a:latin typeface="Arial"/>
                <a:cs typeface="Arial"/>
              </a:rPr>
              <a:t>и </a:t>
            </a:r>
            <a:r>
              <a:rPr lang="bg-BG" sz="2000" dirty="0" smtClean="0">
                <a:solidFill>
                  <a:schemeClr val="tx1"/>
                </a:solidFill>
                <a:latin typeface="Arial"/>
                <a:cs typeface="Arial"/>
              </a:rPr>
              <a:t>публичността </a:t>
            </a:r>
            <a:r>
              <a:rPr lang="bg-BG" sz="2000" dirty="0">
                <a:solidFill>
                  <a:schemeClr val="tx1"/>
                </a:solidFill>
                <a:latin typeface="Arial"/>
                <a:cs typeface="Arial"/>
              </a:rPr>
              <a:t>за изпълнението на </a:t>
            </a:r>
            <a:r>
              <a:rPr lang="bg-BG" sz="2000" dirty="0" smtClean="0">
                <a:solidFill>
                  <a:schemeClr val="tx1"/>
                </a:solidFill>
                <a:latin typeface="Arial"/>
                <a:cs typeface="Arial"/>
              </a:rPr>
              <a:t>РПР</a:t>
            </a:r>
          </a:p>
          <a:p>
            <a:pPr algn="just"/>
            <a:r>
              <a:rPr lang="bg-BG" sz="2000" dirty="0">
                <a:solidFill>
                  <a:schemeClr val="tx1"/>
                </a:solidFill>
                <a:latin typeface="Arial"/>
                <a:cs typeface="Arial"/>
              </a:rPr>
              <a:t>Осигурена е добра приемственост между стратегическите цели и приоритети за периода 2007-2013 г. и тези за бъдещия програмен </a:t>
            </a:r>
            <a:r>
              <a:rPr lang="bg-BG" sz="2000" dirty="0" smtClean="0">
                <a:solidFill>
                  <a:schemeClr val="tx1"/>
                </a:solidFill>
                <a:latin typeface="Arial"/>
                <a:cs typeface="Arial"/>
              </a:rPr>
              <a:t>период</a:t>
            </a:r>
            <a:endParaRPr lang="bg-BG" sz="2000" dirty="0" smtClean="0">
              <a:solidFill>
                <a:schemeClr val="tx1"/>
              </a:solidFill>
              <a:latin typeface="Arial"/>
              <a:cs typeface="Arial"/>
            </a:endParaRPr>
          </a:p>
          <a:p>
            <a:pPr algn="just"/>
            <a:r>
              <a:rPr lang="bg-BG" sz="2000" dirty="0">
                <a:solidFill>
                  <a:schemeClr val="tx1"/>
                </a:solidFill>
                <a:latin typeface="Arial"/>
                <a:cs typeface="Arial"/>
              </a:rPr>
              <a:t>Евентуална актуализация ще бъде необходима, за да се търси по-добра обвързаност с приоритетите на оперативните програми, с интервенциите, които ще подкрепят ОП, както и във връзка със съобразяване с </a:t>
            </a:r>
            <a:r>
              <a:rPr lang="bg-BG" sz="2000" dirty="0" smtClean="0">
                <a:solidFill>
                  <a:schemeClr val="tx1"/>
                </a:solidFill>
                <a:latin typeface="Arial"/>
                <a:cs typeface="Arial"/>
              </a:rPr>
              <a:t>бъдещата Регионална </a:t>
            </a:r>
            <a:r>
              <a:rPr lang="bg-BG" sz="2000" dirty="0">
                <a:solidFill>
                  <a:schemeClr val="tx1"/>
                </a:solidFill>
                <a:latin typeface="Arial"/>
                <a:cs typeface="Arial"/>
              </a:rPr>
              <a:t>схема за пространствено развитие на ЮЗР</a:t>
            </a:r>
            <a:endParaRPr lang="en-US" sz="2000" dirty="0">
              <a:solidFill>
                <a:schemeClr val="tx1"/>
              </a:solidFill>
              <a:latin typeface="Arial"/>
              <a:cs typeface="Arial"/>
            </a:endParaRPr>
          </a:p>
        </p:txBody>
      </p:sp>
    </p:spTree>
    <p:extLst>
      <p:ext uri="{BB962C8B-B14F-4D97-AF65-F5344CB8AC3E}">
        <p14:creationId xmlns:p14="http://schemas.microsoft.com/office/powerpoint/2010/main" xmlns="" val="40370690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43221" y="560479"/>
            <a:ext cx="8543925" cy="875763"/>
          </a:xfrm>
        </p:spPr>
        <p:txBody>
          <a:bodyPr>
            <a:normAutofit/>
          </a:bodyPr>
          <a:lstStyle/>
          <a:p>
            <a:r>
              <a:rPr lang="bg-BG" sz="2400" dirty="0" smtClean="0">
                <a:latin typeface="Arial"/>
                <a:cs typeface="Arial"/>
              </a:rPr>
              <a:t>Препоръки по отношение на</a:t>
            </a:r>
            <a:br>
              <a:rPr lang="bg-BG" sz="2400" dirty="0" smtClean="0">
                <a:latin typeface="Arial"/>
                <a:cs typeface="Arial"/>
              </a:rPr>
            </a:br>
            <a:r>
              <a:rPr lang="bg-BG" sz="2400" dirty="0" smtClean="0">
                <a:latin typeface="Arial"/>
                <a:cs typeface="Arial"/>
              </a:rPr>
              <a:t>системата за наблюдение на РПР на ЮЗР</a:t>
            </a:r>
            <a:endParaRPr lang="en-US" sz="2400" dirty="0">
              <a:latin typeface="Arial"/>
              <a:cs typeface="Arial"/>
            </a:endParaRPr>
          </a:p>
        </p:txBody>
      </p:sp>
      <p:sp>
        <p:nvSpPr>
          <p:cNvPr id="3" name="Content Placeholder 2"/>
          <p:cNvSpPr>
            <a:spLocks noGrp="1"/>
          </p:cNvSpPr>
          <p:nvPr>
            <p:ph idx="1"/>
          </p:nvPr>
        </p:nvSpPr>
        <p:spPr>
          <a:xfrm>
            <a:off x="681038" y="1470580"/>
            <a:ext cx="8543925" cy="5200675"/>
          </a:xfrm>
        </p:spPr>
        <p:txBody>
          <a:bodyPr>
            <a:normAutofit lnSpcReduction="10000"/>
          </a:bodyPr>
          <a:lstStyle/>
          <a:p>
            <a:pPr algn="just"/>
            <a:r>
              <a:rPr lang="bg-BG" sz="2200" dirty="0">
                <a:solidFill>
                  <a:schemeClr val="tx1"/>
                </a:solidFill>
                <a:latin typeface="Arial"/>
                <a:cs typeface="Arial"/>
              </a:rPr>
              <a:t>Органите за наблюдение следва в по-голяма степен да обръщат внимание на процеса на наблюдение и докладване на резултатите от изпълнението на </a:t>
            </a:r>
            <a:r>
              <a:rPr lang="bg-BG" sz="2200" dirty="0" smtClean="0">
                <a:solidFill>
                  <a:schemeClr val="tx1"/>
                </a:solidFill>
                <a:latin typeface="Arial"/>
                <a:cs typeface="Arial"/>
              </a:rPr>
              <a:t>документите</a:t>
            </a:r>
          </a:p>
          <a:p>
            <a:pPr algn="just"/>
            <a:r>
              <a:rPr lang="bg-BG" sz="2200" dirty="0">
                <a:solidFill>
                  <a:schemeClr val="tx1"/>
                </a:solidFill>
                <a:latin typeface="Arial"/>
                <a:cs typeface="Arial"/>
              </a:rPr>
              <a:t>Разработените индикатори за изпълнението на РПР следва да са </a:t>
            </a:r>
            <a:r>
              <a:rPr lang="bg-BG" sz="2200" dirty="0" smtClean="0">
                <a:solidFill>
                  <a:schemeClr val="tx1"/>
                </a:solidFill>
                <a:latin typeface="Arial"/>
                <a:cs typeface="Arial"/>
              </a:rPr>
              <a:t>систематизирани</a:t>
            </a:r>
            <a:r>
              <a:rPr lang="bg-BG" sz="2200" dirty="0">
                <a:solidFill>
                  <a:schemeClr val="tx1"/>
                </a:solidFill>
                <a:latin typeface="Arial"/>
                <a:cs typeface="Arial"/>
              </a:rPr>
              <a:t>, </a:t>
            </a:r>
            <a:r>
              <a:rPr lang="bg-BG" sz="2200" dirty="0" smtClean="0">
                <a:solidFill>
                  <a:schemeClr val="tx1"/>
                </a:solidFill>
                <a:latin typeface="Arial"/>
                <a:cs typeface="Arial"/>
              </a:rPr>
              <a:t>лесни </a:t>
            </a:r>
            <a:r>
              <a:rPr lang="bg-BG" sz="2200" dirty="0">
                <a:solidFill>
                  <a:schemeClr val="tx1"/>
                </a:solidFill>
                <a:latin typeface="Arial"/>
                <a:cs typeface="Arial"/>
              </a:rPr>
              <a:t>за верифициране и информационно осигуряване и да са </a:t>
            </a:r>
            <a:r>
              <a:rPr lang="bg-BG" sz="2200" dirty="0" smtClean="0">
                <a:solidFill>
                  <a:schemeClr val="tx1"/>
                </a:solidFill>
                <a:latin typeface="Arial"/>
                <a:cs typeface="Arial"/>
              </a:rPr>
              <a:t>обвързани </a:t>
            </a:r>
            <a:r>
              <a:rPr lang="bg-BG" sz="2200" dirty="0">
                <a:solidFill>
                  <a:schemeClr val="tx1"/>
                </a:solidFill>
                <a:latin typeface="Arial"/>
                <a:cs typeface="Arial"/>
              </a:rPr>
              <a:t>с целите и приоритетите, залегнали в самия </a:t>
            </a:r>
            <a:r>
              <a:rPr lang="bg-BG" sz="2200" dirty="0" smtClean="0">
                <a:solidFill>
                  <a:schemeClr val="tx1"/>
                </a:solidFill>
                <a:latin typeface="Arial"/>
                <a:cs typeface="Arial"/>
              </a:rPr>
              <a:t>документ</a:t>
            </a:r>
          </a:p>
          <a:p>
            <a:pPr algn="just"/>
            <a:r>
              <a:rPr lang="bg-BG" sz="2200" dirty="0">
                <a:solidFill>
                  <a:schemeClr val="tx1"/>
                </a:solidFill>
                <a:latin typeface="Arial"/>
                <a:cs typeface="Arial"/>
              </a:rPr>
              <a:t>Необходимо е подобряване на капацитета за извършване на наблюдение и оценка в самите централни, областни и общински администрации, или предвиждане на необходимите средства за възлагане на оценки на външни </a:t>
            </a:r>
            <a:r>
              <a:rPr lang="bg-BG" sz="2200" dirty="0" smtClean="0">
                <a:solidFill>
                  <a:schemeClr val="tx1"/>
                </a:solidFill>
                <a:latin typeface="Arial"/>
                <a:cs typeface="Arial"/>
              </a:rPr>
              <a:t>експерти</a:t>
            </a:r>
          </a:p>
          <a:p>
            <a:pPr algn="just"/>
            <a:r>
              <a:rPr lang="bg-BG" sz="2200" dirty="0">
                <a:solidFill>
                  <a:schemeClr val="tx1"/>
                </a:solidFill>
                <a:latin typeface="Arial"/>
                <a:cs typeface="Arial"/>
              </a:rPr>
              <a:t>Следва да се изгради механизъм за набиране, системно натрупване и обмен на </a:t>
            </a:r>
            <a:r>
              <a:rPr lang="bg-BG" sz="2200" dirty="0" smtClean="0">
                <a:solidFill>
                  <a:schemeClr val="tx1"/>
                </a:solidFill>
                <a:latin typeface="Arial"/>
                <a:cs typeface="Arial"/>
              </a:rPr>
              <a:t>информация между ведомствата </a:t>
            </a:r>
            <a:r>
              <a:rPr lang="bg-BG" sz="2200" dirty="0" smtClean="0">
                <a:solidFill>
                  <a:schemeClr val="tx1"/>
                </a:solidFill>
                <a:latin typeface="Arial"/>
                <a:cs typeface="Arial"/>
              </a:rPr>
              <a:t>з</a:t>
            </a:r>
            <a:r>
              <a:rPr lang="bg-BG" sz="2200" dirty="0" smtClean="0">
                <a:solidFill>
                  <a:schemeClr val="tx1"/>
                </a:solidFill>
                <a:latin typeface="Arial"/>
                <a:cs typeface="Arial"/>
              </a:rPr>
              <a:t>а </a:t>
            </a:r>
            <a:r>
              <a:rPr lang="bg-BG" sz="2200" dirty="0" smtClean="0">
                <a:solidFill>
                  <a:schemeClr val="tx1"/>
                </a:solidFill>
                <a:latin typeface="Arial"/>
                <a:cs typeface="Arial"/>
              </a:rPr>
              <a:t>целите на наблюдението и оценката</a:t>
            </a:r>
            <a:endParaRPr lang="en-US" sz="2200" dirty="0">
              <a:solidFill>
                <a:schemeClr val="tx1"/>
              </a:solidFill>
              <a:latin typeface="Arial"/>
              <a:cs typeface="Arial"/>
            </a:endParaRPr>
          </a:p>
        </p:txBody>
      </p:sp>
    </p:spTree>
    <p:extLst>
      <p:ext uri="{BB962C8B-B14F-4D97-AF65-F5344CB8AC3E}">
        <p14:creationId xmlns:p14="http://schemas.microsoft.com/office/powerpoint/2010/main" xmlns="" val="3126251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39524" y="583894"/>
            <a:ext cx="8543925" cy="940158"/>
          </a:xfrm>
        </p:spPr>
        <p:txBody>
          <a:bodyPr>
            <a:noAutofit/>
          </a:bodyPr>
          <a:lstStyle/>
          <a:p>
            <a:r>
              <a:rPr lang="bg-BG" sz="2200" dirty="0">
                <a:solidFill>
                  <a:schemeClr val="tx1"/>
                </a:solidFill>
                <a:latin typeface="Arial"/>
                <a:cs typeface="Arial"/>
              </a:rPr>
              <a:t>Препоръки по отношение </a:t>
            </a:r>
            <a:r>
              <a:rPr lang="bg-BG" sz="2200" dirty="0" smtClean="0">
                <a:solidFill>
                  <a:schemeClr val="tx1"/>
                </a:solidFill>
                <a:latin typeface="Arial"/>
                <a:cs typeface="Arial"/>
              </a:rPr>
              <a:t>провеждането на политиката</a:t>
            </a:r>
            <a:br>
              <a:rPr lang="bg-BG" sz="2200" dirty="0" smtClean="0">
                <a:solidFill>
                  <a:schemeClr val="tx1"/>
                </a:solidFill>
                <a:latin typeface="Arial"/>
                <a:cs typeface="Arial"/>
              </a:rPr>
            </a:br>
            <a:r>
              <a:rPr lang="bg-BG" sz="2200" dirty="0" smtClean="0">
                <a:solidFill>
                  <a:schemeClr val="tx1"/>
                </a:solidFill>
                <a:latin typeface="Arial"/>
                <a:cs typeface="Arial"/>
              </a:rPr>
              <a:t>за регионално и местно развитие в ЮЗР в периода до 2020 г.</a:t>
            </a:r>
            <a:endParaRPr lang="bg-BG" sz="2200" dirty="0">
              <a:solidFill>
                <a:schemeClr val="tx1"/>
              </a:solidFill>
              <a:latin typeface="Arial"/>
              <a:cs typeface="Arial"/>
            </a:endParaRPr>
          </a:p>
        </p:txBody>
      </p:sp>
      <p:sp>
        <p:nvSpPr>
          <p:cNvPr id="3" name="Content Placeholder 2"/>
          <p:cNvSpPr>
            <a:spLocks noGrp="1"/>
          </p:cNvSpPr>
          <p:nvPr>
            <p:ph idx="1"/>
          </p:nvPr>
        </p:nvSpPr>
        <p:spPr>
          <a:xfrm>
            <a:off x="681038" y="1515852"/>
            <a:ext cx="8543925" cy="5254581"/>
          </a:xfrm>
        </p:spPr>
        <p:txBody>
          <a:bodyPr>
            <a:normAutofit/>
          </a:bodyPr>
          <a:lstStyle/>
          <a:p>
            <a:pPr algn="just">
              <a:spcBef>
                <a:spcPts val="800"/>
              </a:spcBef>
            </a:pPr>
            <a:r>
              <a:rPr lang="bg-BG" sz="2000" dirty="0" smtClean="0">
                <a:solidFill>
                  <a:schemeClr val="tx1"/>
                </a:solidFill>
                <a:latin typeface="Arial"/>
                <a:cs typeface="Arial"/>
              </a:rPr>
              <a:t>Поддържане на устойчиво развитие на сектора на услугите</a:t>
            </a:r>
          </a:p>
          <a:p>
            <a:pPr algn="just">
              <a:spcBef>
                <a:spcPts val="800"/>
              </a:spcBef>
            </a:pPr>
            <a:r>
              <a:rPr lang="bg-BG" sz="2000" dirty="0">
                <a:solidFill>
                  <a:schemeClr val="tx1"/>
                </a:solidFill>
                <a:latin typeface="Arial"/>
                <a:cs typeface="Arial"/>
              </a:rPr>
              <a:t>М</a:t>
            </a:r>
            <a:r>
              <a:rPr lang="bg-BG" sz="2000" dirty="0" smtClean="0">
                <a:solidFill>
                  <a:schemeClr val="tx1"/>
                </a:solidFill>
                <a:latin typeface="Arial"/>
                <a:cs typeface="Arial"/>
              </a:rPr>
              <a:t>одернизиране </a:t>
            </a:r>
            <a:r>
              <a:rPr lang="bg-BG" sz="2000" dirty="0">
                <a:solidFill>
                  <a:schemeClr val="tx1"/>
                </a:solidFill>
                <a:latin typeface="Arial"/>
                <a:cs typeface="Arial"/>
              </a:rPr>
              <a:t>на индустриалния </a:t>
            </a:r>
            <a:r>
              <a:rPr lang="bg-BG" sz="2000" dirty="0" smtClean="0">
                <a:solidFill>
                  <a:schemeClr val="tx1"/>
                </a:solidFill>
                <a:latin typeface="Arial"/>
                <a:cs typeface="Arial"/>
              </a:rPr>
              <a:t>сектор в условията на опазване на околната среда </a:t>
            </a:r>
          </a:p>
          <a:p>
            <a:pPr algn="just">
              <a:spcBef>
                <a:spcPts val="800"/>
              </a:spcBef>
            </a:pPr>
            <a:r>
              <a:rPr lang="bg-BG" sz="2000" dirty="0" smtClean="0">
                <a:solidFill>
                  <a:schemeClr val="tx1"/>
                </a:solidFill>
                <a:latin typeface="Arial"/>
                <a:cs typeface="Arial"/>
              </a:rPr>
              <a:t>Използване в максимална степен капацитета на столицата като </a:t>
            </a:r>
            <a:r>
              <a:rPr lang="bg-BG" sz="2000" dirty="0">
                <a:solidFill>
                  <a:schemeClr val="tx1"/>
                </a:solidFill>
                <a:latin typeface="Arial"/>
                <a:cs typeface="Arial"/>
              </a:rPr>
              <a:t>най-значим административен, образователен, културен, лечебен и спортен център в страната</a:t>
            </a:r>
            <a:endParaRPr lang="bg-BG" sz="2000" dirty="0" smtClean="0">
              <a:solidFill>
                <a:schemeClr val="tx1"/>
              </a:solidFill>
              <a:latin typeface="Arial"/>
              <a:cs typeface="Arial"/>
            </a:endParaRPr>
          </a:p>
          <a:p>
            <a:pPr algn="just">
              <a:spcBef>
                <a:spcPts val="800"/>
              </a:spcBef>
            </a:pPr>
            <a:r>
              <a:rPr lang="bg-BG" sz="2000" dirty="0" smtClean="0">
                <a:solidFill>
                  <a:schemeClr val="tx1"/>
                </a:solidFill>
                <a:latin typeface="Arial"/>
                <a:cs typeface="Arial"/>
              </a:rPr>
              <a:t>Развитие на иновативния потенциал на района</a:t>
            </a:r>
          </a:p>
          <a:p>
            <a:pPr algn="just">
              <a:spcBef>
                <a:spcPts val="800"/>
              </a:spcBef>
            </a:pPr>
            <a:r>
              <a:rPr lang="bg-BG" sz="2000" dirty="0" smtClean="0">
                <a:solidFill>
                  <a:schemeClr val="tx1"/>
                </a:solidFill>
                <a:latin typeface="Arial"/>
                <a:cs typeface="Arial"/>
              </a:rPr>
              <a:t>Доизграждане на автомагистрала „Струма“</a:t>
            </a:r>
          </a:p>
          <a:p>
            <a:pPr algn="just">
              <a:spcBef>
                <a:spcPts val="800"/>
              </a:spcBef>
            </a:pPr>
            <a:r>
              <a:rPr lang="bg-BG" sz="2000" dirty="0" smtClean="0">
                <a:solidFill>
                  <a:schemeClr val="tx1"/>
                </a:solidFill>
                <a:latin typeface="Arial"/>
                <a:cs typeface="Arial"/>
              </a:rPr>
              <a:t>Оползотворяване на разнообразните климатични и хидроложки условия, богатото културно и природно наследство</a:t>
            </a:r>
          </a:p>
          <a:p>
            <a:pPr algn="just">
              <a:spcBef>
                <a:spcPts val="800"/>
              </a:spcBef>
            </a:pPr>
            <a:r>
              <a:rPr lang="bg-BG" sz="2000" dirty="0" smtClean="0">
                <a:solidFill>
                  <a:schemeClr val="tx1"/>
                </a:solidFill>
                <a:latin typeface="Arial"/>
                <a:cs typeface="Arial"/>
              </a:rPr>
              <a:t>Подобряване </a:t>
            </a:r>
            <a:r>
              <a:rPr lang="bg-BG" sz="2000" dirty="0">
                <a:solidFill>
                  <a:schemeClr val="tx1"/>
                </a:solidFill>
                <a:latin typeface="Arial"/>
                <a:cs typeface="Arial"/>
              </a:rPr>
              <a:t>на трансграничните, транснационалните и междурегионалните контакти за развитие на съвместни инициативи и проекти</a:t>
            </a:r>
            <a:endParaRPr lang="bg-BG" sz="2000" dirty="0" smtClean="0">
              <a:solidFill>
                <a:schemeClr val="tx1"/>
              </a:solidFill>
              <a:latin typeface="Arial"/>
              <a:cs typeface="Arial"/>
            </a:endParaRPr>
          </a:p>
          <a:p>
            <a:pPr algn="just">
              <a:spcBef>
                <a:spcPts val="800"/>
              </a:spcBef>
            </a:pPr>
            <a:r>
              <a:rPr lang="bg-BG" sz="2000" dirty="0" smtClean="0">
                <a:solidFill>
                  <a:schemeClr val="tx1"/>
                </a:solidFill>
                <a:latin typeface="Arial"/>
                <a:cs typeface="Arial"/>
              </a:rPr>
              <a:t>Приоритетно подпомагане на големите и средни градски центрове</a:t>
            </a:r>
          </a:p>
        </p:txBody>
      </p:sp>
    </p:spTree>
    <p:extLst>
      <p:ext uri="{BB962C8B-B14F-4D97-AF65-F5344CB8AC3E}">
        <p14:creationId xmlns:p14="http://schemas.microsoft.com/office/powerpoint/2010/main" xmlns="" val="339659769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62075" y="470460"/>
            <a:ext cx="8543925" cy="566671"/>
          </a:xfrm>
        </p:spPr>
        <p:txBody>
          <a:bodyPr>
            <a:normAutofit/>
          </a:bodyPr>
          <a:lstStyle/>
          <a:p>
            <a:r>
              <a:rPr lang="bg-BG" sz="2200" b="1" dirty="0" smtClean="0">
                <a:latin typeface="Arial"/>
                <a:cs typeface="Arial"/>
              </a:rPr>
              <a:t>Възможни рискове за бъдещото развитие на ЮЗР</a:t>
            </a:r>
            <a:endParaRPr lang="en-US" sz="2200" b="1" dirty="0">
              <a:latin typeface="Arial"/>
              <a:cs typeface="Arial"/>
            </a:endParaRPr>
          </a:p>
        </p:txBody>
      </p:sp>
      <p:sp>
        <p:nvSpPr>
          <p:cNvPr id="3" name="Content Placeholder 2"/>
          <p:cNvSpPr>
            <a:spLocks noGrp="1"/>
          </p:cNvSpPr>
          <p:nvPr>
            <p:ph idx="1"/>
          </p:nvPr>
        </p:nvSpPr>
        <p:spPr>
          <a:xfrm>
            <a:off x="681038" y="1145030"/>
            <a:ext cx="8543925" cy="5548005"/>
          </a:xfrm>
        </p:spPr>
        <p:txBody>
          <a:bodyPr>
            <a:normAutofit lnSpcReduction="10000"/>
          </a:bodyPr>
          <a:lstStyle/>
          <a:p>
            <a:pPr algn="just"/>
            <a:r>
              <a:rPr lang="bg-BG" dirty="0" smtClean="0">
                <a:solidFill>
                  <a:schemeClr val="tx1"/>
                </a:solidFill>
                <a:latin typeface="Arial"/>
                <a:cs typeface="Arial"/>
              </a:rPr>
              <a:t>Нарастване на населението на столицата, което създава риск за качеството на живот </a:t>
            </a:r>
          </a:p>
          <a:p>
            <a:pPr algn="just"/>
            <a:r>
              <a:rPr lang="bg-BG" dirty="0" smtClean="0">
                <a:solidFill>
                  <a:schemeClr val="tx1"/>
                </a:solidFill>
                <a:latin typeface="Arial"/>
                <a:cs typeface="Arial"/>
              </a:rPr>
              <a:t>Обезлюдяване на периферните западни и южни части на района</a:t>
            </a:r>
          </a:p>
          <a:p>
            <a:pPr algn="just"/>
            <a:r>
              <a:rPr lang="bg-BG" dirty="0">
                <a:solidFill>
                  <a:schemeClr val="tx1"/>
                </a:solidFill>
                <a:latin typeface="Arial"/>
                <a:cs typeface="Arial"/>
              </a:rPr>
              <a:t>В</a:t>
            </a:r>
            <a:r>
              <a:rPr lang="bg-BG" dirty="0" smtClean="0">
                <a:solidFill>
                  <a:schemeClr val="tx1"/>
                </a:solidFill>
                <a:latin typeface="Arial"/>
                <a:cs typeface="Arial"/>
              </a:rPr>
              <a:t> </a:t>
            </a:r>
            <a:r>
              <a:rPr lang="bg-BG" dirty="0">
                <a:solidFill>
                  <a:schemeClr val="tx1"/>
                </a:solidFill>
                <a:latin typeface="Arial"/>
                <a:cs typeface="Arial"/>
              </a:rPr>
              <a:t>относително по-благоприятно положение се очертава да бъдат Перник (поради близостта до столицата и възможността за трудова мобилност) и Благоевград (поради наличието на висши учебни заведения и близостта до Гърция и </a:t>
            </a:r>
            <a:r>
              <a:rPr lang="bg-BG" dirty="0" smtClean="0">
                <a:solidFill>
                  <a:schemeClr val="tx1"/>
                </a:solidFill>
                <a:latin typeface="Arial"/>
                <a:cs typeface="Arial"/>
              </a:rPr>
              <a:t>Македония)</a:t>
            </a:r>
          </a:p>
          <a:p>
            <a:pPr algn="just"/>
            <a:r>
              <a:rPr lang="bg-BG" dirty="0" smtClean="0">
                <a:solidFill>
                  <a:schemeClr val="tx1"/>
                </a:solidFill>
                <a:latin typeface="Arial"/>
                <a:cs typeface="Arial"/>
              </a:rPr>
              <a:t>С </a:t>
            </a:r>
            <a:r>
              <a:rPr lang="bg-BG" dirty="0">
                <a:solidFill>
                  <a:schemeClr val="tx1"/>
                </a:solidFill>
                <a:latin typeface="Arial"/>
                <a:cs typeface="Arial"/>
              </a:rPr>
              <a:t>най-голяма заплаха от отрицателни демографски тенденции е областният център Кюстендил (който остава и без пряк достъп до автомагистрала</a:t>
            </a:r>
            <a:r>
              <a:rPr lang="bg-BG" dirty="0" smtClean="0">
                <a:solidFill>
                  <a:schemeClr val="tx1"/>
                </a:solidFill>
                <a:latin typeface="Arial"/>
                <a:cs typeface="Arial"/>
              </a:rPr>
              <a:t>)</a:t>
            </a:r>
          </a:p>
          <a:p>
            <a:pPr algn="just"/>
            <a:r>
              <a:rPr lang="bg-BG" dirty="0" smtClean="0">
                <a:solidFill>
                  <a:schemeClr val="tx1"/>
                </a:solidFill>
                <a:latin typeface="Arial"/>
                <a:cs typeface="Arial"/>
              </a:rPr>
              <a:t>Необходимо е целево подпомагане на Благоевград в </a:t>
            </a:r>
            <a:r>
              <a:rPr lang="bg-BG" dirty="0">
                <a:solidFill>
                  <a:schemeClr val="tx1"/>
                </a:solidFill>
                <a:latin typeface="Arial"/>
                <a:cs typeface="Arial"/>
              </a:rPr>
              <a:t>т.ч. и като център </a:t>
            </a:r>
            <a:r>
              <a:rPr lang="bg-BG" dirty="0" smtClean="0">
                <a:solidFill>
                  <a:schemeClr val="tx1"/>
                </a:solidFill>
                <a:latin typeface="Arial"/>
                <a:cs typeface="Arial"/>
              </a:rPr>
              <a:t>на </a:t>
            </a:r>
            <a:r>
              <a:rPr lang="bg-BG" dirty="0">
                <a:solidFill>
                  <a:schemeClr val="tx1"/>
                </a:solidFill>
                <a:latin typeface="Arial"/>
                <a:cs typeface="Arial"/>
              </a:rPr>
              <a:t>науката и иновациите, </a:t>
            </a:r>
            <a:r>
              <a:rPr lang="bg-BG" dirty="0" smtClean="0">
                <a:solidFill>
                  <a:schemeClr val="tx1"/>
                </a:solidFill>
                <a:latin typeface="Arial"/>
                <a:cs typeface="Arial"/>
              </a:rPr>
              <a:t>за </a:t>
            </a:r>
            <a:r>
              <a:rPr lang="bg-BG" dirty="0">
                <a:solidFill>
                  <a:schemeClr val="tx1"/>
                </a:solidFill>
                <a:latin typeface="Arial"/>
                <a:cs typeface="Arial"/>
              </a:rPr>
              <a:t>да организира и стабилизира по-успешно територията на най-отдалечените южни периферни части на </a:t>
            </a:r>
            <a:r>
              <a:rPr lang="bg-BG" dirty="0" smtClean="0">
                <a:solidFill>
                  <a:schemeClr val="tx1"/>
                </a:solidFill>
                <a:latin typeface="Arial"/>
                <a:cs typeface="Arial"/>
              </a:rPr>
              <a:t>района</a:t>
            </a:r>
            <a:endParaRPr lang="bg-BG" dirty="0">
              <a:solidFill>
                <a:schemeClr val="tx1"/>
              </a:solidFill>
              <a:latin typeface="Arial"/>
              <a:cs typeface="Arial"/>
            </a:endParaRPr>
          </a:p>
          <a:p>
            <a:pPr algn="just"/>
            <a:r>
              <a:rPr lang="bg-BG" dirty="0" smtClean="0">
                <a:solidFill>
                  <a:schemeClr val="tx1"/>
                </a:solidFill>
                <a:latin typeface="Arial"/>
                <a:cs typeface="Arial"/>
              </a:rPr>
              <a:t>Балансиращи функции на градовете Петрич, Дупница, Сандански, Гоце Делчев, Самоков и Ботевград</a:t>
            </a:r>
          </a:p>
          <a:p>
            <a:pPr algn="just"/>
            <a:r>
              <a:rPr lang="bg-BG" dirty="0" smtClean="0">
                <a:solidFill>
                  <a:schemeClr val="tx1"/>
                </a:solidFill>
                <a:latin typeface="Arial"/>
                <a:cs typeface="Arial"/>
              </a:rPr>
              <a:t>Необходима е целенасочена </a:t>
            </a:r>
            <a:r>
              <a:rPr lang="bg-BG" dirty="0">
                <a:solidFill>
                  <a:schemeClr val="tx1"/>
                </a:solidFill>
                <a:latin typeface="Arial"/>
                <a:cs typeface="Arial"/>
              </a:rPr>
              <a:t>подкрепа на селските райони с потенциал както за развитие на традиционни производства, така и за диверсифициране на икономическите </a:t>
            </a:r>
            <a:r>
              <a:rPr lang="bg-BG" dirty="0" smtClean="0">
                <a:solidFill>
                  <a:schemeClr val="tx1"/>
                </a:solidFill>
                <a:latin typeface="Arial"/>
                <a:cs typeface="Arial"/>
              </a:rPr>
              <a:t>дейности.</a:t>
            </a:r>
          </a:p>
        </p:txBody>
      </p:sp>
    </p:spTree>
    <p:extLst>
      <p:ext uri="{BB962C8B-B14F-4D97-AF65-F5344CB8AC3E}">
        <p14:creationId xmlns:p14="http://schemas.microsoft.com/office/powerpoint/2010/main" xmlns="" val="301249464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62075" y="470460"/>
            <a:ext cx="8543925" cy="566671"/>
          </a:xfrm>
        </p:spPr>
        <p:txBody>
          <a:bodyPr>
            <a:normAutofit/>
          </a:bodyPr>
          <a:lstStyle/>
          <a:p>
            <a:r>
              <a:rPr lang="bg-BG" sz="2200" b="1" dirty="0" smtClean="0">
                <a:latin typeface="Arial"/>
                <a:cs typeface="Arial"/>
              </a:rPr>
              <a:t>Анкетно проучване сред членовете на РСР</a:t>
            </a:r>
            <a:endParaRPr lang="en-US" sz="2200" b="1" dirty="0">
              <a:latin typeface="Arial"/>
              <a:cs typeface="Arial"/>
            </a:endParaRPr>
          </a:p>
        </p:txBody>
      </p:sp>
      <p:sp>
        <p:nvSpPr>
          <p:cNvPr id="3" name="Content Placeholder 2"/>
          <p:cNvSpPr>
            <a:spLocks noGrp="1"/>
          </p:cNvSpPr>
          <p:nvPr>
            <p:ph idx="1"/>
          </p:nvPr>
        </p:nvSpPr>
        <p:spPr>
          <a:xfrm>
            <a:off x="681038" y="1145030"/>
            <a:ext cx="8543925" cy="5548005"/>
          </a:xfrm>
        </p:spPr>
        <p:txBody>
          <a:bodyPr>
            <a:normAutofit fontScale="92500" lnSpcReduction="20000"/>
          </a:bodyPr>
          <a:lstStyle/>
          <a:p>
            <a:pPr>
              <a:defRPr/>
            </a:pPr>
            <a:r>
              <a:rPr lang="bg-BG" b="1" dirty="0" smtClean="0">
                <a:solidFill>
                  <a:schemeClr val="tx1"/>
                </a:solidFill>
                <a:latin typeface="Arial" pitchFamily="34" charset="0"/>
                <a:cs typeface="Arial" pitchFamily="34" charset="0"/>
              </a:rPr>
              <a:t>Области, в които е постигнат значителен напредък в развитието на ЮЗР в периода 2007-2013 г.</a:t>
            </a:r>
          </a:p>
          <a:p>
            <a:pPr marL="536575" indent="-273050">
              <a:buFont typeface="Wingdings" pitchFamily="2" charset="2"/>
              <a:buChar char="§"/>
              <a:defRPr/>
            </a:pPr>
            <a:r>
              <a:rPr lang="bg-BG" dirty="0" smtClean="0">
                <a:solidFill>
                  <a:schemeClr val="tx1"/>
                </a:solidFill>
                <a:latin typeface="Arial" pitchFamily="34" charset="0"/>
                <a:cs typeface="Arial" pitchFamily="34" charset="0"/>
              </a:rPr>
              <a:t>благоустрояване на средата на живот в населените места</a:t>
            </a:r>
          </a:p>
          <a:p>
            <a:pPr marL="536575" indent="-273050">
              <a:buFont typeface="Wingdings" pitchFamily="2" charset="2"/>
              <a:buChar char="§"/>
              <a:defRPr/>
            </a:pPr>
            <a:r>
              <a:rPr lang="bg-BG" dirty="0" smtClean="0">
                <a:solidFill>
                  <a:schemeClr val="tx1"/>
                </a:solidFill>
                <a:latin typeface="Arial" pitchFamily="34" charset="0"/>
                <a:cs typeface="Arial" pitchFamily="34" charset="0"/>
              </a:rPr>
              <a:t>туризъм  </a:t>
            </a:r>
          </a:p>
          <a:p>
            <a:pPr marL="536575" indent="-273050">
              <a:buFont typeface="Wingdings" pitchFamily="2" charset="2"/>
              <a:buChar char="§"/>
              <a:defRPr/>
            </a:pPr>
            <a:r>
              <a:rPr lang="bg-BG" dirty="0" smtClean="0">
                <a:solidFill>
                  <a:schemeClr val="tx1"/>
                </a:solidFill>
                <a:latin typeface="Arial" pitchFamily="34" charset="0"/>
                <a:cs typeface="Arial" pitchFamily="34" charset="0"/>
              </a:rPr>
              <a:t>инфраструктури (</a:t>
            </a:r>
            <a:r>
              <a:rPr lang="bg-BG" dirty="0" err="1" smtClean="0">
                <a:solidFill>
                  <a:schemeClr val="tx1"/>
                </a:solidFill>
                <a:latin typeface="Arial" pitchFamily="34" charset="0"/>
                <a:cs typeface="Arial" pitchFamily="34" charset="0"/>
              </a:rPr>
              <a:t>ВиК</a:t>
            </a:r>
            <a:r>
              <a:rPr lang="bg-BG" dirty="0" smtClean="0">
                <a:solidFill>
                  <a:schemeClr val="tx1"/>
                </a:solidFill>
                <a:latin typeface="Arial" pitchFamily="34" charset="0"/>
                <a:cs typeface="Arial" pitchFamily="34" charset="0"/>
              </a:rPr>
              <a:t> и пътна)</a:t>
            </a:r>
          </a:p>
          <a:p>
            <a:pPr marL="536575" indent="-273050">
              <a:buFont typeface="Wingdings" pitchFamily="2" charset="2"/>
              <a:buChar char="§"/>
              <a:defRPr/>
            </a:pPr>
            <a:r>
              <a:rPr lang="bg-BG" dirty="0" smtClean="0">
                <a:solidFill>
                  <a:schemeClr val="tx1"/>
                </a:solidFill>
                <a:latin typeface="Arial" pitchFamily="34" charset="0"/>
                <a:cs typeface="Arial" pitchFamily="34" charset="0"/>
              </a:rPr>
              <a:t>информация и електронни услуги</a:t>
            </a:r>
          </a:p>
          <a:p>
            <a:pPr>
              <a:defRPr/>
            </a:pPr>
            <a:r>
              <a:rPr lang="ru-RU" b="1" dirty="0" smtClean="0">
                <a:solidFill>
                  <a:schemeClr val="tx1"/>
                </a:solidFill>
                <a:latin typeface="Arial" pitchFamily="34" charset="0"/>
                <a:cs typeface="Arial" pitchFamily="34" charset="0"/>
              </a:rPr>
              <a:t>Най-сериозните проблеми/препятствия пред развитието на ЮЗР в периода 2007-2013 г. </a:t>
            </a:r>
            <a:endParaRPr lang="en-US" b="1" dirty="0" smtClean="0">
              <a:solidFill>
                <a:schemeClr val="tx1"/>
              </a:solidFill>
              <a:latin typeface="Arial" pitchFamily="34" charset="0"/>
              <a:cs typeface="Arial" pitchFamily="34" charset="0"/>
            </a:endParaRPr>
          </a:p>
          <a:p>
            <a:pPr marL="536575" indent="-273050">
              <a:buFont typeface="Wingdings" pitchFamily="2" charset="2"/>
              <a:buChar char="§"/>
              <a:defRPr/>
            </a:pPr>
            <a:r>
              <a:rPr lang="bg-BG" dirty="0" smtClean="0">
                <a:solidFill>
                  <a:schemeClr val="tx1"/>
                </a:solidFill>
                <a:latin typeface="Arial" pitchFamily="34" charset="0"/>
                <a:cs typeface="Arial" pitchFamily="34" charset="0"/>
              </a:rPr>
              <a:t>благосъстояние – ниски доходи, висок риск от бедност и значими социални проблеми</a:t>
            </a:r>
          </a:p>
          <a:p>
            <a:pPr marL="536575" indent="-273050">
              <a:buFont typeface="Wingdings" pitchFamily="2" charset="2"/>
              <a:buChar char="§"/>
              <a:defRPr/>
            </a:pPr>
            <a:r>
              <a:rPr lang="bg-BG" dirty="0" smtClean="0">
                <a:solidFill>
                  <a:schemeClr val="tx1"/>
                </a:solidFill>
                <a:latin typeface="Arial" pitchFamily="34" charset="0"/>
                <a:cs typeface="Arial" pitchFamily="34" charset="0"/>
              </a:rPr>
              <a:t>хора – неблагоприятни </a:t>
            </a:r>
            <a:r>
              <a:rPr lang="bg-BG" dirty="0" smtClean="0">
                <a:solidFill>
                  <a:schemeClr val="tx1"/>
                </a:solidFill>
                <a:latin typeface="Arial" pitchFamily="34" charset="0"/>
                <a:cs typeface="Arial" pitchFamily="34" charset="0"/>
              </a:rPr>
              <a:t>демографски тенденции</a:t>
            </a:r>
          </a:p>
          <a:p>
            <a:pPr marL="536575" indent="-273050">
              <a:buFont typeface="Wingdings" pitchFamily="2" charset="2"/>
              <a:buChar char="§"/>
              <a:defRPr/>
            </a:pPr>
            <a:r>
              <a:rPr lang="bg-BG" dirty="0" smtClean="0">
                <a:solidFill>
                  <a:schemeClr val="tx1"/>
                </a:solidFill>
                <a:latin typeface="Arial" pitchFamily="34" charset="0"/>
                <a:cs typeface="Arial" pitchFamily="34" charset="0"/>
              </a:rPr>
              <a:t>икономика – ниска активност, висок дял безработни</a:t>
            </a:r>
          </a:p>
          <a:p>
            <a:pPr marL="536575" indent="-273050">
              <a:buFont typeface="Wingdings" pitchFamily="2" charset="2"/>
              <a:buChar char="§"/>
              <a:defRPr/>
            </a:pPr>
            <a:r>
              <a:rPr lang="bg-BG" dirty="0" smtClean="0">
                <a:solidFill>
                  <a:schemeClr val="tx1"/>
                </a:solidFill>
                <a:latin typeface="Arial" pitchFamily="34" charset="0"/>
                <a:cs typeface="Arial" pitchFamily="34" charset="0"/>
              </a:rPr>
              <a:t>ниско качество на здравните услуги и затруднен достъп до тях</a:t>
            </a:r>
          </a:p>
          <a:p>
            <a:pPr marL="536575" indent="-273050">
              <a:buFont typeface="Wingdings" pitchFamily="2" charset="2"/>
              <a:buChar char="§"/>
              <a:defRPr/>
            </a:pPr>
            <a:r>
              <a:rPr lang="bg-BG" dirty="0" smtClean="0">
                <a:solidFill>
                  <a:schemeClr val="tx1"/>
                </a:solidFill>
                <a:latin typeface="Arial" pitchFamily="34" charset="0"/>
                <a:cs typeface="Arial" pitchFamily="34" charset="0"/>
              </a:rPr>
              <a:t>остаряла инфраструктура и влошено качество на образованието</a:t>
            </a:r>
          </a:p>
          <a:p>
            <a:pPr marL="536575" indent="-273050">
              <a:buFont typeface="Wingdings" pitchFamily="2" charset="2"/>
              <a:buChar char="§"/>
              <a:defRPr/>
            </a:pPr>
            <a:r>
              <a:rPr lang="bg-BG" dirty="0" smtClean="0">
                <a:solidFill>
                  <a:schemeClr val="tx1"/>
                </a:solidFill>
                <a:latin typeface="Arial" pitchFamily="34" charset="0"/>
                <a:cs typeface="Arial" pitchFamily="34" charset="0"/>
              </a:rPr>
              <a:t>висока степен на амортизация, високи загуби на вода, </a:t>
            </a:r>
            <a:r>
              <a:rPr lang="bg-BG" dirty="0" err="1" smtClean="0">
                <a:solidFill>
                  <a:schemeClr val="tx1"/>
                </a:solidFill>
                <a:latin typeface="Arial" pitchFamily="34" charset="0"/>
                <a:cs typeface="Arial" pitchFamily="34" charset="0"/>
              </a:rPr>
              <a:t>недоизграденост</a:t>
            </a:r>
            <a:r>
              <a:rPr lang="bg-BG" dirty="0" smtClean="0">
                <a:solidFill>
                  <a:schemeClr val="tx1"/>
                </a:solidFill>
                <a:latin typeface="Arial" pitchFamily="34" charset="0"/>
                <a:cs typeface="Arial" pitchFamily="34" charset="0"/>
              </a:rPr>
              <a:t> на съоръженията за пречистване на питейни и отпадъчни води</a:t>
            </a:r>
          </a:p>
          <a:p>
            <a:pPr marL="536575" indent="-273050">
              <a:buFont typeface="Wingdings" pitchFamily="2" charset="2"/>
              <a:buChar char="§"/>
              <a:defRPr/>
            </a:pPr>
            <a:r>
              <a:rPr lang="bg-BG" dirty="0" smtClean="0">
                <a:solidFill>
                  <a:schemeClr val="tx1"/>
                </a:solidFill>
                <a:latin typeface="Arial" pitchFamily="34" charset="0"/>
                <a:cs typeface="Arial" pitchFamily="34" charset="0"/>
              </a:rPr>
              <a:t>вътрешно-регионални неравенства</a:t>
            </a:r>
          </a:p>
          <a:p>
            <a:pPr marL="536575" indent="-273050">
              <a:buFont typeface="Wingdings" pitchFamily="2" charset="2"/>
              <a:buChar char="§"/>
              <a:defRPr/>
            </a:pPr>
            <a:r>
              <a:rPr lang="bg-BG" dirty="0" smtClean="0">
                <a:solidFill>
                  <a:schemeClr val="tx1"/>
                </a:solidFill>
                <a:latin typeface="Arial" pitchFamily="34" charset="0"/>
                <a:cs typeface="Arial" pitchFamily="34" charset="0"/>
              </a:rPr>
              <a:t>неоползотворени туристически ресурси </a:t>
            </a:r>
            <a:endParaRPr lang="en-US" dirty="0" smtClean="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xmlns="" val="301249464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62075" y="470460"/>
            <a:ext cx="8543925" cy="566671"/>
          </a:xfrm>
        </p:spPr>
        <p:txBody>
          <a:bodyPr>
            <a:normAutofit/>
          </a:bodyPr>
          <a:lstStyle/>
          <a:p>
            <a:r>
              <a:rPr lang="bg-BG" sz="2200" b="1" dirty="0" smtClean="0">
                <a:latin typeface="Arial"/>
                <a:cs typeface="Arial"/>
              </a:rPr>
              <a:t>Анкетно проучване сред членовете на РСР</a:t>
            </a:r>
            <a:endParaRPr lang="en-US" sz="2200" b="1" dirty="0">
              <a:latin typeface="Arial"/>
              <a:cs typeface="Arial"/>
            </a:endParaRPr>
          </a:p>
        </p:txBody>
      </p:sp>
      <p:sp>
        <p:nvSpPr>
          <p:cNvPr id="3" name="Content Placeholder 2"/>
          <p:cNvSpPr>
            <a:spLocks noGrp="1"/>
          </p:cNvSpPr>
          <p:nvPr>
            <p:ph idx="1"/>
          </p:nvPr>
        </p:nvSpPr>
        <p:spPr>
          <a:xfrm>
            <a:off x="681038" y="1145030"/>
            <a:ext cx="8543925" cy="5548005"/>
          </a:xfrm>
        </p:spPr>
        <p:txBody>
          <a:bodyPr>
            <a:normAutofit fontScale="92500" lnSpcReduction="20000"/>
          </a:bodyPr>
          <a:lstStyle/>
          <a:p>
            <a:pPr>
              <a:defRPr/>
            </a:pPr>
            <a:r>
              <a:rPr lang="bg-BG" b="1" dirty="0" smtClean="0">
                <a:solidFill>
                  <a:schemeClr val="tx1"/>
                </a:solidFill>
                <a:latin typeface="Arial" pitchFamily="34" charset="0"/>
                <a:cs typeface="Arial" pitchFamily="34" charset="0"/>
              </a:rPr>
              <a:t>Възможности и потенциал за развитие на ЮЗР след 2014 г.</a:t>
            </a:r>
          </a:p>
          <a:p>
            <a:pPr marL="536575" indent="-273050">
              <a:buFont typeface="Wingdings" pitchFamily="2" charset="2"/>
              <a:buChar char="§"/>
              <a:defRPr/>
            </a:pPr>
            <a:r>
              <a:rPr lang="bg-BG" dirty="0" smtClean="0">
                <a:solidFill>
                  <a:schemeClr val="tx1"/>
                </a:solidFill>
                <a:latin typeface="Arial" pitchFamily="34" charset="0"/>
                <a:cs typeface="Arial" pitchFamily="34" charset="0"/>
              </a:rPr>
              <a:t>Разнообразни форми на туризъм</a:t>
            </a:r>
            <a:endParaRPr lang="en-US" dirty="0" smtClean="0">
              <a:solidFill>
                <a:schemeClr val="tx1"/>
              </a:solidFill>
              <a:latin typeface="Arial" pitchFamily="34" charset="0"/>
              <a:cs typeface="Arial" pitchFamily="34" charset="0"/>
            </a:endParaRPr>
          </a:p>
          <a:p>
            <a:pPr marL="536575" indent="-273050">
              <a:buFont typeface="Wingdings" pitchFamily="2" charset="2"/>
              <a:buChar char="§"/>
              <a:defRPr/>
            </a:pPr>
            <a:r>
              <a:rPr lang="bg-BG" dirty="0" smtClean="0">
                <a:solidFill>
                  <a:schemeClr val="tx1"/>
                </a:solidFill>
                <a:latin typeface="Arial" pitchFamily="34" charset="0"/>
                <a:cs typeface="Arial" pitchFamily="34" charset="0"/>
              </a:rPr>
              <a:t>Лека промишленост </a:t>
            </a:r>
            <a:endParaRPr lang="en-US" dirty="0" smtClean="0">
              <a:solidFill>
                <a:schemeClr val="tx1"/>
              </a:solidFill>
              <a:latin typeface="Arial" pitchFamily="34" charset="0"/>
              <a:cs typeface="Arial" pitchFamily="34" charset="0"/>
            </a:endParaRPr>
          </a:p>
          <a:p>
            <a:pPr marL="536575" indent="-273050">
              <a:buFont typeface="Wingdings" pitchFamily="2" charset="2"/>
              <a:buChar char="§"/>
              <a:defRPr/>
            </a:pPr>
            <a:r>
              <a:rPr lang="bg-BG" dirty="0" smtClean="0">
                <a:solidFill>
                  <a:schemeClr val="tx1"/>
                </a:solidFill>
                <a:latin typeface="Arial" pitchFamily="34" charset="0"/>
                <a:cs typeface="Arial" pitchFamily="34" charset="0"/>
              </a:rPr>
              <a:t>Иновации и технологии </a:t>
            </a:r>
            <a:endParaRPr lang="en-US" dirty="0" smtClean="0">
              <a:solidFill>
                <a:schemeClr val="tx1"/>
              </a:solidFill>
              <a:latin typeface="Arial" pitchFamily="34" charset="0"/>
              <a:cs typeface="Arial" pitchFamily="34" charset="0"/>
            </a:endParaRPr>
          </a:p>
          <a:p>
            <a:pPr marL="536575" indent="-273050">
              <a:buFont typeface="Wingdings" pitchFamily="2" charset="2"/>
              <a:buChar char="§"/>
              <a:defRPr/>
            </a:pPr>
            <a:r>
              <a:rPr lang="bg-BG" dirty="0" smtClean="0">
                <a:solidFill>
                  <a:schemeClr val="tx1"/>
                </a:solidFill>
                <a:latin typeface="Arial" pitchFamily="34" charset="0"/>
                <a:cs typeface="Arial" pitchFamily="34" charset="0"/>
              </a:rPr>
              <a:t>Селско стопанство </a:t>
            </a:r>
            <a:endParaRPr lang="en-US" dirty="0" smtClean="0">
              <a:solidFill>
                <a:schemeClr val="tx1"/>
              </a:solidFill>
              <a:latin typeface="Arial" pitchFamily="34" charset="0"/>
              <a:cs typeface="Arial" pitchFamily="34" charset="0"/>
            </a:endParaRPr>
          </a:p>
          <a:p>
            <a:pPr marL="536575" indent="-273050">
              <a:buFont typeface="Wingdings" pitchFamily="2" charset="2"/>
              <a:buChar char="§"/>
              <a:defRPr/>
            </a:pPr>
            <a:r>
              <a:rPr lang="bg-BG" dirty="0" smtClean="0">
                <a:solidFill>
                  <a:schemeClr val="tx1"/>
                </a:solidFill>
                <a:latin typeface="Arial" pitchFamily="34" charset="0"/>
                <a:cs typeface="Arial" pitchFamily="34" charset="0"/>
              </a:rPr>
              <a:t>Балнеология </a:t>
            </a:r>
          </a:p>
          <a:p>
            <a:pPr marL="536575" indent="-273050">
              <a:buFont typeface="Wingdings" pitchFamily="2" charset="2"/>
              <a:buChar char="§"/>
              <a:defRPr/>
            </a:pPr>
            <a:r>
              <a:rPr lang="bg-BG" dirty="0" err="1" smtClean="0">
                <a:solidFill>
                  <a:schemeClr val="tx1"/>
                </a:solidFill>
                <a:latin typeface="Arial" pitchFamily="34" charset="0"/>
                <a:cs typeface="Arial" pitchFamily="34" charset="0"/>
              </a:rPr>
              <a:t>Добивна</a:t>
            </a:r>
            <a:r>
              <a:rPr lang="bg-BG" dirty="0" smtClean="0">
                <a:solidFill>
                  <a:schemeClr val="tx1"/>
                </a:solidFill>
                <a:latin typeface="Arial" pitchFamily="34" charset="0"/>
                <a:cs typeface="Arial" pitchFamily="34" charset="0"/>
              </a:rPr>
              <a:t> промишленост</a:t>
            </a:r>
          </a:p>
          <a:p>
            <a:pPr marL="536575" indent="-273050">
              <a:buFont typeface="Wingdings" pitchFamily="2" charset="2"/>
              <a:buChar char="§"/>
              <a:defRPr/>
            </a:pPr>
            <a:r>
              <a:rPr lang="bg-BG" dirty="0" smtClean="0">
                <a:solidFill>
                  <a:schemeClr val="tx1"/>
                </a:solidFill>
                <a:latin typeface="Arial" pitchFamily="34" charset="0"/>
                <a:cs typeface="Arial" pitchFamily="34" charset="0"/>
              </a:rPr>
              <a:t>Развитие на </a:t>
            </a:r>
            <a:r>
              <a:rPr lang="bg-BG" dirty="0" err="1" smtClean="0">
                <a:solidFill>
                  <a:schemeClr val="tx1"/>
                </a:solidFill>
                <a:latin typeface="Arial" pitchFamily="34" charset="0"/>
                <a:cs typeface="Arial" pitchFamily="34" charset="0"/>
              </a:rPr>
              <a:t>нисковъглеродна</a:t>
            </a:r>
            <a:r>
              <a:rPr lang="bg-BG" dirty="0" smtClean="0">
                <a:solidFill>
                  <a:schemeClr val="tx1"/>
                </a:solidFill>
                <a:latin typeface="Arial" pitchFamily="34" charset="0"/>
                <a:cs typeface="Arial" pitchFamily="34" charset="0"/>
              </a:rPr>
              <a:t> икономика и на МСП</a:t>
            </a:r>
          </a:p>
          <a:p>
            <a:pPr marL="536575" indent="-273050">
              <a:buFont typeface="Wingdings" pitchFamily="2" charset="2"/>
              <a:buChar char="§"/>
              <a:defRPr/>
            </a:pPr>
            <a:r>
              <a:rPr lang="bg-BG" dirty="0" smtClean="0">
                <a:solidFill>
                  <a:schemeClr val="tx1"/>
                </a:solidFill>
                <a:latin typeface="Arial" pitchFamily="34" charset="0"/>
                <a:cs typeface="Arial" pitchFamily="34" charset="0"/>
              </a:rPr>
              <a:t>Транспорт и логистика</a:t>
            </a:r>
          </a:p>
          <a:p>
            <a:pPr marL="536575" indent="-273050">
              <a:buFont typeface="Wingdings" pitchFamily="2" charset="2"/>
              <a:buChar char="§"/>
              <a:defRPr/>
            </a:pPr>
            <a:r>
              <a:rPr lang="bg-BG" dirty="0" smtClean="0">
                <a:solidFill>
                  <a:schemeClr val="tx1"/>
                </a:solidFill>
                <a:latin typeface="Arial" pitchFamily="34" charset="0"/>
                <a:cs typeface="Arial" pitchFamily="34" charset="0"/>
              </a:rPr>
              <a:t>Опазване на околната среда и разумно оползотворяване на ресурсите</a:t>
            </a:r>
          </a:p>
          <a:p>
            <a:pPr marL="536575" indent="-273050">
              <a:buFont typeface="Wingdings" pitchFamily="2" charset="2"/>
              <a:buChar char="§"/>
              <a:defRPr/>
            </a:pPr>
            <a:r>
              <a:rPr lang="bg-BG" dirty="0" smtClean="0">
                <a:solidFill>
                  <a:schemeClr val="tx1"/>
                </a:solidFill>
                <a:latin typeface="Arial" pitchFamily="34" charset="0"/>
                <a:cs typeface="Arial" pitchFamily="34" charset="0"/>
              </a:rPr>
              <a:t>Утвърждаване на София като важен градски </a:t>
            </a:r>
            <a:r>
              <a:rPr lang="bg-BG" dirty="0" smtClean="0">
                <a:solidFill>
                  <a:schemeClr val="tx1"/>
                </a:solidFill>
                <a:latin typeface="Arial" pitchFamily="34" charset="0"/>
                <a:cs typeface="Arial" pitchFamily="34" charset="0"/>
              </a:rPr>
              <a:t>център </a:t>
            </a:r>
            <a:r>
              <a:rPr lang="bg-BG" dirty="0" smtClean="0">
                <a:solidFill>
                  <a:schemeClr val="tx1"/>
                </a:solidFill>
                <a:latin typeface="Arial" pitchFamily="34" charset="0"/>
                <a:cs typeface="Arial" pitchFamily="34" charset="0"/>
              </a:rPr>
              <a:t>на Балканите и в Източна Европа</a:t>
            </a:r>
          </a:p>
          <a:p>
            <a:pPr marL="536575" indent="-273050">
              <a:buFont typeface="Wingdings" pitchFamily="2" charset="2"/>
              <a:buChar char="§"/>
              <a:defRPr/>
            </a:pPr>
            <a:r>
              <a:rPr lang="bg-BG" dirty="0" smtClean="0">
                <a:solidFill>
                  <a:schemeClr val="tx1"/>
                </a:solidFill>
                <a:latin typeface="Arial" pitchFamily="34" charset="0"/>
                <a:cs typeface="Arial" pitchFamily="34" charset="0"/>
              </a:rPr>
              <a:t>Развитие на образованието и здравеопазването</a:t>
            </a:r>
          </a:p>
          <a:p>
            <a:pPr>
              <a:defRPr/>
            </a:pPr>
            <a:r>
              <a:rPr lang="bg-BG" b="1" dirty="0" err="1" smtClean="0">
                <a:solidFill>
                  <a:schemeClr val="tx1"/>
                </a:solidFill>
                <a:latin typeface="Arial" pitchFamily="34" charset="0"/>
                <a:cs typeface="Arial" pitchFamily="34" charset="0"/>
              </a:rPr>
              <a:t>Преодоляни</a:t>
            </a:r>
            <a:r>
              <a:rPr lang="bg-BG" b="1" dirty="0" smtClean="0">
                <a:solidFill>
                  <a:schemeClr val="tx1"/>
                </a:solidFill>
                <a:latin typeface="Arial" pitchFamily="34" charset="0"/>
                <a:cs typeface="Arial" pitchFamily="34" charset="0"/>
              </a:rPr>
              <a:t> ли са </a:t>
            </a:r>
            <a:r>
              <a:rPr lang="bg-BG" b="1" dirty="0" err="1" smtClean="0">
                <a:solidFill>
                  <a:schemeClr val="tx1"/>
                </a:solidFill>
                <a:latin typeface="Arial" pitchFamily="34" charset="0"/>
                <a:cs typeface="Arial" pitchFamily="34" charset="0"/>
              </a:rPr>
              <a:t>вътрешнорегионалните</a:t>
            </a:r>
            <a:r>
              <a:rPr lang="bg-BG" b="1" dirty="0" smtClean="0">
                <a:solidFill>
                  <a:schemeClr val="tx1"/>
                </a:solidFill>
                <a:latin typeface="Arial" pitchFamily="34" charset="0"/>
                <a:cs typeface="Arial" pitchFamily="34" charset="0"/>
              </a:rPr>
              <a:t> различия в ЮЗР</a:t>
            </a:r>
            <a:endParaRPr lang="en-US" dirty="0" smtClean="0">
              <a:solidFill>
                <a:schemeClr val="tx1"/>
              </a:solidFill>
              <a:latin typeface="Arial" pitchFamily="34" charset="0"/>
              <a:cs typeface="Arial" pitchFamily="34" charset="0"/>
            </a:endParaRPr>
          </a:p>
          <a:p>
            <a:pPr marL="536575" indent="-273050">
              <a:buFont typeface="Wingdings" pitchFamily="2" charset="2"/>
              <a:buChar char="§"/>
              <a:defRPr/>
            </a:pPr>
            <a:r>
              <a:rPr lang="bg-BG" dirty="0" smtClean="0">
                <a:solidFill>
                  <a:schemeClr val="tx1"/>
                </a:solidFill>
                <a:latin typeface="Arial" pitchFamily="34" charset="0"/>
                <a:cs typeface="Arial" pitchFamily="34" charset="0"/>
              </a:rPr>
              <a:t>Над половината </a:t>
            </a:r>
            <a:r>
              <a:rPr lang="bg-BG" dirty="0" err="1" smtClean="0">
                <a:solidFill>
                  <a:schemeClr val="tx1"/>
                </a:solidFill>
                <a:latin typeface="Arial" pitchFamily="34" charset="0"/>
                <a:cs typeface="Arial" pitchFamily="34" charset="0"/>
              </a:rPr>
              <a:t>респонденти</a:t>
            </a:r>
            <a:r>
              <a:rPr lang="bg-BG" dirty="0" smtClean="0">
                <a:solidFill>
                  <a:schemeClr val="tx1"/>
                </a:solidFill>
                <a:latin typeface="Arial" pitchFamily="34" charset="0"/>
                <a:cs typeface="Arial" pitchFamily="34" charset="0"/>
              </a:rPr>
              <a:t> отговарят, че напредъкът в преодоляване на </a:t>
            </a:r>
            <a:r>
              <a:rPr lang="bg-BG" dirty="0" err="1" smtClean="0">
                <a:solidFill>
                  <a:schemeClr val="tx1"/>
                </a:solidFill>
                <a:latin typeface="Arial" pitchFamily="34" charset="0"/>
                <a:cs typeface="Arial" pitchFamily="34" charset="0"/>
              </a:rPr>
              <a:t>вътрешнорегионалните</a:t>
            </a:r>
            <a:r>
              <a:rPr lang="bg-BG" dirty="0" smtClean="0">
                <a:solidFill>
                  <a:schemeClr val="tx1"/>
                </a:solidFill>
                <a:latin typeface="Arial" pitchFamily="34" charset="0"/>
                <a:cs typeface="Arial" pitchFamily="34" charset="0"/>
              </a:rPr>
              <a:t> дисбаланси в района е в “ниска степен”, а останалата половина са посочили “средна степен” на преодоляване на различията.</a:t>
            </a:r>
            <a:endParaRPr lang="en-US" dirty="0" smtClean="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xmlns="" val="30124946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5390" y="2638625"/>
            <a:ext cx="5924845" cy="1235791"/>
          </a:xfrm>
        </p:spPr>
        <p:txBody>
          <a:bodyPr>
            <a:normAutofit/>
          </a:bodyPr>
          <a:lstStyle/>
          <a:p>
            <a:pPr algn="ctr"/>
            <a:r>
              <a:rPr lang="bg-BG" sz="3200" b="1" dirty="0" smtClean="0">
                <a:latin typeface="Arial"/>
                <a:cs typeface="Arial"/>
              </a:rPr>
              <a:t>БЛАГОДАРЯ</a:t>
            </a:r>
            <a:br>
              <a:rPr lang="bg-BG" sz="3200" b="1" dirty="0" smtClean="0">
                <a:latin typeface="Arial"/>
                <a:cs typeface="Arial"/>
              </a:rPr>
            </a:br>
            <a:r>
              <a:rPr lang="bg-BG" sz="3200" b="1" dirty="0" smtClean="0">
                <a:latin typeface="Arial"/>
                <a:cs typeface="Arial"/>
              </a:rPr>
              <a:t>ЗА ВНИМАНИЕТО!</a:t>
            </a:r>
            <a:endParaRPr lang="en-US" sz="3200" b="1" dirty="0">
              <a:latin typeface="Arial"/>
              <a:cs typeface="Arial"/>
            </a:endParaRPr>
          </a:p>
        </p:txBody>
      </p:sp>
    </p:spTree>
    <p:extLst>
      <p:ext uri="{BB962C8B-B14F-4D97-AF65-F5344CB8AC3E}">
        <p14:creationId xmlns:p14="http://schemas.microsoft.com/office/powerpoint/2010/main" xmlns="" val="30124946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1113" y="511719"/>
            <a:ext cx="8543925" cy="977711"/>
          </a:xfrm>
        </p:spPr>
        <p:txBody>
          <a:bodyPr>
            <a:normAutofit fontScale="90000"/>
          </a:bodyPr>
          <a:lstStyle/>
          <a:p>
            <a:r>
              <a:rPr lang="bg-BG" sz="3600" dirty="0">
                <a:latin typeface="Arial"/>
                <a:cs typeface="Arial"/>
              </a:rPr>
              <a:t>Съдържание на </a:t>
            </a:r>
            <a:r>
              <a:rPr lang="bg-BG" sz="3600" dirty="0" err="1" smtClean="0">
                <a:latin typeface="Arial"/>
                <a:cs typeface="Arial"/>
              </a:rPr>
              <a:t>последващата</a:t>
            </a:r>
            <a:r>
              <a:rPr lang="bg-BG" sz="3600" dirty="0" smtClean="0">
                <a:latin typeface="Arial"/>
                <a:cs typeface="Arial"/>
              </a:rPr>
              <a:t/>
            </a:r>
            <a:br>
              <a:rPr lang="bg-BG" sz="3600" dirty="0" smtClean="0">
                <a:latin typeface="Arial"/>
                <a:cs typeface="Arial"/>
              </a:rPr>
            </a:br>
            <a:r>
              <a:rPr lang="bg-BG" sz="3600" dirty="0" smtClean="0">
                <a:latin typeface="Arial"/>
                <a:cs typeface="Arial"/>
              </a:rPr>
              <a:t>оценка на </a:t>
            </a:r>
            <a:r>
              <a:rPr lang="bg-BG" sz="3600" dirty="0">
                <a:latin typeface="Arial"/>
                <a:cs typeface="Arial"/>
              </a:rPr>
              <a:t>РПР на ЮЗР</a:t>
            </a:r>
            <a:endParaRPr lang="en-US" sz="3600" dirty="0">
              <a:latin typeface="Arial"/>
              <a:cs typeface="Arial"/>
            </a:endParaRPr>
          </a:p>
        </p:txBody>
      </p:sp>
      <p:sp>
        <p:nvSpPr>
          <p:cNvPr id="3" name="Content Placeholder 2"/>
          <p:cNvSpPr>
            <a:spLocks noGrp="1"/>
          </p:cNvSpPr>
          <p:nvPr>
            <p:ph idx="1"/>
          </p:nvPr>
        </p:nvSpPr>
        <p:spPr>
          <a:xfrm>
            <a:off x="700087" y="1753386"/>
            <a:ext cx="8543925" cy="4939645"/>
          </a:xfrm>
        </p:spPr>
        <p:txBody>
          <a:bodyPr>
            <a:normAutofit fontScale="92500" lnSpcReduction="10000"/>
          </a:bodyPr>
          <a:lstStyle/>
          <a:p>
            <a:pPr algn="just"/>
            <a:r>
              <a:rPr lang="bg-BG" sz="2200" b="1" dirty="0" smtClean="0">
                <a:solidFill>
                  <a:schemeClr val="tx1"/>
                </a:solidFill>
                <a:latin typeface="Arial"/>
                <a:cs typeface="Arial"/>
              </a:rPr>
              <a:t>Оценка на настъпилите промени и устойчивостта на постигнатите резултати в социално-икономическото развитие на ЮЗР в периода на изпълнение на РПР </a:t>
            </a:r>
            <a:r>
              <a:rPr lang="bg-BG" sz="2200" dirty="0" smtClean="0">
                <a:solidFill>
                  <a:schemeClr val="tx1"/>
                </a:solidFill>
                <a:latin typeface="Arial"/>
                <a:cs typeface="Arial"/>
              </a:rPr>
              <a:t>- анализ на </a:t>
            </a:r>
            <a:r>
              <a:rPr lang="bg-BG" sz="2200" dirty="0">
                <a:solidFill>
                  <a:schemeClr val="tx1"/>
                </a:solidFill>
                <a:latin typeface="Arial"/>
                <a:cs typeface="Arial"/>
              </a:rPr>
              <a:t>динамиката на изменението в стойностите на социално-икономически индикатори, вкл. достигнати ли са заложените в АДИ на РПР целеви стойности за 2013 г. – на ниво ЮЗР, сравнени със средното за страната </a:t>
            </a:r>
            <a:r>
              <a:rPr lang="bg-BG" sz="2200" dirty="0" smtClean="0">
                <a:solidFill>
                  <a:schemeClr val="tx1"/>
                </a:solidFill>
                <a:latin typeface="Arial"/>
                <a:cs typeface="Arial"/>
              </a:rPr>
              <a:t>и средното за ЕС-28 ниво; на </a:t>
            </a:r>
            <a:r>
              <a:rPr lang="bg-BG" sz="2200" dirty="0">
                <a:solidFill>
                  <a:schemeClr val="tx1"/>
                </a:solidFill>
                <a:latin typeface="Arial"/>
                <a:cs typeface="Arial"/>
              </a:rPr>
              <a:t>областно ниво, сравнени със средното за района </a:t>
            </a:r>
            <a:r>
              <a:rPr lang="bg-BG" sz="2200" dirty="0" smtClean="0">
                <a:solidFill>
                  <a:schemeClr val="tx1"/>
                </a:solidFill>
                <a:latin typeface="Arial"/>
                <a:cs typeface="Arial"/>
              </a:rPr>
              <a:t>ниво</a:t>
            </a:r>
          </a:p>
          <a:p>
            <a:pPr algn="just"/>
            <a:r>
              <a:rPr lang="bg-BG" sz="2200" b="1" dirty="0">
                <a:solidFill>
                  <a:schemeClr val="tx1"/>
                </a:solidFill>
                <a:latin typeface="Arial"/>
                <a:cs typeface="Arial"/>
              </a:rPr>
              <a:t>Оценка на степента на постигане на целите и приоритетите за регионално развитие на ЮЗР в периода 2007-2013 г. </a:t>
            </a:r>
            <a:r>
              <a:rPr lang="bg-BG" sz="2200" dirty="0">
                <a:solidFill>
                  <a:schemeClr val="tx1"/>
                </a:solidFill>
                <a:latin typeface="Arial"/>
                <a:cs typeface="Arial"/>
              </a:rPr>
              <a:t>– предоставена е и е анализирана информация за изпълнени проекти в района в периода 2007-2013 г. с различни финансови източници, като подробно са описани постигнатите резултати; направена е експертна оценка за степента на постигане на приоритетите, като е използвана скалата: много висока, висока, средна и ниска степен на изпълнение </a:t>
            </a:r>
          </a:p>
        </p:txBody>
      </p:sp>
    </p:spTree>
    <p:extLst>
      <p:ext uri="{BB962C8B-B14F-4D97-AF65-F5344CB8AC3E}">
        <p14:creationId xmlns:p14="http://schemas.microsoft.com/office/powerpoint/2010/main" xmlns="" val="32891008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5514" y="523687"/>
            <a:ext cx="8470082" cy="956318"/>
          </a:xfrm>
        </p:spPr>
        <p:txBody>
          <a:bodyPr>
            <a:normAutofit fontScale="90000"/>
          </a:bodyPr>
          <a:lstStyle/>
          <a:p>
            <a:r>
              <a:rPr lang="bg-BG" sz="3600" dirty="0">
                <a:latin typeface="Arial"/>
                <a:cs typeface="Arial"/>
              </a:rPr>
              <a:t>Съдържание на </a:t>
            </a:r>
            <a:r>
              <a:rPr lang="bg-BG" sz="3600" dirty="0" err="1" smtClean="0">
                <a:latin typeface="Arial"/>
                <a:cs typeface="Arial"/>
              </a:rPr>
              <a:t>последващата</a:t>
            </a:r>
            <a:r>
              <a:rPr lang="bg-BG" sz="3600" dirty="0" smtClean="0">
                <a:latin typeface="Arial"/>
                <a:cs typeface="Arial"/>
              </a:rPr>
              <a:t/>
            </a:r>
            <a:br>
              <a:rPr lang="bg-BG" sz="3600" dirty="0" smtClean="0">
                <a:latin typeface="Arial"/>
                <a:cs typeface="Arial"/>
              </a:rPr>
            </a:br>
            <a:r>
              <a:rPr lang="bg-BG" sz="3600" dirty="0" smtClean="0">
                <a:latin typeface="Arial"/>
                <a:cs typeface="Arial"/>
              </a:rPr>
              <a:t>оценка </a:t>
            </a:r>
            <a:r>
              <a:rPr lang="bg-BG" sz="3600" dirty="0">
                <a:latin typeface="Arial"/>
                <a:cs typeface="Arial"/>
              </a:rPr>
              <a:t>на </a:t>
            </a:r>
            <a:r>
              <a:rPr lang="bg-BG" sz="3600" dirty="0" smtClean="0">
                <a:latin typeface="Arial"/>
                <a:cs typeface="Arial"/>
              </a:rPr>
              <a:t>РПР </a:t>
            </a:r>
            <a:r>
              <a:rPr lang="bg-BG" sz="3600" dirty="0">
                <a:latin typeface="Arial"/>
                <a:cs typeface="Arial"/>
              </a:rPr>
              <a:t>на ЮЗР</a:t>
            </a:r>
            <a:endParaRPr lang="en-US" sz="3600" dirty="0">
              <a:latin typeface="Arial"/>
              <a:cs typeface="Arial"/>
            </a:endParaRPr>
          </a:p>
        </p:txBody>
      </p:sp>
      <p:sp>
        <p:nvSpPr>
          <p:cNvPr id="3" name="Content Placeholder 2"/>
          <p:cNvSpPr>
            <a:spLocks noGrp="1"/>
          </p:cNvSpPr>
          <p:nvPr>
            <p:ph idx="1"/>
          </p:nvPr>
        </p:nvSpPr>
        <p:spPr>
          <a:xfrm>
            <a:off x="658618" y="1632068"/>
            <a:ext cx="8543925" cy="5013829"/>
          </a:xfrm>
        </p:spPr>
        <p:txBody>
          <a:bodyPr>
            <a:noAutofit/>
          </a:bodyPr>
          <a:lstStyle/>
          <a:p>
            <a:pPr algn="just">
              <a:lnSpc>
                <a:spcPct val="95000"/>
              </a:lnSpc>
            </a:pPr>
            <a:r>
              <a:rPr lang="ru-RU" sz="2000" b="1" dirty="0">
                <a:solidFill>
                  <a:schemeClr val="tx1"/>
                </a:solidFill>
                <a:latin typeface="Arial"/>
                <a:cs typeface="Arial"/>
              </a:rPr>
              <a:t>А</a:t>
            </a:r>
            <a:r>
              <a:rPr lang="ru-RU" sz="2000" b="1" dirty="0" smtClean="0">
                <a:solidFill>
                  <a:schemeClr val="tx1"/>
                </a:solidFill>
                <a:latin typeface="Arial"/>
                <a:cs typeface="Arial"/>
              </a:rPr>
              <a:t>нализ и оценка на степента на постигане на глобалните екологични цели </a:t>
            </a:r>
            <a:r>
              <a:rPr lang="ru-RU" sz="2000" dirty="0" smtClean="0">
                <a:solidFill>
                  <a:schemeClr val="tx1"/>
                </a:solidFill>
                <a:latin typeface="Arial"/>
                <a:cs typeface="Arial"/>
              </a:rPr>
              <a:t>и особено по проблемите, свързани с адаптирането на ЮЗРкъм изменението на климата в процеса на изпълнение на РПР</a:t>
            </a:r>
            <a:endParaRPr lang="bg-BG" sz="2000" dirty="0" smtClean="0">
              <a:solidFill>
                <a:schemeClr val="tx1"/>
              </a:solidFill>
              <a:latin typeface="Arial"/>
              <a:cs typeface="Arial"/>
            </a:endParaRPr>
          </a:p>
          <a:p>
            <a:pPr algn="just">
              <a:lnSpc>
                <a:spcPct val="95000"/>
              </a:lnSpc>
            </a:pPr>
            <a:r>
              <a:rPr lang="bg-BG" sz="2000" b="1" dirty="0" smtClean="0">
                <a:solidFill>
                  <a:schemeClr val="tx1"/>
                </a:solidFill>
                <a:latin typeface="Arial"/>
                <a:cs typeface="Arial"/>
              </a:rPr>
              <a:t>Оценка </a:t>
            </a:r>
            <a:r>
              <a:rPr lang="bg-BG" sz="2000" b="1" dirty="0">
                <a:solidFill>
                  <a:schemeClr val="tx1"/>
                </a:solidFill>
                <a:latin typeface="Arial"/>
                <a:cs typeface="Arial"/>
              </a:rPr>
              <a:t>на общото въздействие от изпълнението на АДИ на РПР</a:t>
            </a:r>
            <a:r>
              <a:rPr lang="bg-BG" sz="2000" dirty="0">
                <a:solidFill>
                  <a:schemeClr val="tx1"/>
                </a:solidFill>
                <a:latin typeface="Arial"/>
                <a:cs typeface="Arial"/>
              </a:rPr>
              <a:t> – описани са постигнатите резултати по приоритети в периода на действие на </a:t>
            </a:r>
            <a:r>
              <a:rPr lang="bg-BG" sz="2000" dirty="0" smtClean="0">
                <a:solidFill>
                  <a:schemeClr val="tx1"/>
                </a:solidFill>
                <a:latin typeface="Arial"/>
                <a:cs typeface="Arial"/>
              </a:rPr>
              <a:t>РПР</a:t>
            </a:r>
          </a:p>
          <a:p>
            <a:pPr algn="just">
              <a:lnSpc>
                <a:spcPct val="95000"/>
              </a:lnSpc>
            </a:pPr>
            <a:r>
              <a:rPr lang="ru-RU" sz="2000" b="1" dirty="0">
                <a:solidFill>
                  <a:schemeClr val="tx1"/>
                </a:solidFill>
                <a:latin typeface="Arial"/>
                <a:cs typeface="Arial"/>
              </a:rPr>
              <a:t>А</a:t>
            </a:r>
            <a:r>
              <a:rPr lang="ru-RU" sz="2000" b="1" dirty="0" smtClean="0">
                <a:solidFill>
                  <a:schemeClr val="tx1"/>
                </a:solidFill>
                <a:latin typeface="Arial"/>
                <a:cs typeface="Arial"/>
              </a:rPr>
              <a:t>нализ и оценка на ефективността и ефикасността на използваните финансови инструменти </a:t>
            </a:r>
            <a:r>
              <a:rPr lang="ru-RU" sz="2000" dirty="0" smtClean="0">
                <a:solidFill>
                  <a:schemeClr val="tx1"/>
                </a:solidFill>
                <a:latin typeface="Arial"/>
                <a:cs typeface="Arial"/>
              </a:rPr>
              <a:t>и на усвоените ресурси за изпълнение на целите и приоритетите на </a:t>
            </a:r>
            <a:r>
              <a:rPr lang="bg-BG" sz="2000" dirty="0" smtClean="0">
                <a:solidFill>
                  <a:schemeClr val="tx1"/>
                </a:solidFill>
                <a:latin typeface="Arial"/>
                <a:cs typeface="Arial"/>
              </a:rPr>
              <a:t>РПР на ЮЗР</a:t>
            </a:r>
            <a:endParaRPr lang="en-US" sz="2000" dirty="0" smtClean="0">
              <a:solidFill>
                <a:schemeClr val="tx1"/>
              </a:solidFill>
              <a:latin typeface="Arial"/>
              <a:cs typeface="Arial"/>
            </a:endParaRPr>
          </a:p>
          <a:p>
            <a:pPr algn="just">
              <a:lnSpc>
                <a:spcPct val="95000"/>
              </a:lnSpc>
            </a:pPr>
            <a:r>
              <a:rPr lang="ru-RU" sz="2000" b="1" dirty="0">
                <a:solidFill>
                  <a:schemeClr val="tx1"/>
                </a:solidFill>
                <a:latin typeface="Arial"/>
                <a:cs typeface="Arial"/>
              </a:rPr>
              <a:t>О</a:t>
            </a:r>
            <a:r>
              <a:rPr lang="ru-RU" sz="2000" b="1" dirty="0" smtClean="0">
                <a:solidFill>
                  <a:schemeClr val="tx1"/>
                </a:solidFill>
                <a:latin typeface="Arial"/>
                <a:cs typeface="Arial"/>
              </a:rPr>
              <a:t>ценка на организацията и координацията на компетентните органи </a:t>
            </a:r>
            <a:r>
              <a:rPr lang="ru-RU" sz="2000" dirty="0" smtClean="0">
                <a:solidFill>
                  <a:schemeClr val="tx1"/>
                </a:solidFill>
                <a:latin typeface="Arial"/>
                <a:cs typeface="Arial"/>
              </a:rPr>
              <a:t>и ефективността на работа на административните структури в процеса на разработване, изпълнение, наблюдение и оценка на РПР на ЮЗР </a:t>
            </a:r>
            <a:endParaRPr lang="en-US" sz="2000" dirty="0" smtClean="0">
              <a:solidFill>
                <a:schemeClr val="tx1"/>
              </a:solidFill>
              <a:latin typeface="Arial"/>
              <a:cs typeface="Arial"/>
            </a:endParaRPr>
          </a:p>
          <a:p>
            <a:pPr algn="just">
              <a:lnSpc>
                <a:spcPct val="95000"/>
              </a:lnSpc>
            </a:pPr>
            <a:r>
              <a:rPr lang="ru-RU" sz="2000" b="1" dirty="0" smtClean="0">
                <a:solidFill>
                  <a:schemeClr val="tx1"/>
                </a:solidFill>
                <a:latin typeface="Arial"/>
                <a:cs typeface="Arial"/>
              </a:rPr>
              <a:t>Изводи и препоръки</a:t>
            </a:r>
            <a:endParaRPr lang="en-US" sz="2000" b="1" dirty="0">
              <a:solidFill>
                <a:schemeClr val="tx1"/>
              </a:solidFill>
              <a:latin typeface="Arial"/>
              <a:cs typeface="Arial"/>
            </a:endParaRPr>
          </a:p>
        </p:txBody>
      </p:sp>
    </p:spTree>
    <p:extLst>
      <p:ext uri="{BB962C8B-B14F-4D97-AF65-F5344CB8AC3E}">
        <p14:creationId xmlns:p14="http://schemas.microsoft.com/office/powerpoint/2010/main" xmlns="" val="25987824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1113" y="436055"/>
            <a:ext cx="8543925" cy="1223493"/>
          </a:xfrm>
        </p:spPr>
        <p:txBody>
          <a:bodyPr>
            <a:normAutofit fontScale="90000"/>
          </a:bodyPr>
          <a:lstStyle/>
          <a:p>
            <a:r>
              <a:rPr lang="bg-BG" sz="3600" dirty="0" smtClean="0">
                <a:latin typeface="Arial"/>
                <a:cs typeface="Arial"/>
              </a:rPr>
              <a:t>Промени в социално-икономическото развитие на ЮЗР в периода 2007-2013 г.</a:t>
            </a:r>
            <a:endParaRPr lang="en-US" sz="3600" dirty="0">
              <a:latin typeface="Arial"/>
              <a:cs typeface="Arial"/>
            </a:endParaRPr>
          </a:p>
        </p:txBody>
      </p:sp>
      <p:sp>
        <p:nvSpPr>
          <p:cNvPr id="3" name="Content Placeholder 2"/>
          <p:cNvSpPr>
            <a:spLocks noGrp="1"/>
          </p:cNvSpPr>
          <p:nvPr>
            <p:ph idx="1"/>
          </p:nvPr>
        </p:nvSpPr>
        <p:spPr>
          <a:xfrm>
            <a:off x="690562" y="1881255"/>
            <a:ext cx="8543925" cy="4849483"/>
          </a:xfrm>
        </p:spPr>
        <p:txBody>
          <a:bodyPr>
            <a:normAutofit lnSpcReduction="10000"/>
          </a:bodyPr>
          <a:lstStyle/>
          <a:p>
            <a:pPr algn="just"/>
            <a:r>
              <a:rPr lang="bg-BG" sz="2400" dirty="0" smtClean="0">
                <a:solidFill>
                  <a:schemeClr val="tx1"/>
                </a:solidFill>
                <a:latin typeface="Arial"/>
                <a:cs typeface="Arial"/>
              </a:rPr>
              <a:t>ЮЗР заема </a:t>
            </a:r>
            <a:r>
              <a:rPr lang="bg-BG" sz="2400" dirty="0">
                <a:solidFill>
                  <a:schemeClr val="tx1"/>
                </a:solidFill>
                <a:latin typeface="Arial"/>
                <a:cs typeface="Arial"/>
              </a:rPr>
              <a:t>водещо място сред районите от ниво 2 в страната почти по всички показатели на социално-икономическото </a:t>
            </a:r>
            <a:r>
              <a:rPr lang="bg-BG" sz="2400" dirty="0" smtClean="0">
                <a:solidFill>
                  <a:schemeClr val="tx1"/>
                </a:solidFill>
                <a:latin typeface="Arial"/>
                <a:cs typeface="Arial"/>
              </a:rPr>
              <a:t>развитие</a:t>
            </a:r>
          </a:p>
          <a:p>
            <a:pPr algn="just"/>
            <a:r>
              <a:rPr lang="bg-BG" sz="2400" dirty="0">
                <a:solidFill>
                  <a:schemeClr val="tx1"/>
                </a:solidFill>
                <a:latin typeface="Arial"/>
                <a:cs typeface="Arial"/>
              </a:rPr>
              <a:t>Констатира се постепенно доближаване на стойностите на показателите </a:t>
            </a:r>
            <a:r>
              <a:rPr lang="bg-BG" sz="2400" dirty="0" smtClean="0">
                <a:solidFill>
                  <a:schemeClr val="tx1"/>
                </a:solidFill>
                <a:latin typeface="Arial"/>
                <a:cs typeface="Arial"/>
              </a:rPr>
              <a:t>на ЮЗР до </a:t>
            </a:r>
            <a:r>
              <a:rPr lang="bg-BG" sz="2400" dirty="0">
                <a:solidFill>
                  <a:schemeClr val="tx1"/>
                </a:solidFill>
                <a:latin typeface="Arial"/>
                <a:cs typeface="Arial"/>
              </a:rPr>
              <a:t>средните за </a:t>
            </a:r>
            <a:r>
              <a:rPr lang="bg-BG" sz="2400" dirty="0" smtClean="0">
                <a:solidFill>
                  <a:schemeClr val="tx1"/>
                </a:solidFill>
                <a:latin typeface="Arial"/>
                <a:cs typeface="Arial"/>
              </a:rPr>
              <a:t>ЕС-28</a:t>
            </a:r>
          </a:p>
          <a:p>
            <a:pPr algn="just"/>
            <a:r>
              <a:rPr lang="bg-BG" sz="2400" dirty="0" smtClean="0">
                <a:solidFill>
                  <a:schemeClr val="tx1"/>
                </a:solidFill>
                <a:latin typeface="Arial"/>
                <a:cs typeface="Arial"/>
              </a:rPr>
              <a:t>Лидерската позиция на ЮЗР не е в резултат от балансирано развитие на петте облсти, а благодарение на област София</a:t>
            </a:r>
          </a:p>
          <a:p>
            <a:pPr algn="just"/>
            <a:r>
              <a:rPr lang="bg-BG" sz="2400" dirty="0">
                <a:solidFill>
                  <a:schemeClr val="tx1"/>
                </a:solidFill>
                <a:latin typeface="Arial"/>
                <a:cs typeface="Arial"/>
              </a:rPr>
              <a:t>По редица показатели стойностите на областите Софийска, Благоевград, Кюстендил и Перник, взети заедно, ги поставят в по-неблагоприятна позиция от районите от ниво 2 Югоизточен, Южен централен и Североизточен</a:t>
            </a:r>
            <a:endParaRPr lang="en-US" sz="2400" dirty="0">
              <a:solidFill>
                <a:schemeClr val="tx1"/>
              </a:solidFill>
              <a:latin typeface="Arial"/>
              <a:cs typeface="Arial"/>
            </a:endParaRPr>
          </a:p>
        </p:txBody>
      </p:sp>
    </p:spTree>
    <p:extLst>
      <p:ext uri="{BB962C8B-B14F-4D97-AF65-F5344CB8AC3E}">
        <p14:creationId xmlns:p14="http://schemas.microsoft.com/office/powerpoint/2010/main" xmlns="" val="5122897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9771" y="385732"/>
            <a:ext cx="8543925" cy="1197735"/>
          </a:xfrm>
        </p:spPr>
        <p:txBody>
          <a:bodyPr>
            <a:normAutofit fontScale="90000"/>
          </a:bodyPr>
          <a:lstStyle/>
          <a:p>
            <a:r>
              <a:rPr lang="bg-BG" sz="3600" dirty="0" smtClean="0">
                <a:solidFill>
                  <a:prstClr val="black"/>
                </a:solidFill>
                <a:latin typeface="Arial"/>
                <a:cs typeface="Arial"/>
              </a:rPr>
              <a:t>Промени </a:t>
            </a:r>
            <a:r>
              <a:rPr lang="bg-BG" sz="3600" dirty="0">
                <a:solidFill>
                  <a:prstClr val="black"/>
                </a:solidFill>
                <a:latin typeface="Arial"/>
                <a:cs typeface="Arial"/>
              </a:rPr>
              <a:t>в социално-икономическото развитие на ЮЗР в периода 2007-2013 г.</a:t>
            </a:r>
            <a:endParaRPr lang="en-US" dirty="0">
              <a:latin typeface="Arial"/>
              <a:cs typeface="Arial"/>
            </a:endParaRPr>
          </a:p>
        </p:txBody>
      </p:sp>
      <p:sp>
        <p:nvSpPr>
          <p:cNvPr id="3" name="Content Placeholder 2"/>
          <p:cNvSpPr>
            <a:spLocks noGrp="1"/>
          </p:cNvSpPr>
          <p:nvPr>
            <p:ph idx="1"/>
          </p:nvPr>
        </p:nvSpPr>
        <p:spPr>
          <a:xfrm>
            <a:off x="731447" y="1712689"/>
            <a:ext cx="8543925" cy="5022760"/>
          </a:xfrm>
        </p:spPr>
        <p:txBody>
          <a:bodyPr>
            <a:normAutofit/>
          </a:bodyPr>
          <a:lstStyle/>
          <a:p>
            <a:pPr algn="just"/>
            <a:r>
              <a:rPr lang="bg-BG" sz="2400" dirty="0" smtClean="0">
                <a:solidFill>
                  <a:schemeClr val="tx1"/>
                </a:solidFill>
                <a:latin typeface="Arial"/>
                <a:cs typeface="Arial"/>
              </a:rPr>
              <a:t>ЮЗР – по-слабо засегнат от икономическата криза, </a:t>
            </a:r>
            <a:r>
              <a:rPr lang="ru-RU" sz="2400" dirty="0">
                <a:solidFill>
                  <a:schemeClr val="tx1"/>
                </a:solidFill>
                <a:latin typeface="Arial"/>
                <a:cs typeface="Arial"/>
              </a:rPr>
              <a:t>растежът по почти всички основни икономически показатели се запазва, макар и с много по-нисък </a:t>
            </a:r>
            <a:r>
              <a:rPr lang="ru-RU" sz="2400" dirty="0" smtClean="0">
                <a:solidFill>
                  <a:schemeClr val="tx1"/>
                </a:solidFill>
                <a:latin typeface="Arial"/>
                <a:cs typeface="Arial"/>
              </a:rPr>
              <a:t>темп</a:t>
            </a:r>
          </a:p>
          <a:p>
            <a:pPr algn="just"/>
            <a:r>
              <a:rPr lang="ru-RU" sz="2400" dirty="0" smtClean="0">
                <a:solidFill>
                  <a:schemeClr val="tx1"/>
                </a:solidFill>
                <a:latin typeface="Arial"/>
                <a:cs typeface="Arial"/>
              </a:rPr>
              <a:t>Постепенно стабилизиране на икономиката в района през 2011-2012 г., но не са достигнати стойностите от 2007-2008 г.</a:t>
            </a:r>
          </a:p>
          <a:p>
            <a:pPr algn="just"/>
            <a:r>
              <a:rPr lang="bg-BG" sz="2400" dirty="0" smtClean="0">
                <a:solidFill>
                  <a:schemeClr val="tx1"/>
                </a:solidFill>
                <a:latin typeface="Arial"/>
                <a:cs typeface="Arial"/>
              </a:rPr>
              <a:t>Негативните демографски тенденции се проявяват в по-слаба степен в ЮЗР</a:t>
            </a:r>
          </a:p>
          <a:p>
            <a:pPr algn="just"/>
            <a:r>
              <a:rPr lang="bg-BG" sz="2400" dirty="0" smtClean="0">
                <a:solidFill>
                  <a:schemeClr val="tx1"/>
                </a:solidFill>
                <a:latin typeface="Arial"/>
                <a:cs typeface="Arial"/>
              </a:rPr>
              <a:t>ЮЗР има най-голям потенциал за изпълнение на целите на стратегия „Европа 2020“</a:t>
            </a:r>
          </a:p>
          <a:p>
            <a:pPr algn="just"/>
            <a:r>
              <a:rPr lang="bg-BG" sz="2400" dirty="0" smtClean="0">
                <a:solidFill>
                  <a:schemeClr val="tx1"/>
                </a:solidFill>
                <a:latin typeface="Arial"/>
                <a:cs typeface="Arial"/>
              </a:rPr>
              <a:t>Силни вътрешнорегионални дисбаланси в рамките на района</a:t>
            </a:r>
          </a:p>
          <a:p>
            <a:pPr marL="0" indent="0">
              <a:buNone/>
            </a:pPr>
            <a:endParaRPr lang="en-US" dirty="0">
              <a:solidFill>
                <a:schemeClr val="tx1"/>
              </a:solidFill>
            </a:endParaRPr>
          </a:p>
        </p:txBody>
      </p:sp>
    </p:spTree>
    <p:extLst>
      <p:ext uri="{BB962C8B-B14F-4D97-AF65-F5344CB8AC3E}">
        <p14:creationId xmlns:p14="http://schemas.microsoft.com/office/powerpoint/2010/main" xmlns="" val="7498651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4685" y="320512"/>
            <a:ext cx="5748927" cy="695459"/>
          </a:xfrm>
        </p:spPr>
        <p:txBody>
          <a:bodyPr>
            <a:normAutofit fontScale="90000"/>
          </a:bodyPr>
          <a:lstStyle/>
          <a:p>
            <a:r>
              <a:rPr lang="bg-BG" sz="2000" b="1" dirty="0" smtClean="0">
                <a:latin typeface="Arial" pitchFamily="34" charset="0"/>
                <a:cs typeface="Arial" pitchFamily="34" charset="0"/>
              </a:rPr>
              <a:t>Индикатори – заложени и постигнати</a:t>
            </a:r>
            <a:br>
              <a:rPr lang="bg-BG" sz="2000" b="1" dirty="0" smtClean="0">
                <a:latin typeface="Arial" pitchFamily="34" charset="0"/>
                <a:cs typeface="Arial" pitchFamily="34" charset="0"/>
              </a:rPr>
            </a:br>
            <a:r>
              <a:rPr lang="bg-BG" sz="2000" b="1" dirty="0" smtClean="0">
                <a:latin typeface="Arial" pitchFamily="34" charset="0"/>
                <a:cs typeface="Arial" pitchFamily="34" charset="0"/>
              </a:rPr>
              <a:t>стойности за периода на изпълнение на РПР</a:t>
            </a:r>
            <a:endParaRPr lang="en-US" sz="2000" b="1" dirty="0">
              <a:latin typeface="Arial" pitchFamily="34" charset="0"/>
              <a:cs typeface="Arial" pitchFamily="34" charset="0"/>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xmlns="" val="226329746"/>
              </p:ext>
            </p:extLst>
          </p:nvPr>
        </p:nvGraphicFramePr>
        <p:xfrm>
          <a:off x="548341" y="1146306"/>
          <a:ext cx="8785279" cy="5433003"/>
        </p:xfrm>
        <a:graphic>
          <a:graphicData uri="http://schemas.openxmlformats.org/drawingml/2006/table">
            <a:tbl>
              <a:tblPr>
                <a:tableStyleId>{93296810-A885-4BE3-A3E7-6D5BEEA58F35}</a:tableStyleId>
              </a:tblPr>
              <a:tblGrid>
                <a:gridCol w="4674109"/>
                <a:gridCol w="1322104"/>
                <a:gridCol w="1430522"/>
                <a:gridCol w="1358544"/>
              </a:tblGrid>
              <a:tr h="554080">
                <a:tc>
                  <a:txBody>
                    <a:bodyPr/>
                    <a:lstStyle/>
                    <a:p>
                      <a:pPr algn="ctr" fontAlgn="t"/>
                      <a:r>
                        <a:rPr lang="bg-BG" sz="1300" u="none" strike="noStrike" noProof="0" dirty="0" smtClean="0">
                          <a:effectLst/>
                          <a:latin typeface="Arial"/>
                          <a:cs typeface="Arial"/>
                        </a:rPr>
                        <a:t>Индикатор</a:t>
                      </a:r>
                      <a:endParaRPr lang="bg-BG" sz="1300" b="1" i="0" u="none" strike="noStrike" noProof="0" dirty="0">
                        <a:solidFill>
                          <a:srgbClr val="000000"/>
                        </a:solidFill>
                        <a:effectLst/>
                        <a:latin typeface="Arial"/>
                        <a:cs typeface="Arial"/>
                      </a:endParaRPr>
                    </a:p>
                  </a:txBody>
                  <a:tcPr marL="6286" marR="6286" marT="7736" marB="0" anchor="ctr"/>
                </a:tc>
                <a:tc>
                  <a:txBody>
                    <a:bodyPr/>
                    <a:lstStyle/>
                    <a:p>
                      <a:pPr algn="ctr" fontAlgn="t"/>
                      <a:r>
                        <a:rPr lang="bg-BG" sz="1300" u="none" strike="noStrike" noProof="0" dirty="0" smtClean="0">
                          <a:effectLst/>
                          <a:latin typeface="Arial"/>
                          <a:cs typeface="Arial"/>
                        </a:rPr>
                        <a:t>Базова</a:t>
                      </a:r>
                    </a:p>
                    <a:p>
                      <a:pPr algn="ctr" fontAlgn="t"/>
                      <a:r>
                        <a:rPr lang="bg-BG" sz="1300" u="none" strike="noStrike" noProof="0" dirty="0" smtClean="0">
                          <a:effectLst/>
                          <a:latin typeface="Arial"/>
                          <a:cs typeface="Arial"/>
                        </a:rPr>
                        <a:t>стойност към 2007/2008 г.</a:t>
                      </a:r>
                      <a:endParaRPr lang="bg-BG" sz="1300" b="1" i="0" u="none" strike="noStrike" noProof="0" dirty="0">
                        <a:solidFill>
                          <a:srgbClr val="000000"/>
                        </a:solidFill>
                        <a:effectLst/>
                        <a:latin typeface="Arial"/>
                        <a:cs typeface="Arial"/>
                      </a:endParaRPr>
                    </a:p>
                  </a:txBody>
                  <a:tcPr marL="6286" marR="6286" marT="7736" marB="0" anchor="ctr"/>
                </a:tc>
                <a:tc>
                  <a:txBody>
                    <a:bodyPr/>
                    <a:lstStyle/>
                    <a:p>
                      <a:pPr algn="ctr" fontAlgn="t"/>
                      <a:r>
                        <a:rPr lang="bg-BG" sz="1300" u="none" strike="noStrike" noProof="0" smtClean="0">
                          <a:effectLst/>
                          <a:latin typeface="Arial"/>
                          <a:cs typeface="Arial"/>
                        </a:rPr>
                        <a:t>Целева</a:t>
                      </a:r>
                    </a:p>
                    <a:p>
                      <a:pPr algn="ctr" fontAlgn="t"/>
                      <a:r>
                        <a:rPr lang="bg-BG" sz="1300" u="none" strike="noStrike" noProof="0" smtClean="0">
                          <a:effectLst/>
                          <a:latin typeface="Arial"/>
                          <a:cs typeface="Arial"/>
                        </a:rPr>
                        <a:t>стойност към 2013 г.</a:t>
                      </a:r>
                      <a:endParaRPr lang="bg-BG" sz="1300" b="1" i="0" u="none" strike="noStrike" noProof="0">
                        <a:solidFill>
                          <a:srgbClr val="000000"/>
                        </a:solidFill>
                        <a:effectLst/>
                        <a:latin typeface="Arial"/>
                        <a:cs typeface="Arial"/>
                      </a:endParaRPr>
                    </a:p>
                  </a:txBody>
                  <a:tcPr marL="6286" marR="6286" marT="7736" marB="0" anchor="ctr"/>
                </a:tc>
                <a:tc>
                  <a:txBody>
                    <a:bodyPr/>
                    <a:lstStyle/>
                    <a:p>
                      <a:pPr algn="ctr" fontAlgn="t"/>
                      <a:r>
                        <a:rPr lang="bg-BG" sz="1300" u="none" strike="noStrike" noProof="0" smtClean="0">
                          <a:effectLst/>
                          <a:latin typeface="Arial"/>
                          <a:cs typeface="Arial"/>
                        </a:rPr>
                        <a:t>Постигната стойност към 2012/2013 г.</a:t>
                      </a:r>
                      <a:endParaRPr lang="bg-BG" sz="1300" b="1" i="0" u="none" strike="noStrike" noProof="0">
                        <a:solidFill>
                          <a:srgbClr val="000000"/>
                        </a:solidFill>
                        <a:effectLst/>
                        <a:latin typeface="Arial"/>
                        <a:cs typeface="Arial"/>
                      </a:endParaRPr>
                    </a:p>
                  </a:txBody>
                  <a:tcPr marL="6286" marR="6286" marT="7736" marB="0" anchor="ctr"/>
                </a:tc>
              </a:tr>
              <a:tr h="371592">
                <a:tc>
                  <a:txBody>
                    <a:bodyPr/>
                    <a:lstStyle/>
                    <a:p>
                      <a:pPr algn="l" fontAlgn="t"/>
                      <a:r>
                        <a:rPr lang="bg-BG" sz="1300" u="none" strike="noStrike" noProof="0" dirty="0" smtClean="0">
                          <a:effectLst/>
                          <a:latin typeface="Arial"/>
                          <a:cs typeface="Arial"/>
                        </a:rPr>
                        <a:t>БВП на глава от населението – дял от средното ниво за регионите в ЕС-27, %</a:t>
                      </a:r>
                      <a:endParaRPr lang="bg-BG" sz="1300" b="0" i="0" u="none" strike="noStrike" noProof="0" dirty="0">
                        <a:solidFill>
                          <a:srgbClr val="000000"/>
                        </a:solidFill>
                        <a:effectLst/>
                        <a:latin typeface="Arial"/>
                        <a:cs typeface="Arial"/>
                      </a:endParaRPr>
                    </a:p>
                  </a:txBody>
                  <a:tcPr marL="6286" marR="6286" marT="7736" marB="0"/>
                </a:tc>
                <a:tc>
                  <a:txBody>
                    <a:bodyPr/>
                    <a:lstStyle/>
                    <a:p>
                      <a:pPr algn="ctr" fontAlgn="t"/>
                      <a:r>
                        <a:rPr lang="bg-BG" sz="1300" u="none" strike="noStrike" noProof="0" dirty="0" smtClean="0">
                          <a:effectLst/>
                          <a:latin typeface="Arial"/>
                          <a:cs typeface="Arial"/>
                        </a:rPr>
                        <a:t>66,0</a:t>
                      </a:r>
                      <a:endParaRPr lang="bg-BG" sz="1300" b="0" i="0" u="none" strike="noStrike" noProof="0" dirty="0">
                        <a:solidFill>
                          <a:srgbClr val="000000"/>
                        </a:solidFill>
                        <a:effectLst/>
                        <a:latin typeface="Arial"/>
                        <a:cs typeface="Arial"/>
                      </a:endParaRPr>
                    </a:p>
                  </a:txBody>
                  <a:tcPr marL="6286" marR="6286" marT="7736" marB="0" anchor="ctr"/>
                </a:tc>
                <a:tc>
                  <a:txBody>
                    <a:bodyPr/>
                    <a:lstStyle/>
                    <a:p>
                      <a:pPr algn="ctr" fontAlgn="t"/>
                      <a:r>
                        <a:rPr lang="bg-BG" sz="1300" u="none" strike="noStrike" noProof="0" dirty="0" smtClean="0">
                          <a:effectLst/>
                          <a:latin typeface="Arial"/>
                          <a:cs typeface="Arial"/>
                        </a:rPr>
                        <a:t>75,0</a:t>
                      </a:r>
                      <a:endParaRPr lang="bg-BG" sz="1300" b="0" i="0" u="none" strike="noStrike" noProof="0" dirty="0">
                        <a:solidFill>
                          <a:srgbClr val="000000"/>
                        </a:solidFill>
                        <a:effectLst/>
                        <a:latin typeface="Arial"/>
                        <a:cs typeface="Arial"/>
                      </a:endParaRPr>
                    </a:p>
                  </a:txBody>
                  <a:tcPr marL="6286" marR="6286" marT="7736" marB="0" anchor="ctr"/>
                </a:tc>
                <a:tc>
                  <a:txBody>
                    <a:bodyPr/>
                    <a:lstStyle/>
                    <a:p>
                      <a:pPr algn="ctr" fontAlgn="t"/>
                      <a:r>
                        <a:rPr lang="bg-BG" sz="1300" u="none" strike="noStrike" noProof="0" dirty="0" smtClean="0">
                          <a:effectLst/>
                          <a:latin typeface="Arial"/>
                          <a:cs typeface="Arial"/>
                        </a:rPr>
                        <a:t>78,0</a:t>
                      </a:r>
                      <a:endParaRPr lang="bg-BG" sz="1300" b="0" i="0" u="none" strike="noStrike" noProof="0" dirty="0">
                        <a:solidFill>
                          <a:srgbClr val="000000"/>
                        </a:solidFill>
                        <a:effectLst/>
                        <a:latin typeface="Arial"/>
                        <a:cs typeface="Arial"/>
                      </a:endParaRPr>
                    </a:p>
                  </a:txBody>
                  <a:tcPr marL="6286" marR="6286" marT="7736" marB="0" anchor="ctr"/>
                </a:tc>
              </a:tr>
              <a:tr h="371592">
                <a:tc>
                  <a:txBody>
                    <a:bodyPr/>
                    <a:lstStyle/>
                    <a:p>
                      <a:pPr algn="l" fontAlgn="t"/>
                      <a:r>
                        <a:rPr lang="bg-BG" sz="1300" u="none" strike="noStrike" noProof="0" dirty="0" smtClean="0">
                          <a:effectLst/>
                          <a:latin typeface="Arial"/>
                          <a:cs typeface="Arial"/>
                        </a:rPr>
                        <a:t>Равнище на заетост на населението на</a:t>
                      </a:r>
                    </a:p>
                    <a:p>
                      <a:pPr algn="l" fontAlgn="t"/>
                      <a:r>
                        <a:rPr lang="bg-BG" sz="1300" u="none" strike="noStrike" noProof="0" dirty="0" smtClean="0">
                          <a:effectLst/>
                          <a:latin typeface="Arial"/>
                          <a:cs typeface="Arial"/>
                        </a:rPr>
                        <a:t>възраст 20-64 г., %</a:t>
                      </a:r>
                      <a:endParaRPr lang="bg-BG" sz="1300" b="0" i="0" u="none" strike="noStrike" noProof="0" dirty="0">
                        <a:solidFill>
                          <a:srgbClr val="000000"/>
                        </a:solidFill>
                        <a:effectLst/>
                        <a:latin typeface="Arial"/>
                        <a:cs typeface="Arial"/>
                      </a:endParaRPr>
                    </a:p>
                  </a:txBody>
                  <a:tcPr marL="6286" marR="6286" marT="7736" marB="0"/>
                </a:tc>
                <a:tc>
                  <a:txBody>
                    <a:bodyPr/>
                    <a:lstStyle/>
                    <a:p>
                      <a:pPr algn="ctr" fontAlgn="t"/>
                      <a:r>
                        <a:rPr lang="bg-BG" sz="1300" u="none" strike="noStrike" noProof="0" dirty="0" smtClean="0">
                          <a:effectLst/>
                          <a:latin typeface="Arial"/>
                          <a:cs typeface="Arial"/>
                        </a:rPr>
                        <a:t>77,5</a:t>
                      </a:r>
                      <a:endParaRPr lang="bg-BG" sz="1300" b="0" i="0" u="none" strike="noStrike" noProof="0" dirty="0">
                        <a:solidFill>
                          <a:srgbClr val="000000"/>
                        </a:solidFill>
                        <a:effectLst/>
                        <a:latin typeface="Arial"/>
                        <a:cs typeface="Arial"/>
                      </a:endParaRPr>
                    </a:p>
                  </a:txBody>
                  <a:tcPr marL="6286" marR="6286" marT="7736" marB="0" anchor="ctr"/>
                </a:tc>
                <a:tc>
                  <a:txBody>
                    <a:bodyPr/>
                    <a:lstStyle/>
                    <a:p>
                      <a:pPr algn="ctr" fontAlgn="t"/>
                      <a:r>
                        <a:rPr lang="bg-BG" sz="1300" u="none" strike="noStrike" noProof="0" dirty="0" smtClean="0">
                          <a:effectLst/>
                          <a:latin typeface="Arial"/>
                          <a:cs typeface="Arial"/>
                        </a:rPr>
                        <a:t>76,0</a:t>
                      </a:r>
                      <a:endParaRPr lang="bg-BG" sz="1300" b="0" i="0" u="none" strike="noStrike" noProof="0" dirty="0">
                        <a:solidFill>
                          <a:srgbClr val="000000"/>
                        </a:solidFill>
                        <a:effectLst/>
                        <a:latin typeface="Arial"/>
                        <a:cs typeface="Arial"/>
                      </a:endParaRPr>
                    </a:p>
                  </a:txBody>
                  <a:tcPr marL="6286" marR="6286" marT="7736" marB="0" anchor="ctr"/>
                </a:tc>
                <a:tc>
                  <a:txBody>
                    <a:bodyPr/>
                    <a:lstStyle/>
                    <a:p>
                      <a:pPr algn="ctr" fontAlgn="t"/>
                      <a:r>
                        <a:rPr lang="bg-BG" sz="1300" u="none" strike="noStrike" noProof="0" dirty="0" smtClean="0">
                          <a:effectLst/>
                          <a:latin typeface="Arial"/>
                          <a:cs typeface="Arial"/>
                        </a:rPr>
                        <a:t>71,7</a:t>
                      </a:r>
                      <a:endParaRPr lang="bg-BG" sz="1300" b="0" i="0" u="none" strike="noStrike" noProof="0" dirty="0">
                        <a:solidFill>
                          <a:srgbClr val="000000"/>
                        </a:solidFill>
                        <a:effectLst/>
                        <a:latin typeface="Arial"/>
                        <a:cs typeface="Arial"/>
                      </a:endParaRPr>
                    </a:p>
                  </a:txBody>
                  <a:tcPr marL="6286" marR="6286" marT="7736" marB="0" anchor="ctr"/>
                </a:tc>
              </a:tr>
              <a:tr h="371592">
                <a:tc>
                  <a:txBody>
                    <a:bodyPr/>
                    <a:lstStyle/>
                    <a:p>
                      <a:pPr algn="l" fontAlgn="t"/>
                      <a:r>
                        <a:rPr lang="bg-BG" sz="1300" u="none" strike="noStrike" noProof="0" dirty="0" smtClean="0">
                          <a:effectLst/>
                          <a:latin typeface="Arial"/>
                          <a:cs typeface="Arial"/>
                        </a:rPr>
                        <a:t>Относителен дял на разходите за научно-</a:t>
                      </a:r>
                    </a:p>
                    <a:p>
                      <a:pPr algn="l" fontAlgn="t"/>
                      <a:r>
                        <a:rPr lang="bg-BG" sz="1300" u="none" strike="noStrike" noProof="0" dirty="0" smtClean="0">
                          <a:effectLst/>
                          <a:latin typeface="Arial"/>
                          <a:cs typeface="Arial"/>
                        </a:rPr>
                        <a:t>изследователска и развойна дейност, % от БВП</a:t>
                      </a:r>
                      <a:endParaRPr lang="bg-BG" sz="1300" b="0" i="0" u="none" strike="noStrike" noProof="0" dirty="0">
                        <a:solidFill>
                          <a:srgbClr val="000000"/>
                        </a:solidFill>
                        <a:effectLst/>
                        <a:latin typeface="Arial"/>
                        <a:cs typeface="Arial"/>
                      </a:endParaRPr>
                    </a:p>
                  </a:txBody>
                  <a:tcPr marL="6286" marR="6286" marT="7736" marB="0"/>
                </a:tc>
                <a:tc>
                  <a:txBody>
                    <a:bodyPr/>
                    <a:lstStyle/>
                    <a:p>
                      <a:pPr algn="ctr" fontAlgn="t"/>
                      <a:r>
                        <a:rPr lang="bg-BG" sz="1300" u="none" strike="noStrike" noProof="0" dirty="0" smtClean="0">
                          <a:effectLst/>
                          <a:latin typeface="Arial"/>
                          <a:cs typeface="Arial"/>
                        </a:rPr>
                        <a:t>0,99</a:t>
                      </a:r>
                      <a:endParaRPr lang="bg-BG" sz="1300" b="0" i="0" u="none" strike="noStrike" noProof="0" dirty="0">
                        <a:solidFill>
                          <a:srgbClr val="000000"/>
                        </a:solidFill>
                        <a:effectLst/>
                        <a:latin typeface="Arial"/>
                        <a:cs typeface="Arial"/>
                      </a:endParaRPr>
                    </a:p>
                  </a:txBody>
                  <a:tcPr marL="6286" marR="6286" marT="7736" marB="0" anchor="ctr"/>
                </a:tc>
                <a:tc>
                  <a:txBody>
                    <a:bodyPr/>
                    <a:lstStyle/>
                    <a:p>
                      <a:pPr algn="ctr" fontAlgn="t"/>
                      <a:r>
                        <a:rPr lang="bg-BG" sz="1300" u="none" strike="noStrike" noProof="0" dirty="0" smtClean="0">
                          <a:effectLst/>
                          <a:latin typeface="Arial"/>
                          <a:cs typeface="Arial"/>
                        </a:rPr>
                        <a:t>1,10</a:t>
                      </a:r>
                      <a:endParaRPr lang="bg-BG" sz="1300" b="0" i="0" u="none" strike="noStrike" noProof="0" dirty="0">
                        <a:solidFill>
                          <a:srgbClr val="000000"/>
                        </a:solidFill>
                        <a:effectLst/>
                        <a:latin typeface="Arial"/>
                        <a:cs typeface="Arial"/>
                      </a:endParaRPr>
                    </a:p>
                  </a:txBody>
                  <a:tcPr marL="6286" marR="6286" marT="7736" marB="0" anchor="ctr"/>
                </a:tc>
                <a:tc>
                  <a:txBody>
                    <a:bodyPr/>
                    <a:lstStyle/>
                    <a:p>
                      <a:pPr algn="ctr" fontAlgn="t"/>
                      <a:r>
                        <a:rPr lang="bg-BG" sz="1300" u="none" strike="noStrike" noProof="0" dirty="0" smtClean="0">
                          <a:effectLst/>
                          <a:latin typeface="Arial"/>
                          <a:cs typeface="Arial"/>
                        </a:rPr>
                        <a:t>1,13</a:t>
                      </a:r>
                      <a:endParaRPr lang="bg-BG" sz="1300" b="0" i="0" u="none" strike="noStrike" noProof="0" dirty="0">
                        <a:solidFill>
                          <a:srgbClr val="000000"/>
                        </a:solidFill>
                        <a:effectLst/>
                        <a:latin typeface="Arial"/>
                        <a:cs typeface="Arial"/>
                      </a:endParaRPr>
                    </a:p>
                  </a:txBody>
                  <a:tcPr marL="6286" marR="6286" marT="7736" marB="0" anchor="ctr"/>
                </a:tc>
              </a:tr>
              <a:tr h="644836">
                <a:tc>
                  <a:txBody>
                    <a:bodyPr/>
                    <a:lstStyle/>
                    <a:p>
                      <a:pPr algn="l" fontAlgn="t"/>
                      <a:r>
                        <a:rPr lang="bg-BG" sz="1300" u="none" strike="noStrike" noProof="0" dirty="0" smtClean="0">
                          <a:effectLst/>
                          <a:latin typeface="Arial"/>
                          <a:cs typeface="Arial"/>
                        </a:rPr>
                        <a:t>Относителен дял на населението на 30-34 навършени години със завършено висше образование, % (базова стойност към 2010 г.)</a:t>
                      </a:r>
                      <a:endParaRPr lang="bg-BG" sz="1300" b="0" i="0" u="none" strike="noStrike" noProof="0" dirty="0">
                        <a:solidFill>
                          <a:srgbClr val="000000"/>
                        </a:solidFill>
                        <a:effectLst/>
                        <a:latin typeface="Arial"/>
                        <a:cs typeface="Arial"/>
                      </a:endParaRPr>
                    </a:p>
                  </a:txBody>
                  <a:tcPr marL="6286" marR="6286" marT="7736" marB="0"/>
                </a:tc>
                <a:tc>
                  <a:txBody>
                    <a:bodyPr/>
                    <a:lstStyle/>
                    <a:p>
                      <a:pPr algn="ctr" fontAlgn="t"/>
                      <a:r>
                        <a:rPr lang="bg-BG" sz="1300" u="none" strike="noStrike" noProof="0" dirty="0" smtClean="0">
                          <a:effectLst/>
                          <a:latin typeface="Arial"/>
                          <a:cs typeface="Arial"/>
                        </a:rPr>
                        <a:t>41,0</a:t>
                      </a:r>
                      <a:endParaRPr lang="bg-BG" sz="1300" b="0" i="0" u="none" strike="noStrike" noProof="0" dirty="0">
                        <a:solidFill>
                          <a:srgbClr val="000000"/>
                        </a:solidFill>
                        <a:effectLst/>
                        <a:latin typeface="Arial"/>
                        <a:cs typeface="Arial"/>
                      </a:endParaRPr>
                    </a:p>
                  </a:txBody>
                  <a:tcPr marL="6286" marR="6286" marT="7736" marB="0" anchor="ctr"/>
                </a:tc>
                <a:tc>
                  <a:txBody>
                    <a:bodyPr/>
                    <a:lstStyle/>
                    <a:p>
                      <a:pPr algn="ctr" fontAlgn="t"/>
                      <a:r>
                        <a:rPr lang="bg-BG" sz="1300" u="none" strike="noStrike" noProof="0" dirty="0" smtClean="0">
                          <a:effectLst/>
                          <a:latin typeface="Arial"/>
                          <a:cs typeface="Arial"/>
                        </a:rPr>
                        <a:t>42,0</a:t>
                      </a:r>
                      <a:endParaRPr lang="bg-BG" sz="1300" b="0" i="0" u="none" strike="noStrike" noProof="0" dirty="0">
                        <a:solidFill>
                          <a:srgbClr val="000000"/>
                        </a:solidFill>
                        <a:effectLst/>
                        <a:latin typeface="Arial"/>
                        <a:cs typeface="Arial"/>
                      </a:endParaRPr>
                    </a:p>
                  </a:txBody>
                  <a:tcPr marL="6286" marR="6286" marT="7736" marB="0" anchor="ctr"/>
                </a:tc>
                <a:tc>
                  <a:txBody>
                    <a:bodyPr/>
                    <a:lstStyle/>
                    <a:p>
                      <a:pPr algn="ctr" fontAlgn="t"/>
                      <a:r>
                        <a:rPr lang="bg-BG" sz="1300" u="none" strike="noStrike" noProof="0" dirty="0" smtClean="0">
                          <a:effectLst/>
                          <a:latin typeface="Arial"/>
                          <a:cs typeface="Arial"/>
                        </a:rPr>
                        <a:t>39,6</a:t>
                      </a:r>
                      <a:endParaRPr lang="bg-BG" sz="1300" b="0" i="0" u="none" strike="noStrike" noProof="0" dirty="0">
                        <a:solidFill>
                          <a:srgbClr val="000000"/>
                        </a:solidFill>
                        <a:effectLst/>
                        <a:latin typeface="Arial"/>
                        <a:cs typeface="Arial"/>
                      </a:endParaRPr>
                    </a:p>
                  </a:txBody>
                  <a:tcPr marL="6286" marR="6286" marT="7736" marB="0" anchor="ctr"/>
                </a:tc>
              </a:tr>
              <a:tr h="674891">
                <a:tc>
                  <a:txBody>
                    <a:bodyPr/>
                    <a:lstStyle/>
                    <a:p>
                      <a:pPr algn="l" fontAlgn="t"/>
                      <a:r>
                        <a:rPr lang="bg-BG" sz="1300" u="none" strike="noStrike" noProof="0" smtClean="0">
                          <a:effectLst/>
                          <a:latin typeface="Arial"/>
                          <a:cs typeface="Arial"/>
                        </a:rPr>
                        <a:t>Относителен дял на рано напусналите образование и обучение - 18-24 навършени години, % (базова стойност към 2010 г.)</a:t>
                      </a:r>
                      <a:endParaRPr lang="bg-BG" sz="1300" b="0" i="0" u="none" strike="noStrike" noProof="0">
                        <a:solidFill>
                          <a:srgbClr val="000000"/>
                        </a:solidFill>
                        <a:effectLst/>
                        <a:latin typeface="Arial"/>
                        <a:cs typeface="Arial"/>
                      </a:endParaRPr>
                    </a:p>
                  </a:txBody>
                  <a:tcPr marL="6286" marR="6286" marT="7736" marB="0"/>
                </a:tc>
                <a:tc>
                  <a:txBody>
                    <a:bodyPr/>
                    <a:lstStyle/>
                    <a:p>
                      <a:pPr algn="ctr" fontAlgn="t"/>
                      <a:r>
                        <a:rPr lang="bg-BG" sz="1300" u="none" strike="noStrike" noProof="0" dirty="0" smtClean="0">
                          <a:effectLst/>
                          <a:latin typeface="Arial"/>
                          <a:cs typeface="Arial"/>
                        </a:rPr>
                        <a:t>4,3</a:t>
                      </a:r>
                      <a:endParaRPr lang="bg-BG" sz="1300" b="0" i="0" u="none" strike="noStrike" noProof="0" dirty="0">
                        <a:solidFill>
                          <a:srgbClr val="000000"/>
                        </a:solidFill>
                        <a:effectLst/>
                        <a:latin typeface="Arial"/>
                        <a:cs typeface="Arial"/>
                      </a:endParaRPr>
                    </a:p>
                  </a:txBody>
                  <a:tcPr marL="6286" marR="6286" marT="7736" marB="0" anchor="ctr"/>
                </a:tc>
                <a:tc>
                  <a:txBody>
                    <a:bodyPr/>
                    <a:lstStyle/>
                    <a:p>
                      <a:pPr algn="ctr" fontAlgn="t"/>
                      <a:r>
                        <a:rPr lang="bg-BG" sz="1300" u="none" strike="noStrike" noProof="0" dirty="0" smtClean="0">
                          <a:effectLst/>
                          <a:latin typeface="Arial"/>
                          <a:cs typeface="Arial"/>
                        </a:rPr>
                        <a:t>3,7</a:t>
                      </a:r>
                      <a:endParaRPr lang="bg-BG" sz="1300" b="0" i="0" u="none" strike="noStrike" noProof="0" dirty="0">
                        <a:solidFill>
                          <a:srgbClr val="000000"/>
                        </a:solidFill>
                        <a:effectLst/>
                        <a:latin typeface="Arial"/>
                        <a:cs typeface="Arial"/>
                      </a:endParaRPr>
                    </a:p>
                  </a:txBody>
                  <a:tcPr marL="6286" marR="6286" marT="7736" marB="0" anchor="ctr"/>
                </a:tc>
                <a:tc>
                  <a:txBody>
                    <a:bodyPr/>
                    <a:lstStyle/>
                    <a:p>
                      <a:pPr algn="ctr" fontAlgn="t"/>
                      <a:r>
                        <a:rPr lang="bg-BG" sz="1300" u="none" strike="noStrike" noProof="0" dirty="0" smtClean="0">
                          <a:effectLst/>
                          <a:latin typeface="Arial"/>
                          <a:cs typeface="Arial"/>
                        </a:rPr>
                        <a:t>4,8</a:t>
                      </a:r>
                      <a:endParaRPr lang="bg-BG" sz="1300" b="0" i="0" u="none" strike="noStrike" noProof="0" dirty="0">
                        <a:solidFill>
                          <a:srgbClr val="000000"/>
                        </a:solidFill>
                        <a:effectLst/>
                        <a:latin typeface="Arial"/>
                        <a:cs typeface="Arial"/>
                      </a:endParaRPr>
                    </a:p>
                  </a:txBody>
                  <a:tcPr marL="6286" marR="6286" marT="7736" marB="0" anchor="ctr"/>
                </a:tc>
              </a:tr>
              <a:tr h="449927">
                <a:tc>
                  <a:txBody>
                    <a:bodyPr/>
                    <a:lstStyle/>
                    <a:p>
                      <a:pPr algn="l" fontAlgn="t"/>
                      <a:r>
                        <a:rPr lang="bg-BG" sz="1300" u="none" strike="noStrike" noProof="0" dirty="0" smtClean="0">
                          <a:effectLst/>
                          <a:latin typeface="Arial"/>
                          <a:cs typeface="Arial"/>
                        </a:rPr>
                        <a:t>Коефициент на безработица на населението на </a:t>
                      </a:r>
                    </a:p>
                    <a:p>
                      <a:pPr algn="l" fontAlgn="t"/>
                      <a:r>
                        <a:rPr lang="bg-BG" sz="1300" u="none" strike="noStrike" noProof="0" dirty="0" smtClean="0">
                          <a:effectLst/>
                          <a:latin typeface="Arial"/>
                          <a:cs typeface="Arial"/>
                        </a:rPr>
                        <a:t>възраст 15-64 навършени години, %</a:t>
                      </a:r>
                      <a:endParaRPr lang="bg-BG" sz="1300" b="0" i="0" u="none" strike="noStrike" noProof="0" dirty="0">
                        <a:solidFill>
                          <a:srgbClr val="000000"/>
                        </a:solidFill>
                        <a:effectLst/>
                        <a:latin typeface="Arial"/>
                        <a:cs typeface="Arial"/>
                      </a:endParaRPr>
                    </a:p>
                  </a:txBody>
                  <a:tcPr marL="6286" marR="6286" marT="7736" marB="0"/>
                </a:tc>
                <a:tc>
                  <a:txBody>
                    <a:bodyPr/>
                    <a:lstStyle/>
                    <a:p>
                      <a:pPr algn="ctr" fontAlgn="t"/>
                      <a:r>
                        <a:rPr lang="bg-BG" sz="1300" u="none" strike="noStrike" noProof="0" dirty="0" smtClean="0">
                          <a:effectLst/>
                          <a:latin typeface="Arial"/>
                          <a:cs typeface="Arial"/>
                        </a:rPr>
                        <a:t>3,0</a:t>
                      </a:r>
                      <a:endParaRPr lang="bg-BG" sz="1300" b="0" i="0" u="none" strike="noStrike" noProof="0" dirty="0">
                        <a:solidFill>
                          <a:srgbClr val="000000"/>
                        </a:solidFill>
                        <a:effectLst/>
                        <a:latin typeface="Arial"/>
                        <a:cs typeface="Arial"/>
                      </a:endParaRPr>
                    </a:p>
                  </a:txBody>
                  <a:tcPr marL="6286" marR="6286" marT="7736" marB="0" anchor="ctr"/>
                </a:tc>
                <a:tc>
                  <a:txBody>
                    <a:bodyPr/>
                    <a:lstStyle/>
                    <a:p>
                      <a:pPr algn="ctr" fontAlgn="t"/>
                      <a:r>
                        <a:rPr lang="bg-BG" sz="1300" u="none" strike="noStrike" noProof="0" dirty="0" smtClean="0">
                          <a:effectLst/>
                          <a:latin typeface="Arial"/>
                          <a:cs typeface="Arial"/>
                        </a:rPr>
                        <a:t>-</a:t>
                      </a:r>
                      <a:endParaRPr lang="bg-BG" sz="1300" b="0" i="0" u="none" strike="noStrike" noProof="0" dirty="0">
                        <a:solidFill>
                          <a:srgbClr val="000000"/>
                        </a:solidFill>
                        <a:effectLst/>
                        <a:latin typeface="Arial"/>
                        <a:cs typeface="Arial"/>
                      </a:endParaRPr>
                    </a:p>
                  </a:txBody>
                  <a:tcPr marL="6286" marR="6286" marT="7736" marB="0" anchor="ctr"/>
                </a:tc>
                <a:tc>
                  <a:txBody>
                    <a:bodyPr/>
                    <a:lstStyle/>
                    <a:p>
                      <a:pPr algn="ctr" fontAlgn="t"/>
                      <a:r>
                        <a:rPr lang="bg-BG" sz="1300" u="none" strike="noStrike" noProof="0" dirty="0" smtClean="0">
                          <a:effectLst/>
                          <a:latin typeface="Arial"/>
                          <a:cs typeface="Arial"/>
                        </a:rPr>
                        <a:t>9,</a:t>
                      </a:r>
                      <a:r>
                        <a:rPr lang="bg-BG" sz="1300" u="none" strike="noStrike" noProof="0" dirty="0" err="1" smtClean="0">
                          <a:effectLst/>
                          <a:latin typeface="Arial"/>
                          <a:cs typeface="Arial"/>
                        </a:rPr>
                        <a:t>9</a:t>
                      </a:r>
                      <a:endParaRPr lang="bg-BG" sz="1300" b="0" i="0" u="none" strike="noStrike" noProof="0" dirty="0">
                        <a:solidFill>
                          <a:srgbClr val="000000"/>
                        </a:solidFill>
                        <a:effectLst/>
                        <a:latin typeface="Arial"/>
                        <a:cs typeface="Arial"/>
                      </a:endParaRPr>
                    </a:p>
                  </a:txBody>
                  <a:tcPr marL="6286" marR="6286" marT="7736" marB="0" anchor="ctr"/>
                </a:tc>
              </a:tr>
              <a:tr h="224964">
                <a:tc>
                  <a:txBody>
                    <a:bodyPr/>
                    <a:lstStyle/>
                    <a:p>
                      <a:pPr algn="l" fontAlgn="t"/>
                      <a:r>
                        <a:rPr lang="bg-BG" sz="1300" u="none" strike="noStrike" noProof="0" smtClean="0">
                          <a:effectLst/>
                          <a:latin typeface="Arial"/>
                          <a:cs typeface="Arial"/>
                        </a:rPr>
                        <a:t>Дължина на изградените автомагистрали, км</a:t>
                      </a:r>
                      <a:endParaRPr lang="bg-BG" sz="1300" b="0" i="0" u="none" strike="noStrike" noProof="0">
                        <a:solidFill>
                          <a:srgbClr val="000000"/>
                        </a:solidFill>
                        <a:effectLst/>
                        <a:latin typeface="Arial"/>
                        <a:cs typeface="Arial"/>
                      </a:endParaRPr>
                    </a:p>
                  </a:txBody>
                  <a:tcPr marL="6286" marR="6286" marT="7736" marB="0"/>
                </a:tc>
                <a:tc>
                  <a:txBody>
                    <a:bodyPr/>
                    <a:lstStyle/>
                    <a:p>
                      <a:pPr algn="ctr" fontAlgn="t"/>
                      <a:r>
                        <a:rPr lang="bg-BG" sz="1300" u="none" strike="noStrike" noProof="0" dirty="0" smtClean="0">
                          <a:effectLst/>
                          <a:latin typeface="Arial"/>
                          <a:cs typeface="Arial"/>
                        </a:rPr>
                        <a:t>118,0</a:t>
                      </a:r>
                      <a:endParaRPr lang="bg-BG" sz="1300" b="0" i="0" u="none" strike="noStrike" noProof="0" dirty="0">
                        <a:solidFill>
                          <a:srgbClr val="000000"/>
                        </a:solidFill>
                        <a:effectLst/>
                        <a:latin typeface="Arial"/>
                        <a:cs typeface="Arial"/>
                      </a:endParaRPr>
                    </a:p>
                  </a:txBody>
                  <a:tcPr marL="6286" marR="6286" marT="7736" marB="0" anchor="ctr"/>
                </a:tc>
                <a:tc>
                  <a:txBody>
                    <a:bodyPr/>
                    <a:lstStyle/>
                    <a:p>
                      <a:pPr algn="ctr" fontAlgn="t"/>
                      <a:r>
                        <a:rPr lang="bg-BG" sz="1300" u="none" strike="noStrike" noProof="0" dirty="0" smtClean="0">
                          <a:effectLst/>
                          <a:latin typeface="Arial"/>
                          <a:cs typeface="Arial"/>
                        </a:rPr>
                        <a:t>-</a:t>
                      </a:r>
                      <a:endParaRPr lang="bg-BG" sz="1300" b="0" i="0" u="none" strike="noStrike" noProof="0" dirty="0">
                        <a:solidFill>
                          <a:srgbClr val="000000"/>
                        </a:solidFill>
                        <a:effectLst/>
                        <a:latin typeface="Arial"/>
                        <a:cs typeface="Arial"/>
                      </a:endParaRPr>
                    </a:p>
                  </a:txBody>
                  <a:tcPr marL="6286" marR="6286" marT="7736" marB="0" anchor="ctr"/>
                </a:tc>
                <a:tc>
                  <a:txBody>
                    <a:bodyPr/>
                    <a:lstStyle/>
                    <a:p>
                      <a:pPr algn="ctr" fontAlgn="t"/>
                      <a:r>
                        <a:rPr lang="bg-BG" sz="1300" u="none" strike="noStrike" noProof="0" dirty="0" smtClean="0">
                          <a:effectLst/>
                          <a:latin typeface="Arial"/>
                          <a:cs typeface="Arial"/>
                        </a:rPr>
                        <a:t>163,0</a:t>
                      </a:r>
                      <a:endParaRPr lang="bg-BG" sz="1300" b="0" i="0" u="none" strike="noStrike" noProof="0" dirty="0">
                        <a:solidFill>
                          <a:srgbClr val="000000"/>
                        </a:solidFill>
                        <a:effectLst/>
                        <a:latin typeface="Arial"/>
                        <a:cs typeface="Arial"/>
                      </a:endParaRPr>
                    </a:p>
                  </a:txBody>
                  <a:tcPr marL="6286" marR="6286" marT="7736" marB="0" anchor="ctr"/>
                </a:tc>
              </a:tr>
              <a:tr h="449927">
                <a:tc>
                  <a:txBody>
                    <a:bodyPr/>
                    <a:lstStyle/>
                    <a:p>
                      <a:pPr algn="l" fontAlgn="t"/>
                      <a:r>
                        <a:rPr lang="bg-BG" sz="1300" u="none" strike="noStrike" noProof="0" smtClean="0">
                          <a:effectLst/>
                          <a:latin typeface="Arial"/>
                          <a:cs typeface="Arial"/>
                        </a:rPr>
                        <a:t>Дял на населението, обслужвано от водоснабдителна мрежа, %</a:t>
                      </a:r>
                      <a:endParaRPr lang="bg-BG" sz="1300" b="0" i="0" u="none" strike="noStrike" noProof="0">
                        <a:solidFill>
                          <a:srgbClr val="000000"/>
                        </a:solidFill>
                        <a:effectLst/>
                        <a:latin typeface="Arial"/>
                        <a:cs typeface="Arial"/>
                      </a:endParaRPr>
                    </a:p>
                  </a:txBody>
                  <a:tcPr marL="6286" marR="6286" marT="7736" marB="0"/>
                </a:tc>
                <a:tc>
                  <a:txBody>
                    <a:bodyPr/>
                    <a:lstStyle/>
                    <a:p>
                      <a:pPr algn="ctr" fontAlgn="t"/>
                      <a:r>
                        <a:rPr lang="bg-BG" sz="1300" u="none" strike="noStrike" noProof="0" dirty="0" smtClean="0">
                          <a:effectLst/>
                          <a:latin typeface="Arial"/>
                          <a:cs typeface="Arial"/>
                        </a:rPr>
                        <a:t>99,0</a:t>
                      </a:r>
                      <a:endParaRPr lang="bg-BG" sz="1300" b="0" i="0" u="none" strike="noStrike" noProof="0" dirty="0">
                        <a:solidFill>
                          <a:srgbClr val="000000"/>
                        </a:solidFill>
                        <a:effectLst/>
                        <a:latin typeface="Arial"/>
                        <a:cs typeface="Arial"/>
                      </a:endParaRPr>
                    </a:p>
                  </a:txBody>
                  <a:tcPr marL="6286" marR="6286" marT="7736" marB="0" anchor="ctr"/>
                </a:tc>
                <a:tc>
                  <a:txBody>
                    <a:bodyPr/>
                    <a:lstStyle/>
                    <a:p>
                      <a:pPr algn="ctr" fontAlgn="t"/>
                      <a:r>
                        <a:rPr lang="bg-BG" sz="1300" u="none" strike="noStrike" noProof="0" smtClean="0">
                          <a:effectLst/>
                          <a:latin typeface="Arial"/>
                          <a:cs typeface="Arial"/>
                        </a:rPr>
                        <a:t>-</a:t>
                      </a:r>
                      <a:endParaRPr lang="bg-BG" sz="1300" b="0" i="0" u="none" strike="noStrike" noProof="0">
                        <a:solidFill>
                          <a:srgbClr val="000000"/>
                        </a:solidFill>
                        <a:effectLst/>
                        <a:latin typeface="Arial"/>
                        <a:cs typeface="Arial"/>
                      </a:endParaRPr>
                    </a:p>
                  </a:txBody>
                  <a:tcPr marL="6286" marR="6286" marT="7736" marB="0" anchor="ctr"/>
                </a:tc>
                <a:tc>
                  <a:txBody>
                    <a:bodyPr/>
                    <a:lstStyle/>
                    <a:p>
                      <a:pPr algn="ctr" fontAlgn="t"/>
                      <a:r>
                        <a:rPr lang="bg-BG" sz="1300" u="none" strike="noStrike" noProof="0" dirty="0" smtClean="0">
                          <a:effectLst/>
                          <a:latin typeface="Arial"/>
                          <a:cs typeface="Arial"/>
                        </a:rPr>
                        <a:t>99,2</a:t>
                      </a:r>
                      <a:endParaRPr lang="bg-BG" sz="1300" b="0" i="0" u="none" strike="noStrike" noProof="0" dirty="0">
                        <a:solidFill>
                          <a:srgbClr val="000000"/>
                        </a:solidFill>
                        <a:effectLst/>
                        <a:latin typeface="Arial"/>
                        <a:cs typeface="Arial"/>
                      </a:endParaRPr>
                    </a:p>
                  </a:txBody>
                  <a:tcPr marL="6286" marR="6286" marT="7736" marB="0" anchor="ctr"/>
                </a:tc>
              </a:tr>
              <a:tr h="449927">
                <a:tc>
                  <a:txBody>
                    <a:bodyPr/>
                    <a:lstStyle/>
                    <a:p>
                      <a:pPr algn="l" fontAlgn="t"/>
                      <a:r>
                        <a:rPr lang="bg-BG" sz="1300" u="none" strike="noStrike" noProof="0" dirty="0" smtClean="0">
                          <a:effectLst/>
                          <a:latin typeface="Arial"/>
                          <a:cs typeface="Arial"/>
                        </a:rPr>
                        <a:t>Дял на населението, обслужено от</a:t>
                      </a:r>
                    </a:p>
                    <a:p>
                      <a:pPr algn="l" fontAlgn="t"/>
                      <a:r>
                        <a:rPr lang="bg-BG" sz="1300" u="none" strike="noStrike" noProof="0" dirty="0" smtClean="0">
                          <a:effectLst/>
                          <a:latin typeface="Arial"/>
                          <a:cs typeface="Arial"/>
                        </a:rPr>
                        <a:t>канализационна мрежа, %</a:t>
                      </a:r>
                      <a:endParaRPr lang="bg-BG" sz="1300" b="0" i="0" u="none" strike="noStrike" noProof="0" dirty="0">
                        <a:solidFill>
                          <a:srgbClr val="000000"/>
                        </a:solidFill>
                        <a:effectLst/>
                        <a:latin typeface="Arial"/>
                        <a:cs typeface="Arial"/>
                      </a:endParaRPr>
                    </a:p>
                  </a:txBody>
                  <a:tcPr marL="6286" marR="6286" marT="7736" marB="0"/>
                </a:tc>
                <a:tc>
                  <a:txBody>
                    <a:bodyPr/>
                    <a:lstStyle/>
                    <a:p>
                      <a:pPr algn="ctr" fontAlgn="t"/>
                      <a:r>
                        <a:rPr lang="bg-BG" sz="1300" u="none" strike="noStrike" noProof="0" dirty="0" smtClean="0">
                          <a:effectLst/>
                          <a:latin typeface="Arial"/>
                          <a:cs typeface="Arial"/>
                        </a:rPr>
                        <a:t>86,2</a:t>
                      </a:r>
                      <a:endParaRPr lang="bg-BG" sz="1300" b="0" i="0" u="none" strike="noStrike" noProof="0" dirty="0">
                        <a:solidFill>
                          <a:srgbClr val="000000"/>
                        </a:solidFill>
                        <a:effectLst/>
                        <a:latin typeface="Arial"/>
                        <a:cs typeface="Arial"/>
                      </a:endParaRPr>
                    </a:p>
                  </a:txBody>
                  <a:tcPr marL="6286" marR="6286" marT="7736" marB="0" anchor="ctr"/>
                </a:tc>
                <a:tc>
                  <a:txBody>
                    <a:bodyPr/>
                    <a:lstStyle/>
                    <a:p>
                      <a:pPr algn="ctr" fontAlgn="t"/>
                      <a:r>
                        <a:rPr lang="bg-BG" sz="1300" u="none" strike="noStrike" noProof="0" smtClean="0">
                          <a:effectLst/>
                          <a:latin typeface="Arial"/>
                          <a:cs typeface="Arial"/>
                        </a:rPr>
                        <a:t>-</a:t>
                      </a:r>
                      <a:endParaRPr lang="bg-BG" sz="1300" b="0" i="0" u="none" strike="noStrike" noProof="0">
                        <a:solidFill>
                          <a:srgbClr val="000000"/>
                        </a:solidFill>
                        <a:effectLst/>
                        <a:latin typeface="Arial"/>
                        <a:cs typeface="Arial"/>
                      </a:endParaRPr>
                    </a:p>
                  </a:txBody>
                  <a:tcPr marL="6286" marR="6286" marT="7736" marB="0" anchor="ctr"/>
                </a:tc>
                <a:tc>
                  <a:txBody>
                    <a:bodyPr/>
                    <a:lstStyle/>
                    <a:p>
                      <a:pPr algn="ctr" fontAlgn="t"/>
                      <a:r>
                        <a:rPr lang="bg-BG" sz="1300" u="none" strike="noStrike" noProof="0" dirty="0" smtClean="0">
                          <a:effectLst/>
                          <a:latin typeface="Arial"/>
                          <a:cs typeface="Arial"/>
                        </a:rPr>
                        <a:t>88,0</a:t>
                      </a:r>
                      <a:endParaRPr lang="bg-BG" sz="1300" b="0" i="0" u="none" strike="noStrike" noProof="0" dirty="0">
                        <a:solidFill>
                          <a:srgbClr val="000000"/>
                        </a:solidFill>
                        <a:effectLst/>
                        <a:latin typeface="Arial"/>
                        <a:cs typeface="Arial"/>
                      </a:endParaRPr>
                    </a:p>
                  </a:txBody>
                  <a:tcPr marL="6286" marR="6286" marT="7736" marB="0" anchor="ctr"/>
                </a:tc>
              </a:tr>
              <a:tr h="449927">
                <a:tc>
                  <a:txBody>
                    <a:bodyPr/>
                    <a:lstStyle/>
                    <a:p>
                      <a:pPr algn="l" fontAlgn="t"/>
                      <a:r>
                        <a:rPr lang="bg-BG" sz="1300" u="none" strike="noStrike" noProof="0" dirty="0" smtClean="0">
                          <a:effectLst/>
                          <a:latin typeface="Arial"/>
                          <a:cs typeface="Arial"/>
                        </a:rPr>
                        <a:t>Дял на населението, обслужено от системата за организирано сметосъбиране, %</a:t>
                      </a:r>
                      <a:endParaRPr lang="bg-BG" sz="1300" b="0" i="0" u="none" strike="noStrike" noProof="0" dirty="0">
                        <a:solidFill>
                          <a:srgbClr val="000000"/>
                        </a:solidFill>
                        <a:effectLst/>
                        <a:latin typeface="Arial"/>
                        <a:cs typeface="Arial"/>
                      </a:endParaRPr>
                    </a:p>
                  </a:txBody>
                  <a:tcPr marL="6286" marR="6286" marT="7736" marB="0"/>
                </a:tc>
                <a:tc>
                  <a:txBody>
                    <a:bodyPr/>
                    <a:lstStyle/>
                    <a:p>
                      <a:pPr algn="ctr" fontAlgn="t"/>
                      <a:r>
                        <a:rPr lang="bg-BG" sz="1300" u="none" strike="noStrike" noProof="0" dirty="0" smtClean="0">
                          <a:effectLst/>
                          <a:latin typeface="Arial"/>
                          <a:cs typeface="Arial"/>
                        </a:rPr>
                        <a:t>97,9</a:t>
                      </a:r>
                      <a:endParaRPr lang="bg-BG" sz="1300" b="0" i="0" u="none" strike="noStrike" noProof="0" dirty="0">
                        <a:solidFill>
                          <a:srgbClr val="000000"/>
                        </a:solidFill>
                        <a:effectLst/>
                        <a:latin typeface="Arial"/>
                        <a:cs typeface="Arial"/>
                      </a:endParaRPr>
                    </a:p>
                  </a:txBody>
                  <a:tcPr marL="6286" marR="6286" marT="7736" marB="0" anchor="ctr"/>
                </a:tc>
                <a:tc>
                  <a:txBody>
                    <a:bodyPr/>
                    <a:lstStyle/>
                    <a:p>
                      <a:pPr algn="ctr" fontAlgn="t"/>
                      <a:r>
                        <a:rPr lang="bg-BG" sz="1300" u="none" strike="noStrike" noProof="0" smtClean="0">
                          <a:effectLst/>
                          <a:latin typeface="Arial"/>
                          <a:cs typeface="Arial"/>
                        </a:rPr>
                        <a:t>-</a:t>
                      </a:r>
                      <a:endParaRPr lang="bg-BG" sz="1300" b="0" i="0" u="none" strike="noStrike" noProof="0">
                        <a:solidFill>
                          <a:srgbClr val="000000"/>
                        </a:solidFill>
                        <a:effectLst/>
                        <a:latin typeface="Arial"/>
                        <a:cs typeface="Arial"/>
                      </a:endParaRPr>
                    </a:p>
                  </a:txBody>
                  <a:tcPr marL="6286" marR="6286" marT="7736" marB="0" anchor="ctr"/>
                </a:tc>
                <a:tc>
                  <a:txBody>
                    <a:bodyPr/>
                    <a:lstStyle/>
                    <a:p>
                      <a:pPr algn="ctr" fontAlgn="t"/>
                      <a:r>
                        <a:rPr lang="bg-BG" sz="1300" u="none" strike="noStrike" noProof="0" dirty="0" smtClean="0">
                          <a:effectLst/>
                          <a:latin typeface="Arial"/>
                          <a:cs typeface="Arial"/>
                        </a:rPr>
                        <a:t>99,6</a:t>
                      </a:r>
                      <a:endParaRPr lang="bg-BG" sz="1300" b="0" i="0" u="none" strike="noStrike" noProof="0" dirty="0">
                        <a:solidFill>
                          <a:srgbClr val="000000"/>
                        </a:solidFill>
                        <a:effectLst/>
                        <a:latin typeface="Arial"/>
                        <a:cs typeface="Arial"/>
                      </a:endParaRPr>
                    </a:p>
                  </a:txBody>
                  <a:tcPr marL="6286" marR="6286" marT="7736" marB="0" anchor="ctr"/>
                </a:tc>
              </a:tr>
              <a:tr h="274580">
                <a:tc>
                  <a:txBody>
                    <a:bodyPr/>
                    <a:lstStyle/>
                    <a:p>
                      <a:pPr algn="l" fontAlgn="t"/>
                      <a:r>
                        <a:rPr lang="bg-BG" sz="1300" u="none" strike="noStrike" noProof="0" dirty="0" smtClean="0">
                          <a:effectLst/>
                          <a:latin typeface="Arial"/>
                          <a:cs typeface="Arial"/>
                        </a:rPr>
                        <a:t>Дял на домакинствата с достъп до интернет, %</a:t>
                      </a:r>
                      <a:endParaRPr lang="bg-BG" sz="1300" b="0" i="0" u="none" strike="noStrike" noProof="0" dirty="0">
                        <a:solidFill>
                          <a:srgbClr val="000000"/>
                        </a:solidFill>
                        <a:effectLst/>
                        <a:latin typeface="Arial"/>
                        <a:cs typeface="Arial"/>
                      </a:endParaRPr>
                    </a:p>
                  </a:txBody>
                  <a:tcPr marL="6286" marR="6286" marT="7736" marB="0"/>
                </a:tc>
                <a:tc>
                  <a:txBody>
                    <a:bodyPr/>
                    <a:lstStyle/>
                    <a:p>
                      <a:pPr algn="ctr" fontAlgn="t"/>
                      <a:r>
                        <a:rPr lang="bg-BG" sz="1300" u="none" strike="noStrike" noProof="0" dirty="0" smtClean="0">
                          <a:effectLst/>
                          <a:latin typeface="Arial"/>
                          <a:cs typeface="Arial"/>
                        </a:rPr>
                        <a:t>28,9</a:t>
                      </a:r>
                      <a:endParaRPr lang="bg-BG" sz="1300" b="0" i="0" u="none" strike="noStrike" noProof="0" dirty="0">
                        <a:solidFill>
                          <a:srgbClr val="000000"/>
                        </a:solidFill>
                        <a:effectLst/>
                        <a:latin typeface="Arial"/>
                        <a:cs typeface="Arial"/>
                      </a:endParaRPr>
                    </a:p>
                  </a:txBody>
                  <a:tcPr marL="6286" marR="6286" marT="7736" marB="0" anchor="ctr"/>
                </a:tc>
                <a:tc>
                  <a:txBody>
                    <a:bodyPr/>
                    <a:lstStyle/>
                    <a:p>
                      <a:pPr algn="ctr" fontAlgn="t"/>
                      <a:r>
                        <a:rPr lang="bg-BG" sz="1300" u="none" strike="noStrike" noProof="0" dirty="0" smtClean="0">
                          <a:effectLst/>
                          <a:latin typeface="Arial"/>
                          <a:cs typeface="Arial"/>
                        </a:rPr>
                        <a:t>-</a:t>
                      </a:r>
                      <a:endParaRPr lang="bg-BG" sz="1300" b="0" i="0" u="none" strike="noStrike" noProof="0" dirty="0">
                        <a:solidFill>
                          <a:srgbClr val="000000"/>
                        </a:solidFill>
                        <a:effectLst/>
                        <a:latin typeface="Arial"/>
                        <a:cs typeface="Arial"/>
                      </a:endParaRPr>
                    </a:p>
                  </a:txBody>
                  <a:tcPr marL="6286" marR="6286" marT="7736" marB="0" anchor="ctr"/>
                </a:tc>
                <a:tc>
                  <a:txBody>
                    <a:bodyPr/>
                    <a:lstStyle/>
                    <a:p>
                      <a:pPr algn="ctr" fontAlgn="t"/>
                      <a:r>
                        <a:rPr lang="bg-BG" sz="1300" u="none" strike="noStrike" noProof="0" dirty="0" smtClean="0">
                          <a:effectLst/>
                          <a:latin typeface="Arial"/>
                          <a:cs typeface="Arial"/>
                        </a:rPr>
                        <a:t>64,3</a:t>
                      </a:r>
                      <a:endParaRPr lang="bg-BG" sz="1300" b="0" i="0" u="none" strike="noStrike" noProof="0" dirty="0">
                        <a:solidFill>
                          <a:srgbClr val="000000"/>
                        </a:solidFill>
                        <a:effectLst/>
                        <a:latin typeface="Arial"/>
                        <a:cs typeface="Arial"/>
                      </a:endParaRPr>
                    </a:p>
                  </a:txBody>
                  <a:tcPr marL="6286" marR="6286" marT="7736" marB="0" anchor="ctr"/>
                </a:tc>
              </a:tr>
            </a:tbl>
          </a:graphicData>
        </a:graphic>
      </p:graphicFrame>
    </p:spTree>
    <p:extLst>
      <p:ext uri="{BB962C8B-B14F-4D97-AF65-F5344CB8AC3E}">
        <p14:creationId xmlns:p14="http://schemas.microsoft.com/office/powerpoint/2010/main" xmlns="" val="7161854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62075" y="816758"/>
            <a:ext cx="8543925" cy="613669"/>
          </a:xfrm>
        </p:spPr>
        <p:txBody>
          <a:bodyPr>
            <a:noAutofit/>
          </a:bodyPr>
          <a:lstStyle/>
          <a:p>
            <a:r>
              <a:rPr lang="bg-BG" sz="2500" dirty="0" smtClean="0">
                <a:latin typeface="Arial"/>
                <a:cs typeface="Arial"/>
              </a:rPr>
              <a:t>Междурегионални и вътрешнорегионални различия</a:t>
            </a:r>
            <a:endParaRPr lang="en-US" sz="2500" dirty="0">
              <a:latin typeface="Arial"/>
              <a:cs typeface="Arial"/>
            </a:endParaRPr>
          </a:p>
        </p:txBody>
      </p:sp>
      <p:sp>
        <p:nvSpPr>
          <p:cNvPr id="3" name="Content Placeholder 2"/>
          <p:cNvSpPr>
            <a:spLocks noGrp="1"/>
          </p:cNvSpPr>
          <p:nvPr>
            <p:ph idx="1"/>
          </p:nvPr>
        </p:nvSpPr>
        <p:spPr>
          <a:xfrm>
            <a:off x="986537" y="1436112"/>
            <a:ext cx="8543925" cy="5238065"/>
          </a:xfrm>
        </p:spPr>
        <p:txBody>
          <a:bodyPr>
            <a:normAutofit/>
          </a:bodyPr>
          <a:lstStyle/>
          <a:p>
            <a:pPr algn="just"/>
            <a:r>
              <a:rPr lang="bg-BG" sz="2000" dirty="0" smtClean="0">
                <a:solidFill>
                  <a:schemeClr val="tx1"/>
                </a:solidFill>
                <a:latin typeface="Arial"/>
                <a:cs typeface="Arial"/>
              </a:rPr>
              <a:t>Междурегионалните различия – констатира се, макар и слабо, намаление; налице е </a:t>
            </a:r>
            <a:r>
              <a:rPr lang="bg-BG" sz="2000" dirty="0">
                <a:solidFill>
                  <a:schemeClr val="tx1"/>
                </a:solidFill>
                <a:latin typeface="Arial"/>
                <a:cs typeface="Arial"/>
              </a:rPr>
              <a:t>устойчива тенденция на намаление на дела на </a:t>
            </a:r>
            <a:r>
              <a:rPr lang="bg-BG" sz="2000" dirty="0" smtClean="0">
                <a:solidFill>
                  <a:schemeClr val="tx1"/>
                </a:solidFill>
                <a:latin typeface="Arial"/>
                <a:cs typeface="Arial"/>
              </a:rPr>
              <a:t>ЮЗР </a:t>
            </a:r>
            <a:r>
              <a:rPr lang="bg-BG" sz="2000" dirty="0">
                <a:solidFill>
                  <a:schemeClr val="tx1"/>
                </a:solidFill>
                <a:latin typeface="Arial"/>
                <a:cs typeface="Arial"/>
              </a:rPr>
              <a:t>в създадения национален БВП, в БДС, в привлечените в страната </a:t>
            </a:r>
            <a:r>
              <a:rPr lang="bg-BG" sz="2000" dirty="0" smtClean="0">
                <a:solidFill>
                  <a:schemeClr val="tx1"/>
                </a:solidFill>
                <a:latin typeface="Arial"/>
                <a:cs typeface="Arial"/>
              </a:rPr>
              <a:t>ПЧИ за сметка на останалите райони от ниво 2</a:t>
            </a:r>
          </a:p>
          <a:p>
            <a:pPr algn="just"/>
            <a:r>
              <a:rPr lang="bg-BG" sz="2000" dirty="0" smtClean="0">
                <a:solidFill>
                  <a:schemeClr val="tx1"/>
                </a:solidFill>
                <a:latin typeface="Arial"/>
                <a:cs typeface="Arial"/>
              </a:rPr>
              <a:t>Вътрешнорегионалните различия – констатира се съвсем слабо смекчаване по някои отделни показатели, но като цяло няма съществен напредък в преодоляването им</a:t>
            </a:r>
          </a:p>
          <a:p>
            <a:pPr algn="just"/>
            <a:r>
              <a:rPr lang="bg-BG" sz="2000" dirty="0" smtClean="0">
                <a:solidFill>
                  <a:schemeClr val="tx1"/>
                </a:solidFill>
                <a:latin typeface="Arial"/>
                <a:cs typeface="Arial"/>
              </a:rPr>
              <a:t>Необходимо е прилагане на инструменти за социално-икономическо сближаване в рамките на района – пълноценно използване на възможностите на столицата като национален център, насочване на ресурси към създаване на вторични центрове, прилагане на дирефенциран подход към големите градове, малките градове, селата, периферните райони, използване на местния потенциал за развитие на населените места и др.</a:t>
            </a:r>
          </a:p>
        </p:txBody>
      </p:sp>
    </p:spTree>
    <p:extLst>
      <p:ext uri="{BB962C8B-B14F-4D97-AF65-F5344CB8AC3E}">
        <p14:creationId xmlns:p14="http://schemas.microsoft.com/office/powerpoint/2010/main" xmlns="" val="22492668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62075" y="816758"/>
            <a:ext cx="8543925" cy="613669"/>
          </a:xfrm>
        </p:spPr>
        <p:txBody>
          <a:bodyPr>
            <a:noAutofit/>
          </a:bodyPr>
          <a:lstStyle/>
          <a:p>
            <a:r>
              <a:rPr lang="ru-RU" sz="2400" dirty="0" smtClean="0">
                <a:solidFill>
                  <a:schemeClr val="tx1"/>
                </a:solidFill>
                <a:latin typeface="Arial" pitchFamily="34" charset="0"/>
                <a:cs typeface="Arial" pitchFamily="34" charset="0"/>
              </a:rPr>
              <a:t>БВП на човек от населението в областите на</a:t>
            </a:r>
            <a:br>
              <a:rPr lang="ru-RU" sz="2400" dirty="0" smtClean="0">
                <a:solidFill>
                  <a:schemeClr val="tx1"/>
                </a:solidFill>
                <a:latin typeface="Arial" pitchFamily="34" charset="0"/>
                <a:cs typeface="Arial" pitchFamily="34" charset="0"/>
              </a:rPr>
            </a:br>
            <a:r>
              <a:rPr lang="ru-RU" sz="2400" dirty="0" smtClean="0">
                <a:solidFill>
                  <a:schemeClr val="tx1"/>
                </a:solidFill>
                <a:latin typeface="Arial" pitchFamily="34" charset="0"/>
                <a:cs typeface="Arial" pitchFamily="34" charset="0"/>
              </a:rPr>
              <a:t>ЮЗР в периода 2007-2011 г. (лв.)</a:t>
            </a:r>
            <a:endParaRPr lang="en-US" sz="2400" dirty="0">
              <a:solidFill>
                <a:schemeClr val="tx1"/>
              </a:solidFill>
              <a:latin typeface="Arial" pitchFamily="34" charset="0"/>
              <a:cs typeface="Arial" pitchFamily="34" charset="0"/>
            </a:endParaRPr>
          </a:p>
        </p:txBody>
      </p:sp>
      <p:pic>
        <p:nvPicPr>
          <p:cNvPr id="5" name="Content Placeholder 3"/>
          <p:cNvPicPr>
            <a:picLocks noGrp="1" noChangeArrowheads="1"/>
          </p:cNvPicPr>
          <p:nvPr>
            <p:ph idx="1"/>
          </p:nvPr>
        </p:nvPicPr>
        <p:blipFill>
          <a:blip r:embed="rId2"/>
          <a:srcRect/>
          <a:stretch>
            <a:fillRect/>
          </a:stretch>
        </p:blipFill>
        <p:spPr>
          <a:xfrm>
            <a:off x="866140" y="1727200"/>
            <a:ext cx="8633460" cy="4800600"/>
          </a:xfrm>
        </p:spPr>
      </p:pic>
    </p:spTree>
    <p:extLst>
      <p:ext uri="{BB962C8B-B14F-4D97-AF65-F5344CB8AC3E}">
        <p14:creationId xmlns:p14="http://schemas.microsoft.com/office/powerpoint/2010/main" xmlns="" val="2249266832"/>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655</TotalTime>
  <Words>2775</Words>
  <Application>Microsoft Macintosh PowerPoint</Application>
  <PresentationFormat>A4 Paper (210x297 mm)</PresentationFormat>
  <Paragraphs>228</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Wisp</vt:lpstr>
      <vt:lpstr>Slide 1</vt:lpstr>
      <vt:lpstr>Съдържание на последващата оценка на РПР на ЮЗР</vt:lpstr>
      <vt:lpstr>Съдържание на последващата оценка на РПР на ЮЗР</vt:lpstr>
      <vt:lpstr>Съдържание на последващата оценка на РПР на ЮЗР</vt:lpstr>
      <vt:lpstr>Промени в социално-икономическото развитие на ЮЗР в периода 2007-2013 г.</vt:lpstr>
      <vt:lpstr>Промени в социално-икономическото развитие на ЮЗР в периода 2007-2013 г.</vt:lpstr>
      <vt:lpstr>Индикатори – заложени и постигнати стойности за периода на изпълнение на РПР</vt:lpstr>
      <vt:lpstr>Междурегионални и вътрешнорегионални различия</vt:lpstr>
      <vt:lpstr>БВП на човек от населението в областите на ЮЗР в периода 2007-2011 г. (лв.)</vt:lpstr>
      <vt:lpstr>Привлечени ПЧИ в областите на ЮЗР в периода 2007-2012 г. (в хил. евро)</vt:lpstr>
      <vt:lpstr>Коефициент на безработица на населението на възраст 15-64 г. в България, ЮЗР и областите на ЮЗР в периода 2008-2013 г., (%)</vt:lpstr>
      <vt:lpstr>Оценка за степента на изпълнение на целите и приоритетите</vt:lpstr>
      <vt:lpstr>Оценка за степента на изпълнение на целите и приоритетите</vt:lpstr>
      <vt:lpstr>Оценка за степента на изпълнение на целите и приоритетите</vt:lpstr>
      <vt:lpstr>Оценка за степента на изпълнение на целите и приоритетите</vt:lpstr>
      <vt:lpstr>Оценка за степента на изпълнение на целите и приоритетите</vt:lpstr>
      <vt:lpstr>Оценка за степента на изпълнение на целите и приоритетите</vt:lpstr>
      <vt:lpstr>Оценка за степента на изпълнение на целите и приоритетите</vt:lpstr>
      <vt:lpstr>Оценка за степента на изпълнение на целите и приоритетите</vt:lpstr>
      <vt:lpstr>Заключения и препоръки по отношение на РПР на ЮЗР 2014-2020 г.</vt:lpstr>
      <vt:lpstr>Препоръки по отношение на системата за наблюдение на РПР на ЮЗР</vt:lpstr>
      <vt:lpstr>Препоръки по отношение провеждането на политиката за регионално и местно развитие в ЮЗР в периода до 2020 г.</vt:lpstr>
      <vt:lpstr>Възможни рискове за бъдещото развитие на ЮЗР</vt:lpstr>
      <vt:lpstr>Анкетно проучване сред членовете на РСР</vt:lpstr>
      <vt:lpstr>Анкетно проучване сред членовете на РСР</vt:lpstr>
      <vt:lpstr>БЛАГОДАРЯ ЗА ВНИМАНИЕТО!</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VLADO</dc:creator>
  <cp:lastModifiedBy>toshko</cp:lastModifiedBy>
  <cp:revision>110</cp:revision>
  <dcterms:created xsi:type="dcterms:W3CDTF">2014-09-18T19:19:41Z</dcterms:created>
  <dcterms:modified xsi:type="dcterms:W3CDTF">2014-12-16T13:05:41Z</dcterms:modified>
</cp:coreProperties>
</file>