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11" r:id="rId5"/>
    <p:sldMasterId id="2147483726" r:id="rId6"/>
    <p:sldMasterId id="2147483741" r:id="rId7"/>
    <p:sldMasterId id="2147483756" r:id="rId8"/>
  </p:sldMasterIdLst>
  <p:notesMasterIdLst>
    <p:notesMasterId r:id="rId48"/>
  </p:notesMasterIdLst>
  <p:sldIdLst>
    <p:sldId id="257" r:id="rId9"/>
    <p:sldId id="258" r:id="rId10"/>
    <p:sldId id="263" r:id="rId11"/>
    <p:sldId id="264" r:id="rId12"/>
    <p:sldId id="266" r:id="rId13"/>
    <p:sldId id="314" r:id="rId14"/>
    <p:sldId id="272" r:id="rId15"/>
    <p:sldId id="273" r:id="rId16"/>
    <p:sldId id="275" r:id="rId17"/>
    <p:sldId id="276" r:id="rId18"/>
    <p:sldId id="277" r:id="rId19"/>
    <p:sldId id="279" r:id="rId20"/>
    <p:sldId id="280" r:id="rId21"/>
    <p:sldId id="274" r:id="rId22"/>
    <p:sldId id="285" r:id="rId23"/>
    <p:sldId id="315" r:id="rId24"/>
    <p:sldId id="316" r:id="rId25"/>
    <p:sldId id="320" r:id="rId26"/>
    <p:sldId id="318" r:id="rId27"/>
    <p:sldId id="319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291" r:id="rId44"/>
    <p:sldId id="337" r:id="rId45"/>
    <p:sldId id="340" r:id="rId46"/>
    <p:sldId id="341" r:id="rId4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FF"/>
    <a:srgbClr val="FFCC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15" autoAdjust="0"/>
    <p:restoredTop sz="94660"/>
  </p:normalViewPr>
  <p:slideViewPr>
    <p:cSldViewPr>
      <p:cViewPr varScale="1">
        <p:scale>
          <a:sx n="53" d="100"/>
          <a:sy n="53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36E22-8846-47A5-8718-F2764BE0A2CE}" type="datetimeFigureOut">
              <a:rPr lang="bg-BG" smtClean="0"/>
              <a:t>12.12.2014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01558-ACF1-4D42-84DC-C30849F45F8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66925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3038" indent="-173038" eaLnBrk="1" hangingPunct="1">
              <a:spcBef>
                <a:spcPct val="0"/>
              </a:spcBef>
            </a:pPr>
            <a:endParaRPr lang="bg-BG" altLang="bg-BG" sz="1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B0526F6-72DE-4DCD-8150-7CE734B37E18}" type="slidenum">
              <a:rPr lang="bg-BG" altLang="bg-BG">
                <a:solidFill>
                  <a:srgbClr val="000000"/>
                </a:solidFill>
                <a:cs typeface="Arial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bg-BG" altLang="bg-BG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3038" indent="-173038" algn="just">
              <a:spcBef>
                <a:spcPct val="0"/>
              </a:spcBef>
            </a:pPr>
            <a:endParaRPr lang="bg-BG" altLang="bg-BG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4932498-1674-41A4-8856-2CE1DB00FFB5}" type="slidenum">
              <a:rPr lang="bg-BG" altLang="bg-BG">
                <a:solidFill>
                  <a:srgbClr val="000000"/>
                </a:solidFill>
                <a:cs typeface="Arial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bg-BG" altLang="bg-BG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3038" indent="-173038" eaLnBrk="1" hangingPunct="1">
              <a:spcBef>
                <a:spcPct val="0"/>
              </a:spcBef>
            </a:pPr>
            <a:endParaRPr lang="bg-BG" altLang="bg-BG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2F723FC-12F9-47F6-A7C1-36F1A36095EF}" type="slidenum">
              <a:rPr lang="bg-BG" altLang="bg-BG">
                <a:solidFill>
                  <a:srgbClr val="000000"/>
                </a:solidFill>
                <a:cs typeface="Arial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bg-BG" altLang="bg-BG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E3F85-FE05-4F6D-831B-650D50C8D961}" type="slidenum">
              <a:rPr lang="bg-BG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66837-19AA-4FE4-9204-229AB6707C3B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556A-455E-42EE-AE78-2331A1FD78C0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20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AEE7B-AF96-4ADC-9E5C-C5246B04C60E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9D2D9-C8D7-4CF2-9FA4-C63AB98CC7F3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405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74404-8195-4564-9733-014B6A34668C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FCB1-1BE1-4285-8740-1133101BE5DB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396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8E5E2-86CB-4F97-89B7-A7613E2A23DC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F77F7-73CB-4B93-B8F3-DE9217B1F9E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6270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E5633-8096-467E-894C-D2ADD0D20644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53B73-201D-427E-9E14-98BF2B69045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53214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54D26-FB86-438C-8A2A-1F04C207631C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541ED-5C5C-4168-BC2E-4C005C40012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61525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3C2A-03AE-42DE-90D4-FD1C11803902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06B24-AC27-46BF-B2AC-4D4FBD1C04B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11163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8F846-55CC-467F-AC87-F71892F9F71D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21B6A-AEBA-4E3F-9819-B76ED93202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85470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D8385-993F-4844-8007-3A4CA3FA0691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05182-1B6D-4BD0-A8EE-E758D81046A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41427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A16A-4D5F-46FC-B871-E82E984B9AF3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E305B-6094-4E52-9C5E-BFECE8FFB83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41251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51FF-41CA-482E-B619-6C76005A9CE2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F08A4-AC8B-461F-A443-9716EFE457D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8949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69E2A-3251-4B4F-8DAB-D3EAE2691236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ED3E4-8548-4BF0-86DA-C4F790F635E5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07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6C78B-EC19-4176-99D2-14117D8D104B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C8E7B-265B-42E4-9F80-59D1F411C81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89677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9C2C3-155B-4C64-A325-132426E27F85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A7977-EE56-4624-9B6A-2AAB9689199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358474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E537E-F2EE-4E44-9CBF-42321C03D87B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1FEA2-A91A-42FF-977F-41919781EC2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12624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6F23D-F0B6-469E-A791-8F78D2E59C23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9AFDF-5920-4644-86F9-C285DA5CFFC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9153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339AE-ABB6-4C7D-86E8-5B00E640A3CB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9FFA-D366-4CBE-ABEF-D1C88735D9B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79655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33CD4-29F1-4BA6-8E6A-8FDD6DF697C4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7F41A-F1A4-4A44-AA72-49C5D7F9ECF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16929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8A821-AB8E-406B-B961-1B94F66D8F66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4301-BBC2-40C3-8ACB-E2E1BFCFFF0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21258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EFD83-48DE-4E07-979B-355DCA43CB6A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8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A4F38-2245-423F-8641-77F2BBA00FA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04643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83E52-F536-4108-B9D5-AB4312649020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4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316E5-433C-4D6C-8257-9CD3B15FE56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488668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8B6C8-91CD-409A-98D8-FEC9900AE496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3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4FE89-F8CC-4F31-96FC-CED90689C28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4916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5211E-FE01-463B-9498-C4A18B1B38F4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9623B-DE09-4DC5-8A3F-DB3E5CB9CC5A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537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E01C3-883C-43EE-8884-0AF2E1B5753C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30F7D-D85B-4863-B49F-53F09924E3D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51634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93BAF-F1E8-40A8-8B8A-F2919100259A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C4D65-077C-465D-8895-7DAA1DCE289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91915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CDEA0-1C0E-425F-9F9F-F48940D0DE8B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371E6-E985-4BF3-A3A8-4F23E88B5D9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911568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D3375-3D2E-47EF-8E3E-8F98A1F581AD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CDB0D-EBEE-41EF-9ABE-9B3226A4F43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4004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C060F-44B7-410B-BDD6-547C0B827AF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3D10D-D472-49D4-94F0-514E5EE165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542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31291-B034-4C80-AB0C-2045A9158FE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92640-E7EB-4F01-B674-CC67F4D93A9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797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F4DC-EE17-4C0B-BA85-88677A78A34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28D2E-6D3A-4E31-9F69-B4086DCD7FE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4782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E0D6A-5372-4454-8C5A-99896922F20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0C33D-5020-4374-A380-BB17F905DF64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277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D7CAB-2A3D-496E-A21A-5753BB8BA64D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F8BBB-E962-426D-9D4A-A7686ABDAA2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593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2410-C58F-404C-9933-DF9900EDE01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7387E-D10E-4A55-9555-4B924CD5CD7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89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E6C0E-6C46-42FE-BBBF-C084146D4070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0A169-A3F9-4F19-BAA0-B0FDFD2DB570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368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FB4E-E3A8-4C42-BFBF-AC98690E7946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4912A-58A3-4798-91AB-96E09B4BE6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960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FFEDB-A0C0-4FAC-8820-E3D05FAB54F8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84B4B-2856-48EA-ACDB-F71745956567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8048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236B-EAA8-4644-A0BF-D12C849A3D5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A7C4D-7E6A-42D0-A0B5-0D7BE3380EDA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8699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4903C-4C99-4409-8DF2-08F65E1599E9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DB7E4-6BFE-48F5-8199-6AE9EEFB5362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F24BE-A843-42B0-B8C8-21CD095C93A2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B726-C4BD-46E3-A305-D16F50AB480F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0298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06440-6197-4AFD-B12F-BF7FC0F7911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88709-14F6-4694-A61A-09DFC1D552BB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773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2CD25-484A-481E-9C83-646F2ABBE59E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1047E-D341-4278-9F95-ED1DD20DF06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0479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DF51B-B82E-43F5-B7C1-5A4E06D83541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81ECE-F148-438C-971C-8F4AFDAD75C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700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C060F-44B7-410B-BDD6-547C0B827AF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3D10D-D472-49D4-94F0-514E5EE165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208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31291-B034-4C80-AB0C-2045A9158FE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92640-E7EB-4F01-B674-CC67F4D93A9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60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E3E32-C4CB-438B-88E8-A0EC934FA3FC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81502-9CC8-4605-A2FF-79900C4BCDFB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913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F4DC-EE17-4C0B-BA85-88677A78A34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28D2E-6D3A-4E31-9F69-B4086DCD7FE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8797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E0D6A-5372-4454-8C5A-99896922F20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0C33D-5020-4374-A380-BB17F905DF64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901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D7CAB-2A3D-496E-A21A-5753BB8BA64D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F8BBB-E962-426D-9D4A-A7686ABDAA2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4748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2410-C58F-404C-9933-DF9900EDE01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7387E-D10E-4A55-9555-4B924CD5CD7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5889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FB4E-E3A8-4C42-BFBF-AC98690E7946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4912A-58A3-4798-91AB-96E09B4BE6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289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FFEDB-A0C0-4FAC-8820-E3D05FAB54F8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84B4B-2856-48EA-ACDB-F71745956567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421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236B-EAA8-4644-A0BF-D12C849A3D5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A7C4D-7E6A-42D0-A0B5-0D7BE3380EDA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947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4903C-4C99-4409-8DF2-08F65E1599E9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DB7E4-6BFE-48F5-8199-6AE9EEFB5362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896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F24BE-A843-42B0-B8C8-21CD095C93A2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B726-C4BD-46E3-A305-D16F50AB480F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2143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06440-6197-4AFD-B12F-BF7FC0F7911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88709-14F6-4694-A61A-09DFC1D552BB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709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EA8D0-378B-4FBE-AF5C-700F25A088E7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F0516-EE07-4767-8A40-4DE0A34608CF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87175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2CD25-484A-481E-9C83-646F2ABBE59E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1047E-D341-4278-9F95-ED1DD20DF06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2417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DF51B-B82E-43F5-B7C1-5A4E06D83541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81ECE-F148-438C-971C-8F4AFDAD75C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6757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C060F-44B7-410B-BDD6-547C0B827AF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3D10D-D472-49D4-94F0-514E5EE165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3636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31291-B034-4C80-AB0C-2045A9158FE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92640-E7EB-4F01-B674-CC67F4D93A9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5551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F4DC-EE17-4C0B-BA85-88677A78A34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28D2E-6D3A-4E31-9F69-B4086DCD7FE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736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E0D6A-5372-4454-8C5A-99896922F20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0C33D-5020-4374-A380-BB17F905DF64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8057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D7CAB-2A3D-496E-A21A-5753BB8BA64D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F8BBB-E962-426D-9D4A-A7686ABDAA2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9822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2410-C58F-404C-9933-DF9900EDE01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7387E-D10E-4A55-9555-4B924CD5CD7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4833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FB4E-E3A8-4C42-BFBF-AC98690E7946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4912A-58A3-4798-91AB-96E09B4BE6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526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FFEDB-A0C0-4FAC-8820-E3D05FAB54F8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84B4B-2856-48EA-ACDB-F71745956567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6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388E2-EA05-4B61-8335-45D52F9467CF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62B57-9E3E-41EE-B096-B6CB4470EC2F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230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236B-EAA8-4644-A0BF-D12C849A3D5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A7C4D-7E6A-42D0-A0B5-0D7BE3380EDA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0953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4903C-4C99-4409-8DF2-08F65E1599E9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DB7E4-6BFE-48F5-8199-6AE9EEFB5362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257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F24BE-A843-42B0-B8C8-21CD095C93A2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B726-C4BD-46E3-A305-D16F50AB480F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203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06440-6197-4AFD-B12F-BF7FC0F7911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88709-14F6-4694-A61A-09DFC1D552BB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147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2CD25-484A-481E-9C83-646F2ABBE59E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1047E-D341-4278-9F95-ED1DD20DF06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1287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DF51B-B82E-43F5-B7C1-5A4E06D83541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81ECE-F148-438C-971C-8F4AFDAD75C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2384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C060F-44B7-410B-BDD6-547C0B827AF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3D10D-D472-49D4-94F0-514E5EE165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5223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31291-B034-4C80-AB0C-2045A9158FE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92640-E7EB-4F01-B674-CC67F4D93A9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0059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F4DC-EE17-4C0B-BA85-88677A78A34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28D2E-6D3A-4E31-9F69-B4086DCD7FE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56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E0D6A-5372-4454-8C5A-99896922F20F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0C33D-5020-4374-A380-BB17F905DF64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93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7E29-2207-4153-B6FF-27F13499AB72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2E65A-C685-49BF-A0F8-357ADEEB6517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0246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D7CAB-2A3D-496E-A21A-5753BB8BA64D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F8BBB-E962-426D-9D4A-A7686ABDAA2D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3831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2410-C58F-404C-9933-DF9900EDE01B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7387E-D10E-4A55-9555-4B924CD5CD78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59532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FB4E-E3A8-4C42-BFBF-AC98690E7946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4912A-58A3-4798-91AB-96E09B4BE68C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6765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FFEDB-A0C0-4FAC-8820-E3D05FAB54F8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84B4B-2856-48EA-ACDB-F71745956567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3055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236B-EAA8-4644-A0BF-D12C849A3D5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A7C4D-7E6A-42D0-A0B5-0D7BE3380EDA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065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4903C-4C99-4409-8DF2-08F65E1599E9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DB7E4-6BFE-48F5-8199-6AE9EEFB5362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8640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F24BE-A843-42B0-B8C8-21CD095C93A2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B726-C4BD-46E3-A305-D16F50AB480F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7888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06440-6197-4AFD-B12F-BF7FC0F79113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88709-14F6-4694-A61A-09DFC1D552BB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526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2CD25-484A-481E-9C83-646F2ABBE59E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1047E-D341-4278-9F95-ED1DD20DF06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0322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DF51B-B82E-43F5-B7C1-5A4E06D83541}" type="datetime1">
              <a:rPr lang="bg-BG">
                <a:solidFill>
                  <a:srgbClr val="000000"/>
                </a:solidFill>
              </a:rPr>
              <a:pPr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81ECE-F148-438C-971C-8F4AFDAD75C0}" type="slidenum">
              <a:rPr 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10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297E6-A0F5-4FCF-9513-EA6E362E82C6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16BC1-3CE7-49E2-B76F-4F47119EC756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73163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/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7627735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3075176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Контейнер за заглавие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Щракнете, за да редактирате стила на заглавието в образеца</a:t>
            </a:r>
          </a:p>
        </p:txBody>
      </p:sp>
      <p:sp>
        <p:nvSpPr>
          <p:cNvPr id="1027" name="Текстов контейне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C19E06-CF1F-4CA7-B357-22BC9F149414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88649A-6DC7-4E25-93AC-7405913F9791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36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  <a:endParaRPr lang="bg-BG" altLang="bg-BG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  <a:endParaRPr lang="bg-BG" alt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A5B904-8B28-4B64-B40E-3AD2EA6FE5FA}" type="datetimeFigureOut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D887B2-45BC-4959-912F-0AFC9C56C83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387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Контейнер за заглавие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Щракнете, за да редактирате стила на заглавието в образеца</a:t>
            </a:r>
          </a:p>
        </p:txBody>
      </p:sp>
      <p:sp>
        <p:nvSpPr>
          <p:cNvPr id="2051" name="Текстов контейне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Щракн., за да ред. стил на загл. в обр.</a:t>
            </a:r>
          </a:p>
          <a:p>
            <a:pPr lvl="1"/>
            <a:r>
              <a:rPr lang="bg-BG" altLang="bg-BG" smtClean="0"/>
              <a:t>Второ ниво</a:t>
            </a:r>
          </a:p>
          <a:p>
            <a:pPr lvl="2"/>
            <a:r>
              <a:rPr lang="bg-BG" altLang="bg-BG" smtClean="0"/>
              <a:t>Трето ниво</a:t>
            </a:r>
          </a:p>
          <a:p>
            <a:pPr lvl="3"/>
            <a:r>
              <a:rPr lang="bg-BG" altLang="bg-BG" smtClean="0"/>
              <a:t>Четвърто ниво</a:t>
            </a:r>
          </a:p>
          <a:p>
            <a:pPr lvl="4"/>
            <a:r>
              <a:rPr lang="bg-BG" altLang="bg-BG" smtClean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F19F383-8BD3-419B-BDBC-69EED715D2A7}" type="datetime1">
              <a:rPr lang="bg-BG"/>
              <a:pPr>
                <a:defRPr/>
              </a:pPr>
              <a:t>12.12.2014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0EE3161-806B-407F-8299-3F75EC34513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338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9696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43B9D0-5DBA-4556-AEED-A58ACC1D028C}" type="datetime1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77000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67E00F-0BD7-4B76-85AA-B2A536258B33}" type="slidenum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44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9696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43B9D0-5DBA-4556-AEED-A58ACC1D028C}" type="datetime1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77000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67E00F-0BD7-4B76-85AA-B2A536258B33}" type="slidenum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6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9696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43B9D0-5DBA-4556-AEED-A58ACC1D028C}" type="datetime1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77000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67E00F-0BD7-4B76-85AA-B2A536258B33}" type="slidenum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176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9696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43B9D0-5DBA-4556-AEED-A58ACC1D028C}" type="datetime1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12.12.2014 г.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77000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67E00F-0BD7-4B76-85AA-B2A536258B33}" type="slidenum">
              <a:rPr 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44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119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</p:sldLayoutIdLst>
  <p:transition>
    <p:fade/>
  </p:transition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5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6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2.xml"/><Relationship Id="rId7" Type="http://schemas.openxmlformats.org/officeDocument/2006/relationships/image" Target="../media/image11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oic.sofia@eufunds.b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23850" y="6170613"/>
            <a:ext cx="47529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800" i="1" dirty="0">
                <a:solidFill>
                  <a:prstClr val="black"/>
                </a:solidFill>
              </a:rPr>
              <a:t>Проект „Изграждане и функциониране на Областен информационен център София-град и София-област за популяризиране на </a:t>
            </a:r>
            <a:r>
              <a:rPr lang="bg-BG" sz="800" i="1" dirty="0" err="1">
                <a:solidFill>
                  <a:prstClr val="black"/>
                </a:solidFill>
              </a:rPr>
              <a:t>Кохезионната</a:t>
            </a:r>
            <a:r>
              <a:rPr lang="bg-BG" sz="800" i="1" dirty="0">
                <a:solidFill>
                  <a:prstClr val="black"/>
                </a:solidFill>
              </a:rPr>
              <a:t> политика в България” № BG161PO002-3.3.02-0027-C0001, финансиран от Оперативна програма „Техническа помощ”, </a:t>
            </a:r>
            <a:r>
              <a:rPr lang="bg-BG" sz="800" i="1" dirty="0" err="1">
                <a:solidFill>
                  <a:prstClr val="black"/>
                </a:solidFill>
              </a:rPr>
              <a:t>съфинансирана</a:t>
            </a:r>
            <a:r>
              <a:rPr lang="bg-BG" sz="800" i="1" dirty="0">
                <a:solidFill>
                  <a:prstClr val="black"/>
                </a:solidFill>
              </a:rPr>
              <a:t> от Европейския съюз чрез Европейския фонд за регионално развитие.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800" dirty="0">
              <a:solidFill>
                <a:prstClr val="black"/>
              </a:solidFill>
            </a:endParaRP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827584" y="2564904"/>
            <a:ext cx="7632700" cy="149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bg-BG" sz="3200" b="1" dirty="0" smtClean="0">
                <a:solidFill>
                  <a:schemeClr val="tx2"/>
                </a:solidFill>
              </a:rPr>
              <a:t>ВЪЗМОЖНОСТИ ЗА ЕВРОПЕЙСКО ФИНАНСИРАНЕ 2014-2020</a:t>
            </a:r>
            <a:endParaRPr lang="bg-BG" sz="3200" b="1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712" y="4757191"/>
            <a:ext cx="1792287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818" y="4375397"/>
            <a:ext cx="26638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5784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332656"/>
            <a:ext cx="4572000" cy="4961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r">
              <a:lnSpc>
                <a:spcPct val="80000"/>
              </a:lnSpc>
              <a:defRPr/>
            </a:pPr>
            <a:r>
              <a:rPr lang="bg-BG" sz="3200" b="1" kern="0" dirty="0">
                <a:solidFill>
                  <a:prstClr val="white"/>
                </a:solidFill>
              </a:rPr>
              <a:t>СЕКТОР „ОТПАДЪЦИ“ (1)</a:t>
            </a:r>
            <a:endParaRPr lang="bg-BG" sz="3000" b="1" kern="0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1898243"/>
            <a:ext cx="86409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  <a:buClr>
                <a:srgbClr val="17375E"/>
              </a:buClr>
              <a:defRPr/>
            </a:pPr>
            <a:r>
              <a:rPr lang="bg-BG" kern="0" dirty="0"/>
              <a:t>Оптимизиране на </a:t>
            </a:r>
            <a:r>
              <a:rPr lang="bg-BG" b="1" kern="0" dirty="0">
                <a:solidFill>
                  <a:srgbClr val="0000CC"/>
                </a:solidFill>
              </a:rPr>
              <a:t>системите за събиране и транспортиране на битови отпадъци</a:t>
            </a:r>
            <a:r>
              <a:rPr lang="bg-BG" kern="0" dirty="0"/>
              <a:t>, като приоритет са общинските системи за разделно събиране на биоразградими отпадъци. </a:t>
            </a:r>
          </a:p>
          <a:p>
            <a:pPr marL="342900" lvl="1" indent="-342900" algn="just">
              <a:lnSpc>
                <a:spcPct val="150000"/>
              </a:lnSpc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/>
              <a:t>Изграждане на </a:t>
            </a:r>
            <a:r>
              <a:rPr lang="bg-BG" b="1" kern="0" dirty="0">
                <a:solidFill>
                  <a:srgbClr val="C00000"/>
                </a:solidFill>
              </a:rPr>
              <a:t>центрове за повторна употреба, поправка и подготовка за повторна употреба</a:t>
            </a:r>
          </a:p>
          <a:p>
            <a:pPr marL="342900" lvl="1" indent="-342900" algn="just">
              <a:lnSpc>
                <a:spcPct val="150000"/>
              </a:lnSpc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 smtClean="0"/>
              <a:t>Изграждане </a:t>
            </a:r>
            <a:r>
              <a:rPr lang="bg-BG" kern="0" dirty="0"/>
              <a:t>на </a:t>
            </a:r>
            <a:r>
              <a:rPr lang="bg-BG" b="1" kern="0" dirty="0">
                <a:solidFill>
                  <a:srgbClr val="0000CC"/>
                </a:solidFill>
              </a:rPr>
              <a:t>инсталации за предварително третиране на битови отпадъци</a:t>
            </a:r>
            <a:r>
              <a:rPr lang="bg-BG" kern="0" dirty="0"/>
              <a:t>, вкл. площадки за безвъзмездно предаване на разделно събрани битови отпадъци от домакинствата</a:t>
            </a:r>
          </a:p>
          <a:p>
            <a:pPr marL="342900" lvl="1" indent="-342900" algn="just">
              <a:lnSpc>
                <a:spcPct val="150000"/>
              </a:lnSpc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 smtClean="0"/>
              <a:t>Изграждане </a:t>
            </a:r>
            <a:r>
              <a:rPr lang="bg-BG" kern="0" dirty="0"/>
              <a:t>на </a:t>
            </a:r>
            <a:r>
              <a:rPr lang="bg-BG" b="1" kern="0" dirty="0">
                <a:solidFill>
                  <a:srgbClr val="C00000"/>
                </a:solidFill>
              </a:rPr>
              <a:t>анаеробни и/или компостиращи инсталации </a:t>
            </a:r>
            <a:r>
              <a:rPr lang="bg-BG" kern="0" dirty="0"/>
              <a:t>за биоразградими отпадъци и такива за зелени отпадъци.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5826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32656"/>
            <a:ext cx="4572000" cy="4961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r">
              <a:lnSpc>
                <a:spcPct val="80000"/>
              </a:lnSpc>
              <a:defRPr/>
            </a:pPr>
            <a:r>
              <a:rPr lang="bg-BG" sz="3200" b="1" kern="0" dirty="0">
                <a:solidFill>
                  <a:prstClr val="white"/>
                </a:solidFill>
              </a:rPr>
              <a:t>СЕКТОР „ОТПАДЪЦИ“ (2)</a:t>
            </a:r>
            <a:endParaRPr lang="bg-BG" sz="3000" b="1" kern="0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2062003"/>
            <a:ext cx="8712968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/>
              <a:t>Изграждане на съоръжение за третиране на </a:t>
            </a:r>
            <a:r>
              <a:rPr lang="bg-BG" b="1" kern="0" dirty="0">
                <a:solidFill>
                  <a:srgbClr val="C00000"/>
                </a:solidFill>
              </a:rPr>
              <a:t>опасни отпадъци </a:t>
            </a:r>
            <a:r>
              <a:rPr lang="bg-BG" kern="0" dirty="0"/>
              <a:t>в България</a:t>
            </a:r>
          </a:p>
          <a:p>
            <a:pPr marL="342900" lvl="1" indent="-342900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 smtClean="0"/>
              <a:t>Изграждане </a:t>
            </a:r>
            <a:r>
              <a:rPr lang="bg-BG" kern="0" dirty="0"/>
              <a:t>на други инсталации/обекти/съоръжения/системи за </a:t>
            </a:r>
            <a:r>
              <a:rPr lang="bg-BG" b="1" kern="0" dirty="0">
                <a:solidFill>
                  <a:srgbClr val="0000CC"/>
                </a:solidFill>
              </a:rPr>
              <a:t>оползотворяване и/или обезвреждане на битови отпадъци</a:t>
            </a:r>
            <a:endParaRPr lang="bg-BG" kern="0" dirty="0">
              <a:solidFill>
                <a:srgbClr val="0000CC"/>
              </a:solidFill>
            </a:endParaRPr>
          </a:p>
          <a:p>
            <a:pPr marL="342900" lvl="1" indent="-342900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 smtClean="0"/>
              <a:t>Реконструкция</a:t>
            </a:r>
            <a:r>
              <a:rPr lang="bg-BG" kern="0" dirty="0"/>
              <a:t>, обновяване и доизграждане на съоръжения за обезвреждане на </a:t>
            </a:r>
            <a:r>
              <a:rPr lang="bg-BG" b="1" kern="0" dirty="0">
                <a:solidFill>
                  <a:srgbClr val="0000CC"/>
                </a:solidFill>
              </a:rPr>
              <a:t>болнични отпадъци</a:t>
            </a:r>
            <a:endParaRPr lang="bg-BG" kern="0" dirty="0">
              <a:solidFill>
                <a:srgbClr val="0000CC"/>
              </a:solidFill>
            </a:endParaRPr>
          </a:p>
          <a:p>
            <a:pPr marL="342900" lvl="1" indent="-342900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 smtClean="0"/>
              <a:t>Осигуряване </a:t>
            </a:r>
            <a:r>
              <a:rPr lang="bg-BG" kern="0" dirty="0"/>
              <a:t>устойчиво управление на </a:t>
            </a:r>
            <a:r>
              <a:rPr lang="bg-BG" b="1" kern="0" dirty="0">
                <a:solidFill>
                  <a:srgbClr val="C00000"/>
                </a:solidFill>
              </a:rPr>
              <a:t>негодни за употреба пестициди</a:t>
            </a:r>
            <a:r>
              <a:rPr lang="bg-BG" b="1" kern="0" dirty="0" smtClean="0">
                <a:solidFill>
                  <a:srgbClr val="0000CC"/>
                </a:solidFill>
              </a:rPr>
              <a:t>.</a:t>
            </a:r>
          </a:p>
          <a:p>
            <a:pPr marL="0" lvl="1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defRPr/>
            </a:pPr>
            <a:r>
              <a:rPr lang="ru-RU" b="1" kern="0" dirty="0">
                <a:solidFill>
                  <a:srgbClr val="0000CC"/>
                </a:solidFill>
              </a:rPr>
              <a:t>Допустими бенефициенти:</a:t>
            </a:r>
          </a:p>
          <a:p>
            <a:pPr marL="342900" lvl="1" indent="-342900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ru-RU" b="1" kern="0" dirty="0">
                <a:solidFill>
                  <a:srgbClr val="C00000"/>
                </a:solidFill>
              </a:rPr>
              <a:t>Общини, </a:t>
            </a:r>
            <a:r>
              <a:rPr lang="ru-RU" b="1" kern="0" dirty="0">
                <a:solidFill>
                  <a:srgbClr val="0000CC"/>
                </a:solidFill>
              </a:rPr>
              <a:t>юридически лица (с финансови инструменти), </a:t>
            </a:r>
            <a:r>
              <a:rPr lang="ru-RU" kern="0" dirty="0"/>
              <a:t>ПУДООС</a:t>
            </a:r>
          </a:p>
          <a:p>
            <a:pPr marL="342900" lvl="1" indent="-342900" algn="just">
              <a:lnSpc>
                <a:spcPct val="150000"/>
              </a:lnSpc>
              <a:spcBef>
                <a:spcPts val="600"/>
              </a:spcBef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endParaRPr lang="bg-BG" b="1" kern="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27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39" y="174353"/>
            <a:ext cx="4965509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80000"/>
              </a:lnSpc>
              <a:defRPr/>
            </a:pPr>
            <a:r>
              <a:rPr lang="bg-BG" sz="3000" b="1" kern="0" dirty="0">
                <a:solidFill>
                  <a:prstClr val="white"/>
                </a:solidFill>
              </a:rPr>
              <a:t>СЕКТОР </a:t>
            </a:r>
            <a:r>
              <a:rPr lang="bg-BG" sz="2800" b="1" kern="0" dirty="0">
                <a:solidFill>
                  <a:prstClr val="white"/>
                </a:solidFill>
              </a:rPr>
              <a:t>„БИОРАЗНООБРАЗИЕ И НАТУРА 2000“ </a:t>
            </a:r>
            <a:r>
              <a:rPr lang="bg-BG" sz="2800" b="1" kern="0" dirty="0" smtClean="0">
                <a:solidFill>
                  <a:prstClr val="white"/>
                </a:solidFill>
              </a:rPr>
              <a:t>(1)</a:t>
            </a:r>
            <a:endParaRPr lang="en-US" sz="2800" b="1" kern="0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1985933"/>
            <a:ext cx="856895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bg-BG" altLang="en-US" b="1" dirty="0">
                <a:solidFill>
                  <a:srgbClr val="C00000"/>
                </a:solidFill>
              </a:rPr>
              <a:t>Изпълнение на мерки от Национална приоритетна рамка за действие за Натура 2000, например: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/>
              <a:t>подкрепа за </a:t>
            </a:r>
            <a:r>
              <a:rPr lang="ru-RU" b="1" u="sng" dirty="0">
                <a:solidFill>
                  <a:srgbClr val="0000CC"/>
                </a:solidFill>
              </a:rPr>
              <a:t>обявяване на защитени зони </a:t>
            </a:r>
            <a:r>
              <a:rPr lang="ru-RU" dirty="0"/>
              <a:t>по Натура 2000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rgbClr val="C00000"/>
                </a:solidFill>
              </a:rPr>
              <a:t>проучване на разпространението, оценка на състоянието и опазване на видове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и местообитания в ЗЗ от Натура 2000 в </a:t>
            </a:r>
            <a:r>
              <a:rPr lang="ru-RU" b="1" u="sng" dirty="0">
                <a:solidFill>
                  <a:srgbClr val="0000CC"/>
                </a:solidFill>
              </a:rPr>
              <a:t>акваторията на Черно море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rgbClr val="C00000"/>
                </a:solidFill>
              </a:rPr>
              <a:t>мерки по отношение на влажни зони</a:t>
            </a:r>
            <a:r>
              <a:rPr lang="ru-RU" dirty="0">
                <a:solidFill>
                  <a:srgbClr val="0000CC"/>
                </a:solidFill>
              </a:rPr>
              <a:t>, </a:t>
            </a:r>
            <a:r>
              <a:rPr lang="ru-RU" dirty="0"/>
              <a:t>които попадат в мрежата Натура 2000, напр. мерки за естествено задържане на водите</a:t>
            </a:r>
          </a:p>
          <a:p>
            <a:pPr marL="0" lvl="1" algn="just">
              <a:lnSpc>
                <a:spcPct val="150000"/>
              </a:lnSpc>
            </a:pPr>
            <a:r>
              <a:rPr lang="ru-RU" b="1" dirty="0">
                <a:solidFill>
                  <a:srgbClr val="0000CC"/>
                </a:solidFill>
              </a:rPr>
              <a:t>Изграждане на „зелена“ инфраструктура за осигуряване на свързаност на зоните от мрежата Натура 2000</a:t>
            </a:r>
            <a:r>
              <a:rPr lang="ru-RU" dirty="0">
                <a:solidFill>
                  <a:srgbClr val="0000CC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875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39" y="174353"/>
            <a:ext cx="4965509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80000"/>
              </a:lnSpc>
              <a:defRPr/>
            </a:pPr>
            <a:r>
              <a:rPr lang="bg-BG" sz="3000" b="1" kern="0" dirty="0">
                <a:solidFill>
                  <a:prstClr val="white"/>
                </a:solidFill>
              </a:rPr>
              <a:t>СЕКТОР </a:t>
            </a:r>
            <a:r>
              <a:rPr lang="bg-BG" sz="2800" b="1" kern="0" dirty="0">
                <a:solidFill>
                  <a:prstClr val="white"/>
                </a:solidFill>
              </a:rPr>
              <a:t>„БИОРАЗНООБРАЗИЕ И НАТУРА 2000“ </a:t>
            </a:r>
            <a:r>
              <a:rPr lang="bg-BG" sz="2800" b="1" kern="0" dirty="0" smtClean="0">
                <a:solidFill>
                  <a:prstClr val="white"/>
                </a:solidFill>
              </a:rPr>
              <a:t>(2)</a:t>
            </a:r>
            <a:endParaRPr lang="en-US" sz="2800" b="1" kern="0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1985933"/>
            <a:ext cx="856895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1200"/>
              </a:spcAft>
            </a:pPr>
            <a:endParaRPr lang="ru-RU" sz="2100" dirty="0">
              <a:solidFill>
                <a:srgbClr val="0000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539" y="1682799"/>
            <a:ext cx="9105461" cy="461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  <a:defRPr/>
            </a:pPr>
            <a:r>
              <a:rPr lang="bg-BG" altLang="en-US" b="1" kern="0" dirty="0">
                <a:solidFill>
                  <a:srgbClr val="0000CC"/>
                </a:solidFill>
              </a:rPr>
              <a:t>Изпълнение на мерки от Национална приоритетна рамка за действие за Натура 2000, например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b="1" u="sng" kern="0" dirty="0">
                <a:solidFill>
                  <a:srgbClr val="C00000"/>
                </a:solidFill>
              </a:rPr>
              <a:t>разработване/актуализация</a:t>
            </a:r>
            <a:r>
              <a:rPr lang="ru-RU" b="1" u="sng" kern="0" dirty="0"/>
              <a:t> </a:t>
            </a:r>
            <a:r>
              <a:rPr lang="ru-RU" kern="0" dirty="0"/>
              <a:t>на Планове за управление на защитени територии и които са на територията на ЗЗ от мрежата Натура 2000, и изпълнение на мерки, заложени в тях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b="1" u="sng" kern="0" dirty="0">
                <a:solidFill>
                  <a:srgbClr val="C00000"/>
                </a:solidFill>
              </a:rPr>
              <a:t>изпълнение на информационни и комуникационни мерки </a:t>
            </a:r>
            <a:r>
              <a:rPr lang="ru-RU" kern="0" dirty="0"/>
              <a:t>от Национална информационна и комуникационна стратегия (НИКС) за мрежата Натура 2000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kern="0" dirty="0"/>
              <a:t>мерки от Национална приоритетна рамка за действие, </a:t>
            </a:r>
            <a:r>
              <a:rPr lang="ru-RU" b="1" u="sng" kern="0" dirty="0">
                <a:solidFill>
                  <a:srgbClr val="0000CC"/>
                </a:solidFill>
              </a:rPr>
              <a:t>свързани с инвазивните чужди видове</a:t>
            </a:r>
          </a:p>
          <a:p>
            <a:pPr marL="3429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b="1" u="sng" kern="0" dirty="0">
                <a:solidFill>
                  <a:srgbClr val="C00000"/>
                </a:solidFill>
              </a:rPr>
              <a:t>система за мониторинг на биоразнообразието</a:t>
            </a:r>
            <a:r>
              <a:rPr lang="ru-RU" kern="0" dirty="0">
                <a:solidFill>
                  <a:srgbClr val="C00000"/>
                </a:solidFill>
              </a:rPr>
              <a:t>,</a:t>
            </a:r>
            <a:r>
              <a:rPr lang="ru-RU" kern="0" dirty="0"/>
              <a:t> вкл. състоянието на елементите на зелената инфраструктура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7715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2274838"/>
            <a:ext cx="79928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00CC"/>
                </a:solidFill>
              </a:rPr>
              <a:t>Допустими бенефициенти: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000CC"/>
                </a:solidFill>
              </a:rPr>
              <a:t>Структури на МОСВ, МЗХ и други структури, отговорни за защитени зони от Натура 2000,</a:t>
            </a:r>
            <a:r>
              <a:rPr lang="ru-RU" sz="2000" b="1" dirty="0" smtClean="0">
                <a:solidFill>
                  <a:srgbClr val="C00000"/>
                </a:solidFill>
              </a:rPr>
              <a:t> НПО, общини, </a:t>
            </a:r>
            <a:r>
              <a:rPr lang="ru-RU" sz="2000" dirty="0" smtClean="0">
                <a:solidFill>
                  <a:srgbClr val="0000CC"/>
                </a:solidFill>
              </a:rPr>
              <a:t>ПУДООС, научни организации, областни информационни центрове – за изпълнението на мерки от НИКС</a:t>
            </a:r>
            <a:endParaRPr lang="bg-BG" sz="2000" dirty="0">
              <a:solidFill>
                <a:srgbClr val="0000CC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846" y="139859"/>
            <a:ext cx="55482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3000" b="1" kern="0" dirty="0">
                <a:solidFill>
                  <a:prstClr val="white"/>
                </a:solidFill>
              </a:rPr>
              <a:t>СЕКТОР </a:t>
            </a:r>
            <a:r>
              <a:rPr lang="bg-BG" sz="2800" b="1" kern="0" dirty="0" smtClean="0">
                <a:solidFill>
                  <a:prstClr val="white"/>
                </a:solidFill>
              </a:rPr>
              <a:t>„БИОРАЗНООБРАЗИЕ </a:t>
            </a:r>
            <a:r>
              <a:rPr lang="bg-BG" sz="2800" b="1" kern="0" dirty="0">
                <a:solidFill>
                  <a:prstClr val="white"/>
                </a:solidFill>
              </a:rPr>
              <a:t>И НАТУРА 2000“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985062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457200" y="1860376"/>
            <a:ext cx="8382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just" defTabSz="91440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ПО 1 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“</a:t>
            </a: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Подобряване достъпа до заетост и качеството на работните места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”</a:t>
            </a:r>
            <a:endParaRPr kumimoji="0" lang="ru-RU" altLang="bg-BG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just" defTabSz="91440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ПО 2 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“</a:t>
            </a: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Намаляване на бедността и насърчаване на социалното включване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”</a:t>
            </a:r>
            <a:endParaRPr kumimoji="0" lang="ru-RU" altLang="bg-BG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just" defTabSz="91440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ПО 3 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“</a:t>
            </a: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Модернизация на институците на пазара на труда, социалното включване и здравеопазването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</a:rPr>
              <a:t>”</a:t>
            </a:r>
            <a:endParaRPr kumimoji="0" lang="ru-RU" altLang="bg-BG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just" defTabSz="91440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ПО 4 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“</a:t>
            </a: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Транснационално сътрудничество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</a:rPr>
              <a:t>”</a:t>
            </a:r>
            <a:endParaRPr kumimoji="0" lang="bg-BG" altLang="bg-BG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just" defTabSz="91440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ПО 5 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“</a:t>
            </a:r>
            <a:r>
              <a:rPr kumimoji="0" lang="ru-RU" altLang="bg-BG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Техническа помощ</a:t>
            </a:r>
            <a:r>
              <a:rPr kumimoji="0" lang="en-US" altLang="bg-BG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”</a:t>
            </a:r>
            <a:endParaRPr kumimoji="0" lang="ru-RU" altLang="bg-BG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342900" marR="0" lvl="0" indent="-342900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bg-BG" altLang="bg-BG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" name="Title 13"/>
          <p:cNvSpPr txBox="1">
            <a:spLocks/>
          </p:cNvSpPr>
          <p:nvPr/>
        </p:nvSpPr>
        <p:spPr bwMode="auto">
          <a:xfrm>
            <a:off x="107504" y="320898"/>
            <a:ext cx="6408712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3000" kern="0" dirty="0" smtClean="0">
                <a:solidFill>
                  <a:schemeClr val="bg1"/>
                </a:solidFill>
                <a:latin typeface="+mn-lt"/>
              </a:rPr>
              <a:t>О</a:t>
            </a:r>
            <a:r>
              <a:rPr kumimoji="0" lang="bg-BG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</a:rPr>
              <a:t>П „РАЗВИТИЕ НА ЧОВЕШКИТЕ РЕСУРСИ“ </a:t>
            </a:r>
            <a:r>
              <a:rPr lang="bg-BG" sz="3000" kern="0" dirty="0" smtClean="0">
                <a:solidFill>
                  <a:schemeClr val="bg1"/>
                </a:solidFill>
                <a:latin typeface="+mn-lt"/>
              </a:rPr>
              <a:t>2014-2020</a:t>
            </a:r>
            <a:endParaRPr kumimoji="0" lang="bg-BG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</a:endParaRPr>
          </a:p>
        </p:txBody>
      </p:sp>
      <p:pic>
        <p:nvPicPr>
          <p:cNvPr id="921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863" y="4581128"/>
            <a:ext cx="3030649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1774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8725840"/>
              </p:ext>
            </p:extLst>
          </p:nvPr>
        </p:nvGraphicFramePr>
        <p:xfrm>
          <a:off x="179512" y="1557338"/>
          <a:ext cx="3960812" cy="2159000"/>
        </p:xfrm>
        <a:graphic>
          <a:graphicData uri="http://schemas.openxmlformats.org/drawingml/2006/table">
            <a:tbl>
              <a:tblPr/>
              <a:tblGrid>
                <a:gridCol w="3960812"/>
              </a:tblGrid>
              <a:tr h="2159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ИП 1: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Достъп до заетост за търсещите работа и неактивните лица, включително местните инициативи за заетост, и подкрепа за мобилността на работната сила</a:t>
                      </a:r>
                      <a:endParaRPr kumimoji="0" lang="bg-BG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10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1947066"/>
              </p:ext>
            </p:extLst>
          </p:nvPr>
        </p:nvGraphicFramePr>
        <p:xfrm>
          <a:off x="5002659" y="1557338"/>
          <a:ext cx="4033837" cy="2159000"/>
        </p:xfrm>
        <a:graphic>
          <a:graphicData uri="http://schemas.openxmlformats.org/drawingml/2006/table">
            <a:tbl>
              <a:tblPr/>
              <a:tblGrid>
                <a:gridCol w="4033837"/>
              </a:tblGrid>
              <a:tr h="2159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Подобряване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достъпа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до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заетост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намаляване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равнището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безработица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52"/>
          <p:cNvSpPr>
            <a:spLocks noChangeArrowheads="1"/>
          </p:cNvSpPr>
          <p:nvPr/>
        </p:nvSpPr>
        <p:spPr bwMode="auto">
          <a:xfrm>
            <a:off x="4355976" y="2349500"/>
            <a:ext cx="431800" cy="381000"/>
          </a:xfrm>
          <a:prstGeom prst="rightArrow">
            <a:avLst>
              <a:gd name="adj1" fmla="val 50000"/>
              <a:gd name="adj2" fmla="val 28333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itchFamily="34" charset="0"/>
            </a:endParaRPr>
          </a:p>
        </p:txBody>
      </p:sp>
      <p:graphicFrame>
        <p:nvGraphicFramePr>
          <p:cNvPr id="7" name="Group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358787"/>
              </p:ext>
            </p:extLst>
          </p:nvPr>
        </p:nvGraphicFramePr>
        <p:xfrm>
          <a:off x="152400" y="5410200"/>
          <a:ext cx="3962400" cy="611598"/>
        </p:xfrm>
        <a:graphic>
          <a:graphicData uri="http://schemas.openxmlformats.org/drawingml/2006/table">
            <a:tbl>
              <a:tblPr/>
              <a:tblGrid>
                <a:gridCol w="39624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образователни и обучителни организации и институции</a:t>
                      </a:r>
                      <a:endParaRPr kumimoji="0" lang="bg-BG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948894"/>
              </p:ext>
            </p:extLst>
          </p:nvPr>
        </p:nvGraphicFramePr>
        <p:xfrm>
          <a:off x="6172200" y="4572000"/>
          <a:ext cx="1873250" cy="685800"/>
        </p:xfrm>
        <a:graphic>
          <a:graphicData uri="http://schemas.openxmlformats.org/drawingml/2006/table">
            <a:tbl>
              <a:tblPr/>
              <a:tblGrid>
                <a:gridCol w="1873250"/>
              </a:tblGrid>
              <a:tr h="685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510163"/>
              </p:ext>
            </p:extLst>
          </p:nvPr>
        </p:nvGraphicFramePr>
        <p:xfrm>
          <a:off x="4191000" y="5410200"/>
          <a:ext cx="2057400" cy="611598"/>
        </p:xfrm>
        <a:graphic>
          <a:graphicData uri="http://schemas.openxmlformats.org/drawingml/2006/table">
            <a:tbl>
              <a:tblPr/>
              <a:tblGrid>
                <a:gridCol w="20574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партньори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748884"/>
              </p:ext>
            </p:extLst>
          </p:nvPr>
        </p:nvGraphicFramePr>
        <p:xfrm>
          <a:off x="152400" y="3810000"/>
          <a:ext cx="2362200" cy="611598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МТСП,АЗ,АХУ, ЦРЧРРИ, ДП БГЦПО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602109"/>
              </p:ext>
            </p:extLst>
          </p:nvPr>
        </p:nvGraphicFramePr>
        <p:xfrm>
          <a:off x="2590800" y="3810000"/>
          <a:ext cx="4502150" cy="612775"/>
        </p:xfrm>
        <a:graphic>
          <a:graphicData uri="http://schemas.openxmlformats.org/drawingml/2006/table">
            <a:tbl>
              <a:tblPr/>
              <a:tblGrid>
                <a:gridCol w="450215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организации, предоставящи посреднически услуги на пазара на труда</a:t>
                      </a:r>
                      <a:endParaRPr kumimoji="0" lang="bg-BG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25117"/>
              </p:ext>
            </p:extLst>
          </p:nvPr>
        </p:nvGraphicFramePr>
        <p:xfrm>
          <a:off x="8153400" y="4572000"/>
          <a:ext cx="882650" cy="685800"/>
        </p:xfrm>
        <a:graphic>
          <a:graphicData uri="http://schemas.openxmlformats.org/drawingml/2006/table">
            <a:tbl>
              <a:tblPr/>
              <a:tblGrid>
                <a:gridCol w="882650"/>
              </a:tblGrid>
              <a:tr h="685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153420"/>
              </p:ext>
            </p:extLst>
          </p:nvPr>
        </p:nvGraphicFramePr>
        <p:xfrm>
          <a:off x="6324600" y="5410200"/>
          <a:ext cx="2713038" cy="612775"/>
        </p:xfrm>
        <a:graphic>
          <a:graphicData uri="http://schemas.openxmlformats.org/drawingml/2006/table">
            <a:tbl>
              <a:tblPr/>
              <a:tblGrid>
                <a:gridCol w="2713038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общини и райони на общини</a:t>
                      </a:r>
                      <a:endParaRPr kumimoji="0" lang="bg-BG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823633"/>
              </p:ext>
            </p:extLst>
          </p:nvPr>
        </p:nvGraphicFramePr>
        <p:xfrm>
          <a:off x="3841750" y="4572000"/>
          <a:ext cx="2254250" cy="685800"/>
        </p:xfrm>
        <a:graphic>
          <a:graphicData uri="http://schemas.openxmlformats.org/drawingml/2006/table">
            <a:tbl>
              <a:tblPr/>
              <a:tblGrid>
                <a:gridCol w="2254250"/>
              </a:tblGrid>
              <a:tr h="685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центрове за кариерно развитие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131586"/>
              </p:ext>
            </p:extLst>
          </p:nvPr>
        </p:nvGraphicFramePr>
        <p:xfrm>
          <a:off x="7162800" y="3810000"/>
          <a:ext cx="1873250" cy="611598"/>
        </p:xfrm>
        <a:graphic>
          <a:graphicData uri="http://schemas.openxmlformats.org/drawingml/2006/table">
            <a:tbl>
              <a:tblPr/>
              <a:tblGrid>
                <a:gridCol w="187325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браншови организации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202127"/>
              </p:ext>
            </p:extLst>
          </p:nvPr>
        </p:nvGraphicFramePr>
        <p:xfrm>
          <a:off x="152400" y="4572000"/>
          <a:ext cx="3600450" cy="685800"/>
        </p:xfrm>
        <a:graphic>
          <a:graphicData uri="http://schemas.openxmlformats.org/drawingml/2006/table">
            <a:tbl>
              <a:tblPr/>
              <a:tblGrid>
                <a:gridCol w="3600450"/>
              </a:tblGrid>
              <a:tr h="685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центрове за информация и професионално ориентиране</a:t>
                      </a:r>
                      <a:endParaRPr kumimoji="0" lang="bg-BG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06440"/>
              </p:ext>
            </p:extLst>
          </p:nvPr>
        </p:nvGraphicFramePr>
        <p:xfrm>
          <a:off x="152400" y="6172200"/>
          <a:ext cx="3657600" cy="609600"/>
        </p:xfrm>
        <a:graphic>
          <a:graphicData uri="http://schemas.openxmlformats.org/drawingml/2006/table">
            <a:tbl>
              <a:tblPr/>
              <a:tblGrid>
                <a:gridCol w="36576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Министерство на правосъдието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Group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967841"/>
              </p:ext>
            </p:extLst>
          </p:nvPr>
        </p:nvGraphicFramePr>
        <p:xfrm>
          <a:off x="3886200" y="6172200"/>
          <a:ext cx="5181600" cy="611188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Държавно предприятие „Фонд затворно дело”</a:t>
                      </a: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107504" y="18863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bg-BG" sz="2400" b="1" kern="0" dirty="0">
                <a:solidFill>
                  <a:schemeClr val="bg1"/>
                </a:solidFill>
              </a:rPr>
              <a:t>Подобряване достъпа до заетост и качеството на работните места</a:t>
            </a:r>
            <a:endParaRPr lang="bg-BG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85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50825" y="1412875"/>
            <a:ext cx="8435975" cy="518477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sz="1800" dirty="0" smtClean="0">
                <a:solidFill>
                  <a:srgbClr val="0000CC"/>
                </a:solidFill>
                <a:latin typeface="Calibri" pitchFamily="34" charset="0"/>
              </a:rPr>
              <a:t>Предоставяне на посреднически услуги на пазара на труда в т.ч. активиране на неактивни лица, организация на трудови борси, подкрепящи услуги за заетост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sz="1800" dirty="0" smtClean="0">
                <a:solidFill>
                  <a:srgbClr val="C00000"/>
                </a:solidFill>
                <a:latin typeface="Calibri" pitchFamily="34" charset="0"/>
              </a:rPr>
              <a:t>Професионално информиране и консултиране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sz="1800" dirty="0" smtClean="0">
                <a:solidFill>
                  <a:srgbClr val="0000CC"/>
                </a:solidFill>
                <a:latin typeface="Calibri" pitchFamily="34" charset="0"/>
              </a:rPr>
              <a:t>Предоставяне на мотивационно обучение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sz="1800" dirty="0" smtClean="0">
                <a:solidFill>
                  <a:srgbClr val="0000CC"/>
                </a:solidFill>
                <a:latin typeface="Calibri" pitchFamily="34" charset="0"/>
              </a:rPr>
              <a:t>Предоставяне на обучение за повишаване на професионалната квалификация или придобиване на нова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sz="1800" dirty="0" smtClean="0">
                <a:solidFill>
                  <a:srgbClr val="C00000"/>
                </a:solidFill>
                <a:latin typeface="Calibri" pitchFamily="34" charset="0"/>
              </a:rPr>
              <a:t>Предоставяне на обучение за придобиване на ключови компетентности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sz="1800" dirty="0" smtClean="0">
                <a:solidFill>
                  <a:srgbClr val="0000CC"/>
                </a:solidFill>
                <a:latin typeface="Calibri" pitchFamily="34" charset="0"/>
              </a:rPr>
              <a:t>Осигуряване на заетост след предоставяне на посреднически услуги и/или обучение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bg-BG" sz="1800" dirty="0" err="1" smtClean="0">
                <a:solidFill>
                  <a:srgbClr val="0000CC"/>
                </a:solidFill>
                <a:latin typeface="Calibri" pitchFamily="34" charset="0"/>
              </a:rPr>
              <a:t>Осигуряване</a:t>
            </a:r>
            <a:r>
              <a:rPr lang="en-GB" altLang="bg-BG" sz="18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18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0000CC"/>
                </a:solidFill>
                <a:latin typeface="Calibri" pitchFamily="34" charset="0"/>
              </a:rPr>
              <a:t>чиракуване</a:t>
            </a:r>
            <a:r>
              <a:rPr lang="en-GB" altLang="bg-BG" sz="1800" dirty="0" smtClean="0">
                <a:solidFill>
                  <a:srgbClr val="0000CC"/>
                </a:solidFill>
                <a:latin typeface="Calibri" pitchFamily="34" charset="0"/>
              </a:rPr>
              <a:t> и </a:t>
            </a:r>
            <a:r>
              <a:rPr lang="en-GB" altLang="bg-BG" sz="1800" dirty="0" err="1" smtClean="0">
                <a:solidFill>
                  <a:srgbClr val="0000CC"/>
                </a:solidFill>
                <a:latin typeface="Calibri" pitchFamily="34" charset="0"/>
              </a:rPr>
              <a:t>стажуване</a:t>
            </a:r>
            <a:endParaRPr lang="bg-BG" altLang="bg-BG" sz="1800" dirty="0" smtClean="0">
              <a:solidFill>
                <a:srgbClr val="0000CC"/>
              </a:solidFill>
              <a:latin typeface="Calibri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Предоставяне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стимули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за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насърчаване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мобилността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търсещи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работа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лица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от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групите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в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неравностойно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положение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пазара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1800" dirty="0" err="1" smtClean="0">
                <a:solidFill>
                  <a:srgbClr val="C00000"/>
                </a:solidFill>
                <a:latin typeface="Calibri" pitchFamily="34" charset="0"/>
              </a:rPr>
              <a:t>труда</a:t>
            </a:r>
            <a:r>
              <a:rPr lang="en-GB" altLang="bg-BG" sz="1800" dirty="0" smtClean="0">
                <a:solidFill>
                  <a:srgbClr val="C00000"/>
                </a:solidFill>
                <a:latin typeface="Calibri" pitchFamily="34" charset="0"/>
              </a:rPr>
              <a:t>.</a:t>
            </a:r>
            <a:endParaRPr lang="bg-BG" altLang="bg-BG" sz="1800" dirty="0" smtClean="0">
              <a:solidFill>
                <a:srgbClr val="C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bg-BG" altLang="bg-BG" sz="1800" dirty="0" smtClean="0">
              <a:latin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46" y="0"/>
            <a:ext cx="61552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</a:rPr>
              <a:t>ИП: Достъп до заетост за търсещите работа и неактивните лица, включително местните инициативи за заетост, и подкрепа за мобилността на работната сила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bg-BG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9800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880319"/>
            <a:ext cx="8870950" cy="464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5731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</a:rPr>
              <a:t>ПО “Подобряване достъпа до заетост и качеството на работните места”</a:t>
            </a:r>
          </a:p>
        </p:txBody>
      </p:sp>
    </p:spTree>
    <p:extLst>
      <p:ext uri="{BB962C8B-B14F-4D97-AF65-F5344CB8AC3E}">
        <p14:creationId xmlns:p14="http://schemas.microsoft.com/office/powerpoint/2010/main" val="16870028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12489" y="1844625"/>
            <a:ext cx="8435975" cy="4752727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bg-BG" altLang="bg-BG" sz="2000" dirty="0" smtClean="0">
                <a:solidFill>
                  <a:srgbClr val="C00000"/>
                </a:solidFill>
                <a:latin typeface="Calibri" pitchFamily="34" charset="0"/>
              </a:rPr>
              <a:t>Активиране на икономически неактивни младежи, които не са записани в образователната система</a:t>
            </a:r>
            <a:endParaRPr lang="en-GB" altLang="bg-BG" sz="20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latin typeface="Calibri" pitchFamily="34" charset="0"/>
              </a:rPr>
              <a:t>Предоставяне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посреднически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услуги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пазара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труда</a:t>
            </a:r>
            <a:endParaRPr lang="en-GB" altLang="bg-BG" sz="2000" dirty="0" smtClean="0"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Професионално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информиране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и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консултиране</a:t>
            </a:r>
            <a:endParaRPr lang="en-GB" altLang="bg-BG" sz="2000" dirty="0" smtClean="0">
              <a:solidFill>
                <a:srgbClr val="0000CC"/>
              </a:solidFill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latin typeface="Calibri" pitchFamily="34" charset="0"/>
              </a:rPr>
              <a:t>Психологическо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подпомагане</a:t>
            </a:r>
            <a:endParaRPr lang="en-GB" altLang="bg-BG" sz="2000" dirty="0" smtClean="0"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solidFill>
                  <a:srgbClr val="C00000"/>
                </a:solidFill>
                <a:latin typeface="Calibri" pitchFamily="34" charset="0"/>
              </a:rPr>
              <a:t>Предоставяне</a:t>
            </a:r>
            <a:r>
              <a:rPr lang="en-GB" altLang="bg-BG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C00000"/>
                </a:solidFill>
                <a:latin typeface="Calibri" pitchFamily="34" charset="0"/>
              </a:rPr>
              <a:t>мотивационно</a:t>
            </a:r>
            <a:r>
              <a:rPr lang="en-GB" altLang="bg-BG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C00000"/>
                </a:solidFill>
                <a:latin typeface="Calibri" pitchFamily="34" charset="0"/>
              </a:rPr>
              <a:t>обучение</a:t>
            </a:r>
            <a:endParaRPr lang="en-GB" altLang="bg-BG" sz="20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latin typeface="Calibri" pitchFamily="34" charset="0"/>
              </a:rPr>
              <a:t>Предоставяне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обучение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не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по-късно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от</a:t>
            </a:r>
            <a:r>
              <a:rPr lang="en-GB" altLang="bg-BG" sz="2000" dirty="0" smtClean="0">
                <a:latin typeface="Calibri" pitchFamily="34" charset="0"/>
              </a:rPr>
              <a:t> 4 </a:t>
            </a:r>
            <a:r>
              <a:rPr lang="en-GB" altLang="bg-BG" sz="2000" dirty="0" err="1" smtClean="0">
                <a:latin typeface="Calibri" pitchFamily="34" charset="0"/>
              </a:rPr>
              <a:t>месеца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от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момента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регистрация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като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безработно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лице</a:t>
            </a:r>
            <a:endParaRPr lang="en-GB" altLang="bg-BG" sz="2000" dirty="0" smtClean="0"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Осигуряване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възможност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за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заетост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, в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т.ч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.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чиракуване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и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стажуване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,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не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по-късно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от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4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месеца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от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момента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регистрация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като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безработно</a:t>
            </a:r>
            <a:r>
              <a:rPr lang="en-GB" altLang="bg-BG" sz="200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dirty="0" err="1" smtClean="0">
                <a:solidFill>
                  <a:srgbClr val="0000CC"/>
                </a:solidFill>
                <a:latin typeface="Calibri" pitchFamily="34" charset="0"/>
              </a:rPr>
              <a:t>лице</a:t>
            </a:r>
            <a:endParaRPr lang="en-GB" altLang="bg-BG" sz="2000" dirty="0" smtClean="0">
              <a:solidFill>
                <a:srgbClr val="0000CC"/>
              </a:solidFill>
              <a:latin typeface="Calibri" pitchFamily="34" charset="0"/>
            </a:endParaRPr>
          </a:p>
          <a:p>
            <a:pPr algn="just">
              <a:lnSpc>
                <a:spcPct val="8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dirty="0" err="1" smtClean="0">
                <a:latin typeface="Calibri" pitchFamily="34" charset="0"/>
              </a:rPr>
              <a:t>Предоставяне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стимули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за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насърчаване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en-GB" altLang="bg-BG" sz="2000" dirty="0" err="1" smtClean="0">
                <a:latin typeface="Calibri" pitchFamily="34" charset="0"/>
              </a:rPr>
              <a:t>на</a:t>
            </a:r>
            <a:r>
              <a:rPr lang="en-GB" altLang="bg-BG" sz="2000" dirty="0" smtClean="0">
                <a:latin typeface="Calibri" pitchFamily="34" charset="0"/>
              </a:rPr>
              <a:t> </a:t>
            </a:r>
            <a:r>
              <a:rPr lang="bg-BG" altLang="bg-BG" sz="2000" dirty="0" smtClean="0">
                <a:latin typeface="Calibri" pitchFamily="34" charset="0"/>
              </a:rPr>
              <a:t>географската </a:t>
            </a:r>
            <a:r>
              <a:rPr lang="en-GB" altLang="bg-BG" sz="2000" dirty="0" err="1" smtClean="0">
                <a:latin typeface="Calibri" pitchFamily="34" charset="0"/>
              </a:rPr>
              <a:t>мобилност</a:t>
            </a:r>
            <a:r>
              <a:rPr lang="bg-BG" altLang="bg-BG" sz="2000" dirty="0" smtClean="0">
                <a:latin typeface="Calibri" pitchFamily="34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580"/>
            <a:ext cx="4427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ИП: Устойчива интеграция на пазара на труда на младите хора между 15 и 24 г. нито в заетост, нито в образование или обучение, и в частност в контекста на Гаранция за </a:t>
            </a:r>
            <a:r>
              <a:rPr lang="ru-RU" b="1" dirty="0" smtClean="0">
                <a:solidFill>
                  <a:schemeClr val="bg1"/>
                </a:solidFill>
              </a:rPr>
              <a:t>младежите</a:t>
            </a:r>
            <a:endParaRPr lang="en-GB" b="1" dirty="0" smtClean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bg-BG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6672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4341"/>
            <a:ext cx="47880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bg1"/>
                </a:solidFill>
              </a:rPr>
              <a:t>ОП „РЕГИОНИ В РАСТЕЖ“ </a:t>
            </a:r>
          </a:p>
          <a:p>
            <a:r>
              <a:rPr lang="bg-BG" sz="3200" b="1" dirty="0" smtClean="0">
                <a:solidFill>
                  <a:schemeClr val="bg1"/>
                </a:solidFill>
              </a:rPr>
              <a:t>2014 - 2020</a:t>
            </a:r>
            <a:endParaRPr lang="bg-BG" sz="32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23" y="1642889"/>
            <a:ext cx="7566025" cy="51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68" y="5661248"/>
            <a:ext cx="22621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712" y="764704"/>
            <a:ext cx="2396144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1497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3851103"/>
              </p:ext>
            </p:extLst>
          </p:nvPr>
        </p:nvGraphicFramePr>
        <p:xfrm>
          <a:off x="179512" y="1674812"/>
          <a:ext cx="3683000" cy="1754188"/>
        </p:xfrm>
        <a:graphic>
          <a:graphicData uri="http://schemas.openxmlformats.org/drawingml/2006/table">
            <a:tbl>
              <a:tblPr/>
              <a:tblGrid>
                <a:gridCol w="3683000"/>
              </a:tblGrid>
              <a:tr h="1754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ИП 3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Самостоятелна заетост, предприемачество и създаване на предприятия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10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5192785"/>
              </p:ext>
            </p:extLst>
          </p:nvPr>
        </p:nvGraphicFramePr>
        <p:xfrm>
          <a:off x="4853880" y="1600200"/>
          <a:ext cx="4038600" cy="18288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1828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Повишаване достъпа до заетост чрез насърчаване на предприемачеството и стартирането на самостоятелна стопанска дейност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1655441"/>
              </p:ext>
            </p:extLst>
          </p:nvPr>
        </p:nvGraphicFramePr>
        <p:xfrm>
          <a:off x="152400" y="6019800"/>
          <a:ext cx="2254250" cy="581025"/>
        </p:xfrm>
        <a:graphic>
          <a:graphicData uri="http://schemas.openxmlformats.org/drawingml/2006/table">
            <a:tbl>
              <a:tblPr/>
              <a:tblGrid>
                <a:gridCol w="2254250"/>
              </a:tblGrid>
              <a:tr h="581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пратньори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53"/>
          <p:cNvSpPr>
            <a:spLocks noChangeArrowheads="1"/>
          </p:cNvSpPr>
          <p:nvPr/>
        </p:nvSpPr>
        <p:spPr bwMode="auto">
          <a:xfrm>
            <a:off x="4033838" y="2349500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233163"/>
              </p:ext>
            </p:extLst>
          </p:nvPr>
        </p:nvGraphicFramePr>
        <p:xfrm>
          <a:off x="107950" y="4513263"/>
          <a:ext cx="5988050" cy="668337"/>
        </p:xfrm>
        <a:graphic>
          <a:graphicData uri="http://schemas.openxmlformats.org/drawingml/2006/table">
            <a:tbl>
              <a:tblPr/>
              <a:tblGrid>
                <a:gridCol w="5988050"/>
              </a:tblGrid>
              <a:tr h="6683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образователни и обучителни организации и институции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604364"/>
              </p:ext>
            </p:extLst>
          </p:nvPr>
        </p:nvGraphicFramePr>
        <p:xfrm>
          <a:off x="6172200" y="4513263"/>
          <a:ext cx="2743200" cy="668337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6683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центрове за кариерно развитие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833897"/>
              </p:ext>
            </p:extLst>
          </p:nvPr>
        </p:nvGraphicFramePr>
        <p:xfrm>
          <a:off x="5181600" y="6016625"/>
          <a:ext cx="3733800" cy="642240"/>
        </p:xfrm>
        <a:graphic>
          <a:graphicData uri="http://schemas.openxmlformats.org/drawingml/2006/table">
            <a:tbl>
              <a:tblPr/>
              <a:tblGrid>
                <a:gridCol w="373380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центрове за развитие на предприемачеството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717112"/>
              </p:ext>
            </p:extLst>
          </p:nvPr>
        </p:nvGraphicFramePr>
        <p:xfrm>
          <a:off x="107950" y="3716338"/>
          <a:ext cx="2101850" cy="642240"/>
        </p:xfrm>
        <a:graphic>
          <a:graphicData uri="http://schemas.openxmlformats.org/drawingml/2006/table">
            <a:tbl>
              <a:tblPr/>
              <a:tblGrid>
                <a:gridCol w="2101850"/>
              </a:tblGrid>
              <a:tr h="6270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МТСП,АЗ,АХУ,ЦРЧРРИ,ДП БГЦПО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413912"/>
              </p:ext>
            </p:extLst>
          </p:nvPr>
        </p:nvGraphicFramePr>
        <p:xfrm>
          <a:off x="2286000" y="3716338"/>
          <a:ext cx="3124200" cy="627062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6270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финансови институции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123342"/>
              </p:ext>
            </p:extLst>
          </p:nvPr>
        </p:nvGraphicFramePr>
        <p:xfrm>
          <a:off x="4572000" y="5334000"/>
          <a:ext cx="1219200" cy="533400"/>
        </p:xfrm>
        <a:graphic>
          <a:graphicData uri="http://schemas.openxmlformats.org/drawingml/2006/table">
            <a:tbl>
              <a:tblPr/>
              <a:tblGrid>
                <a:gridCol w="1219200"/>
              </a:tblGrid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22897"/>
              </p:ext>
            </p:extLst>
          </p:nvPr>
        </p:nvGraphicFramePr>
        <p:xfrm>
          <a:off x="152400" y="5334000"/>
          <a:ext cx="4343400" cy="533400"/>
        </p:xfrm>
        <a:graphic>
          <a:graphicData uri="http://schemas.openxmlformats.org/drawingml/2006/table">
            <a:tbl>
              <a:tblPr/>
              <a:tblGrid>
                <a:gridCol w="4343400"/>
              </a:tblGrid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общини и райони на общини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939326"/>
              </p:ext>
            </p:extLst>
          </p:nvPr>
        </p:nvGraphicFramePr>
        <p:xfrm>
          <a:off x="5867400" y="5334000"/>
          <a:ext cx="3048000" cy="533400"/>
        </p:xfrm>
        <a:graphic>
          <a:graphicData uri="http://schemas.openxmlformats.org/drawingml/2006/table">
            <a:tbl>
              <a:tblPr/>
              <a:tblGrid>
                <a:gridCol w="3048000"/>
              </a:tblGrid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самостоятелно заети лица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1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069395"/>
              </p:ext>
            </p:extLst>
          </p:nvPr>
        </p:nvGraphicFramePr>
        <p:xfrm>
          <a:off x="2514600" y="6019800"/>
          <a:ext cx="2590800" cy="609600"/>
        </p:xfrm>
        <a:graphic>
          <a:graphicData uri="http://schemas.openxmlformats.org/drawingml/2006/table">
            <a:tbl>
              <a:tblPr/>
              <a:tblGrid>
                <a:gridCol w="25908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браншови организации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473735"/>
              </p:ext>
            </p:extLst>
          </p:nvPr>
        </p:nvGraphicFramePr>
        <p:xfrm>
          <a:off x="5486400" y="3716338"/>
          <a:ext cx="3429000" cy="642240"/>
        </p:xfrm>
        <a:graphic>
          <a:graphicData uri="http://schemas.openxmlformats.org/drawingml/2006/table">
            <a:tbl>
              <a:tblPr/>
              <a:tblGrid>
                <a:gridCol w="3429000"/>
              </a:tblGrid>
              <a:tr h="6270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центрове за информация и професионално ориентиране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59134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7100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772816"/>
            <a:ext cx="7560840" cy="4661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/>
              <a:t>Популяризиране стартирането и развитието на самостоятелна стопанска дейност и </a:t>
            </a:r>
            <a:r>
              <a:rPr lang="ru-RU" sz="2000" dirty="0" smtClean="0"/>
              <a:t>предприемачество </a:t>
            </a:r>
            <a:endParaRPr lang="ru-RU" sz="2000" dirty="0"/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0000CC"/>
                </a:solidFill>
              </a:rPr>
              <a:t>Предоставяне на обучения за придобиване на предприемачески, управленски и бизнес умения;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C00000"/>
                </a:solidFill>
              </a:rPr>
              <a:t>Предоставяне на финансова подкрепа за стартиране на самостоятелна </a:t>
            </a:r>
            <a:r>
              <a:rPr lang="ru-RU" sz="2000" dirty="0" smtClean="0">
                <a:solidFill>
                  <a:srgbClr val="C00000"/>
                </a:solidFill>
              </a:rPr>
              <a:t>заетост</a:t>
            </a:r>
            <a:endParaRPr lang="ru-RU" sz="2000" dirty="0">
              <a:solidFill>
                <a:srgbClr val="C0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0000CC"/>
                </a:solidFill>
              </a:rPr>
              <a:t>Предоставяне на специализирани консултантски услуги на самостоятелно заети лица по въпроси, свързани с развитието на бизнеса – счетоводни услуги, услуги по управление на човешките ресурси и др.</a:t>
            </a:r>
          </a:p>
        </p:txBody>
      </p:sp>
      <p:sp>
        <p:nvSpPr>
          <p:cNvPr id="3" name="Rectangle 2"/>
          <p:cNvSpPr/>
          <p:nvPr/>
        </p:nvSpPr>
        <p:spPr>
          <a:xfrm>
            <a:off x="14266" y="0"/>
            <a:ext cx="50617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ИП: Самостоятелна заетост, предприемачество и създаване на предприятия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bg-BG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460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1345872"/>
              </p:ext>
            </p:extLst>
          </p:nvPr>
        </p:nvGraphicFramePr>
        <p:xfrm>
          <a:off x="457200" y="1830288"/>
          <a:ext cx="4038600" cy="2340874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22161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ИП 4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: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Подобряване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достъпа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до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учене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през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целия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живот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усъвършенстване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уменията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квалификацията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работната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сила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по-добро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съгласуване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между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системите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за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образование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обучение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пазара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труда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1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6343450"/>
              </p:ext>
            </p:extLst>
          </p:nvPr>
        </p:nvGraphicFramePr>
        <p:xfrm>
          <a:off x="5243264" y="1830288"/>
          <a:ext cx="3505200" cy="22098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2209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Подобряване достъпа до учене през целия живот и съответствието на уменията на заетите спрямо търсените на пазара на труда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23"/>
          <p:cNvSpPr>
            <a:spLocks noChangeArrowheads="1"/>
          </p:cNvSpPr>
          <p:nvPr/>
        </p:nvSpPr>
        <p:spPr bwMode="auto">
          <a:xfrm>
            <a:off x="4572000" y="2516088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itchFamily="34" charset="0"/>
            </a:endParaRPr>
          </a:p>
        </p:txBody>
      </p:sp>
      <p:graphicFrame>
        <p:nvGraphicFramePr>
          <p:cNvPr id="5" name="Group 1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482685"/>
              </p:ext>
            </p:extLst>
          </p:nvPr>
        </p:nvGraphicFramePr>
        <p:xfrm>
          <a:off x="381000" y="5856312"/>
          <a:ext cx="4191000" cy="381000"/>
        </p:xfrm>
        <a:graphic>
          <a:graphicData uri="http://schemas.openxmlformats.org/drawingml/2006/table">
            <a:tbl>
              <a:tblPr/>
              <a:tblGrid>
                <a:gridCol w="4191000"/>
              </a:tblGrid>
              <a:tr h="381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сдружения от работодатели (клъстери)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1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475468"/>
              </p:ext>
            </p:extLst>
          </p:nvPr>
        </p:nvGraphicFramePr>
        <p:xfrm>
          <a:off x="3657600" y="4421088"/>
          <a:ext cx="5029200" cy="642078"/>
        </p:xfrm>
        <a:graphic>
          <a:graphicData uri="http://schemas.openxmlformats.org/drawingml/2006/table">
            <a:tbl>
              <a:tblPr/>
              <a:tblGrid>
                <a:gridCol w="50292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образователни и обучителни организации и институции 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1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196838"/>
              </p:ext>
            </p:extLst>
          </p:nvPr>
        </p:nvGraphicFramePr>
        <p:xfrm>
          <a:off x="381000" y="4421088"/>
          <a:ext cx="3124200" cy="611188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 АЗ, ЦРЧРРИ, ДП БГЦПО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193760"/>
              </p:ext>
            </p:extLst>
          </p:nvPr>
        </p:nvGraphicFramePr>
        <p:xfrm>
          <a:off x="2209800" y="5202096"/>
          <a:ext cx="3168650" cy="459152"/>
        </p:xfrm>
        <a:graphic>
          <a:graphicData uri="http://schemas.openxmlformats.org/drawingml/2006/table">
            <a:tbl>
              <a:tblPr/>
              <a:tblGrid>
                <a:gridCol w="3168650"/>
              </a:tblGrid>
              <a:tr h="4587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самостоятелно заети лица </a:t>
                      </a:r>
                    </a:p>
                  </a:txBody>
                  <a:tcPr marL="90000" marR="90000" marT="46696" marB="46696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765021"/>
              </p:ext>
            </p:extLst>
          </p:nvPr>
        </p:nvGraphicFramePr>
        <p:xfrm>
          <a:off x="381000" y="5204048"/>
          <a:ext cx="1752600" cy="457200"/>
        </p:xfrm>
        <a:graphic>
          <a:graphicData uri="http://schemas.openxmlformats.org/drawingml/2006/table">
            <a:tbl>
              <a:tblPr/>
              <a:tblGrid>
                <a:gridCol w="1752600"/>
              </a:tblGrid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10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97221"/>
              </p:ext>
            </p:extLst>
          </p:nvPr>
        </p:nvGraphicFramePr>
        <p:xfrm>
          <a:off x="5486400" y="5204048"/>
          <a:ext cx="3200400" cy="457200"/>
        </p:xfrm>
        <a:graphic>
          <a:graphicData uri="http://schemas.openxmlformats.org/drawingml/2006/table">
            <a:tbl>
              <a:tblPr/>
              <a:tblGrid>
                <a:gridCol w="3200400"/>
              </a:tblGrid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пратньори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07504" y="116632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ПО “Подобряване достъпа до заетост и качеството на работните места”</a:t>
            </a:r>
            <a:endParaRPr kumimoji="0" lang="bg-BG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40844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1772816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C00000"/>
                </a:solidFill>
              </a:rPr>
              <a:t>Предоставяне на обучение за повишаване на професионалната квалификация и/ или за придобиване на </a:t>
            </a:r>
            <a:r>
              <a:rPr lang="ru-RU" sz="2000" dirty="0" smtClean="0">
                <a:solidFill>
                  <a:srgbClr val="C00000"/>
                </a:solidFill>
              </a:rPr>
              <a:t>нова</a:t>
            </a:r>
            <a:endParaRPr lang="ru-RU" sz="2000" dirty="0">
              <a:solidFill>
                <a:srgbClr val="C0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000" dirty="0"/>
              <a:t>Предоставяне на обучение за придобиване на ключови </a:t>
            </a:r>
            <a:r>
              <a:rPr lang="ru-RU" sz="2000" dirty="0" smtClean="0"/>
              <a:t>компетентности</a:t>
            </a:r>
            <a:endParaRPr lang="ru-RU" sz="2000" dirty="0"/>
          </a:p>
          <a:p>
            <a:pPr algn="just">
              <a:lnSpc>
                <a:spcPct val="150000"/>
              </a:lnSpc>
            </a:pPr>
            <a:r>
              <a:rPr lang="ru-RU" sz="2000" dirty="0"/>
              <a:t>Предоставяне на обучения на работното </a:t>
            </a:r>
            <a:r>
              <a:rPr lang="ru-RU" sz="2000" dirty="0" smtClean="0"/>
              <a:t>място</a:t>
            </a:r>
            <a:endParaRPr lang="ru-RU" sz="2000" dirty="0"/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0000CC"/>
                </a:solidFill>
              </a:rPr>
              <a:t>Развитие на иновативни форми за учене през целия </a:t>
            </a:r>
            <a:r>
              <a:rPr lang="ru-RU" sz="2000" dirty="0" smtClean="0">
                <a:solidFill>
                  <a:srgbClr val="0000CC"/>
                </a:solidFill>
              </a:rPr>
              <a:t>живот</a:t>
            </a:r>
            <a:endParaRPr lang="ru-RU" sz="2000" dirty="0">
              <a:solidFill>
                <a:srgbClr val="0000CC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000" dirty="0"/>
              <a:t>Развитие на човешките ресурси във високотехнологични </a:t>
            </a:r>
            <a:r>
              <a:rPr lang="ru-RU" sz="2000" dirty="0" smtClean="0"/>
              <a:t>предприятия</a:t>
            </a:r>
            <a:endParaRPr lang="ru-RU" sz="2000" dirty="0"/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C00000"/>
                </a:solidFill>
              </a:rPr>
              <a:t>Развитие на човешките ресурси в индустриални зони и </a:t>
            </a:r>
            <a:r>
              <a:rPr lang="ru-RU" sz="2000" dirty="0" smtClean="0">
                <a:solidFill>
                  <a:srgbClr val="C00000"/>
                </a:solidFill>
              </a:rPr>
              <a:t>клъстери</a:t>
            </a:r>
            <a:endParaRPr lang="ru-RU" sz="2000" dirty="0">
              <a:solidFill>
                <a:srgbClr val="C0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0000CC"/>
                </a:solidFill>
              </a:rPr>
              <a:t>Разработването и внедряване на системи за съобразено с нуждите на работодателите системи за обучение на заети лица, отговарящи на високи стандарти за качество.</a:t>
            </a:r>
          </a:p>
        </p:txBody>
      </p:sp>
      <p:sp>
        <p:nvSpPr>
          <p:cNvPr id="3" name="Rectangle 2"/>
          <p:cNvSpPr/>
          <p:nvPr/>
        </p:nvSpPr>
        <p:spPr>
          <a:xfrm>
            <a:off x="27654" y="1565"/>
            <a:ext cx="73526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ИП: Подобряване на достъпа до учене през целия живот, усъвършенстване на уменията и квалификацията на работната сила и по-добро съгласуване между системите за образование и обучение и пазара на труда</a:t>
            </a:r>
            <a:endParaRPr lang="bg-BG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445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316005"/>
              </p:ext>
            </p:extLst>
          </p:nvPr>
        </p:nvGraphicFramePr>
        <p:xfrm>
          <a:off x="457200" y="1483568"/>
          <a:ext cx="4038600" cy="14478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1447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ИП 5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Адаптиране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работниците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предприятията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предприемачите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към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промените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1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7206546"/>
              </p:ext>
            </p:extLst>
          </p:nvPr>
        </p:nvGraphicFramePr>
        <p:xfrm>
          <a:off x="5315272" y="1407368"/>
          <a:ext cx="3505200" cy="16002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1600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Подобряване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адаптивността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заетите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качеството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работните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места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16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5362956"/>
              </p:ext>
            </p:extLst>
          </p:nvPr>
        </p:nvGraphicFramePr>
        <p:xfrm>
          <a:off x="3276600" y="5476131"/>
          <a:ext cx="1828800" cy="611598"/>
        </p:xfrm>
        <a:graphic>
          <a:graphicData uri="http://schemas.openxmlformats.org/drawingml/2006/table">
            <a:tbl>
              <a:tblPr/>
              <a:tblGrid>
                <a:gridCol w="1828800"/>
              </a:tblGrid>
              <a:tr h="6111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пратньори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4610472" y="2016968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oup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60795"/>
              </p:ext>
            </p:extLst>
          </p:nvPr>
        </p:nvGraphicFramePr>
        <p:xfrm>
          <a:off x="2971800" y="3083768"/>
          <a:ext cx="3352800" cy="611598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образователни и обучителни организации и институции 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876868"/>
              </p:ext>
            </p:extLst>
          </p:nvPr>
        </p:nvGraphicFramePr>
        <p:xfrm>
          <a:off x="457200" y="3083768"/>
          <a:ext cx="2376488" cy="611598"/>
        </p:xfrm>
        <a:graphic>
          <a:graphicData uri="http://schemas.openxmlformats.org/drawingml/2006/table">
            <a:tbl>
              <a:tblPr/>
              <a:tblGrid>
                <a:gridCol w="2376488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 АЗ, ИА ГИТ, ЦРЧРРИ, ДП БГЦПО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243332"/>
              </p:ext>
            </p:extLst>
          </p:nvPr>
        </p:nvGraphicFramePr>
        <p:xfrm>
          <a:off x="5181600" y="5445968"/>
          <a:ext cx="1143000" cy="639763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639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048219"/>
              </p:ext>
            </p:extLst>
          </p:nvPr>
        </p:nvGraphicFramePr>
        <p:xfrm>
          <a:off x="457200" y="4760168"/>
          <a:ext cx="3124200" cy="60960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самостоятелно заети лица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1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558023"/>
              </p:ext>
            </p:extLst>
          </p:nvPr>
        </p:nvGraphicFramePr>
        <p:xfrm>
          <a:off x="3276600" y="6161931"/>
          <a:ext cx="5562600" cy="579437"/>
        </p:xfrm>
        <a:graphic>
          <a:graphicData uri="http://schemas.openxmlformats.org/drawingml/2006/table">
            <a:tbl>
              <a:tblPr/>
              <a:tblGrid>
                <a:gridCol w="5562600"/>
              </a:tblGrid>
              <a:tr h="579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служби, създадени в подкрепа на работодателите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977051"/>
              </p:ext>
            </p:extLst>
          </p:nvPr>
        </p:nvGraphicFramePr>
        <p:xfrm>
          <a:off x="457200" y="5476131"/>
          <a:ext cx="2743200" cy="579437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579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браншови организации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500799"/>
              </p:ext>
            </p:extLst>
          </p:nvPr>
        </p:nvGraphicFramePr>
        <p:xfrm>
          <a:off x="457200" y="6161931"/>
          <a:ext cx="2743200" cy="579437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579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1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398239"/>
              </p:ext>
            </p:extLst>
          </p:nvPr>
        </p:nvGraphicFramePr>
        <p:xfrm>
          <a:off x="457200" y="3812431"/>
          <a:ext cx="4648200" cy="871537"/>
        </p:xfrm>
        <a:graphic>
          <a:graphicData uri="http://schemas.openxmlformats.org/drawingml/2006/table">
            <a:tbl>
              <a:tblPr/>
              <a:tblGrid>
                <a:gridCol w="4648200"/>
              </a:tblGrid>
              <a:tr h="871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институции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осъществяващи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контрол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върху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условията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труд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предприятията</a:t>
                      </a: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37" marB="4683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1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656540"/>
              </p:ext>
            </p:extLst>
          </p:nvPr>
        </p:nvGraphicFramePr>
        <p:xfrm>
          <a:off x="5181600" y="3812431"/>
          <a:ext cx="3657600" cy="871537"/>
        </p:xfrm>
        <a:graphic>
          <a:graphicData uri="http://schemas.openxmlformats.org/drawingml/2006/table">
            <a:tbl>
              <a:tblPr/>
              <a:tblGrid>
                <a:gridCol w="3657600"/>
              </a:tblGrid>
              <a:tr h="871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предоставящи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посреднически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услуги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пазара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труда</a:t>
                      </a: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37" marB="4683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1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2313383"/>
              </p:ext>
            </p:extLst>
          </p:nvPr>
        </p:nvGraphicFramePr>
        <p:xfrm>
          <a:off x="3657600" y="4760168"/>
          <a:ext cx="5181600" cy="611598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образователни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обучителни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институции</a:t>
                      </a:r>
                      <a:endParaRPr kumimoji="0" lang="bg-BG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1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22806"/>
              </p:ext>
            </p:extLst>
          </p:nvPr>
        </p:nvGraphicFramePr>
        <p:xfrm>
          <a:off x="6400800" y="5476131"/>
          <a:ext cx="2438400" cy="609600"/>
        </p:xfrm>
        <a:graphic>
          <a:graphicData uri="http://schemas.openxmlformats.org/drawingml/2006/table">
            <a:tbl>
              <a:tblPr/>
              <a:tblGrid>
                <a:gridCol w="24384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центрове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кариерно</a:t>
                      </a: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развитие</a:t>
                      </a: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274939"/>
              </p:ext>
            </p:extLst>
          </p:nvPr>
        </p:nvGraphicFramePr>
        <p:xfrm>
          <a:off x="6477000" y="3083768"/>
          <a:ext cx="2362200" cy="609600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ЦИПО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" name="Rectangle 2"/>
          <p:cNvSpPr txBox="1">
            <a:spLocks noChangeArrowheads="1"/>
          </p:cNvSpPr>
          <p:nvPr/>
        </p:nvSpPr>
        <p:spPr bwMode="auto">
          <a:xfrm>
            <a:off x="25152" y="188640"/>
            <a:ext cx="749917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ПО “Подобряване достъпа до заетост и качеството на работните места”</a:t>
            </a:r>
          </a:p>
        </p:txBody>
      </p:sp>
    </p:spTree>
    <p:extLst>
      <p:ext uri="{BB962C8B-B14F-4D97-AF65-F5344CB8AC3E}">
        <p14:creationId xmlns:p14="http://schemas.microsoft.com/office/powerpoint/2010/main" val="1160568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904509"/>
              </p:ext>
            </p:extLst>
          </p:nvPr>
        </p:nvGraphicFramePr>
        <p:xfrm>
          <a:off x="461392" y="1219200"/>
          <a:ext cx="4038600" cy="14478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1447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ИП 5</a:t>
                      </a: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Адаптиране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работниците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предприятията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предприемачите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към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промените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1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230871"/>
              </p:ext>
            </p:extLst>
          </p:nvPr>
        </p:nvGraphicFramePr>
        <p:xfrm>
          <a:off x="5315272" y="1143000"/>
          <a:ext cx="3505200" cy="16002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1600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СЦ</a:t>
                      </a: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Подобряване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адаптивността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заетите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качеството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работните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места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16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040822"/>
              </p:ext>
            </p:extLst>
          </p:nvPr>
        </p:nvGraphicFramePr>
        <p:xfrm>
          <a:off x="3276600" y="5211763"/>
          <a:ext cx="1828800" cy="642078"/>
        </p:xfrm>
        <a:graphic>
          <a:graphicData uri="http://schemas.openxmlformats.org/drawingml/2006/table">
            <a:tbl>
              <a:tblPr/>
              <a:tblGrid>
                <a:gridCol w="1828800"/>
              </a:tblGrid>
              <a:tr h="6111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пратньори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4610472" y="1752600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oup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811441"/>
              </p:ext>
            </p:extLst>
          </p:nvPr>
        </p:nvGraphicFramePr>
        <p:xfrm>
          <a:off x="2971800" y="2819400"/>
          <a:ext cx="3352800" cy="642078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образователни и обучителни организации и институции 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222823"/>
              </p:ext>
            </p:extLst>
          </p:nvPr>
        </p:nvGraphicFramePr>
        <p:xfrm>
          <a:off x="457200" y="2819400"/>
          <a:ext cx="2376488" cy="642078"/>
        </p:xfrm>
        <a:graphic>
          <a:graphicData uri="http://schemas.openxmlformats.org/drawingml/2006/table">
            <a:tbl>
              <a:tblPr/>
              <a:tblGrid>
                <a:gridCol w="2376488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 АЗ, ИА ГИТ, ЦРЧРРИ, ДП БГЦПО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963609"/>
              </p:ext>
            </p:extLst>
          </p:nvPr>
        </p:nvGraphicFramePr>
        <p:xfrm>
          <a:off x="5181600" y="5181600"/>
          <a:ext cx="1143000" cy="639763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639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339333"/>
              </p:ext>
            </p:extLst>
          </p:nvPr>
        </p:nvGraphicFramePr>
        <p:xfrm>
          <a:off x="457200" y="4495800"/>
          <a:ext cx="3124200" cy="60960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самостоятелно заети лица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1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849414"/>
              </p:ext>
            </p:extLst>
          </p:nvPr>
        </p:nvGraphicFramePr>
        <p:xfrm>
          <a:off x="3276600" y="5897563"/>
          <a:ext cx="5562600" cy="579437"/>
        </p:xfrm>
        <a:graphic>
          <a:graphicData uri="http://schemas.openxmlformats.org/drawingml/2006/table">
            <a:tbl>
              <a:tblPr/>
              <a:tblGrid>
                <a:gridCol w="5562600"/>
              </a:tblGrid>
              <a:tr h="579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служби, създадени в подкрепа на работодателите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285224"/>
              </p:ext>
            </p:extLst>
          </p:nvPr>
        </p:nvGraphicFramePr>
        <p:xfrm>
          <a:off x="457200" y="5211763"/>
          <a:ext cx="2743200" cy="579437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579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браншови организации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277346"/>
              </p:ext>
            </p:extLst>
          </p:nvPr>
        </p:nvGraphicFramePr>
        <p:xfrm>
          <a:off x="457200" y="5897563"/>
          <a:ext cx="2743200" cy="579437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579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1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032055"/>
              </p:ext>
            </p:extLst>
          </p:nvPr>
        </p:nvGraphicFramePr>
        <p:xfrm>
          <a:off x="457200" y="3548063"/>
          <a:ext cx="4648200" cy="871537"/>
        </p:xfrm>
        <a:graphic>
          <a:graphicData uri="http://schemas.openxmlformats.org/drawingml/2006/table">
            <a:tbl>
              <a:tblPr/>
              <a:tblGrid>
                <a:gridCol w="4648200"/>
              </a:tblGrid>
              <a:tr h="871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институции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осъществяващи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контрол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върху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условията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труд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предприятията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37" marB="4683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1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002373"/>
              </p:ext>
            </p:extLst>
          </p:nvPr>
        </p:nvGraphicFramePr>
        <p:xfrm>
          <a:off x="5181600" y="3548063"/>
          <a:ext cx="3657600" cy="916634"/>
        </p:xfrm>
        <a:graphic>
          <a:graphicData uri="http://schemas.openxmlformats.org/drawingml/2006/table">
            <a:tbl>
              <a:tblPr/>
              <a:tblGrid>
                <a:gridCol w="3657600"/>
              </a:tblGrid>
              <a:tr h="871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предоставящи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посреднически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услуги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пазара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труда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37" marB="4683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1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805152"/>
              </p:ext>
            </p:extLst>
          </p:nvPr>
        </p:nvGraphicFramePr>
        <p:xfrm>
          <a:off x="3657600" y="4495800"/>
          <a:ext cx="5181600" cy="642078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образователни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обучителни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институции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1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162037"/>
              </p:ext>
            </p:extLst>
          </p:nvPr>
        </p:nvGraphicFramePr>
        <p:xfrm>
          <a:off x="6400800" y="5211763"/>
          <a:ext cx="2438400" cy="609600"/>
        </p:xfrm>
        <a:graphic>
          <a:graphicData uri="http://schemas.openxmlformats.org/drawingml/2006/table">
            <a:tbl>
              <a:tblPr/>
              <a:tblGrid>
                <a:gridCol w="24384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центрове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кариерно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развитие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399711"/>
              </p:ext>
            </p:extLst>
          </p:nvPr>
        </p:nvGraphicFramePr>
        <p:xfrm>
          <a:off x="6477000" y="2819400"/>
          <a:ext cx="2362200" cy="609600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ЦИПО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0" y="-29277"/>
            <a:ext cx="5868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altLang="bg-BG" sz="2400" b="1" kern="0" dirty="0">
                <a:solidFill>
                  <a:prstClr val="white"/>
                </a:solidFill>
              </a:rPr>
              <a:t>ПО “Подобряване достъпа до заетост и качеството на работните места”</a:t>
            </a:r>
          </a:p>
        </p:txBody>
      </p:sp>
    </p:spTree>
    <p:extLst>
      <p:ext uri="{BB962C8B-B14F-4D97-AF65-F5344CB8AC3E}">
        <p14:creationId xmlns:p14="http://schemas.microsoft.com/office/powerpoint/2010/main" val="41941403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609600" y="1788368"/>
            <a:ext cx="8077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b="0" kern="0" dirty="0" err="1" smtClean="0">
                <a:latin typeface="Calibri" pitchFamily="34" charset="0"/>
              </a:rPr>
              <a:t>Предоставяне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посреднически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услуги</a:t>
            </a:r>
            <a:r>
              <a:rPr lang="bg-BG" altLang="bg-BG" sz="2000" b="0" kern="0" dirty="0" smtClean="0">
                <a:latin typeface="Calibri" pitchFamily="34" charset="0"/>
              </a:rPr>
              <a:t> и п</a:t>
            </a:r>
            <a:r>
              <a:rPr lang="en-GB" altLang="bg-BG" sz="2000" b="0" kern="0" dirty="0" err="1" smtClean="0">
                <a:latin typeface="Calibri" pitchFamily="34" charset="0"/>
              </a:rPr>
              <a:t>рофесионално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информиране</a:t>
            </a:r>
            <a:r>
              <a:rPr lang="en-GB" altLang="bg-BG" sz="2000" b="0" kern="0" dirty="0" smtClean="0">
                <a:latin typeface="Calibri" pitchFamily="34" charset="0"/>
              </a:rPr>
              <a:t> и </a:t>
            </a:r>
            <a:r>
              <a:rPr lang="en-GB" altLang="bg-BG" sz="2000" b="0" kern="0" dirty="0" err="1" smtClean="0">
                <a:latin typeface="Calibri" pitchFamily="34" charset="0"/>
              </a:rPr>
              <a:t>консултиране</a:t>
            </a:r>
            <a:endParaRPr lang="en-GB" altLang="bg-BG" sz="2000" b="0" kern="0" dirty="0" smtClean="0">
              <a:latin typeface="Calibri" pitchFamily="34" charset="0"/>
            </a:endParaRP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Психологическо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подпомагане</a:t>
            </a:r>
            <a:r>
              <a:rPr lang="bg-BG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и п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редоставяне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мотивационно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обучение</a:t>
            </a:r>
            <a:endParaRPr lang="en-GB" altLang="bg-BG" sz="2000" b="0" kern="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b="0" kern="0" dirty="0" err="1" smtClean="0">
                <a:latin typeface="Calibri" pitchFamily="34" charset="0"/>
              </a:rPr>
              <a:t>Насърчаване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географската</a:t>
            </a:r>
            <a:r>
              <a:rPr lang="en-GB" altLang="bg-BG" sz="2000" b="0" kern="0" dirty="0" smtClean="0">
                <a:latin typeface="Calibri" pitchFamily="34" charset="0"/>
              </a:rPr>
              <a:t> и </a:t>
            </a:r>
            <a:r>
              <a:rPr lang="en-GB" altLang="bg-BG" sz="2000" b="0" kern="0" dirty="0" err="1" smtClean="0">
                <a:latin typeface="Calibri" pitchFamily="34" charset="0"/>
              </a:rPr>
              <a:t>професионалната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мобилност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заетите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лица</a:t>
            </a:r>
            <a:endParaRPr lang="en-GB" altLang="bg-BG" sz="2000" b="0" kern="0" dirty="0" smtClean="0">
              <a:latin typeface="Calibri" pitchFamily="34" charset="0"/>
            </a:endParaRP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b="0" kern="0" dirty="0" err="1" smtClean="0">
                <a:latin typeface="Calibri" pitchFamily="34" charset="0"/>
              </a:rPr>
              <a:t>Насърчаване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използването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гъвкави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форми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latin typeface="Calibri" pitchFamily="34" charset="0"/>
              </a:rPr>
              <a:t>заетост</a:t>
            </a:r>
            <a:endParaRPr lang="bg-BG" altLang="bg-BG" sz="2000" b="0" kern="0" dirty="0" smtClean="0">
              <a:latin typeface="Calibri" pitchFamily="34" charset="0"/>
            </a:endParaRP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Предоставяне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стимули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работодателите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за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разработване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и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внедряване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системи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за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управление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човешките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ресурси</a:t>
            </a:r>
            <a:r>
              <a:rPr lang="en-GB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 в </a:t>
            </a:r>
            <a:r>
              <a:rPr lang="en-GB" altLang="bg-BG" sz="2000" b="0" kern="0" dirty="0" err="1" smtClean="0">
                <a:solidFill>
                  <a:srgbClr val="0000CC"/>
                </a:solidFill>
                <a:latin typeface="Calibri" pitchFamily="34" charset="0"/>
              </a:rPr>
              <a:t>предприятията</a:t>
            </a:r>
            <a:r>
              <a:rPr lang="en-GB" altLang="bg-BG" sz="2000" b="0" kern="0" dirty="0">
                <a:solidFill>
                  <a:srgbClr val="0000CC"/>
                </a:solidFill>
                <a:latin typeface="Calibri" pitchFamily="34" charset="0"/>
              </a:rPr>
              <a:t>.</a:t>
            </a:r>
            <a:endParaRPr lang="en-GB" altLang="bg-BG" sz="2000" b="0" kern="0" dirty="0" smtClean="0">
              <a:solidFill>
                <a:srgbClr val="0000CC"/>
              </a:solidFill>
              <a:latin typeface="Calibri" pitchFamily="34" charset="0"/>
            </a:endParaRP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endParaRPr lang="bg-BG" altLang="bg-BG" sz="2000" b="0" kern="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endParaRPr lang="en-GB" altLang="bg-BG" sz="2000" b="0" kern="0" dirty="0" smtClean="0">
              <a:latin typeface="Calibri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16632"/>
            <a:ext cx="80772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ИП: </a:t>
            </a:r>
            <a:r>
              <a:rPr kumimoji="0" lang="ru-RU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Адаптиране на работниците, предприятията и предприемачите към промените</a:t>
            </a: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(1)</a:t>
            </a:r>
          </a:p>
        </p:txBody>
      </p:sp>
    </p:spTree>
    <p:extLst>
      <p:ext uri="{BB962C8B-B14F-4D97-AF65-F5344CB8AC3E}">
        <p14:creationId xmlns:p14="http://schemas.microsoft.com/office/powerpoint/2010/main" val="169654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16632"/>
            <a:ext cx="80772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ИП: </a:t>
            </a:r>
            <a:r>
              <a:rPr kumimoji="0" lang="ru-RU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Адаптиране на работниците, предприятията и предприемачите към промените</a:t>
            </a: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(</a:t>
            </a:r>
            <a:r>
              <a:rPr kumimoji="0" lang="en-GB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2</a:t>
            </a: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)</a:t>
            </a:r>
          </a:p>
        </p:txBody>
      </p:sp>
      <p:sp>
        <p:nvSpPr>
          <p:cNvPr id="4" name="Rectangle 3"/>
          <p:cNvSpPr/>
          <p:nvPr/>
        </p:nvSpPr>
        <p:spPr>
          <a:xfrm>
            <a:off x="377754" y="1916832"/>
            <a:ext cx="842493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fontAlgn="base" hangingPunct="0">
              <a:spcBef>
                <a:spcPct val="3500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Предоставяне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стимули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работодателите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въвеждане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иновативни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,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по-производителни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и „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по-зелени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”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модели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организация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CC"/>
                </a:solidFill>
                <a:latin typeface="Calibri" pitchFamily="34" charset="0"/>
              </a:rPr>
              <a:t>труда</a:t>
            </a:r>
            <a:r>
              <a:rPr lang="en-GB" altLang="bg-BG" sz="2000" kern="0" dirty="0">
                <a:solidFill>
                  <a:srgbClr val="0000CC"/>
                </a:solidFill>
                <a:latin typeface="Calibri" pitchFamily="34" charset="0"/>
              </a:rPr>
              <a:t> в </a:t>
            </a:r>
            <a:r>
              <a:rPr lang="en-GB" altLang="bg-BG" sz="2000" kern="0" dirty="0" err="1" smtClean="0">
                <a:solidFill>
                  <a:srgbClr val="0000CC"/>
                </a:solidFill>
                <a:latin typeface="Calibri" pitchFamily="34" charset="0"/>
              </a:rPr>
              <a:t>предприятията</a:t>
            </a:r>
            <a:endParaRPr lang="bg-BG" altLang="bg-BG" sz="2000" kern="0" dirty="0">
              <a:solidFill>
                <a:srgbClr val="0000CC"/>
              </a:solidFill>
              <a:latin typeface="Calibri" pitchFamily="34" charset="0"/>
            </a:endParaRPr>
          </a:p>
          <a:p>
            <a:pPr marL="342900" lvl="0" indent="-342900" algn="just" eaLnBrk="0" fontAlgn="base" hangingPunct="0">
              <a:spcBef>
                <a:spcPct val="3500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Подкрепа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фирмени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практики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по-лесно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съчетаване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професионалния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семейния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и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личния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живот</a:t>
            </a:r>
            <a:r>
              <a:rPr lang="bg-BG" altLang="bg-BG" sz="2000" kern="0" dirty="0">
                <a:solidFill>
                  <a:srgbClr val="000000"/>
                </a:solidFill>
                <a:latin typeface="Calibri" pitchFamily="34" charset="0"/>
              </a:rPr>
              <a:t> и за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насърчаване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по-дългото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оставане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пазара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труда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по-възрастните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 smtClean="0">
                <a:solidFill>
                  <a:srgbClr val="000000"/>
                </a:solidFill>
                <a:latin typeface="Calibri" pitchFamily="34" charset="0"/>
              </a:rPr>
              <a:t>работници</a:t>
            </a:r>
            <a:endParaRPr lang="en-GB" altLang="bg-BG" sz="2000" kern="0" dirty="0">
              <a:solidFill>
                <a:srgbClr val="000000"/>
              </a:solidFill>
              <a:latin typeface="Calibri" pitchFamily="34" charset="0"/>
            </a:endParaRPr>
          </a:p>
          <a:p>
            <a:pPr marL="342900" lvl="0" indent="-342900" algn="just" eaLnBrk="0" fontAlgn="base" hangingPunct="0">
              <a:spcBef>
                <a:spcPct val="3500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Подобряване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професионалния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и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здравния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статус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работната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сила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чрез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внедряване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превантивни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системи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мониторинг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и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контрол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рисковете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здравето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и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безопасността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C00000"/>
                </a:solidFill>
                <a:latin typeface="Calibri" pitchFamily="34" charset="0"/>
              </a:rPr>
              <a:t>работното</a:t>
            </a:r>
            <a:r>
              <a:rPr lang="en-GB" altLang="bg-BG" sz="2000" kern="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 smtClean="0">
                <a:solidFill>
                  <a:srgbClr val="C00000"/>
                </a:solidFill>
                <a:latin typeface="Calibri" pitchFamily="34" charset="0"/>
              </a:rPr>
              <a:t>място</a:t>
            </a:r>
            <a:endParaRPr lang="bg-BG" altLang="bg-BG" sz="2000" kern="0" dirty="0">
              <a:solidFill>
                <a:srgbClr val="C00000"/>
              </a:solidFill>
              <a:latin typeface="Calibri" pitchFamily="34" charset="0"/>
            </a:endParaRPr>
          </a:p>
          <a:p>
            <a:pPr marL="342900" lvl="0" indent="-342900" algn="just" eaLnBrk="0" fontAlgn="base" hangingPunct="0">
              <a:spcBef>
                <a:spcPct val="3500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Провеждане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информационни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кампании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за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стимулиране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корпоративната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социална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отговорност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равнопоставеност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и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равно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третиране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на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работното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bg-BG" sz="2000" kern="0" dirty="0" err="1">
                <a:solidFill>
                  <a:srgbClr val="000000"/>
                </a:solidFill>
                <a:latin typeface="Calibri" pitchFamily="34" charset="0"/>
              </a:rPr>
              <a:t>място</a:t>
            </a:r>
            <a:r>
              <a:rPr lang="en-GB" altLang="bg-BG" sz="2000" kern="0" dirty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85470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1369937"/>
              </p:ext>
            </p:extLst>
          </p:nvPr>
        </p:nvGraphicFramePr>
        <p:xfrm>
          <a:off x="5075113" y="2044824"/>
          <a:ext cx="3889375" cy="1600200"/>
        </p:xfrm>
        <a:graphic>
          <a:graphicData uri="http://schemas.openxmlformats.org/drawingml/2006/table">
            <a:tbl>
              <a:tblPr/>
              <a:tblGrid>
                <a:gridCol w="3889375"/>
              </a:tblGrid>
              <a:tr h="1600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Интегриране на маргинализираните общности в обществения живот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9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280944"/>
              </p:ext>
            </p:extLst>
          </p:nvPr>
        </p:nvGraphicFramePr>
        <p:xfrm>
          <a:off x="4500563" y="3886200"/>
          <a:ext cx="2881312" cy="642078"/>
        </p:xfrm>
        <a:graphic>
          <a:graphicData uri="http://schemas.openxmlformats.org/drawingml/2006/table">
            <a:tbl>
              <a:tblPr/>
              <a:tblGrid>
                <a:gridCol w="2881312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доставчици на социални и здравни услуги 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53"/>
          <p:cNvSpPr>
            <a:spLocks noChangeArrowheads="1"/>
          </p:cNvSpPr>
          <p:nvPr/>
        </p:nvSpPr>
        <p:spPr bwMode="auto">
          <a:xfrm>
            <a:off x="4395465" y="2710756"/>
            <a:ext cx="536575" cy="430212"/>
          </a:xfrm>
          <a:prstGeom prst="rightArrow">
            <a:avLst>
              <a:gd name="adj1" fmla="val 50000"/>
              <a:gd name="adj2" fmla="val 31181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592725"/>
              </p:ext>
            </p:extLst>
          </p:nvPr>
        </p:nvGraphicFramePr>
        <p:xfrm>
          <a:off x="1908175" y="5407025"/>
          <a:ext cx="3883025" cy="642240"/>
        </p:xfrm>
        <a:graphic>
          <a:graphicData uri="http://schemas.openxmlformats.org/drawingml/2006/table">
            <a:tbl>
              <a:tblPr/>
              <a:tblGrid>
                <a:gridCol w="3883025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образователни и обучителни организации и институции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18839"/>
              </p:ext>
            </p:extLst>
          </p:nvPr>
        </p:nvGraphicFramePr>
        <p:xfrm>
          <a:off x="107950" y="3886200"/>
          <a:ext cx="1949450" cy="611188"/>
        </p:xfrm>
        <a:graphic>
          <a:graphicData uri="http://schemas.openxmlformats.org/drawingml/2006/table">
            <a:tbl>
              <a:tblPr/>
              <a:tblGrid>
                <a:gridCol w="194945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 МЗ и ВРБК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925383"/>
              </p:ext>
            </p:extLst>
          </p:nvPr>
        </p:nvGraphicFramePr>
        <p:xfrm>
          <a:off x="7667625" y="4648200"/>
          <a:ext cx="1368425" cy="609600"/>
        </p:xfrm>
        <a:graphic>
          <a:graphicData uri="http://schemas.openxmlformats.org/drawingml/2006/table">
            <a:tbl>
              <a:tblPr/>
              <a:tblGrid>
                <a:gridCol w="1368425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7594"/>
              </p:ext>
            </p:extLst>
          </p:nvPr>
        </p:nvGraphicFramePr>
        <p:xfrm>
          <a:off x="2122488" y="3886200"/>
          <a:ext cx="2305050" cy="605704"/>
        </p:xfrm>
        <a:graphic>
          <a:graphicData uri="http://schemas.openxmlformats.org/drawingml/2006/table">
            <a:tbl>
              <a:tblPr/>
              <a:tblGrid>
                <a:gridCol w="2305050"/>
              </a:tblGrid>
              <a:tr h="593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общини и райони на общини </a:t>
                      </a:r>
                    </a:p>
                  </a:txBody>
                  <a:tcPr marL="90000" marR="90000" marT="46820" marB="4682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563542"/>
              </p:ext>
            </p:extLst>
          </p:nvPr>
        </p:nvGraphicFramePr>
        <p:xfrm>
          <a:off x="106363" y="6169025"/>
          <a:ext cx="3703637" cy="642240"/>
        </p:xfrm>
        <a:graphic>
          <a:graphicData uri="http://schemas.openxmlformats.org/drawingml/2006/table">
            <a:tbl>
              <a:tblPr/>
              <a:tblGrid>
                <a:gridCol w="3703637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организации, предоставящи посреднически услуги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496938"/>
              </p:ext>
            </p:extLst>
          </p:nvPr>
        </p:nvGraphicFramePr>
        <p:xfrm>
          <a:off x="3884613" y="6169025"/>
          <a:ext cx="2592387" cy="572343"/>
        </p:xfrm>
        <a:graphic>
          <a:graphicData uri="http://schemas.openxmlformats.org/drawingml/2006/table">
            <a:tbl>
              <a:tblPr/>
              <a:tblGrid>
                <a:gridCol w="2592387"/>
              </a:tblGrid>
              <a:tr h="5723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браншови организации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188606"/>
              </p:ext>
            </p:extLst>
          </p:nvPr>
        </p:nvGraphicFramePr>
        <p:xfrm>
          <a:off x="107950" y="5407025"/>
          <a:ext cx="1720850" cy="612775"/>
        </p:xfrm>
        <a:graphic>
          <a:graphicData uri="http://schemas.openxmlformats.org/drawingml/2006/table">
            <a:tbl>
              <a:tblPr/>
              <a:tblGrid>
                <a:gridCol w="172085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081537"/>
              </p:ext>
            </p:extLst>
          </p:nvPr>
        </p:nvGraphicFramePr>
        <p:xfrm>
          <a:off x="4038600" y="4648200"/>
          <a:ext cx="3529013" cy="609600"/>
        </p:xfrm>
        <a:graphic>
          <a:graphicData uri="http://schemas.openxmlformats.org/drawingml/2006/table">
            <a:tbl>
              <a:tblPr/>
              <a:tblGrid>
                <a:gridCol w="3529013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центрове за информация и професионално ориентиране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468458"/>
              </p:ext>
            </p:extLst>
          </p:nvPr>
        </p:nvGraphicFramePr>
        <p:xfrm>
          <a:off x="5867400" y="5407025"/>
          <a:ext cx="3168650" cy="642240"/>
        </p:xfrm>
        <a:graphic>
          <a:graphicData uri="http://schemas.openxmlformats.org/drawingml/2006/table">
            <a:tbl>
              <a:tblPr/>
              <a:tblGrid>
                <a:gridCol w="316865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центрове за кариерно развитие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15435"/>
              </p:ext>
            </p:extLst>
          </p:nvPr>
        </p:nvGraphicFramePr>
        <p:xfrm>
          <a:off x="7451725" y="3884613"/>
          <a:ext cx="1584325" cy="642078"/>
        </p:xfrm>
        <a:graphic>
          <a:graphicData uri="http://schemas.openxmlformats.org/drawingml/2006/table">
            <a:tbl>
              <a:tblPr/>
              <a:tblGrid>
                <a:gridCol w="1584325"/>
              </a:tblGrid>
              <a:tr h="6111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партньори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89140"/>
              </p:ext>
            </p:extLst>
          </p:nvPr>
        </p:nvGraphicFramePr>
        <p:xfrm>
          <a:off x="107950" y="4648200"/>
          <a:ext cx="3816350" cy="642078"/>
        </p:xfrm>
        <a:graphic>
          <a:graphicData uri="http://schemas.openxmlformats.org/drawingml/2006/table">
            <a:tbl>
              <a:tblPr/>
              <a:tblGrid>
                <a:gridCol w="381635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предприятия и кооперации за хора с увреждания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996903"/>
              </p:ext>
            </p:extLst>
          </p:nvPr>
        </p:nvGraphicFramePr>
        <p:xfrm>
          <a:off x="6553200" y="6169025"/>
          <a:ext cx="2514600" cy="612775"/>
        </p:xfrm>
        <a:graphic>
          <a:graphicData uri="http://schemas.openxmlformats.org/drawingml/2006/table">
            <a:tbl>
              <a:tblPr/>
              <a:tblGrid>
                <a:gridCol w="251460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читалища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253287"/>
              </p:ext>
            </p:extLst>
          </p:nvPr>
        </p:nvGraphicFramePr>
        <p:xfrm>
          <a:off x="323528" y="1972816"/>
          <a:ext cx="3827463" cy="1600200"/>
        </p:xfrm>
        <a:graphic>
          <a:graphicData uri="http://schemas.openxmlformats.org/drawingml/2006/table">
            <a:tbl>
              <a:tblPr/>
              <a:tblGrid>
                <a:gridCol w="3827463"/>
              </a:tblGrid>
              <a:tr h="1600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ИП 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Интеграция на маргинализирани общности като ромите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bg-BG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0" y="0"/>
            <a:ext cx="493236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ПО “Намаляване на бедността и</a:t>
            </a:r>
            <a:endParaRPr kumimoji="0" lang="en-GB" altLang="bg-BG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насърчаване на социалното включване”</a:t>
            </a:r>
          </a:p>
        </p:txBody>
      </p:sp>
    </p:spTree>
    <p:extLst>
      <p:ext uri="{BB962C8B-B14F-4D97-AF65-F5344CB8AC3E}">
        <p14:creationId xmlns:p14="http://schemas.microsoft.com/office/powerpoint/2010/main" val="12329481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7504" y="366936"/>
            <a:ext cx="527950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g-BG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ИП: Интеграция на маргинализирани</a:t>
            </a:r>
            <a:endParaRPr kumimoji="0" lang="en-GB" altLang="bg-BG" sz="24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g-BG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общности като ромите</a:t>
            </a:r>
            <a:r>
              <a:rPr kumimoji="0" lang="ru-RU" altLang="bg-BG" sz="2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altLang="bg-BG" sz="2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endParaRPr kumimoji="0" lang="bg-BG" altLang="bg-BG" sz="22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1788368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spcBef>
                <a:spcPct val="35000"/>
              </a:spcBef>
              <a:spcAft>
                <a:spcPct val="35000"/>
              </a:spcAft>
              <a:buFont typeface="Wingdings" pitchFamily="2" charset="2"/>
              <a:buNone/>
            </a:pPr>
            <a:r>
              <a:rPr lang="bg-BG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Ще бъдат подкрепяни</a:t>
            </a:r>
            <a:r>
              <a:rPr lang="bg-BG" altLang="bg-BG" sz="200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bg-BG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единствено</a:t>
            </a:r>
            <a:r>
              <a:rPr lang="bg-BG" altLang="bg-BG" sz="2000" kern="0" dirty="0" smtClean="0">
                <a:solidFill>
                  <a:srgbClr val="C00000"/>
                </a:solidFill>
                <a:latin typeface="Calibri" pitchFamily="34" charset="0"/>
              </a:rPr>
              <a:t> интегрирани мерки:</a:t>
            </a:r>
          </a:p>
          <a:p>
            <a:pPr algn="just">
              <a:spcBef>
                <a:spcPct val="35000"/>
              </a:spcBef>
              <a:spcAft>
                <a:spcPct val="35000"/>
              </a:spcAft>
              <a:buFont typeface="Wingdings" pitchFamily="2" charset="2"/>
              <a:buNone/>
            </a:pPr>
            <a:endParaRPr lang="bg-BG" altLang="bg-BG" sz="2000" kern="0" dirty="0" smtClean="0">
              <a:latin typeface="Calibri" pitchFamily="34" charset="0"/>
            </a:endParaRP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bg-BG" altLang="bg-BG" sz="2000" b="0" kern="0" dirty="0" smtClean="0">
                <a:solidFill>
                  <a:srgbClr val="0000CC"/>
                </a:solidFill>
                <a:latin typeface="Calibri" pitchFamily="34" charset="0"/>
              </a:rPr>
              <a:t>Направление „Подобряване достъпа до заетост”</a:t>
            </a:r>
            <a:r>
              <a:rPr lang="bg-BG" altLang="bg-BG" sz="2000" kern="0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bg-BG" altLang="bg-BG" sz="2000" b="0" kern="0" dirty="0" smtClean="0">
                <a:latin typeface="Calibri" pitchFamily="34" charset="0"/>
              </a:rPr>
              <a:t>Направление „Достъп до социални и здравни услуги”</a:t>
            </a:r>
          </a:p>
          <a:p>
            <a:pPr algn="just">
              <a:spcBef>
                <a:spcPct val="35000"/>
              </a:spcBef>
              <a:spcAft>
                <a:spcPct val="35000"/>
              </a:spcAft>
            </a:pP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Направление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„</a:t>
            </a:r>
            <a:r>
              <a:rPr lang="bg-BG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Развитие на местните общности и п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реодоляване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на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негативните</a:t>
            </a:r>
            <a:r>
              <a:rPr lang="en-GB" altLang="bg-BG" sz="2000" b="0" kern="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GB" altLang="bg-BG" sz="2000" b="0" kern="0" dirty="0" err="1" smtClean="0">
                <a:solidFill>
                  <a:srgbClr val="C00000"/>
                </a:solidFill>
                <a:latin typeface="Calibri" pitchFamily="34" charset="0"/>
              </a:rPr>
              <a:t>стереотипи</a:t>
            </a:r>
            <a:r>
              <a:rPr lang="en-GB" altLang="bg-BG" sz="2400" b="0" kern="0" dirty="0" smtClean="0">
                <a:solidFill>
                  <a:srgbClr val="C00000"/>
                </a:solidFill>
                <a:latin typeface="Calibri" pitchFamily="34" charset="0"/>
              </a:rPr>
              <a:t>”</a:t>
            </a:r>
            <a:endParaRPr lang="bg-BG" altLang="bg-BG" sz="2400" b="0" kern="0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0808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12" descr="slide_www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6607175"/>
            <a:ext cx="10414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8"/>
          <p:cNvSpPr>
            <a:spLocks noGrp="1"/>
          </p:cNvSpPr>
          <p:nvPr>
            <p:ph type="title" idx="4294967295"/>
          </p:nvPr>
        </p:nvSpPr>
        <p:spPr>
          <a:xfrm>
            <a:off x="1619250" y="274638"/>
            <a:ext cx="5976938" cy="777875"/>
          </a:xfrm>
        </p:spPr>
        <p:txBody>
          <a:bodyPr/>
          <a:lstStyle/>
          <a:p>
            <a:pPr eaLnBrk="1" hangingPunct="1"/>
            <a:r>
              <a:rPr lang="bg-BG" altLang="bg-BG" sz="2400" b="1" smtClean="0">
                <a:solidFill>
                  <a:srgbClr val="C00000"/>
                </a:solidFill>
                <a:latin typeface="Arial" charset="0"/>
              </a:rPr>
              <a:t>Приоритетни оси</a:t>
            </a:r>
            <a:r>
              <a:rPr lang="en-US" altLang="bg-BG" sz="2400" b="1" smtClean="0">
                <a:solidFill>
                  <a:srgbClr val="C00000"/>
                </a:solidFill>
                <a:latin typeface="Arial" charset="0"/>
              </a:rPr>
              <a:t> </a:t>
            </a:r>
            <a:endParaRPr lang="bg-BG" altLang="bg-BG" sz="2400" smtClean="0">
              <a:latin typeface="Andalus" pitchFamily="18" charset="-78"/>
            </a:endParaRPr>
          </a:p>
        </p:txBody>
      </p:sp>
      <p:sp>
        <p:nvSpPr>
          <p:cNvPr id="21511" name="Line 18"/>
          <p:cNvSpPr>
            <a:spLocks noChangeShapeType="1"/>
          </p:cNvSpPr>
          <p:nvPr/>
        </p:nvSpPr>
        <p:spPr bwMode="auto">
          <a:xfrm flipV="1">
            <a:off x="0" y="1052736"/>
            <a:ext cx="9251950" cy="9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bg-BG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512" name="Rectangle 32"/>
          <p:cNvSpPr>
            <a:spLocks/>
          </p:cNvSpPr>
          <p:nvPr/>
        </p:nvSpPr>
        <p:spPr bwMode="auto">
          <a:xfrm>
            <a:off x="250825" y="1700213"/>
            <a:ext cx="85693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r>
              <a:rPr lang="bg-BG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bg-BG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endParaRPr lang="bg-BG" altLang="bg-BG" sz="2400">
              <a:solidFill>
                <a:srgbClr val="000000"/>
              </a:solidFill>
              <a:latin typeface="Andalus" pitchFamily="18" charset="-78"/>
              <a:cs typeface="Arial" charset="0"/>
            </a:endParaRPr>
          </a:p>
        </p:txBody>
      </p:sp>
      <p:sp>
        <p:nvSpPr>
          <p:cNvPr id="21513" name="Content Placeholder 2"/>
          <p:cNvSpPr txBox="1">
            <a:spLocks/>
          </p:cNvSpPr>
          <p:nvPr/>
        </p:nvSpPr>
        <p:spPr bwMode="auto">
          <a:xfrm>
            <a:off x="80963" y="1412776"/>
            <a:ext cx="46355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lnSpc>
                <a:spcPct val="115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bg-BG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Инвестиционен приоритет:</a:t>
            </a:r>
            <a:r>
              <a:rPr lang="bg-BG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Инвестиции в образованието, уменията и ученето през целия живот – </a:t>
            </a:r>
            <a:r>
              <a:rPr lang="ru-RU" altLang="bg-BG" sz="1600" b="1" dirty="0">
                <a:solidFill>
                  <a:srgbClr val="003399"/>
                </a:solidFill>
                <a:latin typeface="+mn-lt"/>
                <a:cs typeface="Arial" charset="0"/>
              </a:rPr>
              <a:t>77 млн. евро</a:t>
            </a:r>
          </a:p>
          <a:p>
            <a:pPr algn="just" fontAlgn="base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600" b="1" dirty="0">
                <a:solidFill>
                  <a:srgbClr val="003399"/>
                </a:solidFill>
                <a:latin typeface="+mn-lt"/>
                <a:cs typeface="Arial" charset="0"/>
              </a:rPr>
              <a:t>Специфична цел: </a:t>
            </a:r>
            <a:r>
              <a:rPr lang="bg-BG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Намаляване броя на преждевременно</a:t>
            </a:r>
            <a:r>
              <a:rPr lang="bg-BG" altLang="bg-BG" sz="1600" b="1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bg-BG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отпадналите от училище</a:t>
            </a:r>
            <a:r>
              <a:rPr lang="bg-BG" altLang="bg-BG" sz="1600" b="1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bg-BG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и повишаване на броя на хората с висше образование.</a:t>
            </a:r>
            <a:endParaRPr lang="en-US" altLang="bg-BG" sz="1600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 algn="just" fontAlgn="base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Конкретни бенефициенти: 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МОН, МЗХ, МК, ММС, Висши училища, общини за общинска образователна инфраструктура от национално и регионално значение</a:t>
            </a:r>
            <a:r>
              <a:rPr lang="bg-BG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.</a:t>
            </a:r>
          </a:p>
        </p:txBody>
      </p:sp>
      <p:sp>
        <p:nvSpPr>
          <p:cNvPr id="21514" name="Rectangle 8"/>
          <p:cNvSpPr txBox="1">
            <a:spLocks/>
          </p:cNvSpPr>
          <p:nvPr/>
        </p:nvSpPr>
        <p:spPr bwMode="auto">
          <a:xfrm>
            <a:off x="882650" y="1124744"/>
            <a:ext cx="7475538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Приоритетна ос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2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: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„Регионална образователна инфраструктура“</a:t>
            </a:r>
            <a:r>
              <a:rPr lang="bg-BG" altLang="bg-BG" sz="1600" dirty="0">
                <a:solidFill>
                  <a:srgbClr val="000000"/>
                </a:solidFill>
              </a:rPr>
              <a:t> </a:t>
            </a:r>
            <a:endParaRPr lang="bg-BG" altLang="bg-BG" sz="1600" dirty="0">
              <a:solidFill>
                <a:prstClr val="black"/>
              </a:solidFill>
              <a:latin typeface="Andalus" pitchFamily="18" charset="-78"/>
            </a:endParaRPr>
          </a:p>
        </p:txBody>
      </p:sp>
      <p:sp>
        <p:nvSpPr>
          <p:cNvPr id="21515" name="Content Placeholder 2"/>
          <p:cNvSpPr txBox="1">
            <a:spLocks/>
          </p:cNvSpPr>
          <p:nvPr/>
        </p:nvSpPr>
        <p:spPr bwMode="auto">
          <a:xfrm>
            <a:off x="80963" y="4575175"/>
            <a:ext cx="457358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bg-BG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Инвестиционен приоритет</a:t>
            </a:r>
            <a:r>
              <a:rPr lang="bg-BG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: 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Инвестиране в здравна и социална инфраструктура  –</a:t>
            </a:r>
            <a:r>
              <a:rPr lang="en-US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 </a:t>
            </a: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55 млн</a:t>
            </a:r>
            <a:r>
              <a:rPr lang="ru-RU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евро</a:t>
            </a:r>
          </a:p>
          <a:p>
            <a:pPr algn="just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Специфична цел</a:t>
            </a:r>
            <a:r>
              <a:rPr lang="ru-RU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: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 </a:t>
            </a:r>
            <a:r>
              <a:rPr lang="bg-BG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Повишаване на здравния статус на населението, чрез модернизация на здравната инфраструктура в градовете</a:t>
            </a:r>
            <a:r>
              <a:rPr lang="en-US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;</a:t>
            </a:r>
          </a:p>
          <a:p>
            <a:pPr algn="just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Конкретни бенефициенти</a:t>
            </a:r>
            <a:r>
              <a:rPr lang="ru-RU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:</a:t>
            </a:r>
            <a:r>
              <a:rPr lang="en-US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Министерство на здравеопазването и общини</a:t>
            </a:r>
            <a:endParaRPr lang="ru-RU" altLang="bg-BG" sz="1600" b="1" dirty="0">
              <a:solidFill>
                <a:srgbClr val="003399"/>
              </a:solidFill>
              <a:latin typeface="+mn-lt"/>
              <a:cs typeface="Arial" charset="0"/>
            </a:endParaRPr>
          </a:p>
        </p:txBody>
      </p:sp>
      <p:sp>
        <p:nvSpPr>
          <p:cNvPr id="21516" name="Rectangle 8"/>
          <p:cNvSpPr txBox="1">
            <a:spLocks/>
          </p:cNvSpPr>
          <p:nvPr/>
        </p:nvSpPr>
        <p:spPr bwMode="auto">
          <a:xfrm>
            <a:off x="554038" y="4221163"/>
            <a:ext cx="7721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Приоритетна ос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3: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„Регионална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здравна инфраструктура“</a:t>
            </a:r>
            <a:r>
              <a:rPr lang="bg-BG" altLang="bg-BG" sz="1600" dirty="0">
                <a:solidFill>
                  <a:srgbClr val="000000"/>
                </a:solidFill>
              </a:rPr>
              <a:t> </a:t>
            </a:r>
            <a:endParaRPr lang="bg-BG" altLang="bg-BG" sz="1600" dirty="0">
              <a:solidFill>
                <a:prstClr val="black"/>
              </a:solidFill>
              <a:latin typeface="Andalus" pitchFamily="18" charset="-78"/>
            </a:endParaRPr>
          </a:p>
        </p:txBody>
      </p:sp>
      <p:pic>
        <p:nvPicPr>
          <p:cNvPr id="21517" name="Picture 2" descr="C:\Users\StefanovZ\Desktop\КН 27.05\Ehograf-Ru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575175"/>
            <a:ext cx="3527425" cy="21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2" descr="HTMU-after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790700"/>
            <a:ext cx="3533775" cy="2260600"/>
          </a:xfrm>
          <a:prstGeom prst="rect">
            <a:avLst/>
          </a:prstGeom>
          <a:noFill/>
          <a:ln w="19050">
            <a:solidFill>
              <a:srgbClr val="000000">
                <a:alpha val="9803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48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988264"/>
              </p:ext>
            </p:extLst>
          </p:nvPr>
        </p:nvGraphicFramePr>
        <p:xfrm>
          <a:off x="130696" y="1723256"/>
          <a:ext cx="3505200" cy="22098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2209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ИП 2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Активно включване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308381"/>
              </p:ext>
            </p:extLst>
          </p:nvPr>
        </p:nvGraphicFramePr>
        <p:xfrm>
          <a:off x="4701480" y="1788914"/>
          <a:ext cx="4191000" cy="2216150"/>
        </p:xfrm>
        <a:graphic>
          <a:graphicData uri="http://schemas.openxmlformats.org/drawingml/2006/table">
            <a:tbl>
              <a:tblPr/>
              <a:tblGrid>
                <a:gridCol w="4191000"/>
              </a:tblGrid>
              <a:tr h="22161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Активно включване чрез подобряване достъпа до устойчиви, качествени услуги на достъпна цена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: Подобряване качеството на живот на уязвими групи чрез замяна на институционалния модел на грижа със социални услуги в общността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23"/>
          <p:cNvSpPr>
            <a:spLocks noChangeArrowheads="1"/>
          </p:cNvSpPr>
          <p:nvPr/>
        </p:nvSpPr>
        <p:spPr bwMode="auto">
          <a:xfrm>
            <a:off x="3851920" y="2615952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itchFamily="34" charset="0"/>
            </a:endParaRPr>
          </a:p>
        </p:txBody>
      </p:sp>
      <p:graphicFrame>
        <p:nvGraphicFramePr>
          <p:cNvPr id="5" name="Group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698399"/>
              </p:ext>
            </p:extLst>
          </p:nvPr>
        </p:nvGraphicFramePr>
        <p:xfrm>
          <a:off x="2189163" y="4191000"/>
          <a:ext cx="782637" cy="646113"/>
        </p:xfrm>
        <a:graphic>
          <a:graphicData uri="http://schemas.openxmlformats.org/drawingml/2006/table">
            <a:tbl>
              <a:tblPr/>
              <a:tblGrid>
                <a:gridCol w="782637"/>
              </a:tblGrid>
              <a:tr h="6461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МЗ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798456"/>
              </p:ext>
            </p:extLst>
          </p:nvPr>
        </p:nvGraphicFramePr>
        <p:xfrm>
          <a:off x="107950" y="4976813"/>
          <a:ext cx="4032250" cy="611598"/>
        </p:xfrm>
        <a:graphic>
          <a:graphicData uri="http://schemas.openxmlformats.org/drawingml/2006/table">
            <a:tbl>
              <a:tblPr/>
              <a:tblGrid>
                <a:gridCol w="4032250"/>
              </a:tblGrid>
              <a:tr h="6111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образователни и обучителни организации и институции 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12817"/>
              </p:ext>
            </p:extLst>
          </p:nvPr>
        </p:nvGraphicFramePr>
        <p:xfrm>
          <a:off x="107950" y="4191000"/>
          <a:ext cx="1949450" cy="647700"/>
        </p:xfrm>
        <a:graphic>
          <a:graphicData uri="http://schemas.openxmlformats.org/drawingml/2006/table">
            <a:tbl>
              <a:tblPr/>
              <a:tblGrid>
                <a:gridCol w="1949450"/>
              </a:tblGrid>
              <a:tr h="647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МТСП, АЗ, АСП, АХУ, ДАЗД</a:t>
                      </a:r>
                    </a:p>
                  </a:txBody>
                  <a:tcPr marL="90000" marR="90000" marT="46759" marB="4675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918883"/>
              </p:ext>
            </p:extLst>
          </p:nvPr>
        </p:nvGraphicFramePr>
        <p:xfrm>
          <a:off x="7391400" y="5711825"/>
          <a:ext cx="1524000" cy="612775"/>
        </p:xfrm>
        <a:graphic>
          <a:graphicData uri="http://schemas.openxmlformats.org/drawingml/2006/table">
            <a:tbl>
              <a:tblPr/>
              <a:tblGrid>
                <a:gridCol w="152400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558729"/>
              </p:ext>
            </p:extLst>
          </p:nvPr>
        </p:nvGraphicFramePr>
        <p:xfrm>
          <a:off x="4800600" y="5715000"/>
          <a:ext cx="2438400" cy="609600"/>
        </p:xfrm>
        <a:graphic>
          <a:graphicData uri="http://schemas.openxmlformats.org/drawingml/2006/table">
            <a:tbl>
              <a:tblPr/>
              <a:tblGrid>
                <a:gridCol w="24384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общини и райони на общини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028041"/>
              </p:ext>
            </p:extLst>
          </p:nvPr>
        </p:nvGraphicFramePr>
        <p:xfrm>
          <a:off x="4284663" y="4976813"/>
          <a:ext cx="4679950" cy="611598"/>
        </p:xfrm>
        <a:graphic>
          <a:graphicData uri="http://schemas.openxmlformats.org/drawingml/2006/table">
            <a:tbl>
              <a:tblPr/>
              <a:tblGrid>
                <a:gridCol w="4679950"/>
              </a:tblGrid>
              <a:tr h="6111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организации, предоставящи посреднически услуги на пазара на труда</a:t>
                      </a:r>
                    </a:p>
                  </a:txBody>
                  <a:tcPr marL="90000" marR="90000" marT="46719" marB="4671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055450"/>
              </p:ext>
            </p:extLst>
          </p:nvPr>
        </p:nvGraphicFramePr>
        <p:xfrm>
          <a:off x="1906588" y="5711825"/>
          <a:ext cx="2736850" cy="612775"/>
        </p:xfrm>
        <a:graphic>
          <a:graphicData uri="http://schemas.openxmlformats.org/drawingml/2006/table">
            <a:tbl>
              <a:tblPr/>
              <a:tblGrid>
                <a:gridCol w="273685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публични лечебни и здравни заведения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219732"/>
              </p:ext>
            </p:extLst>
          </p:nvPr>
        </p:nvGraphicFramePr>
        <p:xfrm>
          <a:off x="107950" y="5715000"/>
          <a:ext cx="1655763" cy="611760"/>
        </p:xfrm>
        <a:graphic>
          <a:graphicData uri="http://schemas.openxmlformats.org/drawingml/2006/table">
            <a:tbl>
              <a:tblPr/>
              <a:tblGrid>
                <a:gridCol w="1655763"/>
              </a:tblGrid>
              <a:tr h="608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99564"/>
              </p:ext>
            </p:extLst>
          </p:nvPr>
        </p:nvGraphicFramePr>
        <p:xfrm>
          <a:off x="3140075" y="4191000"/>
          <a:ext cx="898525" cy="646113"/>
        </p:xfrm>
        <a:graphic>
          <a:graphicData uri="http://schemas.openxmlformats.org/drawingml/2006/table">
            <a:tbl>
              <a:tblPr/>
              <a:tblGrid>
                <a:gridCol w="898525"/>
              </a:tblGrid>
              <a:tr h="6461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МФВС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582958"/>
              </p:ext>
            </p:extLst>
          </p:nvPr>
        </p:nvGraphicFramePr>
        <p:xfrm>
          <a:off x="4191000" y="4191000"/>
          <a:ext cx="1949450" cy="647700"/>
        </p:xfrm>
        <a:graphic>
          <a:graphicData uri="http://schemas.openxmlformats.org/drawingml/2006/table">
            <a:tbl>
              <a:tblPr/>
              <a:tblGrid>
                <a:gridCol w="1949450"/>
              </a:tblGrid>
              <a:tr h="647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Медицински университети</a:t>
                      </a:r>
                    </a:p>
                  </a:txBody>
                  <a:tcPr marL="90000" marR="90000" marT="46759" marB="4675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423260"/>
              </p:ext>
            </p:extLst>
          </p:nvPr>
        </p:nvGraphicFramePr>
        <p:xfrm>
          <a:off x="6248400" y="4191000"/>
          <a:ext cx="2667000" cy="647700"/>
        </p:xfrm>
        <a:graphic>
          <a:graphicData uri="http://schemas.openxmlformats.org/drawingml/2006/table">
            <a:tbl>
              <a:tblPr/>
              <a:tblGrid>
                <a:gridCol w="2667000"/>
              </a:tblGrid>
              <a:tr h="647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доставчици на социални и здравни услуги</a:t>
                      </a:r>
                    </a:p>
                  </a:txBody>
                  <a:tcPr marL="90000" marR="90000" marT="46759" marB="46759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41920" y="116632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ПО “Намаляване на бедността и насърчаване на социалното включване”</a:t>
            </a:r>
          </a:p>
        </p:txBody>
      </p:sp>
    </p:spTree>
    <p:extLst>
      <p:ext uri="{BB962C8B-B14F-4D97-AF65-F5344CB8AC3E}">
        <p14:creationId xmlns:p14="http://schemas.microsoft.com/office/powerpoint/2010/main" val="18666251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772816"/>
            <a:ext cx="885698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C00000"/>
                </a:solidFill>
              </a:rPr>
              <a:t>Предоставяне на подкрепящи услуги, в т.ч. интегрирани междусекторни услуги, услуги за превенция и ранна интервенция, за деца, младежи, семейства с деца, възрастни хора и уязвими групи от </a:t>
            </a:r>
            <a:r>
              <a:rPr lang="ru-RU" dirty="0" smtClean="0">
                <a:solidFill>
                  <a:srgbClr val="C00000"/>
                </a:solidFill>
              </a:rPr>
              <a:t>населението</a:t>
            </a:r>
            <a:endParaRPr lang="ru-RU" dirty="0">
              <a:solidFill>
                <a:srgbClr val="C00000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Подобряване достъпа до здравеопазване и промоция на здравето и подпомагане на здравната профилактика на населението, в т.ч. чрез целеви действия, насочени към уязвими </a:t>
            </a:r>
            <a:r>
              <a:rPr lang="ru-RU" dirty="0" smtClean="0"/>
              <a:t>групи</a:t>
            </a:r>
            <a:endParaRPr lang="ru-RU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Подкрепя за доброволчеството и местни социални дейности.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Осигуряване на необходимите ресурси и услуги, включително услуги по превенция, за премахване на институционалния модел на грижа за децата чрез създаване на мрежи от социални услуги и междусекторни услуги в общността, в семейна или близка до семейната </a:t>
            </a:r>
            <a:r>
              <a:rPr lang="ru-RU" dirty="0" smtClean="0">
                <a:solidFill>
                  <a:srgbClr val="0000CC"/>
                </a:solidFill>
              </a:rPr>
              <a:t>среда</a:t>
            </a:r>
            <a:endParaRPr lang="ru-RU" dirty="0">
              <a:solidFill>
                <a:srgbClr val="0000CC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Осигуряване на необходимите ресурси и услуги за премахване на институционалния модел на грижа за възрастните хора и хората с физически увреждания и умствена изостаналост чрез създаване на мрежа от социални и междусекторни услуги в общността, в семейна среда или в среда, близка до </a:t>
            </a:r>
            <a:r>
              <a:rPr lang="ru-RU" dirty="0" smtClean="0"/>
              <a:t>семейната</a:t>
            </a:r>
            <a:r>
              <a:rPr lang="en-GB" dirty="0"/>
              <a:t>.</a:t>
            </a:r>
            <a:endParaRPr lang="ru-RU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6768" y="116632"/>
            <a:ext cx="43434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ИП: </a:t>
            </a: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Активно включване</a:t>
            </a:r>
            <a:r>
              <a:rPr kumimoji="0" lang="bg-BG" altLang="bg-BG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(1)</a:t>
            </a:r>
          </a:p>
        </p:txBody>
      </p:sp>
    </p:spTree>
    <p:extLst>
      <p:ext uri="{BB962C8B-B14F-4D97-AF65-F5344CB8AC3E}">
        <p14:creationId xmlns:p14="http://schemas.microsoft.com/office/powerpoint/2010/main" val="401891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2366878"/>
            <a:ext cx="84969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C00000"/>
                </a:solidFill>
              </a:rPr>
              <a:t>Реализация на интегрирани подходи за насърчаване участието на пазара на труда на дълготрайно безработни и икономически неактивни лица в трудоспособна възраст, съчетаващи услуги за повишаване пригодността за заетост и индивидуализирани услуги за интеграция, реинтеграция или задържане в </a:t>
            </a:r>
            <a:r>
              <a:rPr lang="ru-RU" dirty="0" smtClean="0">
                <a:solidFill>
                  <a:srgbClr val="C00000"/>
                </a:solidFill>
              </a:rPr>
              <a:t>заетостта</a:t>
            </a:r>
            <a:endParaRPr lang="ru-RU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Подкрепа за личностно развитие и социално включване чрез социални услуги, реализирани от организации на и за хора с увреждания и други специализирани </a:t>
            </a:r>
            <a:r>
              <a:rPr lang="ru-RU" dirty="0" smtClean="0">
                <a:solidFill>
                  <a:srgbClr val="0000CC"/>
                </a:solidFill>
              </a:rPr>
              <a:t>доставчици</a:t>
            </a:r>
            <a:endParaRPr lang="ru-RU" dirty="0">
              <a:solidFill>
                <a:srgbClr val="0000CC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Развитие на приемна </a:t>
            </a:r>
            <a:r>
              <a:rPr lang="ru-RU" dirty="0" smtClean="0"/>
              <a:t>грижа</a:t>
            </a:r>
            <a:endParaRPr lang="ru-RU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Развитие на капацитета на доставчиците на социални и здравни услуги за повишаване качеството на предоставяните от тях </a:t>
            </a:r>
            <a:r>
              <a:rPr lang="ru-RU" dirty="0" smtClean="0">
                <a:solidFill>
                  <a:srgbClr val="0000CC"/>
                </a:solidFill>
              </a:rPr>
              <a:t>услуги</a:t>
            </a:r>
            <a:r>
              <a:rPr lang="en-GB" dirty="0">
                <a:solidFill>
                  <a:srgbClr val="0000CC"/>
                </a:solidFill>
              </a:rPr>
              <a:t>.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16632"/>
            <a:ext cx="418680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g-BG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ИП: </a:t>
            </a:r>
            <a:r>
              <a:rPr kumimoji="0" lang="bg-BG" altLang="bg-BG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Активно включване (2)</a:t>
            </a:r>
            <a:br>
              <a:rPr kumimoji="0" lang="bg-BG" altLang="bg-BG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endParaRPr kumimoji="0" lang="bg-BG" altLang="bg-BG" sz="24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8225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1746241"/>
              </p:ext>
            </p:extLst>
          </p:nvPr>
        </p:nvGraphicFramePr>
        <p:xfrm>
          <a:off x="107504" y="1772221"/>
          <a:ext cx="4038600" cy="1728787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17287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ИП 3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Насърчаване на социалната икономика и социалните предприятия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4615612"/>
              </p:ext>
            </p:extLst>
          </p:nvPr>
        </p:nvGraphicFramePr>
        <p:xfrm>
          <a:off x="5353372" y="1772221"/>
          <a:ext cx="3467100" cy="1728787"/>
        </p:xfrm>
        <a:graphic>
          <a:graphicData uri="http://schemas.openxmlformats.org/drawingml/2006/table">
            <a:tbl>
              <a:tblPr/>
              <a:tblGrid>
                <a:gridCol w="3467100"/>
              </a:tblGrid>
              <a:tr h="17287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СЦ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Социално включване на уязвими групи чрез подкрепа на социалната икономика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24"/>
          <p:cNvSpPr>
            <a:spLocks noChangeArrowheads="1"/>
          </p:cNvSpPr>
          <p:nvPr/>
        </p:nvSpPr>
        <p:spPr bwMode="auto">
          <a:xfrm>
            <a:off x="4394448" y="2349500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368363"/>
              </p:ext>
            </p:extLst>
          </p:nvPr>
        </p:nvGraphicFramePr>
        <p:xfrm>
          <a:off x="4800600" y="5334000"/>
          <a:ext cx="2667000" cy="609600"/>
        </p:xfrm>
        <a:graphic>
          <a:graphicData uri="http://schemas.openxmlformats.org/drawingml/2006/table">
            <a:tbl>
              <a:tblPr/>
              <a:tblGrid>
                <a:gridCol w="26670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финансови институции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001761"/>
              </p:ext>
            </p:extLst>
          </p:nvPr>
        </p:nvGraphicFramePr>
        <p:xfrm>
          <a:off x="107950" y="4616450"/>
          <a:ext cx="4032250" cy="642240"/>
        </p:xfrm>
        <a:graphic>
          <a:graphicData uri="http://schemas.openxmlformats.org/drawingml/2006/table">
            <a:tbl>
              <a:tblPr/>
              <a:tblGrid>
                <a:gridCol w="4032250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образователни и обучителни организации и институции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68749"/>
              </p:ext>
            </p:extLst>
          </p:nvPr>
        </p:nvGraphicFramePr>
        <p:xfrm>
          <a:off x="107950" y="3962400"/>
          <a:ext cx="2025650" cy="509588"/>
        </p:xfrm>
        <a:graphic>
          <a:graphicData uri="http://schemas.openxmlformats.org/drawingml/2006/table">
            <a:tbl>
              <a:tblPr/>
              <a:tblGrid>
                <a:gridCol w="2025650"/>
              </a:tblGrid>
              <a:tr h="5095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МТСП, АСП, АХУ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964526"/>
              </p:ext>
            </p:extLst>
          </p:nvPr>
        </p:nvGraphicFramePr>
        <p:xfrm>
          <a:off x="7596188" y="5334000"/>
          <a:ext cx="1296987" cy="611188"/>
        </p:xfrm>
        <a:graphic>
          <a:graphicData uri="http://schemas.openxmlformats.org/drawingml/2006/table">
            <a:tbl>
              <a:tblPr/>
              <a:tblGrid>
                <a:gridCol w="1296987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447552"/>
              </p:ext>
            </p:extLst>
          </p:nvPr>
        </p:nvGraphicFramePr>
        <p:xfrm>
          <a:off x="2276475" y="3963988"/>
          <a:ext cx="3438525" cy="504825"/>
        </p:xfrm>
        <a:graphic>
          <a:graphicData uri="http://schemas.openxmlformats.org/drawingml/2006/table">
            <a:tbl>
              <a:tblPr/>
              <a:tblGrid>
                <a:gridCol w="3438525"/>
              </a:tblGrid>
              <a:tr h="5048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общини и райони на общини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764067"/>
              </p:ext>
            </p:extLst>
          </p:nvPr>
        </p:nvGraphicFramePr>
        <p:xfrm>
          <a:off x="4284663" y="4616450"/>
          <a:ext cx="4608512" cy="64224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612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специализирани предприятия и кооперации на хора с увреждания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188136"/>
              </p:ext>
            </p:extLst>
          </p:nvPr>
        </p:nvGraphicFramePr>
        <p:xfrm>
          <a:off x="1906588" y="5334000"/>
          <a:ext cx="2736850" cy="611188"/>
        </p:xfrm>
        <a:graphic>
          <a:graphicData uri="http://schemas.openxmlformats.org/drawingml/2006/table">
            <a:tbl>
              <a:tblPr/>
              <a:tblGrid>
                <a:gridCol w="2736850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партньори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86332"/>
              </p:ext>
            </p:extLst>
          </p:nvPr>
        </p:nvGraphicFramePr>
        <p:xfrm>
          <a:off x="107950" y="5334000"/>
          <a:ext cx="1655763" cy="611188"/>
        </p:xfrm>
        <a:graphic>
          <a:graphicData uri="http://schemas.openxmlformats.org/drawingml/2006/table">
            <a:tbl>
              <a:tblPr/>
              <a:tblGrid>
                <a:gridCol w="1655763"/>
              </a:tblGrid>
              <a:tr h="611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работодатели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241387"/>
              </p:ext>
            </p:extLst>
          </p:nvPr>
        </p:nvGraphicFramePr>
        <p:xfrm>
          <a:off x="5795963" y="3963988"/>
          <a:ext cx="3097212" cy="504825"/>
        </p:xfrm>
        <a:graphic>
          <a:graphicData uri="http://schemas.openxmlformats.org/drawingml/2006/table">
            <a:tbl>
              <a:tblPr/>
              <a:tblGrid>
                <a:gridCol w="3097212"/>
              </a:tblGrid>
              <a:tr h="5048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предприятия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-11765" y="-99392"/>
            <a:ext cx="5940152" cy="119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</a:rPr>
              <a:t>ПО “Намаляване на бедността и 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</a:rPr>
              <a:t>насърчаване на социалното включване”</a:t>
            </a:r>
          </a:p>
        </p:txBody>
      </p:sp>
    </p:spTree>
    <p:extLst>
      <p:ext uri="{BB962C8B-B14F-4D97-AF65-F5344CB8AC3E}">
        <p14:creationId xmlns:p14="http://schemas.microsoft.com/office/powerpoint/2010/main" val="19611659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1834946"/>
            <a:ext cx="82089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C00000"/>
                </a:solidFill>
              </a:rPr>
              <a:t>Подкрепа за дейността на социални предприятия, специализирани предприятия и кооперации на хора с </a:t>
            </a:r>
            <a:r>
              <a:rPr lang="ru-RU" dirty="0" smtClean="0">
                <a:solidFill>
                  <a:srgbClr val="C00000"/>
                </a:solidFill>
              </a:rPr>
              <a:t>увреждания</a:t>
            </a:r>
            <a:endParaRPr lang="ru-RU" dirty="0">
              <a:solidFill>
                <a:srgbClr val="C00000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Социален маркетинг и популяризиране на социалната икономика и социалното </a:t>
            </a:r>
            <a:r>
              <a:rPr lang="ru-RU" dirty="0" smtClean="0"/>
              <a:t>предприемачество</a:t>
            </a:r>
            <a:endParaRPr lang="ru-RU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Социална и професионална интеграция на представители на уязвимите групи в сектора на социалната </a:t>
            </a:r>
            <a:r>
              <a:rPr lang="ru-RU" dirty="0" smtClean="0">
                <a:solidFill>
                  <a:srgbClr val="0000CC"/>
                </a:solidFill>
              </a:rPr>
              <a:t>икономика</a:t>
            </a:r>
            <a:endParaRPr lang="ru-RU" dirty="0">
              <a:solidFill>
                <a:srgbClr val="0000CC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Оборудване и адаптиране на работни места за нуждите на хора с </a:t>
            </a:r>
            <a:r>
              <a:rPr lang="ru-RU" dirty="0" smtClean="0"/>
              <a:t>увреждания</a:t>
            </a:r>
            <a:endParaRPr lang="ru-RU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0000CC"/>
                </a:solidFill>
              </a:rPr>
              <a:t>Подкрепа за дейности, свързани със създаване на партньорства и разпространение на добри практики в сферата на социалната </a:t>
            </a:r>
            <a:r>
              <a:rPr lang="ru-RU" dirty="0" smtClean="0">
                <a:solidFill>
                  <a:srgbClr val="0000CC"/>
                </a:solidFill>
              </a:rPr>
              <a:t>икономика</a:t>
            </a:r>
            <a:endParaRPr lang="ru-RU" dirty="0">
              <a:solidFill>
                <a:srgbClr val="0000CC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C00000"/>
                </a:solidFill>
              </a:rPr>
              <a:t>Подобряване на капацитета и човешките ресурси за ефективно управление на социалните </a:t>
            </a:r>
            <a:r>
              <a:rPr lang="ru-RU" dirty="0" smtClean="0">
                <a:solidFill>
                  <a:srgbClr val="C00000"/>
                </a:solidFill>
              </a:rPr>
              <a:t>предприятия</a:t>
            </a:r>
            <a:endParaRPr lang="ru-RU" dirty="0">
              <a:solidFill>
                <a:srgbClr val="C00000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Предоставяне на иновативни устойчиви, качествени и достъпни социални услуги зна „подкрепена заетост” на хората с увреждания с цел превенция на социалното им изключване.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66688"/>
            <a:ext cx="810039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ИП: </a:t>
            </a:r>
            <a:r>
              <a:rPr kumimoji="0" lang="ru-RU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Насърчаване на социалната икономика и социалните предприятия</a:t>
            </a: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endParaRPr kumimoji="0" lang="bg-BG" altLang="bg-BG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9566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0260930"/>
              </p:ext>
            </p:extLst>
          </p:nvPr>
        </p:nvGraphicFramePr>
        <p:xfrm>
          <a:off x="179512" y="1731640"/>
          <a:ext cx="4038600" cy="20574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2057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СЦ 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Насърчаване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транс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националното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сътрудничество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сферата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пазара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труда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социалното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включване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укрепването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институционалния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капацитет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10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551862"/>
              </p:ext>
            </p:extLst>
          </p:nvPr>
        </p:nvGraphicFramePr>
        <p:xfrm>
          <a:off x="4876800" y="1797298"/>
          <a:ext cx="4038600" cy="206375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20637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СЦ 2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</a:t>
                      </a:r>
                      <a:r>
                        <a:rPr kumimoji="0" lang="en-GB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Укрепване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сътрудничеството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заинтересованите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страни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региона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река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Дунав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област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„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Инвестиране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хора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умения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”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Стратегията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ЕС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Дунавския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регион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7843"/>
              </p:ext>
            </p:extLst>
          </p:nvPr>
        </p:nvGraphicFramePr>
        <p:xfrm>
          <a:off x="304800" y="4114800"/>
          <a:ext cx="2057400" cy="609600"/>
        </p:xfrm>
        <a:graphic>
          <a:graphicData uri="http://schemas.openxmlformats.org/drawingml/2006/table">
            <a:tbl>
              <a:tblPr/>
              <a:tblGrid>
                <a:gridCol w="20574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МТСП, МЗ и</a:t>
                      </a: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ВРБК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827946"/>
              </p:ext>
            </p:extLst>
          </p:nvPr>
        </p:nvGraphicFramePr>
        <p:xfrm>
          <a:off x="304800" y="4848225"/>
          <a:ext cx="3124200" cy="650875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6508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общини и райони на общини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434615"/>
              </p:ext>
            </p:extLst>
          </p:nvPr>
        </p:nvGraphicFramePr>
        <p:xfrm>
          <a:off x="7010400" y="4114800"/>
          <a:ext cx="1905000" cy="609600"/>
        </p:xfrm>
        <a:graphic>
          <a:graphicData uri="http://schemas.openxmlformats.org/drawingml/2006/table">
            <a:tbl>
              <a:tblPr/>
              <a:tblGrid>
                <a:gridCol w="19050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</a:rPr>
                        <a:t>НПО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AutoShape 34"/>
          <p:cNvSpPr>
            <a:spLocks noChangeArrowheads="1"/>
          </p:cNvSpPr>
          <p:nvPr/>
        </p:nvSpPr>
        <p:spPr bwMode="auto">
          <a:xfrm>
            <a:off x="4254624" y="2439169"/>
            <a:ext cx="533400" cy="485775"/>
          </a:xfrm>
          <a:prstGeom prst="leftRightArrow">
            <a:avLst>
              <a:gd name="adj1" fmla="val 50000"/>
              <a:gd name="adj2" fmla="val 21961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bg-BG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8" name="Group 9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0223747"/>
              </p:ext>
            </p:extLst>
          </p:nvPr>
        </p:nvGraphicFramePr>
        <p:xfrm>
          <a:off x="4191000" y="4114800"/>
          <a:ext cx="2667000" cy="609600"/>
        </p:xfrm>
        <a:graphic>
          <a:graphicData uri="http://schemas.openxmlformats.org/drawingml/2006/table">
            <a:tbl>
              <a:tblPr/>
              <a:tblGrid>
                <a:gridCol w="26670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социални партньори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073228"/>
              </p:ext>
            </p:extLst>
          </p:nvPr>
        </p:nvGraphicFramePr>
        <p:xfrm>
          <a:off x="2514600" y="4114800"/>
          <a:ext cx="1600200" cy="609600"/>
        </p:xfrm>
        <a:graphic>
          <a:graphicData uri="http://schemas.openxmlformats.org/drawingml/2006/table">
            <a:tbl>
              <a:tblPr/>
              <a:tblGrid>
                <a:gridCol w="1600200"/>
              </a:tblGrid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работодатели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650491"/>
              </p:ext>
            </p:extLst>
          </p:nvPr>
        </p:nvGraphicFramePr>
        <p:xfrm>
          <a:off x="3505200" y="4848225"/>
          <a:ext cx="5410200" cy="650875"/>
        </p:xfrm>
        <a:graphic>
          <a:graphicData uri="http://schemas.openxmlformats.org/drawingml/2006/table">
            <a:tbl>
              <a:tblPr/>
              <a:tblGrid>
                <a:gridCol w="5410200"/>
              </a:tblGrid>
              <a:tr h="6508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образователни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обучителни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научни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организации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504513"/>
              </p:ext>
            </p:extLst>
          </p:nvPr>
        </p:nvGraphicFramePr>
        <p:xfrm>
          <a:off x="304800" y="5638800"/>
          <a:ext cx="2438400" cy="914400"/>
        </p:xfrm>
        <a:graphic>
          <a:graphicData uri="http://schemas.openxmlformats.org/drawingml/2006/table">
            <a:tbl>
              <a:tblPr/>
              <a:tblGrid>
                <a:gridCol w="2438400"/>
              </a:tblGrid>
              <a:tr h="914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браншови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секторни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администрации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785794"/>
              </p:ext>
            </p:extLst>
          </p:nvPr>
        </p:nvGraphicFramePr>
        <p:xfrm>
          <a:off x="2819400" y="5638800"/>
          <a:ext cx="6096000" cy="91440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914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други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администрации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имащи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отношение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разработването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изпълнението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политиките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в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сферата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пазара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труда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социалното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включване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0" y="263752"/>
            <a:ext cx="5796136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ПО “Транснационално сътрудничество”</a:t>
            </a:r>
          </a:p>
        </p:txBody>
      </p:sp>
    </p:spTree>
    <p:extLst>
      <p:ext uri="{BB962C8B-B14F-4D97-AF65-F5344CB8AC3E}">
        <p14:creationId xmlns:p14="http://schemas.microsoft.com/office/powerpoint/2010/main" val="1011423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>
                <a:solidFill>
                  <a:schemeClr val="bg1"/>
                </a:solidFill>
              </a:rPr>
              <a:t>ОП „ИНОВАЦИИ И КОНКЕРЕНТНОСПОСОБНОСТ“</a:t>
            </a:r>
          </a:p>
          <a:p>
            <a:r>
              <a:rPr lang="bg-BG" sz="2400" b="1" dirty="0" smtClean="0">
                <a:solidFill>
                  <a:schemeClr val="bg1"/>
                </a:solidFill>
              </a:rPr>
              <a:t>2014-2020</a:t>
            </a:r>
            <a:endParaRPr lang="bg-BG" sz="2400" b="1" dirty="0">
              <a:solidFill>
                <a:schemeClr val="bg1"/>
              </a:solidFill>
            </a:endParaRPr>
          </a:p>
        </p:txBody>
      </p:sp>
      <p:sp>
        <p:nvSpPr>
          <p:cNvPr id="3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2331" y="1411608"/>
            <a:ext cx="2736304" cy="5257862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eaLnBrk="0" hangingPunct="0">
              <a:lnSpc>
                <a:spcPct val="114000"/>
              </a:lnSpc>
              <a:spcBef>
                <a:spcPts val="600"/>
              </a:spcBef>
              <a:defRPr/>
            </a:pPr>
            <a:r>
              <a:rPr lang="bg-BG" sz="1400" b="1" u="sng" dirty="0">
                <a:solidFill>
                  <a:srgbClr val="000000"/>
                </a:solidFill>
                <a:cs typeface="Arial" pitchFamily="34" charset="0"/>
              </a:rPr>
              <a:t>Приложими приоритетни области, определени от </a:t>
            </a:r>
            <a:r>
              <a:rPr lang="bg-BG" sz="1400" b="1" u="sng" dirty="0" smtClean="0">
                <a:solidFill>
                  <a:srgbClr val="000000"/>
                </a:solidFill>
                <a:cs typeface="Arial" pitchFamily="34" charset="0"/>
              </a:rPr>
              <a:t>ЕК</a:t>
            </a:r>
          </a:p>
          <a:p>
            <a:pPr eaLnBrk="0" hangingPunct="0">
              <a:lnSpc>
                <a:spcPct val="114000"/>
              </a:lnSpc>
              <a:spcBef>
                <a:spcPts val="600"/>
              </a:spcBef>
              <a:defRPr/>
            </a:pPr>
            <a:r>
              <a:rPr lang="ru-RU" sz="1400" b="1" dirty="0" smtClean="0">
                <a:solidFill>
                  <a:srgbClr val="C00000"/>
                </a:solidFill>
                <a:cs typeface="Arial" pitchFamily="34" charset="0"/>
              </a:rPr>
              <a:t>2. Благоприятна за </a:t>
            </a:r>
            <a:r>
              <a:rPr lang="ru-RU" sz="1400" b="1" dirty="0" err="1" smtClean="0">
                <a:solidFill>
                  <a:srgbClr val="C00000"/>
                </a:solidFill>
                <a:cs typeface="Arial" pitchFamily="34" charset="0"/>
              </a:rPr>
              <a:t>иновации</a:t>
            </a:r>
            <a:r>
              <a:rPr lang="ru-RU" sz="1400" b="1" dirty="0" smtClean="0">
                <a:solidFill>
                  <a:srgbClr val="C00000"/>
                </a:solidFill>
                <a:cs typeface="Arial" pitchFamily="34" charset="0"/>
              </a:rPr>
              <a:t> бизнес среда </a:t>
            </a:r>
          </a:p>
          <a:p>
            <a:pPr marL="360363" lvl="1" indent="-27146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6"/>
              </a:buBlip>
              <a:defRPr/>
            </a:pPr>
            <a:r>
              <a:rPr lang="ru-RU" sz="1400" dirty="0" err="1" smtClean="0">
                <a:cs typeface="Arial" pitchFamily="34" charset="0"/>
              </a:rPr>
              <a:t>Подкрепа</a:t>
            </a:r>
            <a:r>
              <a:rPr lang="ru-RU" sz="1400" dirty="0" smtClean="0">
                <a:cs typeface="Arial" pitchFamily="34" charset="0"/>
              </a:rPr>
              <a:t> за </a:t>
            </a:r>
            <a:r>
              <a:rPr lang="ru-RU" sz="1400" dirty="0" err="1" smtClean="0">
                <a:cs typeface="Arial" pitchFamily="34" charset="0"/>
              </a:rPr>
              <a:t>развитието</a:t>
            </a:r>
            <a:r>
              <a:rPr lang="ru-RU" sz="1400" dirty="0" smtClean="0">
                <a:cs typeface="Arial" pitchFamily="34" charset="0"/>
              </a:rPr>
              <a:t> на бизнеса</a:t>
            </a:r>
          </a:p>
          <a:p>
            <a:pPr marL="360363" lvl="1" indent="-27146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6"/>
              </a:buBlip>
              <a:defRPr/>
            </a:pPr>
            <a:r>
              <a:rPr lang="ru-RU" sz="1400" dirty="0" err="1" smtClean="0">
                <a:cs typeface="Arial" pitchFamily="34" charset="0"/>
              </a:rPr>
              <a:t>Улесняване</a:t>
            </a:r>
            <a:r>
              <a:rPr lang="ru-RU" sz="1400" dirty="0" smtClean="0">
                <a:cs typeface="Arial" pitchFamily="34" charset="0"/>
              </a:rPr>
              <a:t> на </a:t>
            </a:r>
            <a:r>
              <a:rPr lang="ru-RU" sz="1400" dirty="0" err="1" smtClean="0">
                <a:cs typeface="Arial" pitchFamily="34" charset="0"/>
              </a:rPr>
              <a:t>достъпа</a:t>
            </a:r>
            <a:r>
              <a:rPr lang="ru-RU" sz="1400" dirty="0" smtClean="0">
                <a:cs typeface="Arial" pitchFamily="34" charset="0"/>
              </a:rPr>
              <a:t> до </a:t>
            </a:r>
            <a:r>
              <a:rPr lang="ru-RU" sz="1400" dirty="0" err="1" smtClean="0">
                <a:cs typeface="Arial" pitchFamily="34" charset="0"/>
              </a:rPr>
              <a:t>финансиране</a:t>
            </a:r>
            <a:r>
              <a:rPr lang="ru-RU" sz="1400" dirty="0" smtClean="0">
                <a:cs typeface="Arial" pitchFamily="34" charset="0"/>
              </a:rPr>
              <a:t> и </a:t>
            </a:r>
            <a:r>
              <a:rPr lang="ru-RU" sz="1400" dirty="0" err="1" smtClean="0">
                <a:cs typeface="Arial" pitchFamily="34" charset="0"/>
              </a:rPr>
              <a:t>модерни</a:t>
            </a:r>
            <a:r>
              <a:rPr lang="ru-RU" sz="1400" dirty="0" smtClean="0">
                <a:cs typeface="Arial" pitchFamily="34" charset="0"/>
              </a:rPr>
              <a:t> бизнес услуги за МСП и </a:t>
            </a:r>
            <a:r>
              <a:rPr lang="ru-RU" sz="1400" dirty="0" err="1" smtClean="0">
                <a:cs typeface="Arial" pitchFamily="34" charset="0"/>
              </a:rPr>
              <a:t>нововъзникващи</a:t>
            </a:r>
            <a:r>
              <a:rPr lang="ru-RU" sz="1400" dirty="0" smtClean="0">
                <a:cs typeface="Arial" pitchFamily="34" charset="0"/>
              </a:rPr>
              <a:t> предприятия</a:t>
            </a:r>
          </a:p>
          <a:p>
            <a:pPr marL="360363" lvl="1" indent="-27146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6"/>
              </a:buBlip>
              <a:defRPr/>
            </a:pPr>
            <a:r>
              <a:rPr lang="ru-RU" sz="1400" dirty="0" err="1" smtClean="0">
                <a:cs typeface="Arial" pitchFamily="34" charset="0"/>
              </a:rPr>
              <a:t>Подкрепа</a:t>
            </a:r>
            <a:r>
              <a:rPr lang="ru-RU" sz="1400" dirty="0" smtClean="0">
                <a:cs typeface="Arial" pitchFamily="34" charset="0"/>
              </a:rPr>
              <a:t> на </a:t>
            </a:r>
            <a:r>
              <a:rPr lang="ru-RU" sz="1400" dirty="0" err="1" smtClean="0">
                <a:cs typeface="Arial" pitchFamily="34" charset="0"/>
              </a:rPr>
              <a:t>частни</a:t>
            </a:r>
            <a:r>
              <a:rPr lang="ru-RU" sz="1400" dirty="0" smtClean="0">
                <a:cs typeface="Arial" pitchFamily="34" charset="0"/>
              </a:rPr>
              <a:t> инвестиции за </a:t>
            </a:r>
            <a:r>
              <a:rPr lang="ru-RU" sz="1400" dirty="0" err="1" smtClean="0">
                <a:cs typeface="Arial" pitchFamily="34" charset="0"/>
              </a:rPr>
              <a:t>изследвания</a:t>
            </a:r>
            <a:r>
              <a:rPr lang="ru-RU" sz="1400" dirty="0" smtClean="0">
                <a:cs typeface="Arial" pitchFamily="34" charset="0"/>
              </a:rPr>
              <a:t> и </a:t>
            </a:r>
            <a:r>
              <a:rPr lang="ru-RU" sz="1400" dirty="0" err="1" smtClean="0">
                <a:cs typeface="Arial" pitchFamily="34" charset="0"/>
              </a:rPr>
              <a:t>иновации</a:t>
            </a:r>
            <a:r>
              <a:rPr lang="ru-RU" sz="1400" dirty="0" smtClean="0">
                <a:cs typeface="Arial" pitchFamily="34" charset="0"/>
              </a:rPr>
              <a:t>, инфраструктура и </a:t>
            </a:r>
            <a:r>
              <a:rPr lang="ru-RU" sz="1400" dirty="0" err="1" smtClean="0">
                <a:cs typeface="Arial" pitchFamily="34" charset="0"/>
              </a:rPr>
              <a:t>капацитет</a:t>
            </a:r>
            <a:endParaRPr lang="ru-RU" sz="1400" dirty="0" smtClean="0">
              <a:cs typeface="Arial" pitchFamily="34" charset="0"/>
            </a:endParaRPr>
          </a:p>
          <a:p>
            <a:pPr marL="0" lvl="1" eaLnBrk="0" hangingPunct="0">
              <a:lnSpc>
                <a:spcPct val="114000"/>
              </a:lnSpc>
              <a:spcBef>
                <a:spcPts val="600"/>
              </a:spcBef>
              <a:defRPr/>
            </a:pPr>
            <a:r>
              <a:rPr lang="ru-RU" sz="1400" b="1" dirty="0" smtClean="0">
                <a:solidFill>
                  <a:srgbClr val="0000CC"/>
                </a:solidFill>
                <a:cs typeface="Arial" pitchFamily="34" charset="0"/>
              </a:rPr>
              <a:t>4. </a:t>
            </a:r>
            <a:r>
              <a:rPr lang="ru-RU" sz="1400" b="1" dirty="0" err="1" smtClean="0">
                <a:solidFill>
                  <a:srgbClr val="0000CC"/>
                </a:solidFill>
                <a:cs typeface="Arial" pitchFamily="34" charset="0"/>
              </a:rPr>
              <a:t>Екологосъобразна</a:t>
            </a:r>
            <a:r>
              <a:rPr lang="ru-RU" sz="1400" b="1" dirty="0" smtClean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400" b="1" dirty="0" err="1" smtClean="0">
                <a:solidFill>
                  <a:srgbClr val="0000CC"/>
                </a:solidFill>
                <a:cs typeface="Arial" pitchFamily="34" charset="0"/>
              </a:rPr>
              <a:t>ефективно</a:t>
            </a:r>
            <a:r>
              <a:rPr lang="ru-RU" sz="1400" b="1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00CC"/>
                </a:solidFill>
                <a:cs typeface="Arial" pitchFamily="34" charset="0"/>
              </a:rPr>
              <a:t>използваща</a:t>
            </a:r>
            <a:r>
              <a:rPr lang="ru-RU" sz="1400" b="1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00CC"/>
                </a:solidFill>
                <a:cs typeface="Arial" pitchFamily="34" charset="0"/>
              </a:rPr>
              <a:t>ресурсите</a:t>
            </a:r>
            <a:r>
              <a:rPr lang="ru-RU" sz="1400" b="1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00CC"/>
                </a:solidFill>
                <a:cs typeface="Arial" pitchFamily="34" charset="0"/>
              </a:rPr>
              <a:t>икономика</a:t>
            </a:r>
            <a:endParaRPr lang="ru-RU" sz="1400" b="1" dirty="0" smtClean="0">
              <a:solidFill>
                <a:srgbClr val="0000CC"/>
              </a:solidFill>
              <a:cs typeface="Arial" pitchFamily="34" charset="0"/>
            </a:endParaRPr>
          </a:p>
          <a:p>
            <a:pPr marL="360363" lvl="1" indent="-271463" eaLnBrk="0" hangingPunct="0">
              <a:lnSpc>
                <a:spcPct val="9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ru-RU" sz="1400" dirty="0" err="1" smtClean="0">
                <a:cs typeface="Arial" pitchFamily="34" charset="0"/>
              </a:rPr>
              <a:t>Насърчаване</a:t>
            </a:r>
            <a:r>
              <a:rPr lang="ru-RU" sz="1400" dirty="0" smtClean="0">
                <a:cs typeface="Arial" pitchFamily="34" charset="0"/>
              </a:rPr>
              <a:t> на </a:t>
            </a:r>
            <a:r>
              <a:rPr lang="ru-RU" sz="1400" dirty="0" err="1" smtClean="0">
                <a:cs typeface="Arial" pitchFamily="34" charset="0"/>
              </a:rPr>
              <a:t>нисковъглеродна</a:t>
            </a:r>
            <a:r>
              <a:rPr lang="ru-RU" sz="1400" dirty="0" smtClean="0">
                <a:cs typeface="Arial" pitchFamily="34" charset="0"/>
              </a:rPr>
              <a:t> </a:t>
            </a:r>
            <a:r>
              <a:rPr lang="ru-RU" sz="1400" dirty="0" err="1" smtClean="0">
                <a:cs typeface="Arial" pitchFamily="34" charset="0"/>
              </a:rPr>
              <a:t>икономика</a:t>
            </a:r>
            <a:r>
              <a:rPr lang="ru-RU" sz="1400" dirty="0" smtClean="0">
                <a:cs typeface="Arial" pitchFamily="34" charset="0"/>
              </a:rPr>
              <a:t>, </a:t>
            </a:r>
            <a:r>
              <a:rPr lang="ru-RU" sz="1400" dirty="0" err="1" smtClean="0">
                <a:cs typeface="Arial" pitchFamily="34" charset="0"/>
              </a:rPr>
              <a:t>енергийна</a:t>
            </a:r>
            <a:r>
              <a:rPr lang="ru-RU" sz="1400" dirty="0" smtClean="0">
                <a:cs typeface="Arial" pitchFamily="34" charset="0"/>
              </a:rPr>
              <a:t> </a:t>
            </a:r>
            <a:r>
              <a:rPr lang="ru-RU" sz="1400" dirty="0" err="1" smtClean="0">
                <a:cs typeface="Arial" pitchFamily="34" charset="0"/>
              </a:rPr>
              <a:t>ефективност</a:t>
            </a:r>
            <a:r>
              <a:rPr lang="ru-RU" sz="1400" dirty="0" smtClean="0">
                <a:cs typeface="Arial" pitchFamily="34" charset="0"/>
              </a:rPr>
              <a:t> и ВЕИ</a:t>
            </a:r>
          </a:p>
          <a:p>
            <a:pPr eaLnBrk="0" hangingPunct="0">
              <a:lnSpc>
                <a:spcPct val="114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endParaRPr lang="en-US" sz="14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6482" y="1411609"/>
            <a:ext cx="2648006" cy="5257862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algn="ctr"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bg-BG" sz="1400" b="1" u="sng" kern="0" dirty="0" smtClean="0">
                <a:solidFill>
                  <a:sysClr val="windowText" lastClr="000000"/>
                </a:solidFill>
                <a:cs typeface="Arial" pitchFamily="34" charset="0"/>
              </a:rPr>
              <a:t>ОП „Иновации и конкурентоспособност“ </a:t>
            </a:r>
          </a:p>
          <a:p>
            <a:pPr algn="ctr"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endParaRPr lang="bg-BG" sz="1400" b="1" u="sng" kern="0" dirty="0" smtClean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bg-BG" sz="1400" b="1" u="sng" kern="0" dirty="0" smtClean="0">
                <a:solidFill>
                  <a:sysClr val="windowText" lastClr="000000"/>
                </a:solidFill>
                <a:cs typeface="Arial" pitchFamily="34" charset="0"/>
              </a:rPr>
              <a:t>ПРИОРИТЕТНА ОС 1:</a:t>
            </a:r>
            <a:r>
              <a:rPr lang="bg-BG" sz="1400" b="1" u="sng" kern="0" dirty="0">
                <a:solidFill>
                  <a:sysClr val="windowText" lastClr="000000"/>
                </a:solidFill>
                <a:cs typeface="Arial" pitchFamily="34" charset="0"/>
              </a:rPr>
              <a:t> </a:t>
            </a:r>
            <a:r>
              <a:rPr lang="bg-BG" sz="14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„Предприемачество, експортен и производствен потенциал“</a:t>
            </a:r>
            <a:endParaRPr lang="bg-BG" sz="1400" b="1" u="sng" kern="0" dirty="0" smtClean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ysClr val="windowText" lastClr="000000"/>
                </a:solidFill>
                <a:cs typeface="Arial" pitchFamily="34" charset="0"/>
              </a:rPr>
              <a:t>1.1. </a:t>
            </a:r>
            <a:r>
              <a:rPr lang="bg-BG" sz="1400" i="1" kern="0" dirty="0">
                <a:solidFill>
                  <a:sysClr val="windowText" lastClr="000000"/>
                </a:solidFill>
                <a:cs typeface="Arial" pitchFamily="34" charset="0"/>
              </a:rPr>
              <a:t>Технологично развитие и иновации</a:t>
            </a:r>
            <a:endParaRPr lang="en-US" sz="1400" i="1" kern="0" dirty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ysClr val="windowText" lastClr="000000"/>
                </a:solidFill>
                <a:cs typeface="Arial" pitchFamily="34" charset="0"/>
              </a:rPr>
              <a:t>1.2. </a:t>
            </a:r>
            <a:r>
              <a:rPr lang="bg-BG" sz="1400" i="1" kern="0" dirty="0">
                <a:solidFill>
                  <a:sysClr val="windowText" lastClr="000000"/>
                </a:solidFill>
                <a:cs typeface="Arial" pitchFamily="34" charset="0"/>
              </a:rPr>
              <a:t>Конкурентоспособност и продуктивност на </a:t>
            </a:r>
            <a:r>
              <a:rPr lang="bg-BG" sz="1400" i="1" kern="0" dirty="0" smtClean="0">
                <a:solidFill>
                  <a:sysClr val="windowText" lastClr="000000"/>
                </a:solidFill>
                <a:cs typeface="Arial" pitchFamily="34" charset="0"/>
              </a:rPr>
              <a:t>предприятията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bg-BG" sz="1400" b="1" u="sng" kern="0" dirty="0" smtClean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bg-BG" sz="1400" b="1" u="sng" kern="0" dirty="0" smtClean="0">
                <a:solidFill>
                  <a:sysClr val="windowText" lastClr="000000"/>
                </a:solidFill>
                <a:cs typeface="Arial" pitchFamily="34" charset="0"/>
              </a:rPr>
              <a:t>ПРИОРИТЕТНА ОС 2:</a:t>
            </a:r>
            <a:r>
              <a:rPr lang="bg-BG" sz="14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 „Зелена и ефективна икономика“</a:t>
            </a:r>
            <a:endParaRPr lang="bg-BG" sz="1400" b="1" u="sng" kern="0" dirty="0" smtClean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ysClr val="windowText" lastClr="000000"/>
                </a:solidFill>
                <a:cs typeface="Arial" pitchFamily="34" charset="0"/>
              </a:rPr>
              <a:t>2.1. </a:t>
            </a:r>
            <a:r>
              <a:rPr lang="bg-BG" sz="1400" i="1" kern="0" dirty="0">
                <a:solidFill>
                  <a:sysClr val="windowText" lastClr="000000"/>
                </a:solidFill>
                <a:cs typeface="Arial" pitchFamily="34" charset="0"/>
              </a:rPr>
              <a:t>Зелена икономика и ресурсна ефективност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ysClr val="windowText" lastClr="000000"/>
                </a:solidFill>
                <a:cs typeface="Arial" pitchFamily="34" charset="0"/>
              </a:rPr>
              <a:t>2.2. </a:t>
            </a:r>
            <a:r>
              <a:rPr lang="bg-BG" sz="1400" i="1" kern="0" dirty="0">
                <a:solidFill>
                  <a:sysClr val="windowText" lastClr="000000"/>
                </a:solidFill>
                <a:cs typeface="Arial" pitchFamily="34" charset="0"/>
              </a:rPr>
              <a:t>Енергийни технологии и енергийна </a:t>
            </a:r>
            <a:r>
              <a:rPr lang="bg-BG" sz="1400" i="1" kern="0" dirty="0" smtClean="0">
                <a:solidFill>
                  <a:sysClr val="windowText" lastClr="000000"/>
                </a:solidFill>
                <a:cs typeface="Arial" pitchFamily="34" charset="0"/>
              </a:rPr>
              <a:t>ефективност</a:t>
            </a:r>
            <a:endParaRPr lang="bg-BG" sz="1400" b="1" u="sng" kern="0" dirty="0" smtClean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bg-BG" sz="1400" b="1" u="sng" kern="0" dirty="0" smtClean="0">
                <a:solidFill>
                  <a:sysClr val="windowText" lastClr="000000"/>
                </a:solidFill>
                <a:cs typeface="Arial" pitchFamily="34" charset="0"/>
              </a:rPr>
              <a:t>ПРИОРИТЕТНА ОС 3:</a:t>
            </a:r>
            <a:r>
              <a:rPr lang="bg-BG" sz="14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 „Техническа помощ“</a:t>
            </a: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endParaRPr lang="bg-BG" sz="1200" b="1" u="sng" kern="0" dirty="0">
              <a:solidFill>
                <a:sysClr val="windowText" lastClr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endParaRPr lang="bg-BG" sz="1200" b="1" u="sng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40" y="1391795"/>
            <a:ext cx="298450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65720" y="1411608"/>
            <a:ext cx="2664296" cy="5241131"/>
          </a:xfrm>
          <a:prstGeom prst="rect">
            <a:avLst/>
          </a:prstGeom>
          <a:noFill/>
          <a:ln w="12700">
            <a:solidFill>
              <a:srgbClr val="050595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algn="ctr"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bg-BG" sz="1400" b="1" u="sng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Обща </a:t>
            </a:r>
            <a:r>
              <a:rPr lang="bg-BG" sz="1400" b="1" u="sng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стратегическа рамка за периода 2014-2020 г</a:t>
            </a:r>
            <a:r>
              <a:rPr lang="bg-BG" sz="1400" b="1" u="sng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endParaRPr lang="bg-BG" sz="1400" b="1" u="sng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rgbClr val="0000CC"/>
                </a:solidFill>
                <a:cs typeface="Arial" pitchFamily="34" charset="0"/>
              </a:rPr>
              <a:t>Тематична цел 1.</a:t>
            </a:r>
            <a:r>
              <a:rPr lang="ru-RU" sz="1400" b="1" kern="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ru-RU" sz="1400" kern="0" dirty="0">
                <a:solidFill>
                  <a:srgbClr val="000000"/>
                </a:solidFill>
                <a:cs typeface="Arial" pitchFamily="34" charset="0"/>
              </a:rPr>
              <a:t>Засилване на научните изследвания, технологичното развитие и </a:t>
            </a:r>
            <a:r>
              <a:rPr lang="ru-RU" sz="1400" kern="0" dirty="0" err="1" smtClean="0">
                <a:solidFill>
                  <a:srgbClr val="000000"/>
                </a:solidFill>
                <a:cs typeface="Arial" pitchFamily="34" charset="0"/>
              </a:rPr>
              <a:t>иновациите</a:t>
            </a:r>
            <a:endParaRPr lang="ru-RU" sz="1400" kern="0" dirty="0">
              <a:solidFill>
                <a:srgbClr val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rgbClr val="C00000"/>
                </a:solidFill>
                <a:cs typeface="Arial" pitchFamily="34" charset="0"/>
              </a:rPr>
              <a:t>Тематична цел 3. </a:t>
            </a:r>
            <a:r>
              <a:rPr lang="ru-RU" sz="1400" kern="0" dirty="0" smtClean="0">
                <a:solidFill>
                  <a:srgbClr val="000000"/>
                </a:solidFill>
                <a:cs typeface="Arial" pitchFamily="34" charset="0"/>
              </a:rPr>
              <a:t>Повишаване</a:t>
            </a:r>
            <a:r>
              <a:rPr lang="ru-RU" sz="1400" kern="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ru-RU" sz="1400" kern="0" dirty="0" smtClean="0">
                <a:solidFill>
                  <a:srgbClr val="000000"/>
                </a:solidFill>
                <a:cs typeface="Arial" pitchFamily="34" charset="0"/>
              </a:rPr>
              <a:t>на </a:t>
            </a:r>
            <a:r>
              <a:rPr lang="ru-RU" sz="1400" kern="0" dirty="0" err="1">
                <a:solidFill>
                  <a:srgbClr val="000000"/>
                </a:solidFill>
                <a:cs typeface="Arial" pitchFamily="34" charset="0"/>
              </a:rPr>
              <a:t>конкурентоспособността</a:t>
            </a:r>
            <a:r>
              <a:rPr lang="ru-RU" sz="1400" kern="0" dirty="0">
                <a:solidFill>
                  <a:srgbClr val="000000"/>
                </a:solidFill>
                <a:cs typeface="Arial" pitchFamily="34" charset="0"/>
              </a:rPr>
              <a:t> на </a:t>
            </a:r>
            <a:r>
              <a:rPr lang="ru-RU" sz="1400" kern="0" dirty="0" err="1" smtClean="0">
                <a:solidFill>
                  <a:srgbClr val="000000"/>
                </a:solidFill>
                <a:cs typeface="Arial" pitchFamily="34" charset="0"/>
              </a:rPr>
              <a:t>малките</a:t>
            </a:r>
            <a:r>
              <a:rPr lang="ru-RU" sz="1400" kern="0" dirty="0" smtClean="0">
                <a:solidFill>
                  <a:srgbClr val="000000"/>
                </a:solidFill>
                <a:cs typeface="Arial" pitchFamily="34" charset="0"/>
              </a:rPr>
              <a:t> и </a:t>
            </a:r>
            <a:r>
              <a:rPr lang="ru-RU" sz="1400" kern="0" dirty="0" err="1" smtClean="0">
                <a:solidFill>
                  <a:srgbClr val="000000"/>
                </a:solidFill>
                <a:cs typeface="Arial" pitchFamily="34" charset="0"/>
              </a:rPr>
              <a:t>средни</a:t>
            </a:r>
            <a:r>
              <a:rPr lang="ru-RU" sz="1400" kern="0" dirty="0" smtClean="0">
                <a:solidFill>
                  <a:srgbClr val="000000"/>
                </a:solidFill>
                <a:cs typeface="Arial" pitchFamily="34" charset="0"/>
              </a:rPr>
              <a:t> предприятия</a:t>
            </a: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endParaRPr lang="ru-RU" sz="1400" kern="0" dirty="0">
              <a:solidFill>
                <a:srgbClr val="000000"/>
              </a:solidFill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rgbClr val="000000"/>
                </a:solidFill>
                <a:cs typeface="Arial" pitchFamily="34" charset="0"/>
              </a:rPr>
              <a:t>Тематична цел 4. </a:t>
            </a:r>
            <a:r>
              <a:rPr lang="ru-RU" sz="1400" kern="0" dirty="0">
                <a:solidFill>
                  <a:srgbClr val="000000"/>
                </a:solidFill>
                <a:cs typeface="Arial" pitchFamily="34" charset="0"/>
              </a:rPr>
              <a:t>Подпомагане на прехода към нисковъглеродна икономика</a:t>
            </a: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rgbClr val="0000CC"/>
                </a:solidFill>
                <a:cs typeface="Arial" pitchFamily="34" charset="0"/>
              </a:rPr>
              <a:t>Тематична цел 6</a:t>
            </a:r>
            <a:r>
              <a:rPr lang="ru-RU" sz="1400" b="1" kern="0" dirty="0">
                <a:solidFill>
                  <a:srgbClr val="000000"/>
                </a:solidFill>
                <a:cs typeface="Arial" pitchFamily="34" charset="0"/>
              </a:rPr>
              <a:t>. </a:t>
            </a:r>
            <a:r>
              <a:rPr lang="ru-RU" sz="1400" kern="0" dirty="0">
                <a:solidFill>
                  <a:srgbClr val="000000"/>
                </a:solidFill>
                <a:cs typeface="Arial" pitchFamily="34" charset="0"/>
              </a:rPr>
              <a:t>Защита на околната среда и насърчаване на ресурсната ефективност</a:t>
            </a:r>
          </a:p>
          <a:p>
            <a:pPr marL="539750" lvl="1" indent="-271463" eaLnBrk="0" fontAlgn="auto" hangingPunct="0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eaLnBrk="0" fontAlgn="auto" hangingPunct="0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4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270" y="1391794"/>
            <a:ext cx="298450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269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0" y="19776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ПО 1: Предприемачество, експортен и производствен потенциал (1/</a:t>
            </a:r>
            <a:r>
              <a:rPr lang="bg-BG" sz="2400" b="1" dirty="0" smtClean="0">
                <a:solidFill>
                  <a:schemeClr val="bg1"/>
                </a:solidFill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55035" y="1697385"/>
            <a:ext cx="8595277" cy="939527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just" eaLnBrk="1" fontAlgn="auto" hangingPunct="1">
              <a:spcBef>
                <a:spcPct val="35000"/>
              </a:spcBef>
              <a:spcAft>
                <a:spcPts val="0"/>
              </a:spcAft>
              <a:buClr>
                <a:srgbClr val="1F497D"/>
              </a:buClr>
              <a:buSzPct val="110000"/>
              <a:defRPr/>
            </a:pPr>
            <a:r>
              <a:rPr lang="ru-RU" sz="1600" b="1" i="1" kern="0" dirty="0" err="1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Засилване</a:t>
            </a:r>
            <a:r>
              <a:rPr lang="ru-RU" sz="1600" b="1" i="1" kern="0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експортния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производствения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капацитет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предприятията</a:t>
            </a:r>
            <a:r>
              <a:rPr lang="ru-RU" sz="1600" b="1" i="1" kern="0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, 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технологично развитие, трансфер на знания и </a:t>
            </a:r>
            <a:r>
              <a:rPr lang="ru-RU" sz="1600" b="1" i="1" kern="0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технологии и </a:t>
            </a:r>
            <a:r>
              <a:rPr lang="ru-RU" sz="1600" b="1" i="1" kern="0" dirty="0" err="1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иновации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,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които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</a:t>
            </a:r>
            <a:r>
              <a:rPr lang="ru-RU" sz="1600" b="1" i="1" kern="0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водят 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до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повишаване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конкурентоспособността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продуктивността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предприятията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създаване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нови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възможности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международните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пазари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.</a:t>
            </a:r>
            <a:endParaRPr lang="bg-BG" sz="1600" b="1" i="1" kern="0" dirty="0" smtClean="0">
              <a:solidFill>
                <a:sysClr val="windowText" lastClr="00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5035" y="1340768"/>
            <a:ext cx="8605838" cy="428625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Фокус</a:t>
            </a:r>
            <a:endParaRPr lang="en-US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2164798" y="2781622"/>
            <a:ext cx="4786312" cy="287337"/>
          </a:xfrm>
          <a:prstGeom prst="triangle">
            <a:avLst>
              <a:gd name="adj" fmla="val 50000"/>
            </a:avLst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4475" y="3569593"/>
            <a:ext cx="4075113" cy="3172521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marL="271463" lvl="1" indent="-271463" algn="just" defTabSz="912813" eaLnBrk="0" hangingPunct="0">
              <a:lnSpc>
                <a:spcPct val="90000"/>
              </a:lnSpc>
              <a:spcBef>
                <a:spcPts val="600"/>
              </a:spcBef>
              <a:buBlip>
                <a:blip r:embed="rId9"/>
              </a:buBlip>
              <a:defRPr/>
            </a:pP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разработване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внедряване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на нови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продукти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,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процеси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и бизнес модели в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иновативни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предприятия</a:t>
            </a: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ts val="600"/>
              </a:spcBef>
              <a:buFontTx/>
              <a:buBlip>
                <a:blip r:embed="rId9"/>
              </a:buBlip>
              <a:defRPr/>
            </a:pP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насърчаване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на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инвестициите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в НИРД,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включително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в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партньорство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с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научноизследователски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организации и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други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предприятия с цел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засилване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на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сътрудничеството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между бизнеса и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научните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среди</a:t>
            </a: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ts val="600"/>
              </a:spcBef>
              <a:buFontTx/>
              <a:buBlip>
                <a:blip r:embed="rId9"/>
              </a:buBlip>
              <a:defRPr/>
            </a:pP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н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асърчаване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развитието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на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съвместни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инициативи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за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изследвания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500" kern="0" dirty="0" err="1" smtClean="0">
                <a:solidFill>
                  <a:srgbClr val="0000CC"/>
                </a:solidFill>
                <a:cs typeface="Arial" pitchFamily="34" charset="0"/>
              </a:rPr>
              <a:t>иновации</a:t>
            </a:r>
            <a:endParaRPr lang="ru-RU" sz="1500" kern="0" dirty="0" smtClean="0">
              <a:solidFill>
                <a:srgbClr val="0000CC"/>
              </a:solidFill>
              <a:cs typeface="Arial" pitchFamily="34" charset="0"/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ts val="600"/>
              </a:spcBef>
              <a:buBlip>
                <a:blip r:embed="rId9"/>
              </a:buBlip>
              <a:defRPr/>
            </a:pP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подкрепа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за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иновативни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стартиращи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kern="0" dirty="0" smtClean="0">
                <a:solidFill>
                  <a:srgbClr val="0000CC"/>
                </a:solidFill>
                <a:cs typeface="Arial" pitchFamily="34" charset="0"/>
              </a:rPr>
              <a:t>предприятия</a:t>
            </a:r>
          </a:p>
          <a:p>
            <a:pPr marL="0" lvl="1" algn="just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500" kern="0" dirty="0" smtClean="0">
              <a:solidFill>
                <a:srgbClr val="0000CC"/>
              </a:solidFill>
              <a:cs typeface="Arial" pitchFamily="34" charset="0"/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kern="0" dirty="0" smtClean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4476" y="3140968"/>
            <a:ext cx="4075113" cy="428625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Примерни дейности (1)</a:t>
            </a:r>
            <a:endParaRPr lang="en-US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75199" y="3140968"/>
            <a:ext cx="4075113" cy="428625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Примерни дейности (2) </a:t>
            </a:r>
            <a:endParaRPr lang="en-US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75200" y="3569592"/>
            <a:ext cx="4075113" cy="3172521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9"/>
              </a:buBlip>
              <a:defRPr/>
            </a:pP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подкрепа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за развитие на инфраструктура за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иновации</a:t>
            </a:r>
            <a:r>
              <a:rPr lang="ru-RU" sz="1500" kern="0" dirty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500" kern="0" dirty="0" err="1">
                <a:solidFill>
                  <a:srgbClr val="0000CC"/>
                </a:solidFill>
                <a:cs typeface="Arial" pitchFamily="34" charset="0"/>
              </a:rPr>
              <a:t>изследвания</a:t>
            </a:r>
            <a:endParaRPr lang="ru-RU" sz="1500" kern="0" dirty="0">
              <a:solidFill>
                <a:srgbClr val="0000CC"/>
              </a:solidFill>
              <a:cs typeface="Arial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тематично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фокусирани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сертифициращи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измервателни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лаборатории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лаборатории за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изпитвания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доказване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на концепции на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опитни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образци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и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полезни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модели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технологични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центрове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,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специализирани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по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сектори</a:t>
            </a:r>
            <a:endParaRPr lang="ru-RU" sz="1500" i="1" kern="0" dirty="0">
              <a:solidFill>
                <a:srgbClr val="0000CC"/>
              </a:solidFill>
              <a:cs typeface="Arial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развитие и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надграждане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на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пилотния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 проект за технологичен парк „София </a:t>
            </a:r>
            <a:r>
              <a:rPr lang="ru-RU" sz="1500" i="1" kern="0" dirty="0" err="1">
                <a:solidFill>
                  <a:srgbClr val="0000CC"/>
                </a:solidFill>
                <a:cs typeface="Arial" pitchFamily="34" charset="0"/>
              </a:rPr>
              <a:t>Техпарк</a:t>
            </a:r>
            <a:r>
              <a:rPr lang="ru-RU" sz="1500" i="1" kern="0" dirty="0">
                <a:solidFill>
                  <a:srgbClr val="0000CC"/>
                </a:solidFill>
                <a:cs typeface="Arial" pitchFamily="34" charset="0"/>
              </a:rPr>
              <a:t>“</a:t>
            </a:r>
          </a:p>
          <a:p>
            <a:pPr marL="0" lvl="1" algn="just" defTabSz="912813" eaLnBrk="0" hangingPunct="0">
              <a:lnSpc>
                <a:spcPct val="90000"/>
              </a:lnSpc>
              <a:spcBef>
                <a:spcPts val="600"/>
              </a:spcBef>
              <a:defRPr/>
            </a:pPr>
            <a:endParaRPr lang="ru-RU" sz="1400" dirty="0">
              <a:solidFill>
                <a:schemeClr val="bg1"/>
              </a:solidFill>
              <a:latin typeface="Arial" charset="0"/>
            </a:endParaRPr>
          </a:p>
          <a:p>
            <a:pPr marL="0" lvl="1" algn="just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chemeClr val="bg1"/>
              </a:solidFill>
              <a:latin typeface="Arial" charset="0"/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9"/>
              </a:buBlip>
              <a:defRPr/>
            </a:pPr>
            <a:endParaRPr lang="ru-RU" sz="1400" dirty="0">
              <a:solidFill>
                <a:schemeClr val="bg1"/>
              </a:solidFill>
              <a:latin typeface="Arial" charset="0"/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9"/>
              </a:buBlip>
              <a:defRPr/>
            </a:pPr>
            <a:endParaRPr lang="ru-RU" sz="1400" i="1" kern="0" dirty="0" smtClean="0">
              <a:solidFill>
                <a:schemeClr val="bg1"/>
              </a:solidFill>
              <a:cs typeface="Arial" pitchFamily="34" charset="0"/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9"/>
              </a:buBlip>
              <a:defRPr/>
            </a:pPr>
            <a:endParaRPr lang="ru-RU" sz="1400" i="1" kern="0" dirty="0" smtClean="0">
              <a:solidFill>
                <a:schemeClr val="bg1"/>
              </a:solidFill>
              <a:cs typeface="Arial" pitchFamily="34" charset="0"/>
            </a:endParaRPr>
          </a:p>
          <a:p>
            <a:pPr marL="0" lvl="1" algn="just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kern="0" dirty="0" smtClean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2996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31846" y="116632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ПО 1: Предприемачество, експортен </a:t>
            </a:r>
            <a:r>
              <a:rPr lang="bg-BG" sz="2400" b="1" dirty="0" smtClean="0">
                <a:solidFill>
                  <a:schemeClr val="bg1"/>
                </a:solidFill>
              </a:rPr>
              <a:t>и производствен потенциал</a:t>
            </a:r>
            <a:r>
              <a:rPr lang="ru-RU" sz="2400" b="1" dirty="0" smtClean="0">
                <a:solidFill>
                  <a:schemeClr val="bg1"/>
                </a:solidFill>
              </a:rPr>
              <a:t> (2/</a:t>
            </a:r>
            <a:r>
              <a:rPr lang="bg-BG" sz="2400" b="1" dirty="0" smtClean="0">
                <a:solidFill>
                  <a:schemeClr val="bg1"/>
                </a:solidFill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44476" y="1628800"/>
            <a:ext cx="8605836" cy="939528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just" eaLnBrk="1" fontAlgn="auto" hangingPunct="1">
              <a:spcBef>
                <a:spcPct val="35000"/>
              </a:spcBef>
              <a:spcAft>
                <a:spcPts val="0"/>
              </a:spcAft>
              <a:buClr>
                <a:srgbClr val="1F497D"/>
              </a:buClr>
              <a:buSzPct val="110000"/>
              <a:defRPr/>
            </a:pP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Засилване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експортния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производствения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капацитет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предприятията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, технологично развитие, трансфер на знания и технологии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иновации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,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които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водят до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повишаване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конкурентоспособността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продуктивността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предприятията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създаване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нови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възможности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на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международните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 </a:t>
            </a:r>
            <a:r>
              <a:rPr lang="ru-RU" sz="1600" b="1" i="1" kern="0" dirty="0" err="1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пазари</a:t>
            </a:r>
            <a:r>
              <a:rPr lang="ru-RU" sz="1600" b="1" i="1" kern="0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.</a:t>
            </a:r>
            <a:endParaRPr lang="bg-BG" sz="1600" b="1" i="1" kern="0" dirty="0">
              <a:solidFill>
                <a:sysClr val="windowText" lastClr="00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AutoShap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0800000">
            <a:off x="2154236" y="2751412"/>
            <a:ext cx="4786312" cy="287337"/>
          </a:xfrm>
          <a:prstGeom prst="triangle">
            <a:avLst>
              <a:gd name="adj" fmla="val 50000"/>
            </a:avLst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4475" y="3569593"/>
            <a:ext cx="4075113" cy="3172521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500" dirty="0" smtClean="0">
                <a:solidFill>
                  <a:srgbClr val="0000CC"/>
                </a:solidFill>
              </a:rPr>
              <a:t>обновление </a:t>
            </a:r>
            <a:r>
              <a:rPr lang="ru-RU" sz="1500" dirty="0">
                <a:solidFill>
                  <a:srgbClr val="0000CC"/>
                </a:solidFill>
              </a:rPr>
              <a:t>и </a:t>
            </a:r>
            <a:r>
              <a:rPr lang="ru-RU" sz="1500" dirty="0" err="1">
                <a:solidFill>
                  <a:srgbClr val="0000CC"/>
                </a:solidFill>
              </a:rPr>
              <a:t>усъвършенстване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технологиите</a:t>
            </a:r>
            <a:r>
              <a:rPr lang="ru-RU" sz="1500" dirty="0">
                <a:solidFill>
                  <a:srgbClr val="0000CC"/>
                </a:solidFill>
              </a:rPr>
              <a:t> с цел </a:t>
            </a:r>
            <a:r>
              <a:rPr lang="ru-RU" sz="1500" dirty="0" err="1">
                <a:solidFill>
                  <a:srgbClr val="0000CC"/>
                </a:solidFill>
              </a:rPr>
              <a:t>подобряване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производителността</a:t>
            </a:r>
            <a:r>
              <a:rPr lang="ru-RU" sz="1500" dirty="0">
                <a:solidFill>
                  <a:srgbClr val="0000CC"/>
                </a:solidFill>
              </a:rPr>
              <a:t> и </a:t>
            </a:r>
            <a:r>
              <a:rPr lang="ru-RU" sz="1500" dirty="0" err="1">
                <a:solidFill>
                  <a:srgbClr val="0000CC"/>
                </a:solidFill>
              </a:rPr>
              <a:t>повишаване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ефективността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използването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ресурсите</a:t>
            </a:r>
            <a:r>
              <a:rPr lang="ru-RU" sz="1500" dirty="0">
                <a:solidFill>
                  <a:srgbClr val="0000CC"/>
                </a:solidFill>
              </a:rPr>
              <a:t> чрез </a:t>
            </a:r>
            <a:r>
              <a:rPr lang="ru-RU" sz="1500" dirty="0" err="1">
                <a:solidFill>
                  <a:srgbClr val="0000CC"/>
                </a:solidFill>
              </a:rPr>
              <a:t>въвеждане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водещи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технологични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smtClean="0">
                <a:solidFill>
                  <a:srgbClr val="0000CC"/>
                </a:solidFill>
              </a:rPr>
              <a:t>решения</a:t>
            </a: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500" dirty="0" err="1">
                <a:solidFill>
                  <a:srgbClr val="0000CC"/>
                </a:solidFill>
              </a:rPr>
              <a:t>инвестиционна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подкрепа</a:t>
            </a:r>
            <a:r>
              <a:rPr lang="ru-RU" sz="1500" dirty="0">
                <a:solidFill>
                  <a:srgbClr val="0000CC"/>
                </a:solidFill>
              </a:rPr>
              <a:t> за </a:t>
            </a:r>
            <a:r>
              <a:rPr lang="ru-RU" sz="1500" dirty="0" err="1">
                <a:solidFill>
                  <a:srgbClr val="0000CC"/>
                </a:solidFill>
              </a:rPr>
              <a:t>въвеждане</a:t>
            </a:r>
            <a:r>
              <a:rPr lang="ru-RU" sz="1500" dirty="0">
                <a:solidFill>
                  <a:srgbClr val="0000CC"/>
                </a:solidFill>
              </a:rPr>
              <a:t> на нови ИКТ-</a:t>
            </a:r>
            <a:r>
              <a:rPr lang="ru-RU" sz="1500" dirty="0" err="1">
                <a:solidFill>
                  <a:srgbClr val="0000CC"/>
                </a:solidFill>
              </a:rPr>
              <a:t>базирани</a:t>
            </a:r>
            <a:r>
              <a:rPr lang="ru-RU" sz="1500" dirty="0">
                <a:solidFill>
                  <a:srgbClr val="0000CC"/>
                </a:solidFill>
              </a:rPr>
              <a:t> услуги, производство и </a:t>
            </a:r>
            <a:r>
              <a:rPr lang="ru-RU" sz="1500" dirty="0" err="1">
                <a:solidFill>
                  <a:srgbClr val="0000CC"/>
                </a:solidFill>
              </a:rPr>
              <a:t>методи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разпространение</a:t>
            </a:r>
            <a:r>
              <a:rPr lang="ru-RU" sz="1500" dirty="0">
                <a:solidFill>
                  <a:srgbClr val="0000CC"/>
                </a:solidFill>
              </a:rPr>
              <a:t>, приложения за </a:t>
            </a:r>
            <a:r>
              <a:rPr lang="ru-RU" sz="1500" dirty="0" err="1">
                <a:solidFill>
                  <a:srgbClr val="0000CC"/>
                </a:solidFill>
              </a:rPr>
              <a:t>електронна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търговия</a:t>
            </a:r>
            <a:r>
              <a:rPr lang="ru-RU" sz="1500" dirty="0">
                <a:solidFill>
                  <a:srgbClr val="0000CC"/>
                </a:solidFill>
              </a:rPr>
              <a:t> и </a:t>
            </a:r>
            <a:r>
              <a:rPr lang="ru-RU" sz="1500" dirty="0" err="1" smtClean="0">
                <a:solidFill>
                  <a:srgbClr val="0000CC"/>
                </a:solidFill>
              </a:rPr>
              <a:t>други</a:t>
            </a:r>
            <a:endParaRPr lang="ru-RU" sz="1500" dirty="0" smtClean="0">
              <a:solidFill>
                <a:srgbClr val="0000CC"/>
              </a:solidFill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500" dirty="0" err="1">
                <a:solidFill>
                  <a:srgbClr val="0000CC"/>
                </a:solidFill>
              </a:rPr>
              <a:t>подкрепа</a:t>
            </a:r>
            <a:r>
              <a:rPr lang="ru-RU" sz="1500" dirty="0">
                <a:solidFill>
                  <a:srgbClr val="0000CC"/>
                </a:solidFill>
              </a:rPr>
              <a:t> за </a:t>
            </a:r>
            <a:r>
              <a:rPr lang="ru-RU" sz="1500" dirty="0" err="1">
                <a:solidFill>
                  <a:srgbClr val="0000CC"/>
                </a:solidFill>
              </a:rPr>
              <a:t>развитието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съществуващи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клъстери</a:t>
            </a:r>
            <a:r>
              <a:rPr lang="ru-RU" sz="1500" dirty="0">
                <a:solidFill>
                  <a:srgbClr val="0000CC"/>
                </a:solidFill>
              </a:rPr>
              <a:t> и </a:t>
            </a:r>
            <a:r>
              <a:rPr lang="ru-RU" sz="1500" dirty="0" err="1">
                <a:solidFill>
                  <a:srgbClr val="0000CC"/>
                </a:solidFill>
              </a:rPr>
              <a:t>подпомагане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новосъздадени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такива</a:t>
            </a:r>
            <a:r>
              <a:rPr lang="ru-RU" sz="1500" dirty="0">
                <a:solidFill>
                  <a:srgbClr val="0000CC"/>
                </a:solidFill>
              </a:rPr>
              <a:t> в случай на обоснована </a:t>
            </a:r>
            <a:r>
              <a:rPr lang="ru-RU" sz="1500" dirty="0" err="1" smtClean="0">
                <a:solidFill>
                  <a:srgbClr val="0000CC"/>
                </a:solidFill>
              </a:rPr>
              <a:t>необходимост</a:t>
            </a:r>
            <a:endParaRPr lang="ru-RU" sz="1500" dirty="0">
              <a:solidFill>
                <a:srgbClr val="0000CC"/>
              </a:solidFill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bg1"/>
              </a:solidFill>
              <a:latin typeface="Arial" charset="0"/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endParaRPr lang="ru-RU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4476" y="3140968"/>
            <a:ext cx="4075113" cy="428625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Примерни дейности (3)</a:t>
            </a:r>
            <a:endParaRPr lang="en-US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75199" y="3140968"/>
            <a:ext cx="4075113" cy="428625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>
                <a:solidFill>
                  <a:sysClr val="windowText" lastClr="000000"/>
                </a:solidFill>
                <a:cs typeface="Arial" pitchFamily="34" charset="0"/>
              </a:rPr>
              <a:t>Примерни дейности </a:t>
            </a:r>
            <a:r>
              <a:rPr lang="bg-BG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(4)</a:t>
            </a:r>
            <a:endParaRPr lang="en-US" sz="1600" b="1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75198" y="3569592"/>
            <a:ext cx="4075113" cy="3172521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500" dirty="0" err="1" smtClean="0">
                <a:solidFill>
                  <a:srgbClr val="0000CC"/>
                </a:solidFill>
              </a:rPr>
              <a:t>подобряване</a:t>
            </a:r>
            <a:r>
              <a:rPr lang="ru-RU" sz="1500" dirty="0" smtClean="0">
                <a:solidFill>
                  <a:srgbClr val="0000CC"/>
                </a:solidFill>
              </a:rPr>
              <a:t> </a:t>
            </a:r>
            <a:r>
              <a:rPr lang="ru-RU" sz="1500" dirty="0">
                <a:solidFill>
                  <a:srgbClr val="0000CC"/>
                </a:solidFill>
              </a:rPr>
              <a:t>на </a:t>
            </a:r>
            <a:r>
              <a:rPr lang="ru-RU" sz="1500" dirty="0" err="1">
                <a:solidFill>
                  <a:srgbClr val="0000CC"/>
                </a:solidFill>
              </a:rPr>
              <a:t>производствените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процеси</a:t>
            </a:r>
            <a:r>
              <a:rPr lang="ru-RU" sz="1500" dirty="0">
                <a:solidFill>
                  <a:srgbClr val="0000CC"/>
                </a:solidFill>
              </a:rPr>
              <a:t> в </a:t>
            </a:r>
            <a:r>
              <a:rPr lang="ru-RU" sz="1500" dirty="0" err="1">
                <a:solidFill>
                  <a:srgbClr val="0000CC"/>
                </a:solidFill>
              </a:rPr>
              <a:t>предприятията</a:t>
            </a:r>
            <a:endParaRPr lang="ru-RU" sz="1500" dirty="0">
              <a:solidFill>
                <a:srgbClr val="0000CC"/>
              </a:solidFill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500" dirty="0" err="1">
                <a:solidFill>
                  <a:srgbClr val="0000CC"/>
                </a:solidFill>
              </a:rPr>
              <a:t>въвеждане</a:t>
            </a:r>
            <a:r>
              <a:rPr lang="ru-RU" sz="1500" dirty="0">
                <a:solidFill>
                  <a:srgbClr val="0000CC"/>
                </a:solidFill>
              </a:rPr>
              <a:t> на международно </a:t>
            </a:r>
            <a:r>
              <a:rPr lang="ru-RU" sz="1500" dirty="0" err="1">
                <a:solidFill>
                  <a:srgbClr val="0000CC"/>
                </a:solidFill>
              </a:rPr>
              <a:t>признати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стандарти</a:t>
            </a:r>
            <a:r>
              <a:rPr lang="ru-RU" sz="1500" dirty="0">
                <a:solidFill>
                  <a:srgbClr val="0000CC"/>
                </a:solidFill>
              </a:rPr>
              <a:t> и </a:t>
            </a:r>
            <a:r>
              <a:rPr lang="ru-RU" sz="1500" dirty="0" err="1">
                <a:solidFill>
                  <a:srgbClr val="0000CC"/>
                </a:solidFill>
              </a:rPr>
              <a:t>покриване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изискванията</a:t>
            </a:r>
            <a:r>
              <a:rPr lang="ru-RU" sz="1500" dirty="0">
                <a:solidFill>
                  <a:srgbClr val="0000CC"/>
                </a:solidFill>
              </a:rPr>
              <a:t> за </a:t>
            </a:r>
            <a:r>
              <a:rPr lang="ru-RU" sz="1500" dirty="0" err="1">
                <a:solidFill>
                  <a:srgbClr val="0000CC"/>
                </a:solidFill>
              </a:rPr>
              <a:t>сертифициране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качеството</a:t>
            </a:r>
            <a:endParaRPr lang="ru-RU" sz="1500" dirty="0">
              <a:solidFill>
                <a:srgbClr val="0000CC"/>
              </a:solidFill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500" dirty="0" err="1">
                <a:solidFill>
                  <a:srgbClr val="0000CC"/>
                </a:solidFill>
              </a:rPr>
              <a:t>въвеждане</a:t>
            </a:r>
            <a:r>
              <a:rPr lang="ru-RU" sz="1500" dirty="0">
                <a:solidFill>
                  <a:srgbClr val="0000CC"/>
                </a:solidFill>
              </a:rPr>
              <a:t> на </a:t>
            </a:r>
            <a:r>
              <a:rPr lang="ru-RU" sz="1500" dirty="0" err="1">
                <a:solidFill>
                  <a:srgbClr val="0000CC"/>
                </a:solidFill>
              </a:rPr>
              <a:t>интегрирани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системи</a:t>
            </a:r>
            <a:r>
              <a:rPr lang="ru-RU" sz="1500" dirty="0">
                <a:solidFill>
                  <a:srgbClr val="0000CC"/>
                </a:solidFill>
              </a:rPr>
              <a:t> за управление на </a:t>
            </a:r>
            <a:r>
              <a:rPr lang="ru-RU" sz="1500" dirty="0" err="1" smtClean="0">
                <a:solidFill>
                  <a:srgbClr val="0000CC"/>
                </a:solidFill>
              </a:rPr>
              <a:t>ресурсите</a:t>
            </a:r>
            <a:r>
              <a:rPr lang="ru-RU" sz="1500" dirty="0" smtClean="0">
                <a:solidFill>
                  <a:srgbClr val="0000CC"/>
                </a:solidFill>
              </a:rPr>
              <a:t> в </a:t>
            </a:r>
            <a:r>
              <a:rPr lang="ru-RU" sz="1500" dirty="0" err="1" smtClean="0">
                <a:solidFill>
                  <a:srgbClr val="0000CC"/>
                </a:solidFill>
              </a:rPr>
              <a:t>предприятията</a:t>
            </a:r>
            <a:r>
              <a:rPr lang="ru-RU" sz="1500" dirty="0" smtClean="0">
                <a:solidFill>
                  <a:srgbClr val="0000CC"/>
                </a:solidFill>
              </a:rPr>
              <a:t>, </a:t>
            </a:r>
            <a:r>
              <a:rPr lang="ru-RU" sz="1500" dirty="0" err="1">
                <a:solidFill>
                  <a:srgbClr val="0000CC"/>
                </a:solidFill>
              </a:rPr>
              <a:t>системи</a:t>
            </a:r>
            <a:r>
              <a:rPr lang="ru-RU" sz="1500" dirty="0">
                <a:solidFill>
                  <a:srgbClr val="0000CC"/>
                </a:solidFill>
              </a:rPr>
              <a:t> за </a:t>
            </a:r>
            <a:r>
              <a:rPr lang="ru-RU" sz="1500" dirty="0" err="1">
                <a:solidFill>
                  <a:srgbClr val="0000CC"/>
                </a:solidFill>
              </a:rPr>
              <a:t>автоматизирано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>
                <a:solidFill>
                  <a:srgbClr val="0000CC"/>
                </a:solidFill>
              </a:rPr>
              <a:t>проектиране</a:t>
            </a:r>
            <a:r>
              <a:rPr lang="ru-RU" sz="1500" dirty="0">
                <a:solidFill>
                  <a:srgbClr val="0000CC"/>
                </a:solidFill>
              </a:rPr>
              <a:t>, </a:t>
            </a:r>
            <a:r>
              <a:rPr lang="ru-RU" sz="1500" dirty="0" err="1">
                <a:solidFill>
                  <a:srgbClr val="0000CC"/>
                </a:solidFill>
              </a:rPr>
              <a:t>инженерна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err="1" smtClean="0">
                <a:solidFill>
                  <a:srgbClr val="0000CC"/>
                </a:solidFill>
              </a:rPr>
              <a:t>дейност</a:t>
            </a:r>
            <a:r>
              <a:rPr lang="ru-RU" sz="1500" dirty="0" smtClean="0">
                <a:solidFill>
                  <a:srgbClr val="0000CC"/>
                </a:solidFill>
              </a:rPr>
              <a:t> </a:t>
            </a:r>
            <a:r>
              <a:rPr lang="ru-RU" sz="1500" dirty="0">
                <a:solidFill>
                  <a:srgbClr val="0000CC"/>
                </a:solidFill>
              </a:rPr>
              <a:t>и производство и </a:t>
            </a:r>
            <a:r>
              <a:rPr lang="ru-RU" sz="1500" dirty="0" err="1">
                <a:solidFill>
                  <a:srgbClr val="0000CC"/>
                </a:solidFill>
              </a:rPr>
              <a:t>други</a:t>
            </a:r>
            <a:endParaRPr lang="ru-RU" sz="1500" dirty="0">
              <a:solidFill>
                <a:srgbClr val="0000CC"/>
              </a:solidFill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500" dirty="0" err="1" smtClean="0">
                <a:solidFill>
                  <a:srgbClr val="0000CC"/>
                </a:solidFill>
              </a:rPr>
              <a:t>подкрепа</a:t>
            </a:r>
            <a:r>
              <a:rPr lang="ru-RU" sz="1500" dirty="0" smtClean="0">
                <a:solidFill>
                  <a:srgbClr val="0000CC"/>
                </a:solidFill>
              </a:rPr>
              <a:t> </a:t>
            </a:r>
            <a:r>
              <a:rPr lang="ru-RU" sz="1500" dirty="0">
                <a:solidFill>
                  <a:srgbClr val="0000CC"/>
                </a:solidFill>
              </a:rPr>
              <a:t>за </a:t>
            </a:r>
            <a:r>
              <a:rPr lang="ru-RU" sz="1500" dirty="0" err="1">
                <a:solidFill>
                  <a:srgbClr val="0000CC"/>
                </a:solidFill>
              </a:rPr>
              <a:t>бързорастящи</a:t>
            </a:r>
            <a:r>
              <a:rPr lang="ru-RU" sz="1500" dirty="0">
                <a:solidFill>
                  <a:srgbClr val="0000CC"/>
                </a:solidFill>
              </a:rPr>
              <a:t> </a:t>
            </a:r>
            <a:r>
              <a:rPr lang="ru-RU" sz="1500" dirty="0" smtClean="0">
                <a:solidFill>
                  <a:srgbClr val="0000CC"/>
                </a:solidFill>
              </a:rPr>
              <a:t>предприятия</a:t>
            </a:r>
            <a:endParaRPr lang="ru-RU" sz="1500" dirty="0">
              <a:solidFill>
                <a:srgbClr val="0000CC"/>
              </a:solidFill>
            </a:endParaRPr>
          </a:p>
          <a:p>
            <a:pPr marL="271463" lvl="1" indent="-271463" algn="just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500" dirty="0" err="1" smtClean="0">
                <a:solidFill>
                  <a:srgbClr val="0000CC"/>
                </a:solidFill>
              </a:rPr>
              <a:t>предоставяне</a:t>
            </a:r>
            <a:r>
              <a:rPr lang="ru-RU" sz="1500" dirty="0" smtClean="0">
                <a:solidFill>
                  <a:srgbClr val="0000CC"/>
                </a:solidFill>
              </a:rPr>
              <a:t> </a:t>
            </a:r>
            <a:r>
              <a:rPr lang="ru-RU" sz="1500" dirty="0">
                <a:solidFill>
                  <a:srgbClr val="0000CC"/>
                </a:solidFill>
              </a:rPr>
              <a:t>на услуги за </a:t>
            </a:r>
            <a:r>
              <a:rPr lang="ru-RU" sz="1500" dirty="0" err="1">
                <a:solidFill>
                  <a:srgbClr val="0000CC"/>
                </a:solidFill>
              </a:rPr>
              <a:t>подкрепа</a:t>
            </a:r>
            <a:r>
              <a:rPr lang="ru-RU" sz="1500" dirty="0">
                <a:solidFill>
                  <a:srgbClr val="0000CC"/>
                </a:solidFill>
              </a:rPr>
              <a:t> на бизнеса, в </a:t>
            </a:r>
            <a:r>
              <a:rPr lang="ru-RU" sz="1500" dirty="0" err="1">
                <a:solidFill>
                  <a:srgbClr val="0000CC"/>
                </a:solidFill>
              </a:rPr>
              <a:t>т.ч</a:t>
            </a:r>
            <a:r>
              <a:rPr lang="ru-RU" sz="1500" dirty="0" smtClean="0">
                <a:solidFill>
                  <a:srgbClr val="0000CC"/>
                </a:solidFill>
              </a:rPr>
              <a:t>. интернационализация, </a:t>
            </a:r>
            <a:r>
              <a:rPr lang="ru-RU" sz="1500" dirty="0" err="1" smtClean="0">
                <a:solidFill>
                  <a:srgbClr val="0000CC"/>
                </a:solidFill>
              </a:rPr>
              <a:t>популяризиране</a:t>
            </a:r>
            <a:r>
              <a:rPr lang="ru-RU" sz="1500" dirty="0" smtClean="0">
                <a:solidFill>
                  <a:srgbClr val="0000CC"/>
                </a:solidFill>
              </a:rPr>
              <a:t> </a:t>
            </a:r>
            <a:r>
              <a:rPr lang="ru-RU" sz="1500" dirty="0">
                <a:solidFill>
                  <a:srgbClr val="0000CC"/>
                </a:solidFill>
              </a:rPr>
              <a:t>и маркетинг </a:t>
            </a:r>
            <a:r>
              <a:rPr lang="ru-RU" sz="1500" dirty="0">
                <a:solidFill>
                  <a:schemeClr val="bg1"/>
                </a:solidFill>
              </a:rPr>
              <a:t>на </a:t>
            </a:r>
            <a:r>
              <a:rPr lang="ru-RU" sz="1500" dirty="0" smtClean="0">
                <a:solidFill>
                  <a:schemeClr val="bg1"/>
                </a:solidFill>
              </a:rPr>
              <a:t>туризма</a:t>
            </a:r>
            <a:endParaRPr lang="ru-RU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5510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228672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400" b="1" dirty="0">
                <a:solidFill>
                  <a:srgbClr val="00B0F0"/>
                </a:solidFill>
              </a:rPr>
              <a:t>БЛАГОДАРЯ ЗА ВНИМАНИЕТО!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bg-BG" dirty="0">
              <a:solidFill>
                <a:srgbClr val="1F497D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bg-BG" dirty="0">
              <a:solidFill>
                <a:srgbClr val="1F497D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bg-BG" dirty="0">
                <a:solidFill>
                  <a:srgbClr val="1F497D"/>
                </a:solidFill>
              </a:rPr>
              <a:t>Областен информационен център София-град и София-област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bg-BG" dirty="0">
                <a:solidFill>
                  <a:srgbClr val="1F497D"/>
                </a:solidFill>
              </a:rPr>
              <a:t>гр. София 1408, бул. „Витоша“ 99</a:t>
            </a:r>
          </a:p>
          <a:p>
            <a:pPr lvl="0" algn="ctr"/>
            <a:r>
              <a:rPr lang="bg-BG" dirty="0">
                <a:solidFill>
                  <a:srgbClr val="1F497D"/>
                </a:solidFill>
              </a:rPr>
              <a:t>тел. 0879 291</a:t>
            </a:r>
            <a:r>
              <a:rPr lang="en-GB" dirty="0">
                <a:solidFill>
                  <a:srgbClr val="1F497D"/>
                </a:solidFill>
              </a:rPr>
              <a:t> </a:t>
            </a:r>
            <a:r>
              <a:rPr lang="bg-BG" dirty="0">
                <a:solidFill>
                  <a:srgbClr val="1F497D"/>
                </a:solidFill>
              </a:rPr>
              <a:t>120; </a:t>
            </a:r>
            <a:r>
              <a:rPr lang="en-GB" dirty="0">
                <a:solidFill>
                  <a:srgbClr val="1F497D"/>
                </a:solidFill>
              </a:rPr>
              <a:t>0879/291 121 </a:t>
            </a:r>
            <a:endParaRPr lang="bg-BG" dirty="0">
              <a:solidFill>
                <a:srgbClr val="1F497D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1F497D"/>
                </a:solidFill>
              </a:rPr>
              <a:t>e-mail: </a:t>
            </a:r>
            <a:r>
              <a:rPr lang="en-GB" dirty="0">
                <a:solidFill>
                  <a:srgbClr val="1F497D"/>
                </a:solidFill>
                <a:hlinkClick r:id="rId3"/>
              </a:rPr>
              <a:t>oic.sofia@eufunds.bg</a:t>
            </a:r>
            <a:r>
              <a:rPr lang="bg-BG" dirty="0">
                <a:solidFill>
                  <a:srgbClr val="1F497D"/>
                </a:solidFill>
              </a:rPr>
              <a:t> </a:t>
            </a:r>
            <a:endParaRPr lang="bg-BG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567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9" descr="slide_elem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713" y="5449888"/>
            <a:ext cx="1792287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2" descr="slide_www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6607175"/>
            <a:ext cx="10414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8"/>
          <p:cNvSpPr>
            <a:spLocks noGrp="1"/>
          </p:cNvSpPr>
          <p:nvPr>
            <p:ph type="title" idx="4294967295"/>
          </p:nvPr>
        </p:nvSpPr>
        <p:spPr>
          <a:xfrm>
            <a:off x="1979613" y="182563"/>
            <a:ext cx="5040312" cy="942975"/>
          </a:xfrm>
        </p:spPr>
        <p:txBody>
          <a:bodyPr/>
          <a:lstStyle/>
          <a:p>
            <a:pPr eaLnBrk="1" hangingPunct="1"/>
            <a:r>
              <a:rPr lang="bg-BG" altLang="bg-BG" sz="2400" b="1" smtClean="0">
                <a:solidFill>
                  <a:srgbClr val="C00000"/>
                </a:solidFill>
                <a:latin typeface="Arial" charset="0"/>
              </a:rPr>
              <a:t>Приоритетни оси</a:t>
            </a:r>
            <a:endParaRPr lang="bg-BG" altLang="bg-BG" sz="2400" smtClean="0">
              <a:latin typeface="Arial" charset="0"/>
            </a:endParaRPr>
          </a:p>
        </p:txBody>
      </p:sp>
      <p:sp>
        <p:nvSpPr>
          <p:cNvPr id="22535" name="Line 18"/>
          <p:cNvSpPr>
            <a:spLocks noChangeShapeType="1"/>
          </p:cNvSpPr>
          <p:nvPr/>
        </p:nvSpPr>
        <p:spPr bwMode="auto">
          <a:xfrm flipV="1">
            <a:off x="0" y="98072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bg-BG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536" name="Content Placeholder 2"/>
          <p:cNvSpPr txBox="1">
            <a:spLocks/>
          </p:cNvSpPr>
          <p:nvPr/>
        </p:nvSpPr>
        <p:spPr bwMode="auto">
          <a:xfrm>
            <a:off x="87313" y="1412776"/>
            <a:ext cx="41973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bg-BG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Инвестиционен приоритет</a:t>
            </a:r>
            <a:r>
              <a:rPr lang="bg-BG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: 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Инвестиране в здравна и социална инфраструктура – </a:t>
            </a: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44 млн. евро</a:t>
            </a: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Специфична цел: </a:t>
            </a:r>
            <a:r>
              <a:rPr lang="bg-BG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Социално приобщаване, чрез инвестиции в социална инфраструктура в градовете</a:t>
            </a:r>
            <a:r>
              <a:rPr lang="en-US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;</a:t>
            </a: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600" b="1" dirty="0">
                <a:solidFill>
                  <a:schemeClr val="tx2"/>
                </a:solidFill>
                <a:latin typeface="+mn-lt"/>
                <a:cs typeface="Arial" charset="0"/>
              </a:rPr>
              <a:t>Потенциални бенефициенти</a:t>
            </a:r>
            <a:r>
              <a:rPr lang="ru-RU" altLang="bg-BG" sz="1600" dirty="0">
                <a:solidFill>
                  <a:schemeClr val="tx2"/>
                </a:solidFill>
                <a:latin typeface="+mn-lt"/>
                <a:cs typeface="Arial" charset="0"/>
              </a:rPr>
              <a:t>: </a:t>
            </a:r>
            <a:r>
              <a:rPr lang="ru-RU" altLang="bg-BG" sz="1600" dirty="0">
                <a:solidFill>
                  <a:srgbClr val="000000"/>
                </a:solidFill>
                <a:latin typeface="+mn-lt"/>
                <a:cs typeface="Arial" charset="0"/>
              </a:rPr>
              <a:t>264 общини</a:t>
            </a:r>
          </a:p>
        </p:txBody>
      </p:sp>
      <p:sp>
        <p:nvSpPr>
          <p:cNvPr id="22537" name="Rectangle 8"/>
          <p:cNvSpPr txBox="1">
            <a:spLocks/>
          </p:cNvSpPr>
          <p:nvPr/>
        </p:nvSpPr>
        <p:spPr bwMode="auto">
          <a:xfrm>
            <a:off x="863600" y="1052736"/>
            <a:ext cx="63531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bg-BG" altLang="bg-BG" sz="1600" b="1">
                <a:solidFill>
                  <a:srgbClr val="C00000"/>
                </a:solidFill>
                <a:latin typeface="Arial" charset="0"/>
              </a:rPr>
              <a:t>Приоритетна ос</a:t>
            </a:r>
            <a:r>
              <a:rPr lang="en-US" altLang="bg-BG" sz="1600" b="1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>
                <a:solidFill>
                  <a:srgbClr val="C00000"/>
                </a:solidFill>
                <a:latin typeface="Arial" charset="0"/>
              </a:rPr>
              <a:t>4:</a:t>
            </a:r>
            <a:r>
              <a:rPr lang="en-US" altLang="bg-BG" sz="1600" b="1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>
                <a:solidFill>
                  <a:srgbClr val="C00000"/>
                </a:solidFill>
                <a:latin typeface="Arial" charset="0"/>
              </a:rPr>
              <a:t>„Регионална социална</a:t>
            </a:r>
            <a:r>
              <a:rPr lang="en-US" altLang="bg-BG" sz="1600" b="1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>
                <a:solidFill>
                  <a:srgbClr val="C00000"/>
                </a:solidFill>
                <a:latin typeface="Arial" charset="0"/>
              </a:rPr>
              <a:t>инфраструктура“</a:t>
            </a:r>
            <a:r>
              <a:rPr lang="bg-BG" altLang="bg-BG" sz="1600">
                <a:solidFill>
                  <a:srgbClr val="000000"/>
                </a:solidFill>
              </a:rPr>
              <a:t> </a:t>
            </a:r>
            <a:endParaRPr lang="bg-BG" altLang="bg-BG" sz="1600">
              <a:solidFill>
                <a:prstClr val="black"/>
              </a:solidFill>
              <a:latin typeface="Andalus" pitchFamily="18" charset="-78"/>
            </a:endParaRPr>
          </a:p>
        </p:txBody>
      </p:sp>
      <p:sp>
        <p:nvSpPr>
          <p:cNvPr id="21515" name="Content Placeholder 2"/>
          <p:cNvSpPr txBox="1">
            <a:spLocks/>
          </p:cNvSpPr>
          <p:nvPr/>
        </p:nvSpPr>
        <p:spPr bwMode="auto">
          <a:xfrm>
            <a:off x="87313" y="3573016"/>
            <a:ext cx="4197350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bg-BG" altLang="bg-BG" sz="1600" b="1" dirty="0" smtClean="0">
                <a:solidFill>
                  <a:schemeClr val="tx2"/>
                </a:solidFill>
                <a:latin typeface="+mn-lt"/>
                <a:cs typeface="Arial" charset="0"/>
              </a:rPr>
              <a:t>Инвестиционен приоритет: </a:t>
            </a:r>
            <a:r>
              <a:rPr lang="ru-RU" altLang="bg-BG" sz="1600" dirty="0" smtClean="0">
                <a:solidFill>
                  <a:srgbClr val="000000"/>
                </a:solidFill>
                <a:latin typeface="+mn-lt"/>
                <a:cs typeface="Arial" charset="0"/>
              </a:rPr>
              <a:t>Консервация, </a:t>
            </a:r>
            <a:r>
              <a:rPr lang="ru-RU" altLang="bg-BG" sz="1600" dirty="0" err="1" smtClean="0">
                <a:solidFill>
                  <a:srgbClr val="000000"/>
                </a:solidFill>
                <a:latin typeface="+mn-lt"/>
                <a:cs typeface="Arial" charset="0"/>
              </a:rPr>
              <a:t>опазване</a:t>
            </a:r>
            <a:r>
              <a:rPr lang="ru-RU" altLang="bg-BG" sz="1600" dirty="0" smtClean="0">
                <a:solidFill>
                  <a:srgbClr val="000000"/>
                </a:solidFill>
                <a:latin typeface="+mn-lt"/>
                <a:cs typeface="Arial" charset="0"/>
              </a:rPr>
              <a:t>, </a:t>
            </a:r>
            <a:r>
              <a:rPr lang="ru-RU" altLang="bg-BG" sz="1600" dirty="0" err="1" smtClean="0">
                <a:solidFill>
                  <a:srgbClr val="000000"/>
                </a:solidFill>
                <a:latin typeface="+mn-lt"/>
                <a:cs typeface="Arial" charset="0"/>
              </a:rPr>
              <a:t>популяризиране</a:t>
            </a:r>
            <a:r>
              <a:rPr lang="ru-RU" altLang="bg-BG" sz="1600" dirty="0" smtClean="0">
                <a:solidFill>
                  <a:srgbClr val="000000"/>
                </a:solidFill>
                <a:latin typeface="+mn-lt"/>
                <a:cs typeface="Arial" charset="0"/>
              </a:rPr>
              <a:t> и развитие на </a:t>
            </a:r>
            <a:r>
              <a:rPr lang="ru-RU" altLang="bg-BG" sz="1600" dirty="0" err="1" smtClean="0">
                <a:solidFill>
                  <a:srgbClr val="000000"/>
                </a:solidFill>
                <a:latin typeface="+mn-lt"/>
                <a:cs typeface="Arial" charset="0"/>
              </a:rPr>
              <a:t>природното</a:t>
            </a:r>
            <a:r>
              <a:rPr lang="ru-RU" altLang="bg-BG" sz="1600" dirty="0" smtClean="0">
                <a:solidFill>
                  <a:srgbClr val="000000"/>
                </a:solidFill>
                <a:latin typeface="+mn-lt"/>
                <a:cs typeface="Arial" charset="0"/>
              </a:rPr>
              <a:t> и </a:t>
            </a:r>
            <a:r>
              <a:rPr lang="ru-RU" altLang="bg-BG" sz="1600" dirty="0" err="1" smtClean="0">
                <a:solidFill>
                  <a:srgbClr val="000000"/>
                </a:solidFill>
                <a:latin typeface="+mn-lt"/>
                <a:cs typeface="Arial" charset="0"/>
              </a:rPr>
              <a:t>културното</a:t>
            </a:r>
            <a:r>
              <a:rPr lang="ru-RU" altLang="bg-BG" sz="1600" dirty="0" smtClean="0">
                <a:solidFill>
                  <a:srgbClr val="000000"/>
                </a:solidFill>
                <a:latin typeface="+mn-lt"/>
                <a:cs typeface="Arial" charset="0"/>
              </a:rPr>
              <a:t> наследство – </a:t>
            </a:r>
            <a:r>
              <a:rPr lang="ru-RU" altLang="bg-BG" sz="1600" b="1" dirty="0" smtClean="0">
                <a:solidFill>
                  <a:schemeClr val="tx2"/>
                </a:solidFill>
                <a:latin typeface="+mn-lt"/>
                <a:cs typeface="Arial" charset="0"/>
              </a:rPr>
              <a:t>110 млн. евро</a:t>
            </a:r>
          </a:p>
          <a:p>
            <a:pPr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altLang="bg-BG" sz="1600" b="1" dirty="0" err="1" smtClean="0">
                <a:solidFill>
                  <a:schemeClr val="tx2"/>
                </a:solidFill>
                <a:latin typeface="+mn-lt"/>
                <a:cs typeface="Arial" charset="0"/>
              </a:rPr>
              <a:t>Специфични</a:t>
            </a:r>
            <a:r>
              <a:rPr lang="ru-RU" altLang="bg-BG" sz="1600" b="1" dirty="0" smtClean="0">
                <a:solidFill>
                  <a:schemeClr val="tx2"/>
                </a:solidFill>
                <a:latin typeface="+mn-lt"/>
                <a:cs typeface="Arial" charset="0"/>
              </a:rPr>
              <a:t> цели: </a:t>
            </a:r>
          </a:p>
          <a:p>
            <a:pPr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bg-BG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Опазване, популяризиране и развитие на културното и природно наследство, чрез насърчаване на регионалния туризъм</a:t>
            </a:r>
            <a:r>
              <a:rPr lang="en-US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;</a:t>
            </a:r>
            <a:endParaRPr lang="bg-BG" altLang="bg-BG" sz="1600" dirty="0" smtClean="0">
              <a:solidFill>
                <a:prstClr val="black"/>
              </a:solidFill>
              <a:latin typeface="+mn-lt"/>
              <a:cs typeface="Arial" charset="0"/>
            </a:endParaRPr>
          </a:p>
          <a:p>
            <a:pPr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bg-BG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Насърчаване на местния икономически потенциал и нови форми на заетост в регионите</a:t>
            </a:r>
            <a:r>
              <a:rPr lang="en-US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;</a:t>
            </a:r>
          </a:p>
          <a:p>
            <a:pPr marL="0" indent="0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altLang="bg-BG" sz="1600" b="1" dirty="0" err="1" smtClean="0">
                <a:solidFill>
                  <a:schemeClr val="tx2"/>
                </a:solidFill>
                <a:latin typeface="+mn-lt"/>
                <a:cs typeface="Arial" charset="0"/>
              </a:rPr>
              <a:t>Конкретни</a:t>
            </a:r>
            <a:r>
              <a:rPr lang="ru-RU" altLang="bg-BG" sz="1600" b="1" dirty="0" smtClean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ru-RU" altLang="bg-BG" sz="1600" b="1" dirty="0" err="1" smtClean="0">
                <a:solidFill>
                  <a:schemeClr val="tx2"/>
                </a:solidFill>
                <a:latin typeface="+mn-lt"/>
                <a:cs typeface="Arial" charset="0"/>
              </a:rPr>
              <a:t>бенефициенти</a:t>
            </a:r>
            <a:r>
              <a:rPr lang="ru-RU" altLang="bg-BG" sz="1600" b="1" dirty="0" smtClean="0">
                <a:solidFill>
                  <a:schemeClr val="tx2"/>
                </a:solidFill>
                <a:latin typeface="+mn-lt"/>
                <a:cs typeface="Arial" charset="0"/>
              </a:rPr>
              <a:t>: </a:t>
            </a:r>
            <a:r>
              <a:rPr lang="ru-RU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МК, </a:t>
            </a:r>
            <a:r>
              <a:rPr lang="ru-RU" altLang="bg-BG" sz="1600" dirty="0" err="1" smtClean="0">
                <a:solidFill>
                  <a:prstClr val="black"/>
                </a:solidFill>
                <a:latin typeface="+mn-lt"/>
                <a:cs typeface="Arial" charset="0"/>
              </a:rPr>
              <a:t>религиозни</a:t>
            </a:r>
            <a:r>
              <a:rPr lang="ru-RU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 институции, </a:t>
            </a:r>
            <a:r>
              <a:rPr lang="ru-RU" altLang="bg-BG" sz="1600" dirty="0" err="1" smtClean="0">
                <a:solidFill>
                  <a:prstClr val="black"/>
                </a:solidFill>
                <a:latin typeface="+mn-lt"/>
                <a:cs typeface="Arial" charset="0"/>
              </a:rPr>
              <a:t>общини</a:t>
            </a:r>
            <a:r>
              <a:rPr lang="ru-RU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, </a:t>
            </a:r>
            <a:r>
              <a:rPr lang="ru-RU" altLang="bg-BG" sz="1600" dirty="0" err="1" smtClean="0">
                <a:solidFill>
                  <a:prstClr val="black"/>
                </a:solidFill>
                <a:latin typeface="+mn-lt"/>
                <a:cs typeface="Arial" charset="0"/>
              </a:rPr>
              <a:t>финансови</a:t>
            </a:r>
            <a:r>
              <a:rPr lang="ru-RU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 </a:t>
            </a:r>
            <a:r>
              <a:rPr lang="ru-RU" altLang="bg-BG" sz="1600" dirty="0" err="1" smtClean="0">
                <a:solidFill>
                  <a:prstClr val="black"/>
                </a:solidFill>
                <a:latin typeface="+mn-lt"/>
                <a:cs typeface="Arial" charset="0"/>
              </a:rPr>
              <a:t>инсрументи</a:t>
            </a:r>
            <a:r>
              <a:rPr lang="ru-RU" altLang="bg-BG" sz="1600" dirty="0" smtClean="0">
                <a:solidFill>
                  <a:prstClr val="black"/>
                </a:solidFill>
                <a:latin typeface="+mn-lt"/>
                <a:cs typeface="Arial" charset="0"/>
              </a:rPr>
              <a:t>, НПО.</a:t>
            </a:r>
            <a:endParaRPr lang="bg-BG" altLang="bg-BG" sz="1600" dirty="0" smtClean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2539" name="Rectangle 8"/>
          <p:cNvSpPr txBox="1">
            <a:spLocks/>
          </p:cNvSpPr>
          <p:nvPr/>
        </p:nvSpPr>
        <p:spPr bwMode="auto">
          <a:xfrm>
            <a:off x="882650" y="3429000"/>
            <a:ext cx="5776913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Приоритетна ос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5: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„Регионален туризъм“</a:t>
            </a:r>
            <a:r>
              <a:rPr lang="bg-BG" altLang="bg-BG" sz="1600" dirty="0">
                <a:solidFill>
                  <a:srgbClr val="000000"/>
                </a:solidFill>
              </a:rPr>
              <a:t> </a:t>
            </a:r>
            <a:endParaRPr lang="bg-BG" altLang="bg-BG" sz="1600" dirty="0">
              <a:solidFill>
                <a:prstClr val="black"/>
              </a:solidFill>
              <a:latin typeface="Andalus" pitchFamily="18" charset="-78"/>
            </a:endParaRPr>
          </a:p>
        </p:txBody>
      </p:sp>
      <p:pic>
        <p:nvPicPr>
          <p:cNvPr id="22540" name="Picture 2" descr="C:\Users\DimovD\Desktop\снимки ОПРР\асенова крепост\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179888"/>
            <a:ext cx="3382963" cy="249872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340768"/>
            <a:ext cx="3382963" cy="214153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61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slide_elem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713" y="5449888"/>
            <a:ext cx="1792287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2" descr="slide_www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6607175"/>
            <a:ext cx="10414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8"/>
          <p:cNvSpPr>
            <a:spLocks noGrp="1"/>
          </p:cNvSpPr>
          <p:nvPr>
            <p:ph type="title" idx="4294967295"/>
          </p:nvPr>
        </p:nvSpPr>
        <p:spPr>
          <a:xfrm>
            <a:off x="1582738" y="182563"/>
            <a:ext cx="5653087" cy="869950"/>
          </a:xfrm>
        </p:spPr>
        <p:txBody>
          <a:bodyPr/>
          <a:lstStyle/>
          <a:p>
            <a:pPr eaLnBrk="1" hangingPunct="1"/>
            <a:r>
              <a:rPr lang="ru-RU" altLang="bg-BG" sz="2400" b="1" smtClean="0">
                <a:solidFill>
                  <a:srgbClr val="C00000"/>
                </a:solidFill>
                <a:latin typeface="Arial" charset="0"/>
              </a:rPr>
              <a:t>Приоритетн</a:t>
            </a:r>
            <a:r>
              <a:rPr lang="bg-BG" altLang="bg-BG" sz="2400" b="1" smtClean="0">
                <a:solidFill>
                  <a:srgbClr val="C00000"/>
                </a:solidFill>
                <a:latin typeface="Arial" charset="0"/>
              </a:rPr>
              <a:t>и оси</a:t>
            </a:r>
            <a:endParaRPr lang="bg-BG" altLang="bg-BG" sz="2400" smtClean="0">
              <a:latin typeface="Arial" charset="0"/>
            </a:endParaRPr>
          </a:p>
        </p:txBody>
      </p:sp>
      <p:sp>
        <p:nvSpPr>
          <p:cNvPr id="23559" name="Line 18"/>
          <p:cNvSpPr>
            <a:spLocks noChangeShapeType="1"/>
          </p:cNvSpPr>
          <p:nvPr/>
        </p:nvSpPr>
        <p:spPr bwMode="auto">
          <a:xfrm flipV="1">
            <a:off x="0" y="140493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bg-BG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560" name="Rectangle 32"/>
          <p:cNvSpPr>
            <a:spLocks/>
          </p:cNvSpPr>
          <p:nvPr/>
        </p:nvSpPr>
        <p:spPr bwMode="auto">
          <a:xfrm>
            <a:off x="230188" y="1670050"/>
            <a:ext cx="85693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en-US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r>
              <a:rPr lang="bg-BG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  <a:t/>
            </a:r>
            <a:br>
              <a:rPr lang="bg-BG" altLang="bg-BG" sz="2400">
                <a:solidFill>
                  <a:srgbClr val="000000"/>
                </a:solidFill>
                <a:latin typeface="Andalus" pitchFamily="18" charset="-78"/>
                <a:cs typeface="Arial" charset="0"/>
              </a:rPr>
            </a:br>
            <a:endParaRPr lang="bg-BG" altLang="bg-BG" sz="2400">
              <a:solidFill>
                <a:srgbClr val="000000"/>
              </a:solidFill>
              <a:latin typeface="Andalus" pitchFamily="18" charset="-78"/>
              <a:cs typeface="Arial" charset="0"/>
            </a:endParaRPr>
          </a:p>
        </p:txBody>
      </p:sp>
      <p:sp>
        <p:nvSpPr>
          <p:cNvPr id="23563" name="Content Placeholder 2"/>
          <p:cNvSpPr txBox="1">
            <a:spLocks/>
          </p:cNvSpPr>
          <p:nvPr/>
        </p:nvSpPr>
        <p:spPr bwMode="auto">
          <a:xfrm>
            <a:off x="131762" y="2852936"/>
            <a:ext cx="452278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altLang="bg-BG" sz="1400" b="1" dirty="0">
                <a:solidFill>
                  <a:schemeClr val="tx2"/>
                </a:solidFill>
                <a:latin typeface="Arial" charset="0"/>
                <a:cs typeface="Arial" charset="0"/>
              </a:rPr>
              <a:t>Инвестиционен приоритет</a:t>
            </a:r>
            <a:r>
              <a:rPr lang="ru-RU" altLang="bg-BG" sz="1400" dirty="0">
                <a:solidFill>
                  <a:schemeClr val="tx2"/>
                </a:solidFill>
                <a:latin typeface="Arial" charset="0"/>
                <a:cs typeface="Arial" charset="0"/>
              </a:rPr>
              <a:t>:</a:t>
            </a:r>
            <a:r>
              <a:rPr lang="ru-RU" altLang="bg-BG" sz="1400" dirty="0">
                <a:solidFill>
                  <a:srgbClr val="000000"/>
                </a:solidFill>
                <a:latin typeface="Arial" charset="0"/>
                <a:cs typeface="Arial" charset="0"/>
              </a:rPr>
              <a:t> Насърчаване на инвестициите за справяне със специфични рискове – </a:t>
            </a:r>
            <a:r>
              <a:rPr lang="ru-RU" altLang="bg-BG" sz="1400" b="1" dirty="0">
                <a:solidFill>
                  <a:srgbClr val="003399"/>
                </a:solidFill>
                <a:latin typeface="Arial" charset="0"/>
                <a:cs typeface="Arial" charset="0"/>
              </a:rPr>
              <a:t>17 млн. евро</a:t>
            </a:r>
          </a:p>
          <a:p>
            <a:pPr algn="just" fontAlgn="base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400" b="1" dirty="0">
                <a:solidFill>
                  <a:schemeClr val="tx2"/>
                </a:solidFill>
                <a:latin typeface="Arial" charset="0"/>
                <a:cs typeface="Arial" charset="0"/>
              </a:rPr>
              <a:t>Специфична цел: </a:t>
            </a:r>
            <a:r>
              <a:rPr lang="ru-RU" altLang="bg-BG" sz="1400" dirty="0">
                <a:solidFill>
                  <a:prstClr val="black"/>
                </a:solidFill>
                <a:latin typeface="Arial" charset="0"/>
                <a:cs typeface="Arial" charset="0"/>
              </a:rPr>
              <a:t>Превенция на риска от свлачища </a:t>
            </a:r>
            <a:endParaRPr lang="en-US" altLang="bg-BG" sz="14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just" fontAlgn="base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bg-BG" sz="1400" b="1" dirty="0">
                <a:solidFill>
                  <a:schemeClr val="tx2"/>
                </a:solidFill>
                <a:latin typeface="Arial" charset="0"/>
                <a:cs typeface="Arial" charset="0"/>
              </a:rPr>
              <a:t>Конкретни</a:t>
            </a:r>
            <a:r>
              <a:rPr lang="en-US" altLang="bg-BG" sz="1400" b="1" dirty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ru-RU" altLang="bg-BG" sz="1400" b="1" dirty="0">
                <a:solidFill>
                  <a:schemeClr val="tx2"/>
                </a:solidFill>
                <a:latin typeface="Arial" charset="0"/>
                <a:cs typeface="Arial" charset="0"/>
              </a:rPr>
              <a:t>бенефициенти:</a:t>
            </a:r>
            <a:r>
              <a:rPr lang="ru-RU" altLang="bg-BG" sz="1400" dirty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ru-RU" altLang="bg-BG" sz="1400" dirty="0">
                <a:solidFill>
                  <a:prstClr val="black"/>
                </a:solidFill>
                <a:latin typeface="Arial" charset="0"/>
                <a:cs typeface="Arial" charset="0"/>
              </a:rPr>
              <a:t>Общини в съответствие с методологията за приоритизиране на свлачищни обекти.</a:t>
            </a:r>
          </a:p>
        </p:txBody>
      </p:sp>
      <p:sp>
        <p:nvSpPr>
          <p:cNvPr id="23564" name="Rectangle 8"/>
          <p:cNvSpPr txBox="1">
            <a:spLocks/>
          </p:cNvSpPr>
          <p:nvPr/>
        </p:nvSpPr>
        <p:spPr bwMode="auto">
          <a:xfrm>
            <a:off x="2131218" y="1916832"/>
            <a:ext cx="5046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Приоритетна ос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7:</a:t>
            </a:r>
            <a:r>
              <a:rPr lang="en-US" altLang="bg-BG" sz="16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bg-BG" altLang="bg-BG" sz="1600" b="1" dirty="0">
                <a:solidFill>
                  <a:srgbClr val="C00000"/>
                </a:solidFill>
                <a:latin typeface="Arial" charset="0"/>
              </a:rPr>
              <a:t>„Превенция на риска“</a:t>
            </a:r>
            <a:r>
              <a:rPr lang="bg-BG" altLang="bg-BG" sz="1600" dirty="0">
                <a:solidFill>
                  <a:srgbClr val="000000"/>
                </a:solidFill>
              </a:rPr>
              <a:t> </a:t>
            </a:r>
            <a:endParaRPr lang="bg-BG" altLang="bg-BG" sz="1600" dirty="0">
              <a:solidFill>
                <a:prstClr val="black"/>
              </a:solidFill>
              <a:latin typeface="Andalus" pitchFamily="18" charset="-78"/>
            </a:endParaRPr>
          </a:p>
        </p:txBody>
      </p:sp>
      <p:pic>
        <p:nvPicPr>
          <p:cNvPr id="23565" name="Picture 10" descr="zx480_11390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636912"/>
            <a:ext cx="3363913" cy="246697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23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20" y="1985933"/>
            <a:ext cx="856895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1200"/>
              </a:spcAft>
            </a:pPr>
            <a:endParaRPr lang="ru-RU" sz="2100" dirty="0">
              <a:solidFill>
                <a:srgbClr val="0000CC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94288" y="2852936"/>
            <a:ext cx="372618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2200" b="1" dirty="0">
                <a:solidFill>
                  <a:schemeClr val="tx2"/>
                </a:solidFill>
                <a:latin typeface="Calibri"/>
              </a:rPr>
              <a:t>Води</a:t>
            </a:r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2200" b="1" dirty="0">
                <a:solidFill>
                  <a:srgbClr val="C00000"/>
                </a:solidFill>
                <a:latin typeface="Calibri"/>
              </a:rPr>
              <a:t>Отпадъци</a:t>
            </a:r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2200" b="1" dirty="0">
                <a:solidFill>
                  <a:schemeClr val="tx2"/>
                </a:solidFill>
                <a:latin typeface="Calibri"/>
              </a:rPr>
              <a:t>Биоразнообразие</a:t>
            </a:r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2200" b="1" dirty="0">
                <a:solidFill>
                  <a:srgbClr val="C00000"/>
                </a:solidFill>
                <a:latin typeface="Calibri"/>
              </a:rPr>
              <a:t>Техническа помощ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47864" y="1575089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>
                <a:solidFill>
                  <a:schemeClr val="tx2"/>
                </a:solidFill>
              </a:rPr>
              <a:t>СЕКТОРИ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727" y="116632"/>
            <a:ext cx="4374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bg1"/>
                </a:solidFill>
              </a:rPr>
              <a:t>ОП „ОКОЛНА СРЕДА“</a:t>
            </a:r>
          </a:p>
          <a:p>
            <a:r>
              <a:rPr lang="bg-BG" sz="3200" b="1" dirty="0" smtClean="0">
                <a:solidFill>
                  <a:schemeClr val="bg1"/>
                </a:solidFill>
              </a:rPr>
              <a:t>2014-2020</a:t>
            </a:r>
            <a:endParaRPr lang="bg-BG" sz="3200" b="1" dirty="0">
              <a:solidFill>
                <a:schemeClr val="bg1"/>
              </a:solidFill>
            </a:endParaRPr>
          </a:p>
        </p:txBody>
      </p:sp>
      <p:sp>
        <p:nvSpPr>
          <p:cNvPr id="7" name="AutoShape 2" descr="data:image/jpeg;base64,/9j/4AAQSkZJRgABAQAAAQABAAD/2wCEAAkGBxITEhUTERQVFhQWFxQVFxQVFxQUFBQVFRQWFhQUFBQYHCggGBwlHBQUITEhJSkrLi4uFx8zODMsNygtLisBCgoKDg0OGxAQGywkHCQvLCwsLCwsLC4sLCwsLCwsLCwsLCwsLCwsLCwsLCwsLCwsLCwsLCwsLCwsLCwsLCwsK//AABEIAL8BCAMBIgACEQEDEQH/xAAcAAABBQEBAQAAAAAAAAAAAAAFAgMEBgcAAQj/xAA9EAABAwIEBQEECQMCBwEAAAABAAIDBBEFEiExBkFRYXEiEzKBkQcUI0JSobHB0TPh8WLwFRZTcnOSokP/xAAaAQACAwEBAAAAAAAAAAAAAAADBAECBQAG/8QAKREAAgICAgEEAgICAwAAAAAAAAECEQMEEiExBRNBURQiMmFxgSNCof/aAAwDAQACEQMRAD8AvDCn2OUONyea9II0CUCuCZEoTjJFdFWKfCCLELNvpA4HzAzU4s8a2HPstNa9evaHCxGiunTtFWrVHyy2ucw5XixGhHRSP+ItK1L6Qvo+EwM1OLP5j8Sxqpo3xuLHtIcNCCnceeTFJ4kgka8Jp+IDkhvsndCubGUT3JA+KJjq9MurCnW4cSLgpuSgcFD5nLiNmoKQZCklhC8Q3Jluj26kU1QWlR1ylSo5osFPU3UxsqrEMxajFHV5h3TUJ2BlAKskCVLIALqE+UAXKF1WIE6DZFc0vJRQF1tTmJ6IdI9ePlum0tky/QaMKCWAYaaiZrBtzW28OYW1jQByVMwDCvqsec+84NIv1IvotOwgtewObbXcdDzCyp54ufGxzE0nQTpoNFPjjUen3tzCW+vja9sd7vds1ti63MnoFRyQx1RKbGlhq9CVZQccQvWrglBcQ2cAuXErxxXEDcq5R5ZV4qlkisslTzZ7BBWVWiV9bV0SwuJ1IimQBtTdEqKZWIaDkJUyMIZBKpsMisVJLogVSeNuB46hpfGA2Qag238q8s1XPZorJtPohq1R8v19I+CQxytsR1G/cJoSN6LeOMeEIqth0tINnLD8WwiSnkLJGkEHQ8j3BT2LLy6E8mOjyJzeQT2VpQ65CdbOmuQChc9E1yGz4U4baoqHpP1iyhxizk2gXSUXrbnBy5hfxfVanx5w/SR4awxRNa8lpaRvyvqqIypCv/HdSDRUfQi/5BZ21i/5cdPqy8W6ZjcsRadUqCXKUUxFzCO6FmMdU28fF2jlK0OTVJco5KX7NJMaiXJkqhKn4JRGWVrbaX1USGAucGjUnQLRMFwUU7Bmtn59blJ7E/bg2wkfsN4k/O1pPIAeALJUFc9g9Li0kcimS70hMy/wvLqUm7+QNu7O+vSB7iXvudzmOquP0Z0RLpZ3XJ9wEm511OpVFfHd1lqP0fPZ9WyC2YOJI59inMDuathMLuXZZl7ZKIXWWkPWeBcF10klQSelR6iZeTS2Qyqqbc1DZZITWVYaCSdlyoXF2PXvGw+bLk7i0pTjYtk2oxlRCZW67pwVirYqNU+2oQOIbkWKKqRmkqLBU+GpuQiMdZquaLJl1o50YpXqrYfUaKw0Ut1BzQbhupDWoVU1Zjj9oNctrjqOakYfi7JW5mny07jyq+5HlwvsC5JOiTJHZVbjHheOrjItZ42PNWr211zwLIqbXaObtHzJiuCTQPLJGkW520I8qEacL6OxXC45QRIwOHhZxxRwC5gMlN6m82cx4T2POn5Fp4n5Rnoh0TMkBUiSTKS1wsRyKZmq2hNdeQHZEkBCtnGVQ44fRkHSx/RUxzzI4NHMgDyVe+I6CV2EwhzCHxPIIHQc/CR2JJTj2M4a4tMzgvK8zLivERtg6OzJcTHONm6p6goHyuAaNOZ5AeVZoMPij2vcCxPU9UDJnUCVxvsXw3hPs/tJB6uXZWGWcuOpvyQmkk0vyCl0jyTfosTbyyySt+CJzT/j4CTjpZIl6L0lJlduVnpAyO691b/o5xNrJ3Mebe0FgT15BU8yf2KabMb6aFMQbTs6MuLs+hA1eLKcH49qIgGyWkaOTtD81c+GOJTWZ/SGZLaXuTe9vGy0IZ4y6HIZVLoPvKiyyaLqiWyFVlaGgklXbGkhyrqgAddlQuKeJgLsjNzzPRRuI+JS67IzpzKqZ11OpWlq6l/tIT2NlL9Yjjn5t9yuXjTZctUzfJFzpYeooKVmWAbVE6GZPx1BuhgenWvXEplzwyus0aq2YbU6XWa4SXvcGsF1oWFM9m3q7r0VWurOlNJBLGagiLKTq77vbqUBppXNddpseydxCX70jh5J38KNSTB98t7DS685tZZ5J80qozpybdlibxAQyzmXda172+NlKwbGmkBsmjtr8iqvI7kltCrj9QzRaZyytGhsc11wDe3TVNSw2/3uqbSVb475HEXR+DiNgjtI0lwGtua2dffhl89MNHNF+TPPpY4UBjNVTizh77RzHVYsXElfQmPcVl12CIZTvmPLwqdDhNOXF4haHXzAi5seyYfqWOCKTnG+gH9HmDtL3PnhcbWcx7tGgjlbmrLiVW4vcHO+xcS0gdwiNPE4gAuJA7pjG8DBpzIwm+YErOe28uTl4QNO7ozN/DM2ctbly30dcWtyRCDAY4m/bAPedgD6W+eqKxxlt77qHK8uOqbe1kn1ZR5H4Ee00sAA3oNgmi+66RMzOsO6hWyCaZRYAKfG7K0D4lAqWT1C6JtmzFCyQohMORnXwFHnkXsk2UAc+aih2tylFHuy9jhPJJy2TzWrnx3XWcMgo/wrjX1aXMfdOjx26jwgQiunI4v8K107RytO0bA+tikYHQytdfZt7OJ6AbrK+L+J3GR0Iu3KbOB0N0zE3K4FpsRqD3U7iIx1rGl4Dapugk2bK3o7oe60dPZx+4uYy88pRoqcdQCnw4KLLRuidZwIPf8AnmvLkr0sZproTaCQcLLlCjC5EVlGDaesa/ZSQVVGPI2RGlxQjRyxJY/o1IZF8hlF8DwWSc9GDd37BQ+HoG1DtD6RbN/C0mgY1jQGgADkFSMfsI310Kw7DY4G2aLd+Z+Kekmsm6mVDqqYlunyV7oji2OYhA14zDdC6VxYS5ri08+h8heCuJuDoQm3EPBH3v1WLuYVF8o+AWTF8hVmKC4zAeRp5RLuNuR7Kn5SrFgbszC2+rdR4PJZmTEvKFGgk1euF0hhI0KcaVSH6voGQavDw7cfEIaylcw+nWysV7eFEnaNXbJl9o5kRjjtls79UVFXEynLH6tJyk9CeiBTSEvDGH1O/wDlvM+U/j8OWkNhs9qtwdJFoyog12CgC7TmBvZw28FVGqhc1xa4K7YbUkNu3bm07fJO1VNDPyDXdD+xVsOVx/kVtMz32fM/JQ6hpJVpxXh+RmoBLeqrlYwja/daWKSkrTIv4IRdZEMKcBdx2G3coWWElPCawsNkWcbVHIMuqLm6WyYFAxUqXSTpeWGkTYfjeOaW6Sw3QQVVzYHZdLV6+ED2GSmGmFPtItfog0VZzT8dXmNkOWJl00Ti5eEpDXaXSbFx0VEixKmeBC5zwHtBDWtd+I9DuLIA8tuS0WHTe3xVp4uweWCkgLmkB5Lib7OI0zfCyqsTF6v0zHxwpsFktDjVynYfRl5sFy07BUzN1y5csodND+jqn9B6ud+QstWocEJG6zP6N2+lnx/ULacNGgS82Nw8AGpwGQXG45EKo1bXMeR+un5q/wCLcTxxZmBpc9unLL81mXElTJNme7rew0Cz8m3G+KfZWezGKr5BlZVObKQ4WP6hc2s10TNNWhwyyNDwNr7gdinTSxO9x+U/hft8HKk5clTKR2YT8k9k4cLj4+UbwRpF3bC1vJO1lX8PpA03c9pH4W3N/wCEdjmvtsLadAs3KlF0hbK4p9BiKa2+oTrMp208ob7RLY8uNglIz7oXCrojZC62cA5dzsByv37JiprS53s4jt7z+Q8d0JdUOilIebgDQ81oY4Ny4rtkOaSsm4XTESyPdqLAX5KZitRHJD7IO9WYdxohhqnyxPPutDmiw6HqnsLoy91hsNSegC9Jq+hKS9zO/wDRlZ/UZQdY0FsKwCzdHh1+g0SMQ4fl3ZY+D+yky1rWNMcTS0db6/5URrndT8yr4PQlJuUvHxYlm9Wcel5IsMkrRldqBoWnVRaqhp5feaWE822RMsvvunqbC45WkZssovboexQt/wBFWCHuYm/8B9P1dzlwyIoWKcLv19mQR+qrk9DI02cCP0WiTxPYXB1w9p1HVRZJw8WIBFtbjX5rGx7Ul0zbtPtGfOpnJwROCs9XQxW0JZ528IVUxZR6SHdwm45eRxDibYdzv2CURZJznwkXupqzhZfc6bKVSvJP7qM1qn0jLkAIeRpItFhOAEjspcNgUy3QJsS2Kz2r8BWy/wCKYvHW0L4XWEzGtLQfvuYN2/Dks2poi45QNVIdU/7CM4N7Z5zZLjq4Wv8AHdbOjvSguEk3/g6T5eSfg1IGAdV4psgsdP8AHZct9O1ZWjA1yemZqmkhJUHNK+jmTKxrjyJ/ZapSY021gNbLL+DGWhjAHL5q4t9G/vch36lZ+xkhji3JjPJRh2R6sXJPlDaiFEW65u1gfJ7piRq8qpNMzWyp1+HEHMz5IYJTfW91c56cnkgdbg8peXNboVp4NhNVIG0Jw+VWCjfsgFNQSsOrSjFObDVCzU30cibNXMZYH3un91ExDF3ObkjaW33PZV+oqvayOPIGzU3XVRjblBOY79h0TOLVUe/klsI0lY6MEtPPXum6usdK+5H5KCKnKwW3UjDcRlvYOJvbTQ37Lc9M10m8tdiWzJ1RZcIYGxvEmgeLgHS+XXdFKa7oWsiBJJzPO3/a2/NdTRtcG5gD2PJGqMACwFgrS9YcL/V8v/EZPs8/IMGHFoBlcGA8tXO/JOtMA2D39yco+SOvhD2lp5hBaeicHEOBFuy1fT978qDcumvoU2dZ45JQV39nvt2coW/Ekp2ngMmrIWix965FijtJhseUXbqFMygbJLe9VjjuEI9/2MYdCd3Nqv6KvxRhpdF7QD7Rg1trcc1m09QGeTqtkxOpaxl37G4t1usRxpmSZ7eWbTwdQvPwwzl/yNdNm1r5V/C+0RayUuFyUPLtNOqkzu0UY7fFMRoaFiUrwAfhTscakx0qhyS8krsRHDcGw6fJEKNmUaLynp9xsjWEYMZSLnK2+/M26BLzlfQbHjk3SIRBO2/QKx4FwTPM0OcAxp5u3Phqu/DuCQRAZWC/4jqSrHUGzfgi49f7HFr0/wBipYfwVSwWc8e0cObvd+SGOILnW2ubeL8lYsbrw1hAOpGn8qrwOWxo4lFN1RTOox6Q1Vs1XJ2rC5aKFzCI4S9waLXOmug+atOHcBl4DpZWtH4WDOf/AG2uqtZWDg/GDDMGOP2TyGkcmknRw+KydxZfbbxOmENDwylZBG2OIWsLZjq4/wAKQBul+zTczgxtzoN14rJlnln+z7BSk35B0Mj2VADSTGSQW8tRcordpXmDUV4vav3Mj3AAg2aRlANvCe9kL2G+9jbZE2E7UflFasbDUoHsF4/K33nD4G5Q+txQMF2tvbcnT5IMcMmzlBhn6s06jQ8/7JJpEMocVkltlge7u0/yibqiRn9SGZo62BH5Jz8eVXRf2mQqjC4z90A66gWN1nuJ0rbnUgg+VpVRU3YXs9QF7j7w+Cx3E6suc7uSntHlJsFKDTolGS4sDeyN4P6Pdt7Q8z9wHp3VWwqWziTy1Hnki1BVlrr731Xo8LnHHWPyJ7MX3Rd8BheHlzye2u9+attM5VPCK0Ft76DTwUZOJsY0Em/YLG2I58+b9o9/SRmxlxXYUdjDG5h94aWPMp7A8UeTZ5zDodbfFVDE6mwM3J2vgjkUKo+KSw6j5L1epoYsOKvl+RbnnnPlHwjaJp25dNCq/V8RxseG52kAeq2+a+yr+E8VRynK5+W4sL8yeSqmLSBszw3qfzWJ6pkWGax8U7Vmxgj70eUrRp9eY52WDhfcLJeNo8lRbnlAPw5qxYJV525CfHY/wqfxNUmWoIbdxb6dLk357IOGSnq9Pw/H0wcMMobV18eQdv4S4Y7m3xUqLBKoi/sZLf8AYUTwvh6pc4fZubyu4EBLStLo0uEr8A6KmN0focIc7Uiwtz974DqrBR8IztaPZhmc7yOOw6Mbb8yj+GcPSR+9YnmbnVUUJS8j+DUvuRkmP1s8LsrI/Zt/E4BznfHl8Ee4brHFzHFxIPX81peKYBFURmOVmltD07grN6jA5aCTI8Ewk+iTkOzuiM4rjVGtq4oJ9Gr4POCAidZctI52VD4fxKxAJVyNTdmboDf5IkHbSB7GNxlZS6+Qlxv1KiQP1TtQb3PXVRoDqt7GqijGl2TphouShq1crFTBSFIw6J7pGCP3rix6W1umSFpP0ZcPMcx08gu59wwdGj7ySyzUY9h8ceTD+Gy5mgON5Gj1cs1vvBRMfzezcA3NofI03CnYng0kT2uh1O/+eyf+qPcLlpabXdpoDzsvJ7Gpxzc8a/0Xz6r8x8FI4Bxidr5KUC4cHPGb7pG4vyCXi9UYXXkLwSd7g/uh9fiHsJnikb63XBkdrYc8oGyYpaQvOeZxe46knVaEsHOXN+CsMEq7CdLjZfoG5vhYovh1KJHj2hv/AKeQQiEtYNEQwyo9V+mqtDWhF8qGceFX2aXhMTWgBtgOgVhiYCNrrNcDx3Mbl9ux2V4w7EgfvNPhGUl8jE8dLoGcU4AMpmgGWRupA2cOeizWuwulqxd7ckn/AFI7A3/1N5rY6zEY2g5iBod+nNYpGJHPc6Nji3MSLNO10nni4y54+mKZYtJWiqYzgElIWuvnjdf1tBsDfZ3QpLCDYj4j9x2WhNebZZWGzhYtePS7sQVVuJsDEJE0OkT3WsP/AMn2uG+NNE5p79vjLqQhsYrVodoKkexLb65wbdrKfBKgNJiAH9VjXf6h6XfMIl/xemYLlknjMLL0WvtY6/sw82s5PoexmqOQN+6Tr5Gyq0s9ipuMY6JBlZGGN8kk+SUClluiZcybtDerquEaYXw7EPtG3NgLoy/E2PsJG3IFg4Gxtyv1VKpZPUiIqV5/ej7mSxzjw6ReuGY8z7sLrd7LSOHcAgiF2RtzHUuIBcSe5VA4JeMjT11PlafhUosEHFBQTr5NjDrKMFJrsMxxgBKDB0CYmqw0bJqGva7UFEtFuDZLdEFzWBNiVKa9TZNNCyxRK6gZKwse0OadwVJMiiz17W6X1UOjo8l4KtDwcGONpHZfu9R2v0ROpaGROa0k6ak8ypdTXtDbkoBV1/tNBoP1RNfC5StE7GduP7AycKFCdVOnQ86LZRlBaE6Lk1SPXLmQYg8LXODMTZ7NrWEWAA+Q/lZK9SKCvkiN43EduRWfmxOa6G8OVQffg+gxWCyDcVYy2KB5vqRYLNouNqgC1mnvqh8+MyVDvtXeByCT/Hmu2Ne/Cx6hGYl7t3a/BTs1tlAik0tzCdFQoSLydkumbmdZH6TDSBpoVUoqktcCFccOx2PL9pofyUSLQaRD+pPY7T+y8qOJDCco1f0Bv+aGcR8QA3Eeg/MoLhLNc7tyo4IJ7hoWARyznNUPLr/dv6QOlloNBRtAAAAWdcOYmxpAcQL9VouG1QI3XJIibsdxPB45Yy0gX5HoVmlZRf1aWQj1tc0E6gO+47zda+CC3dZXx7IGzFzdxrp1CV2catSXkWcFOLMdmlfE90cgs5ji0+RolfWgQrLxjhonEdWwf1Wev/yN0KqpwxycjKElfhmTPHCxqeUckxqdgUTgoQN1auFcMD35iBYcupRlsUqRfH3JRiiNwj9HtRVWkkPsoztcXeR45K7j6I4Q3SV5PewH6K7YKwBoR+NtwqSlyZoexFeTIqfhuqpDaNmeMHa+vzVkosfc0WfG+Py2/wCaus0QUb6s0oTiPRyR41QC/wCYGkaG6Rh1Rz/JT6rhuJxJHpP+nb5KFLw3K3+m+/Y6KlM64fAUZiA2CfNbYIMzCqhu+X5p80r26vLbAKysDKhdXWPdcN07oHO52b3kxWYsXEtaTbqkQlPYdO+5iuTZ49RJE8hO5Xka6Vq8jWhGKiqQk227Z5MoEgU6ZQXqyIH6V1lyahXLiDHnJF0py9jbcpegglLanHsTdlDRxKiqSN9VIEoKHgp0FCliiwscskEA5NVEhA9I/j5JiR1lLIzNFt0GWvStBo57dMhxUxcbu1RKLQJEXQpRS4dHjpDdp6FX7h7iZjQA647g/sqDn7JtzyAo42XU6NdxDjmniYT7YZraCx/ZZlifERqHk8id0BjoydTzRGClsqTgmiytrotXDRE8MlO7cetvjmgddhTo3WcPB5FSsED45mPYDodR1B3Cu9dRNcNRcHVIzk8ffwZm5ruL5GXywWVl4XkDbD5qRW8Pgeq9mdSf06lQqPCqgzOdC05CRYW5Dyj458vBfQwtzbZqGFTaBWGKezVTMKpaljQXsF+5/hSqiuqB7rQSOV/2R1I0ZxsL1ta8O1G6fpqjS5VBr8UqWv8AtGHtbVORYw8i5zgeF3fwc0kuzQm1AK59WAqP/wAxta3mqjin0kPMvs4o9L2zOO/wRY4Zv4ASnBGqVuMgaDUoDjWKF7crdjuf2VdosQfLq4/LQKVK7RPYNXi+UhXLntVEjxbohAUOYNVNpynRVk92ybYnohcJAaoIEShQJAiEygyFSSJYVy8avFJFGQuTtMNV5UssSEumSydhCRKxR3NUxxuFGK5nDRC9KWQkvKgkRNIp9JJdqEvKm0LlyZzQQaU7DFmNgVGY7VSKN/2gXPFCXlFlklEJRYYOZujDcMjdGWZQO/MHrdRUWozoiRwwS6RV5ZPyyruw17H5Xj08nbhWbCuG81i4gjsQVKmbooUtwNCR4JCVnppvpjOPbcUWJwp6ZoIbd521BKH0mKnO72tiwm7R+HTbwguY80+NlP4OJxqQLJnlkI2KGV8okJLm30aNmjsFbMCrGECxsfkq80r0lRLSj/16CYtpxjVF9nxqCNvqeL/P5IMOIonOJB3VTrj6QolNJYO8Kv4a+yfye/BeZ+IIbaeo9Aq5XYg+Q6mw6DZDMHdmDinXnVHxa8Yf2wM80pDWKThsZKzqB+aa/f8AdWvimqszL1VRw73x5V5PtFEafgh9I8InOhOCH0hE5DojIoIicpsB1UC3NS6Z6sQwtTleOOqRCU48aqpAzIoUymvUCU6qUcJuuSXFcp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2792013"/>
            <a:ext cx="3667265" cy="2653211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1288"/>
            <a:ext cx="9036496" cy="78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934430"/>
            <a:ext cx="26638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86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07381"/>
            <a:ext cx="2736850" cy="222567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7504" y="260648"/>
            <a:ext cx="3567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b="1" dirty="0">
                <a:solidFill>
                  <a:prstClr val="white"/>
                </a:solidFill>
              </a:rPr>
              <a:t>СЕКТОР „ВОДИ“ (1)</a:t>
            </a:r>
          </a:p>
        </p:txBody>
      </p:sp>
      <p:sp>
        <p:nvSpPr>
          <p:cNvPr id="3" name="Rectangle 2"/>
          <p:cNvSpPr/>
          <p:nvPr/>
        </p:nvSpPr>
        <p:spPr>
          <a:xfrm>
            <a:off x="119201" y="1556792"/>
            <a:ext cx="6108983" cy="5450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C00000"/>
                </a:solidFill>
              </a:rPr>
              <a:t>Изграждане на ВиК инфраструктура в агломерации с над 10,000 екв. ж</a:t>
            </a:r>
            <a:r>
              <a:rPr lang="ru-RU" dirty="0">
                <a:solidFill>
                  <a:srgbClr val="C00000"/>
                </a:solidFill>
              </a:rPr>
              <a:t>. </a:t>
            </a:r>
            <a:r>
              <a:rPr lang="ru-RU" b="1" dirty="0">
                <a:solidFill>
                  <a:srgbClr val="C00000"/>
                </a:solidFill>
              </a:rPr>
              <a:t>и с над 2,000 екв. ж.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00CC"/>
                </a:solidFill>
              </a:rPr>
              <a:t>Изграждане на нови или реконструкция на съществуващи съоръжения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/>
              <a:t>за пречистване на отпадъчните води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C00000"/>
                </a:solidFill>
              </a:rPr>
              <a:t>Изграждане на главни/довеждащи/отвеждащи колектори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00CC"/>
                </a:solidFill>
              </a:rPr>
              <a:t>Изграждане при необходимост на канализационни помпени станции</a:t>
            </a:r>
            <a:r>
              <a:rPr lang="ru-RU" dirty="0">
                <a:solidFill>
                  <a:srgbClr val="0000CC"/>
                </a:solidFill>
              </a:rPr>
              <a:t>, </a:t>
            </a:r>
            <a:r>
              <a:rPr lang="ru-RU" dirty="0"/>
              <a:t>които да събират отпадъчните води от съществуващи канализационни мрежи, заустващи без пречистване във водоприемниците</a:t>
            </a:r>
            <a:r>
              <a:rPr lang="ru-RU" dirty="0" smtClean="0"/>
              <a:t>;</a:t>
            </a:r>
            <a:endParaRPr lang="ru-RU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C00000"/>
                </a:solidFill>
              </a:rPr>
              <a:t>Изграждане на нова канализационна мрежа при наличието на действаща ПСОВ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93096"/>
            <a:ext cx="2736850" cy="2084387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75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60648"/>
            <a:ext cx="3567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b="1" dirty="0">
                <a:solidFill>
                  <a:prstClr val="white"/>
                </a:solidFill>
              </a:rPr>
              <a:t>СЕКТОР „ВОДИ“ (2)</a:t>
            </a:r>
          </a:p>
        </p:txBody>
      </p:sp>
      <p:sp>
        <p:nvSpPr>
          <p:cNvPr id="3" name="Rectangle 2"/>
          <p:cNvSpPr/>
          <p:nvPr/>
        </p:nvSpPr>
        <p:spPr>
          <a:xfrm>
            <a:off x="107504" y="2019612"/>
            <a:ext cx="90364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lnSpc>
                <a:spcPct val="150000"/>
              </a:lnSpc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/>
              <a:t>Подмяна на </a:t>
            </a:r>
            <a:r>
              <a:rPr lang="bg-BG" b="1" kern="0" dirty="0">
                <a:solidFill>
                  <a:srgbClr val="0000CC"/>
                </a:solidFill>
              </a:rPr>
              <a:t>съществуваща канализационна мрежа</a:t>
            </a:r>
            <a:r>
              <a:rPr lang="bg-BG" kern="0" dirty="0">
                <a:solidFill>
                  <a:srgbClr val="0000CC"/>
                </a:solidFill>
              </a:rPr>
              <a:t> </a:t>
            </a:r>
            <a:r>
              <a:rPr lang="bg-BG" kern="0" dirty="0"/>
              <a:t>тогава, когато тя компрометира експлоатацията на ПСОВ или замърсява подземните води</a:t>
            </a:r>
          </a:p>
          <a:p>
            <a:pPr marL="361950" lvl="1" indent="-361950" algn="just">
              <a:lnSpc>
                <a:spcPct val="150000"/>
              </a:lnSpc>
              <a:buClr>
                <a:srgbClr val="17375E"/>
              </a:buClr>
              <a:buFont typeface="Wingdings" panose="05000000000000000000" pitchFamily="2" charset="2"/>
              <a:buChar char="ü"/>
              <a:defRPr/>
            </a:pPr>
            <a:endParaRPr lang="bg-BG" kern="0" dirty="0"/>
          </a:p>
          <a:p>
            <a:pPr marL="342900" lvl="1" indent="-342900" algn="just">
              <a:lnSpc>
                <a:spcPct val="150000"/>
              </a:lnSpc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/>
              <a:t>Подмяна на</a:t>
            </a:r>
            <a:r>
              <a:rPr lang="bg-BG" b="1" kern="0" dirty="0"/>
              <a:t> </a:t>
            </a:r>
            <a:r>
              <a:rPr lang="bg-BG" b="1" kern="0" dirty="0">
                <a:solidFill>
                  <a:srgbClr val="C00000"/>
                </a:solidFill>
              </a:rPr>
              <a:t>канализационни колектори </a:t>
            </a:r>
            <a:r>
              <a:rPr lang="bg-BG" kern="0" dirty="0">
                <a:solidFill>
                  <a:srgbClr val="C00000"/>
                </a:solidFill>
              </a:rPr>
              <a:t>с нови </a:t>
            </a:r>
            <a:r>
              <a:rPr lang="bg-BG" b="1" kern="0" dirty="0">
                <a:solidFill>
                  <a:srgbClr val="C00000"/>
                </a:solidFill>
              </a:rPr>
              <a:t>с по-голям диаметър: </a:t>
            </a:r>
            <a:r>
              <a:rPr lang="bg-BG" kern="0" dirty="0"/>
              <a:t>преустановяване преливането в сухо време или съобразяване с нараснало количество отпадъчни води в този клон</a:t>
            </a:r>
          </a:p>
          <a:p>
            <a:pPr marL="361950" lvl="1" indent="-361950" algn="just">
              <a:lnSpc>
                <a:spcPct val="150000"/>
              </a:lnSpc>
              <a:buClr>
                <a:srgbClr val="17375E"/>
              </a:buClr>
              <a:buFont typeface="Wingdings" panose="05000000000000000000" pitchFamily="2" charset="2"/>
              <a:buChar char="ü"/>
              <a:defRPr/>
            </a:pPr>
            <a:endParaRPr lang="bg-BG" kern="0" dirty="0"/>
          </a:p>
          <a:p>
            <a:pPr marL="342900" lvl="1" indent="-342900" algn="just">
              <a:lnSpc>
                <a:spcPct val="150000"/>
              </a:lnSpc>
              <a:buClr>
                <a:srgbClr val="17375E"/>
              </a:buClr>
              <a:buFont typeface="Arial" panose="020B0604020202020204" pitchFamily="34" charset="0"/>
              <a:buChar char="•"/>
              <a:defRPr/>
            </a:pPr>
            <a:r>
              <a:rPr lang="bg-BG" kern="0" dirty="0"/>
              <a:t>Изграждане/рехабилитация/реконструкция на </a:t>
            </a:r>
            <a:r>
              <a:rPr lang="bg-BG" b="1" kern="0" dirty="0">
                <a:solidFill>
                  <a:srgbClr val="0000CC"/>
                </a:solidFill>
              </a:rPr>
              <a:t>съоръжения за третиране на утайки от ПСОВ</a:t>
            </a:r>
            <a:r>
              <a:rPr lang="bg-BG" kern="0" dirty="0">
                <a:solidFill>
                  <a:srgbClr val="0000CC"/>
                </a:solidFill>
              </a:rPr>
              <a:t>, </a:t>
            </a:r>
            <a:r>
              <a:rPr lang="bg-BG" kern="0" dirty="0"/>
              <a:t>вкл. на вече изградени, за подобряване качествените им показатели, за </a:t>
            </a:r>
            <a:r>
              <a:rPr lang="bg-BG" b="1" kern="0" dirty="0">
                <a:solidFill>
                  <a:srgbClr val="C00000"/>
                </a:solidFill>
              </a:rPr>
              <a:t>последващо използване за енергийни цели (като гориво от биомаса).</a:t>
            </a:r>
          </a:p>
        </p:txBody>
      </p:sp>
    </p:spTree>
    <p:extLst>
      <p:ext uri="{BB962C8B-B14F-4D97-AF65-F5344CB8AC3E}">
        <p14:creationId xmlns:p14="http://schemas.microsoft.com/office/powerpoint/2010/main" val="41507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332656"/>
            <a:ext cx="3567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b="1" dirty="0">
                <a:solidFill>
                  <a:prstClr val="white"/>
                </a:solidFill>
              </a:rPr>
              <a:t>СЕКТОР „ВОДИ“ (3)</a:t>
            </a:r>
          </a:p>
        </p:txBody>
      </p:sp>
      <p:sp>
        <p:nvSpPr>
          <p:cNvPr id="3" name="Rectangle 2"/>
          <p:cNvSpPr/>
          <p:nvPr/>
        </p:nvSpPr>
        <p:spPr>
          <a:xfrm>
            <a:off x="395536" y="2242607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dirty="0"/>
              <a:t>Изграждане, рехабилитация или реконструкция на </a:t>
            </a:r>
            <a:r>
              <a:rPr lang="ru-RU" b="1" dirty="0">
                <a:solidFill>
                  <a:srgbClr val="C00000"/>
                </a:solidFill>
              </a:rPr>
              <a:t>водоснабдителни мрежи и съоръжения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/>
              <a:t>включително за пречистване на питейни води, съгласно регионалните генерални планове  с цел (до)изграждане на пълен воден цикъл  </a:t>
            </a:r>
          </a:p>
          <a:p>
            <a:pPr algn="just">
              <a:lnSpc>
                <a:spcPts val="2400"/>
              </a:lnSpc>
            </a:pPr>
            <a:endParaRPr lang="ru-RU" dirty="0">
              <a:solidFill>
                <a:srgbClr val="C00000"/>
              </a:solidFill>
            </a:endParaRPr>
          </a:p>
          <a:p>
            <a:pPr marL="342900" indent="-342900" algn="just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dirty="0"/>
              <a:t>Изграждане на </a:t>
            </a:r>
            <a:r>
              <a:rPr lang="ru-RU" b="1" dirty="0">
                <a:solidFill>
                  <a:srgbClr val="0000CC"/>
                </a:solidFill>
              </a:rPr>
              <a:t>съпътстваща инфраструктура </a:t>
            </a:r>
            <a:r>
              <a:rPr lang="ru-RU" dirty="0"/>
              <a:t>(напр. електро- и водоснабдяване, път), която обслужва само изгражданите обекти (напр. ПСОВ, ПСПВ и помпени станции</a:t>
            </a:r>
            <a:r>
              <a:rPr lang="ru-RU" dirty="0" smtClean="0"/>
              <a:t>).</a:t>
            </a:r>
          </a:p>
          <a:p>
            <a:pPr algn="just">
              <a:lnSpc>
                <a:spcPts val="2400"/>
              </a:lnSpc>
            </a:pPr>
            <a:endParaRPr lang="ru-RU" b="1" dirty="0" smtClean="0">
              <a:solidFill>
                <a:srgbClr val="C00000"/>
              </a:solidFill>
            </a:endParaRPr>
          </a:p>
          <a:p>
            <a:pPr algn="just">
              <a:lnSpc>
                <a:spcPts val="24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Допустими бенефициенти:</a:t>
            </a:r>
          </a:p>
          <a:p>
            <a:pPr marL="342900" indent="-342900" algn="just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b="1" dirty="0" smtClean="0"/>
              <a:t>Общини</a:t>
            </a:r>
            <a:r>
              <a:rPr lang="ru-RU" dirty="0" smtClean="0"/>
              <a:t>, ВиК оператори, Асоциации по ВиК, ПУДООС, структури на МОСВ</a:t>
            </a:r>
          </a:p>
          <a:p>
            <a:pPr marL="342900" indent="-342900" algn="just">
              <a:lnSpc>
                <a:spcPts val="2400"/>
              </a:lnSpc>
              <a:buFont typeface="Arial" panose="020B0604020202020204" pitchFamily="34" charset="0"/>
              <a:buChar char="•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926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theme1.xml><?xml version="1.0" encoding="utf-8"?>
<a:theme xmlns:a="http://schemas.openxmlformats.org/drawingml/2006/main" name="Office тем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тем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3408</Words>
  <Application>Microsoft Office PowerPoint</Application>
  <PresentationFormat>On-screen Show (4:3)</PresentationFormat>
  <Paragraphs>377</Paragraphs>
  <Slides>39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Office тема</vt:lpstr>
      <vt:lpstr>Office Theme</vt:lpstr>
      <vt:lpstr>3_Office тема</vt:lpstr>
      <vt:lpstr>Default Design</vt:lpstr>
      <vt:lpstr>1_Default Design</vt:lpstr>
      <vt:lpstr>2_Default Design</vt:lpstr>
      <vt:lpstr>3_Default Design</vt:lpstr>
      <vt:lpstr>Ppt0000003</vt:lpstr>
      <vt:lpstr>PowerPoint Presentation</vt:lpstr>
      <vt:lpstr>PowerPoint Presentation</vt:lpstr>
      <vt:lpstr>Приоритетни оси </vt:lpstr>
      <vt:lpstr>Приоритетни оси</vt:lpstr>
      <vt:lpstr>Приоритетни оси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Madlen</dc:creator>
  <cp:lastModifiedBy>PC</cp:lastModifiedBy>
  <cp:revision>91</cp:revision>
  <dcterms:created xsi:type="dcterms:W3CDTF">2014-02-04T08:59:48Z</dcterms:created>
  <dcterms:modified xsi:type="dcterms:W3CDTF">2014-12-12T07:30:17Z</dcterms:modified>
</cp:coreProperties>
</file>