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drawings/drawing2.xml" ContentType="application/vnd.openxmlformats-officedocument.drawingml.chartshapes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drawings/drawing3.xml" ContentType="application/vnd.openxmlformats-officedocument.drawingml.chartshapes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  <p:sldMasterId id="2147484546" r:id="rId2"/>
  </p:sldMasterIdLst>
  <p:notesMasterIdLst>
    <p:notesMasterId r:id="rId32"/>
  </p:notesMasterIdLst>
  <p:handoutMasterIdLst>
    <p:handoutMasterId r:id="rId33"/>
  </p:handoutMasterIdLst>
  <p:sldIdLst>
    <p:sldId id="476" r:id="rId3"/>
    <p:sldId id="550" r:id="rId4"/>
    <p:sldId id="578" r:id="rId5"/>
    <p:sldId id="528" r:id="rId6"/>
    <p:sldId id="553" r:id="rId7"/>
    <p:sldId id="554" r:id="rId8"/>
    <p:sldId id="555" r:id="rId9"/>
    <p:sldId id="557" r:id="rId10"/>
    <p:sldId id="551" r:id="rId11"/>
    <p:sldId id="558" r:id="rId12"/>
    <p:sldId id="559" r:id="rId13"/>
    <p:sldId id="560" r:id="rId14"/>
    <p:sldId id="561" r:id="rId15"/>
    <p:sldId id="562" r:id="rId16"/>
    <p:sldId id="563" r:id="rId17"/>
    <p:sldId id="564" r:id="rId18"/>
    <p:sldId id="565" r:id="rId19"/>
    <p:sldId id="566" r:id="rId20"/>
    <p:sldId id="567" r:id="rId21"/>
    <p:sldId id="568" r:id="rId22"/>
    <p:sldId id="569" r:id="rId23"/>
    <p:sldId id="570" r:id="rId24"/>
    <p:sldId id="571" r:id="rId25"/>
    <p:sldId id="572" r:id="rId26"/>
    <p:sldId id="573" r:id="rId27"/>
    <p:sldId id="574" r:id="rId28"/>
    <p:sldId id="575" r:id="rId29"/>
    <p:sldId id="576" r:id="rId30"/>
    <p:sldId id="577" r:id="rId31"/>
  </p:sldIdLst>
  <p:sldSz cx="10058400" cy="7772400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1pPr>
    <a:lvl2pPr marL="4570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2pPr>
    <a:lvl3pPr marL="9140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3pPr>
    <a:lvl4pPr marL="137111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4pPr>
    <a:lvl5pPr marL="182815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5pPr>
    <a:lvl6pPr marL="2285197" algn="l" defTabSz="914080" rtl="0" eaLnBrk="1" latinLnBrk="0" hangingPunct="1"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6pPr>
    <a:lvl7pPr marL="2742239" algn="l" defTabSz="914080" rtl="0" eaLnBrk="1" latinLnBrk="0" hangingPunct="1"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7pPr>
    <a:lvl8pPr marL="3199277" algn="l" defTabSz="914080" rtl="0" eaLnBrk="1" latinLnBrk="0" hangingPunct="1"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8pPr>
    <a:lvl9pPr marL="3656316" algn="l" defTabSz="914080" rtl="0" eaLnBrk="1" latinLnBrk="0" hangingPunct="1">
      <a:defRPr kern="1200">
        <a:solidFill>
          <a:schemeClr val="tx1"/>
        </a:solidFill>
        <a:latin typeface="Tahoma" pitchFamily="34" charset="0"/>
        <a:ea typeface="New MingLiu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4"/>
    <a:srgbClr val="FFFFFF"/>
    <a:srgbClr val="001746"/>
    <a:srgbClr val="3B43DF"/>
    <a:srgbClr val="FF9900"/>
    <a:srgbClr val="18186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5" autoAdjust="0"/>
    <p:restoredTop sz="94576" autoAdjust="0"/>
  </p:normalViewPr>
  <p:slideViewPr>
    <p:cSldViewPr>
      <p:cViewPr>
        <p:scale>
          <a:sx n="70" d="100"/>
          <a:sy n="70" d="100"/>
        </p:scale>
        <p:origin x="-1206" y="156"/>
      </p:cViewPr>
      <p:guideLst>
        <p:guide orient="horz" pos="2448"/>
        <p:guide pos="3168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ViktorovaP\Documents\Work\BG%20-%20Gr\Spravki\Blagoevgrad.xlsx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ViktorovaP\Documents\Work\BG%20-%20Gr\Spravki\Blagoevgrad.xlsx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C:\Users\ViktorovaP\Documents\Work\BG%20-%20Gr\Spravki\Blagoevgrad.xlsx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C:\Users\ViktorovaP\Documents\Work\BG%20-%20Gr\Spravki\Blagoevgrad.xlsx" TargetMode="External"/><Relationship Id="rId1" Type="http://schemas.openxmlformats.org/officeDocument/2006/relationships/themeOverride" Target="../theme/themeOverrid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Sheet2!$G$40:$G$41</c:f>
              <c:strCache>
                <c:ptCount val="2"/>
                <c:pt idx="0">
                  <c:v>Размер на платени средства</c:v>
                </c:pt>
                <c:pt idx="1">
                  <c:v>Оставащи за разплащане средства</c:v>
                </c:pt>
              </c:strCache>
            </c:strRef>
          </c:cat>
          <c:val>
            <c:numRef>
              <c:f>Sheet2!$H$40:$H$41</c:f>
              <c:numCache>
                <c:formatCode>_-* #,##0\ [$€-1]_-;\-* #,##0\ [$€-1]_-;_-* "-"??\ [$€-1]_-;_-@_-</c:formatCode>
                <c:ptCount val="2"/>
                <c:pt idx="0">
                  <c:v>21262764.309999999</c:v>
                </c:pt>
                <c:pt idx="1">
                  <c:v>12826248.690000001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111111111111116"/>
          <c:y val="0.36034339457567804"/>
          <c:w val="0.34166666666666667"/>
          <c:h val="0.27931321084864391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Sheet2!$K$15:$K$16</c:f>
              <c:strCache>
                <c:ptCount val="2"/>
                <c:pt idx="0">
                  <c:v>ЮЗ район</c:v>
                </c:pt>
                <c:pt idx="1">
                  <c:v>Извън</c:v>
                </c:pt>
              </c:strCache>
            </c:strRef>
          </c:cat>
          <c:val>
            <c:numRef>
              <c:f>Sheet2!$L$15:$L$16</c:f>
              <c:numCache>
                <c:formatCode>General</c:formatCode>
                <c:ptCount val="2"/>
                <c:pt idx="0">
                  <c:v>101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877909011373581"/>
          <c:y val="0.75887540099154271"/>
          <c:w val="0.19418985993087498"/>
          <c:h val="0.1869034975279252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Sheet2!$K$15:$K$16</c:f>
              <c:strCache>
                <c:ptCount val="2"/>
                <c:pt idx="0">
                  <c:v>ЮЗ район = 40%</c:v>
                </c:pt>
                <c:pt idx="1">
                  <c:v>Извън = 60%</c:v>
                </c:pt>
              </c:strCache>
            </c:strRef>
          </c:cat>
          <c:val>
            <c:numRef>
              <c:f>Sheet2!$L$15:$L$16</c:f>
              <c:numCache>
                <c:formatCode>#,##0\ [$€-1]</c:formatCode>
                <c:ptCount val="2"/>
                <c:pt idx="0">
                  <c:v>14143287.880000001</c:v>
                </c:pt>
                <c:pt idx="1">
                  <c:v>21192590.029999994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877909011373581"/>
          <c:y val="0.75887540099154271"/>
          <c:w val="0.26991182839733685"/>
          <c:h val="0.1869034975279252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bg-BG" sz="1400"/>
              <a:t>размер</a:t>
            </a:r>
            <a:r>
              <a:rPr lang="bg-BG" sz="1400" baseline="0"/>
              <a:t> на разплатените средства</a:t>
            </a:r>
            <a:endParaRPr lang="en-US" sz="140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val>
            <c:numRef>
              <c:f>Sheet1!$I$9:$I$10</c:f>
              <c:numCache>
                <c:formatCode>#,##0</c:formatCode>
                <c:ptCount val="2"/>
                <c:pt idx="0">
                  <c:v>96692260</c:v>
                </c:pt>
                <c:pt idx="1">
                  <c:v>79704242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47000">
                    <a:schemeClr val="accent1">
                      <a:lumMod val="60000"/>
                      <a:lumOff val="40000"/>
                    </a:schemeClr>
                  </a:gs>
                  <a:gs pos="100000">
                    <a:srgbClr val="D1C39F"/>
                  </a:gs>
                </a:gsLst>
                <a:lin ang="5400000" scaled="0"/>
              </a:gradFill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47000">
                    <a:schemeClr val="accent1">
                      <a:lumMod val="60000"/>
                      <a:lumOff val="40000"/>
                    </a:schemeClr>
                  </a:gs>
                  <a:gs pos="100000">
                    <a:srgbClr val="D1C39F"/>
                  </a:gs>
                </a:gsLst>
                <a:lin ang="5400000" scaled="0"/>
              </a:gradFill>
            </c:spPr>
          </c:dPt>
          <c:val>
            <c:numRef>
              <c:f>Sheet1!$A$21:$A$22</c:f>
              <c:numCache>
                <c:formatCode>General</c:formatCode>
                <c:ptCount val="2"/>
                <c:pt idx="0">
                  <c:v>138691303</c:v>
                </c:pt>
                <c:pt idx="1">
                  <c:v>176396502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070848"/>
        <c:axId val="197072384"/>
      </c:barChart>
      <c:catAx>
        <c:axId val="1970708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97072384"/>
        <c:crosses val="autoZero"/>
        <c:auto val="0"/>
        <c:lblAlgn val="ctr"/>
        <c:lblOffset val="100"/>
        <c:noMultiLvlLbl val="0"/>
      </c:catAx>
      <c:valAx>
        <c:axId val="197072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707084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c:spPr>
          <c:dPt>
            <c:idx val="0"/>
            <c:bubble3D val="0"/>
            <c:spPr>
              <a:gradFill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5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40000"/>
                      <a:lumOff val="60000"/>
                    </a:schemeClr>
                  </a:gs>
                </a:gsLst>
                <a:lin ang="5400000" scaled="0"/>
              </a:gradFill>
            </c:spPr>
          </c:dPt>
          <c:val>
            <c:numRef>
              <c:f>Sheet1!$S$9:$S$10</c:f>
              <c:numCache>
                <c:formatCode>General</c:formatCode>
                <c:ptCount val="2"/>
                <c:pt idx="0">
                  <c:v>73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c:spPr>
          <c:dPt>
            <c:idx val="0"/>
            <c:bubble3D val="0"/>
            <c:spPr>
              <a:gradFill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47000">
                    <a:schemeClr val="accent1">
                      <a:lumMod val="60000"/>
                      <a:lumOff val="40000"/>
                    </a:schemeClr>
                  </a:gs>
                  <a:gs pos="100000">
                    <a:srgbClr val="D1C39F"/>
                  </a:gs>
                </a:gsLst>
                <a:lin ang="5400000" scaled="0"/>
              </a:gradFill>
            </c:spPr>
          </c:dPt>
          <c:val>
            <c:numRef>
              <c:f>Sheet1!$Z$9:$Z$10</c:f>
              <c:numCache>
                <c:formatCode>General</c:formatCode>
                <c:ptCount val="2"/>
                <c:pt idx="0">
                  <c:v>23622560.399999995</c:v>
                </c:pt>
                <c:pt idx="1">
                  <c:v>152773941.59999999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877909011373581"/>
          <c:y val="0.75887540099154271"/>
          <c:w val="0.27104469605532883"/>
          <c:h val="0.16743438320209975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877909011373581"/>
          <c:y val="0.75887540099154271"/>
          <c:w val="0.27104469605532883"/>
          <c:h val="0.1869034975279252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97353455818018"/>
          <c:y val="0.6010841353164188"/>
          <c:w val="0.31230121597119198"/>
          <c:h val="0.36256467941507314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97353455818018"/>
          <c:y val="0.6010841353164188"/>
          <c:w val="0.32190352769024039"/>
          <c:h val="0.36256467941507314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877909011373581"/>
          <c:y val="0.75887540099154271"/>
          <c:w val="0.21146287227196758"/>
          <c:h val="0.1869034975279252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Sheet2!$K$6:$K$9</c:f>
              <c:strCache>
                <c:ptCount val="4"/>
                <c:pt idx="0">
                  <c:v>област София = 35%</c:v>
                </c:pt>
                <c:pt idx="1">
                  <c:v>област София-град = 30%</c:v>
                </c:pt>
                <c:pt idx="2">
                  <c:v>област Перник = 14%</c:v>
                </c:pt>
                <c:pt idx="3">
                  <c:v>област Кюстендил = 21%</c:v>
                </c:pt>
              </c:strCache>
            </c:strRef>
          </c:cat>
          <c:val>
            <c:numRef>
              <c:f>Sheet2!$L$6:$L$9</c:f>
              <c:numCache>
                <c:formatCode>#,##0\ [$€-1]</c:formatCode>
                <c:ptCount val="4"/>
                <c:pt idx="0">
                  <c:v>6204885.9600000009</c:v>
                </c:pt>
                <c:pt idx="1">
                  <c:v>5339936.03</c:v>
                </c:pt>
                <c:pt idx="2">
                  <c:v>2514515.23</c:v>
                </c:pt>
                <c:pt idx="3">
                  <c:v>3690735.23</c:v>
                </c:pt>
              </c:numCache>
            </c:numRef>
          </c:val>
        </c:ser>
        <c:ser>
          <c:idx val="1"/>
          <c:order val="1"/>
          <c:cat>
            <c:strRef>
              <c:f>Sheet2!$K$6:$K$9</c:f>
              <c:strCache>
                <c:ptCount val="4"/>
                <c:pt idx="0">
                  <c:v>област София = 35%</c:v>
                </c:pt>
                <c:pt idx="1">
                  <c:v>област София-град = 30%</c:v>
                </c:pt>
                <c:pt idx="2">
                  <c:v>област Перник = 14%</c:v>
                </c:pt>
                <c:pt idx="3">
                  <c:v>област Кюстендил = 21%</c:v>
                </c:pt>
              </c:strCache>
            </c:strRef>
          </c:cat>
          <c:val>
            <c:numRef>
              <c:f>Sheet2!$M$6:$M$9</c:f>
              <c:numCache>
                <c:formatCode>0%</c:formatCode>
                <c:ptCount val="4"/>
                <c:pt idx="0">
                  <c:v>0.34956961316515639</c:v>
                </c:pt>
                <c:pt idx="1">
                  <c:v>0.30084023854223757</c:v>
                </c:pt>
                <c:pt idx="2">
                  <c:v>0.14166225163773907</c:v>
                </c:pt>
                <c:pt idx="3">
                  <c:v>0.20792789665486686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Sheet2!$K$6:$K$9</c:f>
              <c:strCache>
                <c:ptCount val="4"/>
                <c:pt idx="0">
                  <c:v>област София</c:v>
                </c:pt>
                <c:pt idx="1">
                  <c:v>област София-град</c:v>
                </c:pt>
                <c:pt idx="2">
                  <c:v>област Перник</c:v>
                </c:pt>
                <c:pt idx="3">
                  <c:v>област Кюстендил</c:v>
                </c:pt>
              </c:strCache>
            </c:strRef>
          </c:cat>
          <c:val>
            <c:numRef>
              <c:f>Sheet2!$L$6:$L$9</c:f>
              <c:numCache>
                <c:formatCode>General</c:formatCode>
                <c:ptCount val="4"/>
                <c:pt idx="0">
                  <c:v>30</c:v>
                </c:pt>
                <c:pt idx="1">
                  <c:v>44</c:v>
                </c:pt>
                <c:pt idx="2">
                  <c:v>18</c:v>
                </c:pt>
                <c:pt idx="3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008648624862907"/>
          <c:y val="0.32539498352179669"/>
          <c:w val="0.29451647911717255"/>
          <c:h val="0.36256467941507314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877909011373581"/>
          <c:y val="0.75887540099154271"/>
          <c:w val="0.19418985993087498"/>
          <c:h val="0.1869034975279252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0.81474</cdr:x>
      <cdr:y>0.37064</cdr:y>
    </cdr:from>
    <cdr:to>
      <cdr:x>0.98737</cdr:x>
      <cdr:y>0.51743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86175" y="962025"/>
          <a:ext cx="78105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bg-BG" b="1" dirty="0"/>
            <a:t>96 692 260</a:t>
          </a:r>
        </a:p>
        <a:p xmlns:a="http://schemas.openxmlformats.org/drawingml/2006/main">
          <a:r>
            <a:rPr lang="bg-BG" sz="1100" dirty="0"/>
            <a:t>      </a:t>
          </a:r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0.16901</cdr:x>
      <cdr:y>0</cdr:y>
    </cdr:from>
    <cdr:to>
      <cdr:x>0.57526</cdr:x>
      <cdr:y>0.18919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4096" y="-3886201"/>
          <a:ext cx="2076980" cy="6130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bg-BG" sz="1200" b="1" dirty="0"/>
            <a:t>Общ бюджет на програмата</a:t>
          </a:r>
        </a:p>
        <a:p xmlns:a="http://schemas.openxmlformats.org/drawingml/2006/main">
          <a:pPr algn="ctr"/>
          <a:r>
            <a:rPr lang="bg-BG" sz="1200" b="1" dirty="0"/>
            <a:t>138</a:t>
          </a:r>
          <a:r>
            <a:rPr lang="bg-BG" sz="1200" b="1" baseline="0" dirty="0"/>
            <a:t> 691 303 евро</a:t>
          </a:r>
          <a:endParaRPr lang="en-US" sz="12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0.7705</cdr:x>
      <cdr:y>0.15451</cdr:y>
    </cdr:from>
    <cdr:to>
      <cdr:x>0.95294</cdr:x>
      <cdr:y>0.35938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95254" y="423863"/>
          <a:ext cx="590847" cy="561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bg-BG" sz="1400" b="1" dirty="0"/>
            <a:t>73</a:t>
          </a:r>
        </a:p>
        <a:p xmlns:a="http://schemas.openxmlformats.org/drawingml/2006/main">
          <a:r>
            <a:rPr lang="bg-BG" sz="1400" b="1" dirty="0"/>
            <a:t>67,6%</a:t>
          </a:r>
        </a:p>
        <a:p xmlns:a="http://schemas.openxmlformats.org/drawingml/2006/main">
          <a:endParaRPr lang="en-US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0.75574</cdr:x>
      <cdr:y>0.00116</cdr:y>
    </cdr:from>
    <cdr:to>
      <cdr:x>0.92662</cdr:x>
      <cdr:y>0.20602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3025" y="3175"/>
          <a:ext cx="590847" cy="561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400" b="1" dirty="0"/>
            <a:t>23 622 560</a:t>
          </a:r>
        </a:p>
        <a:p xmlns:a="http://schemas.openxmlformats.org/drawingml/2006/main">
          <a:r>
            <a:rPr lang="bg-BG" sz="1400" b="1" dirty="0"/>
            <a:t>13,4%</a:t>
          </a:r>
        </a:p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r">
              <a:defRPr sz="1200"/>
            </a:lvl1pPr>
          </a:lstStyle>
          <a:p>
            <a:pPr>
              <a:defRPr/>
            </a:pPr>
            <a:fld id="{92E577C6-FF12-4119-A0B5-15986869E555}" type="datetimeFigureOut">
              <a:rPr lang="en-US"/>
              <a:pPr>
                <a:defRPr/>
              </a:pPr>
              <a:t>12/10/2014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r">
              <a:defRPr sz="1200"/>
            </a:lvl1pPr>
          </a:lstStyle>
          <a:p>
            <a:pPr>
              <a:defRPr/>
            </a:pPr>
            <a:fld id="{457C4BE1-E1A3-47CD-99F8-81EB9D698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712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r">
              <a:defRPr sz="1200"/>
            </a:lvl1pPr>
          </a:lstStyle>
          <a:p>
            <a:pPr>
              <a:defRPr/>
            </a:pPr>
            <a:fld id="{982F0DC6-453C-496B-9F3C-A02076763DE9}" type="datetimeFigureOut">
              <a:rPr lang="en-US"/>
              <a:pPr>
                <a:defRPr/>
              </a:pPr>
              <a:t>12/10/2014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44538"/>
            <a:ext cx="48164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09" rIns="91420" bIns="4570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4050"/>
          </a:xfrm>
          <a:prstGeom prst="rect">
            <a:avLst/>
          </a:prstGeom>
        </p:spPr>
        <p:txBody>
          <a:bodyPr vert="horz" lIns="91420" tIns="45709" rIns="91420" bIns="4570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r">
              <a:defRPr sz="1200"/>
            </a:lvl1pPr>
          </a:lstStyle>
          <a:p>
            <a:pPr>
              <a:defRPr/>
            </a:pPr>
            <a:fld id="{DC188F29-5FAA-4210-AD9C-467536CED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670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03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08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11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15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5197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39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77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16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744538"/>
            <a:ext cx="481647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188F29-5FAA-4210-AD9C-467536CED08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74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0600" y="744538"/>
            <a:ext cx="48164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52475" indent="-288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572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2083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843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415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987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559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9131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EED0DC6F-504F-4988-8955-461BD346CB8A}" type="slidenum">
              <a:rPr lang="en-US" altLang="en-US" smtClean="0">
                <a:solidFill>
                  <a:prstClr val="black"/>
                </a:solidFill>
                <a:latin typeface="Tahoma" pitchFamily="34" charset="0"/>
                <a:ea typeface="New MingLiu" charset="-120"/>
              </a:rPr>
              <a:pPr eaLnBrk="1" hangingPunct="1">
                <a:spcBef>
                  <a:spcPct val="0"/>
                </a:spcBef>
              </a:pPr>
              <a:t>3</a:t>
            </a:fld>
            <a:endParaRPr lang="en-US" altLang="en-US" smtClean="0">
              <a:solidFill>
                <a:prstClr val="black"/>
              </a:solidFill>
              <a:latin typeface="Tahoma" pitchFamily="34" charset="0"/>
              <a:ea typeface="New MingLiu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744538"/>
            <a:ext cx="481647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188F29-5FAA-4210-AD9C-467536CED08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874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0600" y="744538"/>
            <a:ext cx="48164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52475" indent="-288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572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2083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843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415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987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559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9131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64110C6-CCF4-4A07-BE92-FA5640EE0D05}" type="slidenum">
              <a:rPr lang="en-US" altLang="en-US" smtClean="0">
                <a:solidFill>
                  <a:prstClr val="black"/>
                </a:solidFill>
                <a:latin typeface="Tahoma" pitchFamily="34" charset="0"/>
                <a:ea typeface="New MingLiu" charset="-120"/>
              </a:rPr>
              <a:pPr eaLnBrk="1" hangingPunct="1">
                <a:spcBef>
                  <a:spcPct val="0"/>
                </a:spcBef>
              </a:pPr>
              <a:t>10</a:t>
            </a:fld>
            <a:endParaRPr lang="en-US" altLang="en-US" smtClean="0">
              <a:solidFill>
                <a:prstClr val="black"/>
              </a:solidFill>
              <a:latin typeface="Tahoma" pitchFamily="34" charset="0"/>
              <a:ea typeface="New MingLiu" charset="-12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744538"/>
            <a:ext cx="481647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188F29-5FAA-4210-AD9C-467536CED08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874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0600" y="744538"/>
            <a:ext cx="48164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52475" indent="-288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572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2083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84388" indent="-2301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415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987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559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913188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2FCADD2-0432-4D41-9DCD-F377346C3BAA}" type="slidenum">
              <a:rPr lang="en-US" altLang="en-US" smtClean="0">
                <a:solidFill>
                  <a:prstClr val="black"/>
                </a:solidFill>
                <a:latin typeface="Tahoma" pitchFamily="34" charset="0"/>
                <a:ea typeface="New MingLiu" charset="-120"/>
              </a:rPr>
              <a:pPr eaLnBrk="1" hangingPunct="1">
                <a:spcBef>
                  <a:spcPct val="0"/>
                </a:spcBef>
              </a:pPr>
              <a:t>21</a:t>
            </a:fld>
            <a:endParaRPr lang="en-US" altLang="en-US" smtClean="0">
              <a:solidFill>
                <a:prstClr val="black"/>
              </a:solidFill>
              <a:latin typeface="Tahoma" pitchFamily="34" charset="0"/>
              <a:ea typeface="New MingLiu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7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438276"/>
            <a:ext cx="10058400" cy="633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4706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46" tIns="50923" rIns="101846" bIns="50923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1813564"/>
            <a:ext cx="9052560" cy="5129425"/>
          </a:xfrm>
          <a:prstGeom prst="rect">
            <a:avLst/>
          </a:prstGeom>
        </p:spPr>
        <p:txBody>
          <a:bodyPr vert="eaVert" lIns="101846" tIns="50923" rIns="101846" bIns="50923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0845131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  <a:prstGeom prst="rect">
            <a:avLst/>
          </a:prstGeom>
        </p:spPr>
        <p:txBody>
          <a:bodyPr vert="eaVert" lIns="101846" tIns="50923" rIns="101846" bIns="50923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  <a:prstGeom prst="rect">
            <a:avLst/>
          </a:prstGeom>
        </p:spPr>
        <p:txBody>
          <a:bodyPr vert="eaVert" lIns="101846" tIns="50923" rIns="101846" bIns="50923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26029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02920" y="311257"/>
            <a:ext cx="9052560" cy="6631728"/>
          </a:xfrm>
          <a:prstGeom prst="rect">
            <a:avLst/>
          </a:prstGeom>
        </p:spPr>
        <p:txBody>
          <a:bodyPr lIns="101846" tIns="50923" rIns="101846" bIns="50923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8082808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46" tIns="50923" rIns="101846" bIns="50923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2920" y="1813564"/>
            <a:ext cx="9052560" cy="5129425"/>
          </a:xfrm>
          <a:prstGeom prst="rect">
            <a:avLst/>
          </a:prstGeom>
        </p:spPr>
        <p:txBody>
          <a:bodyPr lIns="101846" tIns="50923" rIns="101846" bIns="50923"/>
          <a:lstStyle/>
          <a:p>
            <a:pPr lvl="0"/>
            <a:r>
              <a:rPr lang="en-US" noProof="0" smtClean="0"/>
              <a:t>Click icon to add table</a:t>
            </a:r>
            <a:endParaRPr lang="bg-BG" noProof="0" smtClean="0"/>
          </a:p>
        </p:txBody>
      </p:sp>
    </p:spTree>
    <p:extLst>
      <p:ext uri="{BB962C8B-B14F-4D97-AF65-F5344CB8AC3E}">
        <p14:creationId xmlns:p14="http://schemas.microsoft.com/office/powerpoint/2010/main" val="77431926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7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7537"/>
            <a:ext cx="10058400" cy="633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06902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70" tIns="50935" rIns="101870" bIns="50935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813562"/>
            <a:ext cx="9052560" cy="5129425"/>
          </a:xfrm>
          <a:prstGeom prst="rect">
            <a:avLst/>
          </a:prstGeom>
        </p:spPr>
        <p:txBody>
          <a:bodyPr lIns="101870" tIns="50935" rIns="101870" bIns="5093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90648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8"/>
            <a:ext cx="8549640" cy="1543685"/>
          </a:xfrm>
          <a:prstGeom prst="rect">
            <a:avLst/>
          </a:prstGeom>
        </p:spPr>
        <p:txBody>
          <a:bodyPr lIns="101870" tIns="50935" rIns="101870" bIns="50935"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  <a:prstGeom prst="rect">
            <a:avLst/>
          </a:prstGeom>
        </p:spPr>
        <p:txBody>
          <a:bodyPr lIns="101870" tIns="50935" rIns="101870" bIns="50935" anchor="b"/>
          <a:lstStyle>
            <a:lvl1pPr marL="0" indent="0">
              <a:buNone/>
              <a:defRPr sz="2200"/>
            </a:lvl1pPr>
            <a:lvl2pPr marL="509352" indent="0">
              <a:buNone/>
              <a:defRPr sz="2000"/>
            </a:lvl2pPr>
            <a:lvl3pPr marL="1018705" indent="0">
              <a:buNone/>
              <a:defRPr sz="1800"/>
            </a:lvl3pPr>
            <a:lvl4pPr marL="1528058" indent="0">
              <a:buNone/>
              <a:defRPr sz="1600"/>
            </a:lvl4pPr>
            <a:lvl5pPr marL="2037411" indent="0">
              <a:buNone/>
              <a:defRPr sz="1600"/>
            </a:lvl5pPr>
            <a:lvl6pPr marL="2546764" indent="0">
              <a:buNone/>
              <a:defRPr sz="1600"/>
            </a:lvl6pPr>
            <a:lvl7pPr marL="3056116" indent="0">
              <a:buNone/>
              <a:defRPr sz="1600"/>
            </a:lvl7pPr>
            <a:lvl8pPr marL="3565469" indent="0">
              <a:buNone/>
              <a:defRPr sz="1600"/>
            </a:lvl8pPr>
            <a:lvl9pPr marL="4074821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1924814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70" tIns="50935" rIns="101870" bIns="50935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2"/>
            <a:ext cx="4442460" cy="5129425"/>
          </a:xfrm>
          <a:prstGeom prst="rect">
            <a:avLst/>
          </a:prstGeom>
        </p:spPr>
        <p:txBody>
          <a:bodyPr lIns="101870" tIns="50935" rIns="101870" bIns="50935"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2"/>
            <a:ext cx="4442460" cy="5129425"/>
          </a:xfrm>
          <a:prstGeom prst="rect">
            <a:avLst/>
          </a:prstGeom>
        </p:spPr>
        <p:txBody>
          <a:bodyPr lIns="101870" tIns="50935" rIns="101870" bIns="50935"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3082402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70" tIns="50935" rIns="101870" bIns="50935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1" y="1739795"/>
            <a:ext cx="4444207" cy="725064"/>
          </a:xfrm>
          <a:prstGeom prst="rect">
            <a:avLst/>
          </a:prstGeom>
        </p:spPr>
        <p:txBody>
          <a:bodyPr lIns="101870" tIns="50935" rIns="101870" bIns="50935" anchor="b"/>
          <a:lstStyle>
            <a:lvl1pPr marL="0" indent="0">
              <a:buNone/>
              <a:defRPr sz="2700" b="1"/>
            </a:lvl1pPr>
            <a:lvl2pPr marL="509352" indent="0">
              <a:buNone/>
              <a:defRPr sz="2200" b="1"/>
            </a:lvl2pPr>
            <a:lvl3pPr marL="1018705" indent="0">
              <a:buNone/>
              <a:defRPr sz="2000" b="1"/>
            </a:lvl3pPr>
            <a:lvl4pPr marL="1528058" indent="0">
              <a:buNone/>
              <a:defRPr sz="1800" b="1"/>
            </a:lvl4pPr>
            <a:lvl5pPr marL="2037411" indent="0">
              <a:buNone/>
              <a:defRPr sz="1800" b="1"/>
            </a:lvl5pPr>
            <a:lvl6pPr marL="2546764" indent="0">
              <a:buNone/>
              <a:defRPr sz="1800" b="1"/>
            </a:lvl6pPr>
            <a:lvl7pPr marL="3056116" indent="0">
              <a:buNone/>
              <a:defRPr sz="1800" b="1"/>
            </a:lvl7pPr>
            <a:lvl8pPr marL="3565469" indent="0">
              <a:buNone/>
              <a:defRPr sz="1800" b="1"/>
            </a:lvl8pPr>
            <a:lvl9pPr marL="4074821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1" y="2464859"/>
            <a:ext cx="4444207" cy="4478126"/>
          </a:xfrm>
          <a:prstGeom prst="rect">
            <a:avLst/>
          </a:prstGeom>
        </p:spPr>
        <p:txBody>
          <a:bodyPr lIns="101870" tIns="50935" rIns="101870" bIns="50935"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  <a:prstGeom prst="rect">
            <a:avLst/>
          </a:prstGeom>
        </p:spPr>
        <p:txBody>
          <a:bodyPr lIns="101870" tIns="50935" rIns="101870" bIns="50935" anchor="b"/>
          <a:lstStyle>
            <a:lvl1pPr marL="0" indent="0">
              <a:buNone/>
              <a:defRPr sz="2700" b="1"/>
            </a:lvl1pPr>
            <a:lvl2pPr marL="509352" indent="0">
              <a:buNone/>
              <a:defRPr sz="2200" b="1"/>
            </a:lvl2pPr>
            <a:lvl3pPr marL="1018705" indent="0">
              <a:buNone/>
              <a:defRPr sz="2000" b="1"/>
            </a:lvl3pPr>
            <a:lvl4pPr marL="1528058" indent="0">
              <a:buNone/>
              <a:defRPr sz="1800" b="1"/>
            </a:lvl4pPr>
            <a:lvl5pPr marL="2037411" indent="0">
              <a:buNone/>
              <a:defRPr sz="1800" b="1"/>
            </a:lvl5pPr>
            <a:lvl6pPr marL="2546764" indent="0">
              <a:buNone/>
              <a:defRPr sz="1800" b="1"/>
            </a:lvl6pPr>
            <a:lvl7pPr marL="3056116" indent="0">
              <a:buNone/>
              <a:defRPr sz="1800" b="1"/>
            </a:lvl7pPr>
            <a:lvl8pPr marL="3565469" indent="0">
              <a:buNone/>
              <a:defRPr sz="1800" b="1"/>
            </a:lvl8pPr>
            <a:lvl9pPr marL="4074821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  <a:prstGeom prst="rect">
            <a:avLst/>
          </a:prstGeom>
        </p:spPr>
        <p:txBody>
          <a:bodyPr lIns="101870" tIns="50935" rIns="101870" bIns="50935"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845356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70" tIns="50935" rIns="101870" bIns="50935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8391525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46" tIns="50923" rIns="101846" bIns="50923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813564"/>
            <a:ext cx="9052560" cy="5129425"/>
          </a:xfrm>
          <a:prstGeom prst="rect">
            <a:avLst/>
          </a:prstGeom>
        </p:spPr>
        <p:txBody>
          <a:bodyPr lIns="101846" tIns="50923" rIns="101846" bIns="50923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652600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2617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2" y="309457"/>
            <a:ext cx="3309144" cy="1316990"/>
          </a:xfrm>
          <a:prstGeom prst="rect">
            <a:avLst/>
          </a:prstGeom>
        </p:spPr>
        <p:txBody>
          <a:bodyPr lIns="101870" tIns="50935" rIns="101870" bIns="50935"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  <a:prstGeom prst="rect">
            <a:avLst/>
          </a:prstGeom>
        </p:spPr>
        <p:txBody>
          <a:bodyPr lIns="101870" tIns="50935" rIns="101870" bIns="50935"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2" y="1626447"/>
            <a:ext cx="3309144" cy="5316538"/>
          </a:xfrm>
          <a:prstGeom prst="rect">
            <a:avLst/>
          </a:prstGeom>
        </p:spPr>
        <p:txBody>
          <a:bodyPr lIns="101870" tIns="50935" rIns="101870" bIns="50935"/>
          <a:lstStyle>
            <a:lvl1pPr marL="0" indent="0">
              <a:buNone/>
              <a:defRPr sz="1600"/>
            </a:lvl1pPr>
            <a:lvl2pPr marL="509352" indent="0">
              <a:buNone/>
              <a:defRPr sz="1300"/>
            </a:lvl2pPr>
            <a:lvl3pPr marL="1018705" indent="0">
              <a:buNone/>
              <a:defRPr sz="1100"/>
            </a:lvl3pPr>
            <a:lvl4pPr marL="1528058" indent="0">
              <a:buNone/>
              <a:defRPr sz="1000"/>
            </a:lvl4pPr>
            <a:lvl5pPr marL="2037411" indent="0">
              <a:buNone/>
              <a:defRPr sz="1000"/>
            </a:lvl5pPr>
            <a:lvl6pPr marL="2546764" indent="0">
              <a:buNone/>
              <a:defRPr sz="1000"/>
            </a:lvl6pPr>
            <a:lvl7pPr marL="3056116" indent="0">
              <a:buNone/>
              <a:defRPr sz="1000"/>
            </a:lvl7pPr>
            <a:lvl8pPr marL="3565469" indent="0">
              <a:buNone/>
              <a:defRPr sz="1000"/>
            </a:lvl8pPr>
            <a:lvl9pPr marL="4074821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720383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  <a:prstGeom prst="rect">
            <a:avLst/>
          </a:prstGeom>
        </p:spPr>
        <p:txBody>
          <a:bodyPr lIns="101870" tIns="50935" rIns="101870" bIns="50935"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  <a:prstGeom prst="rect">
            <a:avLst/>
          </a:prstGeom>
        </p:spPr>
        <p:txBody>
          <a:bodyPr lIns="101870" tIns="50935" rIns="101870" bIns="50935"/>
          <a:lstStyle>
            <a:lvl1pPr marL="0" indent="0">
              <a:buNone/>
              <a:defRPr sz="3600"/>
            </a:lvl1pPr>
            <a:lvl2pPr marL="509352" indent="0">
              <a:buNone/>
              <a:defRPr sz="3100"/>
            </a:lvl2pPr>
            <a:lvl3pPr marL="1018705" indent="0">
              <a:buNone/>
              <a:defRPr sz="2700"/>
            </a:lvl3pPr>
            <a:lvl4pPr marL="1528058" indent="0">
              <a:buNone/>
              <a:defRPr sz="2200"/>
            </a:lvl4pPr>
            <a:lvl5pPr marL="2037411" indent="0">
              <a:buNone/>
              <a:defRPr sz="2200"/>
            </a:lvl5pPr>
            <a:lvl6pPr marL="2546764" indent="0">
              <a:buNone/>
              <a:defRPr sz="2200"/>
            </a:lvl6pPr>
            <a:lvl7pPr marL="3056116" indent="0">
              <a:buNone/>
              <a:defRPr sz="2200"/>
            </a:lvl7pPr>
            <a:lvl8pPr marL="3565469" indent="0">
              <a:buNone/>
              <a:defRPr sz="2200"/>
            </a:lvl8pPr>
            <a:lvl9pPr marL="4074821" indent="0">
              <a:buNone/>
              <a:defRPr sz="22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  <a:prstGeom prst="rect">
            <a:avLst/>
          </a:prstGeom>
        </p:spPr>
        <p:txBody>
          <a:bodyPr lIns="101870" tIns="50935" rIns="101870" bIns="50935"/>
          <a:lstStyle>
            <a:lvl1pPr marL="0" indent="0">
              <a:buNone/>
              <a:defRPr sz="1600"/>
            </a:lvl1pPr>
            <a:lvl2pPr marL="509352" indent="0">
              <a:buNone/>
              <a:defRPr sz="1300"/>
            </a:lvl2pPr>
            <a:lvl3pPr marL="1018705" indent="0">
              <a:buNone/>
              <a:defRPr sz="1100"/>
            </a:lvl3pPr>
            <a:lvl4pPr marL="1528058" indent="0">
              <a:buNone/>
              <a:defRPr sz="1000"/>
            </a:lvl4pPr>
            <a:lvl5pPr marL="2037411" indent="0">
              <a:buNone/>
              <a:defRPr sz="1000"/>
            </a:lvl5pPr>
            <a:lvl6pPr marL="2546764" indent="0">
              <a:buNone/>
              <a:defRPr sz="1000"/>
            </a:lvl6pPr>
            <a:lvl7pPr marL="3056116" indent="0">
              <a:buNone/>
              <a:defRPr sz="1000"/>
            </a:lvl7pPr>
            <a:lvl8pPr marL="3565469" indent="0">
              <a:buNone/>
              <a:defRPr sz="1000"/>
            </a:lvl8pPr>
            <a:lvl9pPr marL="4074821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841520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70" tIns="50935" rIns="101870" bIns="50935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1813562"/>
            <a:ext cx="9052560" cy="5129425"/>
          </a:xfrm>
          <a:prstGeom prst="rect">
            <a:avLst/>
          </a:prstGeom>
        </p:spPr>
        <p:txBody>
          <a:bodyPr vert="eaVert" lIns="101870" tIns="50935" rIns="101870" bIns="5093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4055694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  <a:prstGeom prst="rect">
            <a:avLst/>
          </a:prstGeom>
        </p:spPr>
        <p:txBody>
          <a:bodyPr vert="eaVert" lIns="101870" tIns="50935" rIns="101870" bIns="50935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  <a:prstGeom prst="rect">
            <a:avLst/>
          </a:prstGeom>
        </p:spPr>
        <p:txBody>
          <a:bodyPr vert="eaVert" lIns="101870" tIns="50935" rIns="101870" bIns="5093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3855101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02920" y="311257"/>
            <a:ext cx="9052560" cy="6631728"/>
          </a:xfrm>
          <a:prstGeom prst="rect">
            <a:avLst/>
          </a:prstGeom>
        </p:spPr>
        <p:txBody>
          <a:bodyPr lIns="101870" tIns="50935" rIns="101870" bIns="5093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4033174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70" tIns="50935" rIns="101870" bIns="50935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2920" y="1813562"/>
            <a:ext cx="9052560" cy="5129425"/>
          </a:xfrm>
          <a:prstGeom prst="rect">
            <a:avLst/>
          </a:prstGeom>
        </p:spPr>
        <p:txBody>
          <a:bodyPr lIns="101870" tIns="50935" rIns="101870" bIns="50935"/>
          <a:lstStyle/>
          <a:p>
            <a:pPr lvl="0"/>
            <a:endParaRPr lang="bg-BG" noProof="0" smtClean="0"/>
          </a:p>
        </p:txBody>
      </p:sp>
    </p:spTree>
    <p:extLst>
      <p:ext uri="{BB962C8B-B14F-4D97-AF65-F5344CB8AC3E}">
        <p14:creationId xmlns:p14="http://schemas.microsoft.com/office/powerpoint/2010/main" val="103119755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91"/>
            <a:ext cx="8549640" cy="1543685"/>
          </a:xfrm>
          <a:prstGeom prst="rect">
            <a:avLst/>
          </a:prstGeom>
        </p:spPr>
        <p:txBody>
          <a:bodyPr lIns="101846" tIns="50923" rIns="101846" bIns="50923"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  <a:prstGeom prst="rect">
            <a:avLst/>
          </a:prstGeom>
        </p:spPr>
        <p:txBody>
          <a:bodyPr lIns="101846" tIns="50923" rIns="101846" bIns="50923" anchor="b"/>
          <a:lstStyle>
            <a:lvl1pPr marL="0" indent="0">
              <a:buNone/>
              <a:defRPr sz="2200"/>
            </a:lvl1pPr>
            <a:lvl2pPr marL="509233" indent="0">
              <a:buNone/>
              <a:defRPr sz="2000"/>
            </a:lvl2pPr>
            <a:lvl3pPr marL="1018467" indent="0">
              <a:buNone/>
              <a:defRPr sz="1800"/>
            </a:lvl3pPr>
            <a:lvl4pPr marL="1527701" indent="0">
              <a:buNone/>
              <a:defRPr sz="1600"/>
            </a:lvl4pPr>
            <a:lvl5pPr marL="2036935" indent="0">
              <a:buNone/>
              <a:defRPr sz="1600"/>
            </a:lvl5pPr>
            <a:lvl6pPr marL="2546169" indent="0">
              <a:buNone/>
              <a:defRPr sz="1600"/>
            </a:lvl6pPr>
            <a:lvl7pPr marL="3055400" indent="0">
              <a:buNone/>
              <a:defRPr sz="1600"/>
            </a:lvl7pPr>
            <a:lvl8pPr marL="3564636" indent="0">
              <a:buNone/>
              <a:defRPr sz="1600"/>
            </a:lvl8pPr>
            <a:lvl9pPr marL="4073867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265485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46" tIns="50923" rIns="101846" bIns="50923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4"/>
            <a:ext cx="4442460" cy="5129425"/>
          </a:xfrm>
          <a:prstGeom prst="rect">
            <a:avLst/>
          </a:prstGeom>
        </p:spPr>
        <p:txBody>
          <a:bodyPr lIns="101846" tIns="50923" rIns="101846" bIns="50923"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4"/>
            <a:ext cx="4442460" cy="5129425"/>
          </a:xfrm>
          <a:prstGeom prst="rect">
            <a:avLst/>
          </a:prstGeom>
        </p:spPr>
        <p:txBody>
          <a:bodyPr lIns="101846" tIns="50923" rIns="101846" bIns="50923"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07007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46" tIns="50923" rIns="101846" bIns="50923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1" y="1739795"/>
            <a:ext cx="4444207" cy="725064"/>
          </a:xfrm>
          <a:prstGeom prst="rect">
            <a:avLst/>
          </a:prstGeom>
        </p:spPr>
        <p:txBody>
          <a:bodyPr lIns="101846" tIns="50923" rIns="101846" bIns="50923" anchor="b"/>
          <a:lstStyle>
            <a:lvl1pPr marL="0" indent="0">
              <a:buNone/>
              <a:defRPr sz="2700" b="1"/>
            </a:lvl1pPr>
            <a:lvl2pPr marL="509233" indent="0">
              <a:buNone/>
              <a:defRPr sz="2200" b="1"/>
            </a:lvl2pPr>
            <a:lvl3pPr marL="1018467" indent="0">
              <a:buNone/>
              <a:defRPr sz="2000" b="1"/>
            </a:lvl3pPr>
            <a:lvl4pPr marL="1527701" indent="0">
              <a:buNone/>
              <a:defRPr sz="1800" b="1"/>
            </a:lvl4pPr>
            <a:lvl5pPr marL="2036935" indent="0">
              <a:buNone/>
              <a:defRPr sz="1800" b="1"/>
            </a:lvl5pPr>
            <a:lvl6pPr marL="2546169" indent="0">
              <a:buNone/>
              <a:defRPr sz="1800" b="1"/>
            </a:lvl6pPr>
            <a:lvl7pPr marL="3055400" indent="0">
              <a:buNone/>
              <a:defRPr sz="1800" b="1"/>
            </a:lvl7pPr>
            <a:lvl8pPr marL="3564636" indent="0">
              <a:buNone/>
              <a:defRPr sz="1800" b="1"/>
            </a:lvl8pPr>
            <a:lvl9pPr marL="4073867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1" y="2464859"/>
            <a:ext cx="4444207" cy="4478126"/>
          </a:xfrm>
          <a:prstGeom prst="rect">
            <a:avLst/>
          </a:prstGeom>
        </p:spPr>
        <p:txBody>
          <a:bodyPr lIns="101846" tIns="50923" rIns="101846" bIns="50923"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31" y="1739795"/>
            <a:ext cx="4445953" cy="725064"/>
          </a:xfrm>
          <a:prstGeom prst="rect">
            <a:avLst/>
          </a:prstGeom>
        </p:spPr>
        <p:txBody>
          <a:bodyPr lIns="101846" tIns="50923" rIns="101846" bIns="50923" anchor="b"/>
          <a:lstStyle>
            <a:lvl1pPr marL="0" indent="0">
              <a:buNone/>
              <a:defRPr sz="2700" b="1"/>
            </a:lvl1pPr>
            <a:lvl2pPr marL="509233" indent="0">
              <a:buNone/>
              <a:defRPr sz="2200" b="1"/>
            </a:lvl2pPr>
            <a:lvl3pPr marL="1018467" indent="0">
              <a:buNone/>
              <a:defRPr sz="2000" b="1"/>
            </a:lvl3pPr>
            <a:lvl4pPr marL="1527701" indent="0">
              <a:buNone/>
              <a:defRPr sz="1800" b="1"/>
            </a:lvl4pPr>
            <a:lvl5pPr marL="2036935" indent="0">
              <a:buNone/>
              <a:defRPr sz="1800" b="1"/>
            </a:lvl5pPr>
            <a:lvl6pPr marL="2546169" indent="0">
              <a:buNone/>
              <a:defRPr sz="1800" b="1"/>
            </a:lvl6pPr>
            <a:lvl7pPr marL="3055400" indent="0">
              <a:buNone/>
              <a:defRPr sz="1800" b="1"/>
            </a:lvl7pPr>
            <a:lvl8pPr marL="3564636" indent="0">
              <a:buNone/>
              <a:defRPr sz="1800" b="1"/>
            </a:lvl8pPr>
            <a:lvl9pPr marL="4073867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31" y="2464859"/>
            <a:ext cx="4445953" cy="4478126"/>
          </a:xfrm>
          <a:prstGeom prst="rect">
            <a:avLst/>
          </a:prstGeom>
        </p:spPr>
        <p:txBody>
          <a:bodyPr lIns="101846" tIns="50923" rIns="101846" bIns="50923"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6031934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lIns="101846" tIns="50923" rIns="101846" bIns="50923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346695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97689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4" y="309457"/>
            <a:ext cx="3309144" cy="1316990"/>
          </a:xfrm>
          <a:prstGeom prst="rect">
            <a:avLst/>
          </a:prstGeom>
        </p:spPr>
        <p:txBody>
          <a:bodyPr lIns="101846" tIns="50923" rIns="101846" bIns="50923"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  <a:prstGeom prst="rect">
            <a:avLst/>
          </a:prstGeom>
        </p:spPr>
        <p:txBody>
          <a:bodyPr lIns="101846" tIns="50923" rIns="101846" bIns="50923"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4" y="1626447"/>
            <a:ext cx="3309144" cy="5316538"/>
          </a:xfrm>
          <a:prstGeom prst="rect">
            <a:avLst/>
          </a:prstGeom>
        </p:spPr>
        <p:txBody>
          <a:bodyPr lIns="101846" tIns="50923" rIns="101846" bIns="50923"/>
          <a:lstStyle>
            <a:lvl1pPr marL="0" indent="0">
              <a:buNone/>
              <a:defRPr sz="1600"/>
            </a:lvl1pPr>
            <a:lvl2pPr marL="509233" indent="0">
              <a:buNone/>
              <a:defRPr sz="1300"/>
            </a:lvl2pPr>
            <a:lvl3pPr marL="1018467" indent="0">
              <a:buNone/>
              <a:defRPr sz="1100"/>
            </a:lvl3pPr>
            <a:lvl4pPr marL="1527701" indent="0">
              <a:buNone/>
              <a:defRPr sz="1000"/>
            </a:lvl4pPr>
            <a:lvl5pPr marL="2036935" indent="0">
              <a:buNone/>
              <a:defRPr sz="1000"/>
            </a:lvl5pPr>
            <a:lvl6pPr marL="2546169" indent="0">
              <a:buNone/>
              <a:defRPr sz="1000"/>
            </a:lvl6pPr>
            <a:lvl7pPr marL="3055400" indent="0">
              <a:buNone/>
              <a:defRPr sz="1000"/>
            </a:lvl7pPr>
            <a:lvl8pPr marL="3564636" indent="0">
              <a:buNone/>
              <a:defRPr sz="1000"/>
            </a:lvl8pPr>
            <a:lvl9pPr marL="407386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51350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  <a:prstGeom prst="rect">
            <a:avLst/>
          </a:prstGeom>
        </p:spPr>
        <p:txBody>
          <a:bodyPr lIns="101846" tIns="50923" rIns="101846" bIns="50923"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  <a:prstGeom prst="rect">
            <a:avLst/>
          </a:prstGeom>
        </p:spPr>
        <p:txBody>
          <a:bodyPr lIns="101846" tIns="50923" rIns="101846" bIns="50923"/>
          <a:lstStyle>
            <a:lvl1pPr marL="0" indent="0">
              <a:buNone/>
              <a:defRPr sz="3600"/>
            </a:lvl1pPr>
            <a:lvl2pPr marL="509233" indent="0">
              <a:buNone/>
              <a:defRPr sz="3100"/>
            </a:lvl2pPr>
            <a:lvl3pPr marL="1018467" indent="0">
              <a:buNone/>
              <a:defRPr sz="2700"/>
            </a:lvl3pPr>
            <a:lvl4pPr marL="1527701" indent="0">
              <a:buNone/>
              <a:defRPr sz="2200"/>
            </a:lvl4pPr>
            <a:lvl5pPr marL="2036935" indent="0">
              <a:buNone/>
              <a:defRPr sz="2200"/>
            </a:lvl5pPr>
            <a:lvl6pPr marL="2546169" indent="0">
              <a:buNone/>
              <a:defRPr sz="2200"/>
            </a:lvl6pPr>
            <a:lvl7pPr marL="3055400" indent="0">
              <a:buNone/>
              <a:defRPr sz="2200"/>
            </a:lvl7pPr>
            <a:lvl8pPr marL="3564636" indent="0">
              <a:buNone/>
              <a:defRPr sz="2200"/>
            </a:lvl8pPr>
            <a:lvl9pPr marL="4073867" indent="0">
              <a:buNone/>
              <a:defRPr sz="2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  <a:prstGeom prst="rect">
            <a:avLst/>
          </a:prstGeom>
        </p:spPr>
        <p:txBody>
          <a:bodyPr lIns="101846" tIns="50923" rIns="101846" bIns="50923"/>
          <a:lstStyle>
            <a:lvl1pPr marL="0" indent="0">
              <a:buNone/>
              <a:defRPr sz="1600"/>
            </a:lvl1pPr>
            <a:lvl2pPr marL="509233" indent="0">
              <a:buNone/>
              <a:defRPr sz="1300"/>
            </a:lvl2pPr>
            <a:lvl3pPr marL="1018467" indent="0">
              <a:buNone/>
              <a:defRPr sz="1100"/>
            </a:lvl3pPr>
            <a:lvl4pPr marL="1527701" indent="0">
              <a:buNone/>
              <a:defRPr sz="1000"/>
            </a:lvl4pPr>
            <a:lvl5pPr marL="2036935" indent="0">
              <a:buNone/>
              <a:defRPr sz="1000"/>
            </a:lvl5pPr>
            <a:lvl6pPr marL="2546169" indent="0">
              <a:buNone/>
              <a:defRPr sz="1000"/>
            </a:lvl6pPr>
            <a:lvl7pPr marL="3055400" indent="0">
              <a:buNone/>
              <a:defRPr sz="1000"/>
            </a:lvl7pPr>
            <a:lvl8pPr marL="3564636" indent="0">
              <a:buNone/>
              <a:defRPr sz="1000"/>
            </a:lvl8pPr>
            <a:lvl9pPr marL="407386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607644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545" r:id="rId1"/>
    <p:sldLayoutId id="2147484533" r:id="rId2"/>
    <p:sldLayoutId id="2147484534" r:id="rId3"/>
    <p:sldLayoutId id="2147484535" r:id="rId4"/>
    <p:sldLayoutId id="2147484536" r:id="rId5"/>
    <p:sldLayoutId id="2147484537" r:id="rId6"/>
    <p:sldLayoutId id="2147484538" r:id="rId7"/>
    <p:sldLayoutId id="2147484539" r:id="rId8"/>
    <p:sldLayoutId id="2147484540" r:id="rId9"/>
    <p:sldLayoutId id="2147484541" r:id="rId10"/>
    <p:sldLayoutId id="2147484542" r:id="rId11"/>
    <p:sldLayoutId id="2147484543" r:id="rId12"/>
    <p:sldLayoutId id="2147484544" r:id="rId13"/>
  </p:sldLayoutIdLst>
  <p:transition>
    <p:fade/>
  </p:transition>
  <p:txStyles>
    <p:titleStyle>
      <a:lvl1pPr algn="l" defTabSz="101564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</a:defRPr>
      </a:lvl1pPr>
      <a:lvl2pPr algn="l" defTabSz="101564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101564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101564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101564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5pPr>
      <a:lvl6pPr marL="509233" algn="l" defTabSz="1016699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6pPr>
      <a:lvl7pPr marL="1018467" algn="l" defTabSz="1016699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7pPr>
      <a:lvl8pPr marL="1527701" algn="l" defTabSz="1016699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8pPr>
      <a:lvl9pPr marL="2036935" algn="l" defTabSz="1016699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441170" indent="-441170" algn="l" defTabSz="1015645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1017230" indent="-441170" algn="l" defTabSz="1015645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3100">
          <a:solidFill>
            <a:schemeClr val="bg1"/>
          </a:solidFill>
          <a:latin typeface="+mn-lt"/>
        </a:defRPr>
      </a:lvl2pPr>
      <a:lvl3pPr marL="1401271" indent="-382454" algn="l" defTabSz="1015645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3pPr>
      <a:lvl4pPr marL="1786898" indent="-384040" algn="l" defTabSz="1015645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4pPr>
      <a:lvl5pPr marL="2161417" indent="-374518" algn="l" defTabSz="1015645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5pPr>
      <a:lvl6pPr marL="2671710" indent="-374854" algn="l" defTabSz="1016699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6pPr>
      <a:lvl7pPr marL="3180942" indent="-374854" algn="l" defTabSz="1016699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7pPr>
      <a:lvl8pPr marL="3690176" indent="-374854" algn="l" defTabSz="1016699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8pPr>
      <a:lvl9pPr marL="4199409" indent="-374854" algn="l" defTabSz="1016699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233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467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701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935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169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400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636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867" algn="l" defTabSz="10184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22520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47" r:id="rId1"/>
    <p:sldLayoutId id="2147484548" r:id="rId2"/>
    <p:sldLayoutId id="2147484549" r:id="rId3"/>
    <p:sldLayoutId id="2147484550" r:id="rId4"/>
    <p:sldLayoutId id="2147484551" r:id="rId5"/>
    <p:sldLayoutId id="2147484552" r:id="rId6"/>
    <p:sldLayoutId id="2147484553" r:id="rId7"/>
    <p:sldLayoutId id="2147484554" r:id="rId8"/>
    <p:sldLayoutId id="2147484555" r:id="rId9"/>
    <p:sldLayoutId id="2147484556" r:id="rId10"/>
    <p:sldLayoutId id="2147484557" r:id="rId11"/>
    <p:sldLayoutId id="2147484558" r:id="rId12"/>
    <p:sldLayoutId id="2147484559" r:id="rId13"/>
  </p:sldLayoutIdLst>
  <p:transition>
    <p:fade/>
  </p:transition>
  <p:txStyles>
    <p:titleStyle>
      <a:lvl1pPr algn="l" defTabSz="101693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</a:defRPr>
      </a:lvl1pPr>
      <a:lvl2pPr algn="l" defTabSz="101693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101693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101693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101693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5pPr>
      <a:lvl6pPr marL="509352" algn="l" defTabSz="1016937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6pPr>
      <a:lvl7pPr marL="1018705" algn="l" defTabSz="1016937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7pPr>
      <a:lvl8pPr marL="1528058" algn="l" defTabSz="1016937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8pPr>
      <a:lvl9pPr marL="2037411" algn="l" defTabSz="1016937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442146" indent="-442146" algn="l" defTabSz="1016937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1018705" indent="-442146" algn="l" defTabSz="1016937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3100">
          <a:solidFill>
            <a:schemeClr val="bg1"/>
          </a:solidFill>
          <a:latin typeface="+mn-lt"/>
        </a:defRPr>
      </a:lvl2pPr>
      <a:lvl3pPr marL="1402489" indent="-383784" algn="l" defTabSz="1016937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3pPr>
      <a:lvl4pPr marL="1788041" indent="-385552" algn="l" defTabSz="1016937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4pPr>
      <a:lvl5pPr marL="2162981" indent="-374941" algn="l" defTabSz="1016937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5pPr>
      <a:lvl6pPr marL="2672334" indent="-374941" algn="l" defTabSz="1016937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6pPr>
      <a:lvl7pPr marL="3181686" indent="-374941" algn="l" defTabSz="1016937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7pPr>
      <a:lvl8pPr marL="3691039" indent="-374941" algn="l" defTabSz="1016937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8pPr>
      <a:lvl9pPr marL="4200391" indent="-374941" algn="l" defTabSz="1016937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7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352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705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058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411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764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116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469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4821" algn="l" defTabSz="101870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12" Type="http://schemas.openxmlformats.org/officeDocument/2006/relationships/chart" Target="../charts/chart1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11" Type="http://schemas.openxmlformats.org/officeDocument/2006/relationships/chart" Target="../charts/chart10.xml"/><Relationship Id="rId5" Type="http://schemas.openxmlformats.org/officeDocument/2006/relationships/chart" Target="../charts/chart4.xml"/><Relationship Id="rId10" Type="http://schemas.openxmlformats.org/officeDocument/2006/relationships/chart" Target="../charts/chart9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5.png"/><Relationship Id="rId7" Type="http://schemas.openxmlformats.org/officeDocument/2006/relationships/image" Target="../media/image55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://www.google.bg/url?sa=i&amp;rct=j&amp;q=&amp;esrc=s&amp;source=images&amp;cd=&amp;cad=rja&amp;uact=8&amp;docid=BWstREXz6sGGHM&amp;tbnid=kde-5XQCMWxrXM:&amp;ved=0CAUQjRw&amp;url=http://www.i-bec.org/activities/projects/co-financed-projects/greece-bulgaria-2007-2013/&amp;ei=H4-RU9_3F-nnygP3tYBQ&amp;bvm=bv.68445247,d.bGQ&amp;psig=AFQjCNFBfvLubR4HpbkNYRBPdMpyhMa91w&amp;ust=140213426442081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0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1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2" t="22449" r="6970" b="16399"/>
          <a:stretch>
            <a:fillRect/>
          </a:stretch>
        </p:blipFill>
        <p:spPr bwMode="auto">
          <a:xfrm>
            <a:off x="355600" y="458788"/>
            <a:ext cx="714375" cy="48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Text Box 13"/>
          <p:cNvSpPr txBox="1">
            <a:spLocks noChangeArrowheads="1"/>
          </p:cNvSpPr>
          <p:nvPr/>
        </p:nvSpPr>
        <p:spPr bwMode="auto">
          <a:xfrm>
            <a:off x="276227" y="917577"/>
            <a:ext cx="912606" cy="19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1846" tIns="50923" rIns="101846" bIns="509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eaLnBrk="1" hangingPunct="1"/>
            <a:r>
              <a:rPr lang="en-US" altLang="en-US" sz="600" b="1">
                <a:solidFill>
                  <a:srgbClr val="4D4D4D"/>
                </a:solidFill>
                <a:latin typeface="Arial" pitchFamily="34" charset="0"/>
              </a:rPr>
              <a:t>EUROPEAN UNION</a:t>
            </a:r>
            <a:endParaRPr lang="bg-BG" altLang="en-US" sz="600" b="1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2488" y="1582739"/>
            <a:ext cx="8856662" cy="3673474"/>
          </a:xfrm>
          <a:prstGeom prst="rect">
            <a:avLst/>
          </a:prstGeom>
        </p:spPr>
        <p:txBody>
          <a:bodyPr lIns="101846" tIns="50923" rIns="101846" bIns="50923">
            <a:spAutoFit/>
          </a:bodyPr>
          <a:lstStyle/>
          <a:p>
            <a:pPr algn="ctr">
              <a:defRPr/>
            </a:pPr>
            <a:r>
              <a:rPr kumimoji="1" lang="bg-BG" altLang="ja-JP" sz="4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ПРОГРАМИ ЗА Т</a:t>
            </a:r>
            <a:r>
              <a:rPr kumimoji="1" lang="en-US" altLang="ja-JP" sz="4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</a:t>
            </a:r>
            <a:r>
              <a:rPr kumimoji="1" lang="bg-BG" altLang="ja-JP" sz="4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РИТОРИАЛНО СЪТРУДНИЧЕСТВО 2007-201</a:t>
            </a:r>
            <a:r>
              <a:rPr kumimoji="1" lang="en-US" altLang="ja-JP" sz="4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3</a:t>
            </a:r>
            <a:endParaRPr kumimoji="1" lang="bg-BG" altLang="ja-JP" sz="43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>
              <a:defRPr/>
            </a:pPr>
            <a:endParaRPr kumimoji="1" lang="bg-BG" altLang="ja-JP" sz="36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kumimoji="1" lang="bg-BG" altLang="ja-JP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УЧАСТИЕ НА ЮГОЗАПАДЕН РАЙОН</a:t>
            </a:r>
          </a:p>
          <a:p>
            <a:pPr algn="ctr">
              <a:defRPr/>
            </a:pPr>
            <a:endParaRPr kumimoji="1" lang="bg-BG" altLang="ja-JP" sz="36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kumimoji="1" lang="bg-BG" altLang="ja-JP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Боровец, 18-19 декември 2014</a:t>
            </a:r>
            <a:endParaRPr kumimoji="1" lang="bg-BG" altLang="ja-JP" sz="36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0520" y="5758409"/>
            <a:ext cx="8209160" cy="976664"/>
          </a:xfrm>
          <a:prstGeom prst="rect">
            <a:avLst/>
          </a:prstGeom>
        </p:spPr>
        <p:txBody>
          <a:bodyPr wrap="square" lIns="101846" tIns="50923" rIns="101846" bIns="50923">
            <a:spAutoFit/>
          </a:bodyPr>
          <a:lstStyle/>
          <a:p>
            <a:pPr algn="ctr">
              <a:defRPr/>
            </a:pPr>
            <a:r>
              <a:rPr kumimoji="1" lang="bg-BG" altLang="ja-JP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Министерство на регионалното развитие</a:t>
            </a:r>
            <a:endParaRPr kumimoji="1" lang="en-US" altLang="ja-JP" sz="28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kumimoji="1" lang="bg-BG" altLang="ja-JP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ГД Управление на териториалното сътрудничество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276228" y="1509715"/>
            <a:ext cx="9217025" cy="216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>
            <a:spAutoFit/>
          </a:bodyPr>
          <a:lstStyle>
            <a:lvl1pPr marL="342900" indent="-3429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ru-RU" altLang="bg-BG" dirty="0" err="1">
                <a:solidFill>
                  <a:srgbClr val="000064"/>
                </a:solidFill>
                <a:cs typeface="Tahoma" pitchFamily="34" charset="0"/>
              </a:rPr>
              <a:t>Обявени</a:t>
            </a:r>
            <a:r>
              <a:rPr kumimoji="1" lang="ru-RU" altLang="bg-BG" dirty="0">
                <a:solidFill>
                  <a:srgbClr val="000064"/>
                </a:solidFill>
                <a:cs typeface="Tahoma" pitchFamily="34" charset="0"/>
              </a:rPr>
              <a:t>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са </a:t>
            </a:r>
            <a:r>
              <a:rPr kumimoji="1" lang="ru-RU" altLang="bg-BG" dirty="0" smtClean="0">
                <a:solidFill>
                  <a:srgbClr val="000064"/>
                </a:solidFill>
                <a:cs typeface="Tahoma" pitchFamily="34" charset="0"/>
              </a:rPr>
              <a:t>две </a:t>
            </a:r>
            <a:r>
              <a:rPr kumimoji="1" lang="ru-RU" altLang="bg-BG" dirty="0" err="1">
                <a:solidFill>
                  <a:srgbClr val="000064"/>
                </a:solidFill>
                <a:cs typeface="Tahoma" pitchFamily="34" charset="0"/>
              </a:rPr>
              <a:t>покани</a:t>
            </a:r>
            <a:r>
              <a:rPr kumimoji="1" lang="ru-RU" altLang="bg-BG" dirty="0">
                <a:solidFill>
                  <a:srgbClr val="000064"/>
                </a:solidFill>
                <a:cs typeface="Tahoma" pitchFamily="34" charset="0"/>
              </a:rPr>
              <a:t> за </a:t>
            </a:r>
            <a:r>
              <a:rPr kumimoji="1" lang="ru-RU" altLang="bg-BG" dirty="0" err="1">
                <a:solidFill>
                  <a:srgbClr val="000064"/>
                </a:solidFill>
                <a:cs typeface="Tahoma" pitchFamily="34" charset="0"/>
              </a:rPr>
              <a:t>набиране</a:t>
            </a:r>
            <a:r>
              <a:rPr kumimoji="1" lang="ru-RU" altLang="bg-BG" dirty="0">
                <a:solidFill>
                  <a:srgbClr val="000064"/>
                </a:solidFill>
                <a:cs typeface="Tahoma" pitchFamily="34" charset="0"/>
              </a:rPr>
              <a:t> на </a:t>
            </a:r>
            <a:r>
              <a:rPr kumimoji="1" lang="ru-RU" altLang="bg-BG" dirty="0" err="1">
                <a:solidFill>
                  <a:srgbClr val="000064"/>
                </a:solidFill>
                <a:cs typeface="Tahoma" pitchFamily="34" charset="0"/>
              </a:rPr>
              <a:t>проектни</a:t>
            </a:r>
            <a:r>
              <a:rPr kumimoji="1" lang="ru-RU" altLang="bg-BG" dirty="0">
                <a:solidFill>
                  <a:srgbClr val="000064"/>
                </a:solidFill>
                <a:cs typeface="Tahoma" pitchFamily="34" charset="0"/>
              </a:rPr>
              <a:t> </a:t>
            </a:r>
            <a:r>
              <a:rPr kumimoji="1" lang="ru-RU" altLang="bg-BG" dirty="0" smtClean="0">
                <a:solidFill>
                  <a:srgbClr val="000064"/>
                </a:solidFill>
                <a:cs typeface="Tahoma" pitchFamily="34" charset="0"/>
              </a:rPr>
              <a:t>предложения (2009 г. и 2012 г.)</a:t>
            </a:r>
            <a:endParaRPr kumimoji="1" lang="ru-RU" altLang="bg-BG" dirty="0">
              <a:solidFill>
                <a:srgbClr val="000064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Сключени са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151 договора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на обща стойност 35 335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877,91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евро 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(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103,7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%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)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. </a:t>
            </a:r>
          </a:p>
          <a:p>
            <a:pPr algn="just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Разплатените средства към бенефициенти са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21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262 764,31 евро </a:t>
            </a:r>
            <a:r>
              <a:rPr kumimoji="1" lang="en-US" altLang="bg-BG" dirty="0" smtClean="0">
                <a:solidFill>
                  <a:srgbClr val="000064"/>
                </a:solidFill>
                <a:cs typeface="Tahoma" pitchFamily="34" charset="0"/>
              </a:rPr>
              <a:t>(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60%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)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. </a:t>
            </a:r>
          </a:p>
          <a:p>
            <a:pPr algn="just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Сертифицираните средства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са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15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733 603,83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евро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 </a:t>
            </a:r>
            <a:r>
              <a:rPr kumimoji="1" lang="en-US" altLang="bg-BG" dirty="0" smtClean="0">
                <a:solidFill>
                  <a:srgbClr val="000064"/>
                </a:solidFill>
                <a:cs typeface="Tahoma" pitchFamily="34" charset="0"/>
              </a:rPr>
              <a:t>(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45%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)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.</a:t>
            </a:r>
            <a:endParaRPr kumimoji="1" lang="bg-BG" altLang="bg-BG" dirty="0">
              <a:solidFill>
                <a:srgbClr val="000064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bg-BG" altLang="bg-BG" b="1" dirty="0">
                <a:solidFill>
                  <a:srgbClr val="000064"/>
                </a:solidFill>
                <a:cs typeface="Tahoma" pitchFamily="34" charset="0"/>
              </a:rPr>
              <a:t>През 2013 г. </a:t>
            </a:r>
            <a:r>
              <a:rPr kumimoji="1" lang="bg-BG" altLang="bg-BG" b="1" dirty="0" smtClean="0">
                <a:solidFill>
                  <a:srgbClr val="000064"/>
                </a:solidFill>
                <a:cs typeface="Tahoma" pitchFamily="34" charset="0"/>
              </a:rPr>
              <a:t>и 2014 г. няма </a:t>
            </a:r>
            <a:r>
              <a:rPr kumimoji="1" lang="bg-BG" altLang="bg-BG" b="1" dirty="0">
                <a:solidFill>
                  <a:srgbClr val="000064"/>
                </a:solidFill>
                <a:cs typeface="Tahoma" pitchFamily="34" charset="0"/>
              </a:rPr>
              <a:t>освободени средства. </a:t>
            </a:r>
            <a:r>
              <a:rPr kumimoji="1" lang="bg-BG" altLang="bg-BG" b="1" dirty="0" smtClean="0">
                <a:solidFill>
                  <a:srgbClr val="000064"/>
                </a:solidFill>
                <a:cs typeface="Tahoma" pitchFamily="34" charset="0"/>
              </a:rPr>
              <a:t>Няма </a:t>
            </a:r>
            <a:r>
              <a:rPr kumimoji="1" lang="bg-BG" altLang="bg-BG" b="1" dirty="0">
                <a:solidFill>
                  <a:srgbClr val="000064"/>
                </a:solidFill>
                <a:cs typeface="Tahoma" pitchFamily="34" charset="0"/>
              </a:rPr>
              <a:t>риск за </a:t>
            </a:r>
            <a:r>
              <a:rPr kumimoji="1" lang="bg-BG" altLang="bg-BG" b="1" dirty="0" smtClean="0">
                <a:solidFill>
                  <a:srgbClr val="000064"/>
                </a:solidFill>
                <a:cs typeface="Tahoma" pitchFamily="34" charset="0"/>
              </a:rPr>
              <a:t>2015 г. </a:t>
            </a:r>
            <a:endParaRPr kumimoji="1" lang="bg-BG" altLang="bg-BG" b="1" dirty="0">
              <a:solidFill>
                <a:srgbClr val="000064"/>
              </a:solidFill>
              <a:cs typeface="Tahoma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860848" y="311150"/>
            <a:ext cx="792088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ker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  <a:endParaRPr lang="bg-BG" altLang="bg-BG" sz="2800" b="1" kern="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6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3790951"/>
            <a:ext cx="39878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1" name="Char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668282"/>
              </p:ext>
            </p:extLst>
          </p:nvPr>
        </p:nvGraphicFramePr>
        <p:xfrm>
          <a:off x="5335044" y="3679520"/>
          <a:ext cx="4518692" cy="3447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80582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8" y="1798641"/>
            <a:ext cx="5357813" cy="51307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4381129" y="1941513"/>
            <a:ext cx="5543924" cy="936625"/>
          </a:xfrm>
          <a:prstGeom prst="wedgeRoundRectCallout">
            <a:avLst>
              <a:gd name="adj1" fmla="val -87412"/>
              <a:gd name="adj2" fmla="val 65601"/>
              <a:gd name="adj3" fmla="val 16667"/>
            </a:avLst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r"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1-ва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13 проекта – бюджет 3 293 902,71 евро</a:t>
            </a:r>
          </a:p>
          <a:p>
            <a:pPr algn="r"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2-ра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</a:t>
            </a:r>
            <a:r>
              <a:rPr lang="en-US" b="1" dirty="0" smtClean="0">
                <a:solidFill>
                  <a:srgbClr val="050595">
                    <a:lumMod val="75000"/>
                  </a:srgbClr>
                </a:solidFill>
              </a:rPr>
              <a:t>17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проекта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– бюджет 6 204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885,96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евро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4309121" y="3309941"/>
            <a:ext cx="5615932" cy="936625"/>
          </a:xfrm>
          <a:prstGeom prst="wedgeRoundRectCallout">
            <a:avLst>
              <a:gd name="adj1" fmla="val -79337"/>
              <a:gd name="adj2" fmla="val 5131"/>
              <a:gd name="adj3" fmla="val 16667"/>
            </a:avLst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1-ва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13 проекта – бюджет 2 706 899,36 евро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2-ра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</a:t>
            </a:r>
            <a:r>
              <a:rPr lang="bg-BG" b="1" dirty="0" smtClean="0">
                <a:solidFill>
                  <a:srgbClr val="050595">
                    <a:lumMod val="75000"/>
                  </a:srgbClr>
                </a:solidFill>
              </a:rPr>
              <a:t>31</a:t>
            </a:r>
            <a:r>
              <a:rPr lang="en-US" b="1" dirty="0" smtClean="0">
                <a:solidFill>
                  <a:srgbClr val="050595">
                    <a:lumMod val="75000"/>
                  </a:srgbClr>
                </a:solidFill>
              </a:rPr>
              <a:t>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проекта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– бюджет 5 339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936,03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евро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4309120" y="4678365"/>
            <a:ext cx="5615931" cy="936625"/>
          </a:xfrm>
          <a:prstGeom prst="wedgeRoundRectCallout">
            <a:avLst>
              <a:gd name="adj1" fmla="val -89656"/>
              <a:gd name="adj2" fmla="val -95650"/>
              <a:gd name="adj3" fmla="val 16667"/>
            </a:avLst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1-ва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 –  8 проекта – бюджет 1 643 373,11 евро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2-ра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</a:t>
            </a:r>
            <a:r>
              <a:rPr lang="en-US" b="1" dirty="0" smtClean="0">
                <a:solidFill>
                  <a:srgbClr val="050595">
                    <a:lumMod val="75000"/>
                  </a:srgbClr>
                </a:solidFill>
              </a:rPr>
              <a:t>10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проекта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– бюджет 2 514 515,23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евро</a:t>
            </a:r>
            <a:endParaRPr lang="ru-RU" b="1" dirty="0">
              <a:solidFill>
                <a:srgbClr val="050595">
                  <a:lumMod val="75000"/>
                </a:srgbClr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3516317" y="6334125"/>
            <a:ext cx="5545332" cy="936625"/>
          </a:xfrm>
          <a:prstGeom prst="wedgeRoundRectCallout">
            <a:avLst>
              <a:gd name="adj1" fmla="val -67817"/>
              <a:gd name="adj2" fmla="val -228995"/>
              <a:gd name="adj3" fmla="val 16667"/>
            </a:avLst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1-ва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 9 проекта – бюджет 2 013 408,87 евро</a:t>
            </a:r>
          </a:p>
          <a:p>
            <a:pPr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2-ра </a:t>
            </a:r>
            <a:r>
              <a:rPr lang="ru-RU" b="1" dirty="0" err="1">
                <a:solidFill>
                  <a:srgbClr val="050595">
                    <a:lumMod val="75000"/>
                  </a:srgbClr>
                </a:solidFill>
              </a:rPr>
              <a:t>покана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 – </a:t>
            </a:r>
            <a:r>
              <a:rPr lang="en-US" b="1" dirty="0" smtClean="0">
                <a:solidFill>
                  <a:srgbClr val="050595">
                    <a:lumMod val="75000"/>
                  </a:srgbClr>
                </a:solidFill>
              </a:rPr>
              <a:t>1</a:t>
            </a:r>
            <a:r>
              <a:rPr lang="bg-BG" b="1" dirty="0" smtClean="0">
                <a:solidFill>
                  <a:srgbClr val="050595">
                    <a:lumMod val="75000"/>
                  </a:srgbClr>
                </a:solidFill>
              </a:rPr>
              <a:t>3</a:t>
            </a:r>
            <a:r>
              <a:rPr lang="en-US" b="1" dirty="0" smtClean="0">
                <a:solidFill>
                  <a:srgbClr val="050595">
                    <a:lumMod val="75000"/>
                  </a:srgbClr>
                </a:solidFill>
              </a:rPr>
              <a:t>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проекта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– бюджет 3 690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735,23 евро</a:t>
            </a:r>
            <a:endParaRPr lang="ru-RU" b="1" dirty="0">
              <a:solidFill>
                <a:srgbClr val="050595">
                  <a:lumMod val="75000"/>
                </a:srgbClr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 bwMode="auto">
          <a:xfrm>
            <a:off x="1860848" y="311150"/>
            <a:ext cx="7920880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071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11"/>
          <p:cNvSpPr txBox="1">
            <a:spLocks noChangeArrowheads="1"/>
          </p:cNvSpPr>
          <p:nvPr/>
        </p:nvSpPr>
        <p:spPr bwMode="auto">
          <a:xfrm>
            <a:off x="2941642" y="1582740"/>
            <a:ext cx="3743325" cy="36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000000"/>
                </a:solidFill>
              </a:rPr>
              <a:t>БРОЙ СКЛЮЧЕНИ ДОГОВОРИ</a:t>
            </a:r>
            <a:endParaRPr lang="en-US" altLang="bg-BG" b="1" dirty="0">
              <a:solidFill>
                <a:srgbClr val="000000"/>
              </a:solidFill>
            </a:endParaRPr>
          </a:p>
        </p:txBody>
      </p:sp>
      <p:sp>
        <p:nvSpPr>
          <p:cNvPr id="6150" name="Text Box 12"/>
          <p:cNvSpPr txBox="1">
            <a:spLocks noChangeArrowheads="1"/>
          </p:cNvSpPr>
          <p:nvPr/>
        </p:nvSpPr>
        <p:spPr bwMode="auto">
          <a:xfrm>
            <a:off x="1933578" y="4606927"/>
            <a:ext cx="5903913" cy="36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000000"/>
                </a:solidFill>
              </a:rPr>
              <a:t>БЮДЖЕТ НА СКЛЮЧЕНИТЕ ДОГОВОРИ (в евро)</a:t>
            </a:r>
            <a:endParaRPr lang="en-US" altLang="bg-BG" b="1" dirty="0">
              <a:solidFill>
                <a:srgbClr val="000000"/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 rot="16200000">
            <a:off x="3971880" y="2662236"/>
            <a:ext cx="1150939" cy="1008062"/>
          </a:xfrm>
          <a:prstGeom prst="downArrow">
            <a:avLst>
              <a:gd name="adj1" fmla="val 50000"/>
              <a:gd name="adj2" fmla="val 51551"/>
            </a:avLst>
          </a:prstGeom>
          <a:pattFill prst="pct30">
            <a:fgClr>
              <a:schemeClr val="accent1"/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bg-BG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1860848" y="311150"/>
            <a:ext cx="7920880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746072"/>
              </p:ext>
            </p:extLst>
          </p:nvPr>
        </p:nvGraphicFramePr>
        <p:xfrm>
          <a:off x="276673" y="1952053"/>
          <a:ext cx="39147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509604"/>
              </p:ext>
            </p:extLst>
          </p:nvPr>
        </p:nvGraphicFramePr>
        <p:xfrm>
          <a:off x="780729" y="1985985"/>
          <a:ext cx="3816424" cy="245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1473548"/>
              </p:ext>
            </p:extLst>
          </p:nvPr>
        </p:nvGraphicFramePr>
        <p:xfrm>
          <a:off x="4885533" y="1966935"/>
          <a:ext cx="3943350" cy="253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6868212"/>
              </p:ext>
            </p:extLst>
          </p:nvPr>
        </p:nvGraphicFramePr>
        <p:xfrm>
          <a:off x="4885533" y="1980053"/>
          <a:ext cx="4600574" cy="253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Char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4648435"/>
              </p:ext>
            </p:extLst>
          </p:nvPr>
        </p:nvGraphicFramePr>
        <p:xfrm>
          <a:off x="708720" y="1976460"/>
          <a:ext cx="3533774" cy="245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Chart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584706"/>
              </p:ext>
            </p:extLst>
          </p:nvPr>
        </p:nvGraphicFramePr>
        <p:xfrm>
          <a:off x="5245224" y="4636011"/>
          <a:ext cx="4572000" cy="301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9" name="Chart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979511"/>
              </p:ext>
            </p:extLst>
          </p:nvPr>
        </p:nvGraphicFramePr>
        <p:xfrm>
          <a:off x="5245224" y="1952052"/>
          <a:ext cx="4181474" cy="253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1" name="Char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7379563"/>
              </p:ext>
            </p:extLst>
          </p:nvPr>
        </p:nvGraphicFramePr>
        <p:xfrm>
          <a:off x="699249" y="2013992"/>
          <a:ext cx="3848100" cy="245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Chart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574929"/>
              </p:ext>
            </p:extLst>
          </p:nvPr>
        </p:nvGraphicFramePr>
        <p:xfrm>
          <a:off x="650752" y="1952052"/>
          <a:ext cx="3848100" cy="245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8" name="Chart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3365763"/>
              </p:ext>
            </p:extLst>
          </p:nvPr>
        </p:nvGraphicFramePr>
        <p:xfrm>
          <a:off x="708722" y="4976239"/>
          <a:ext cx="4029075" cy="245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9" name="Down Arrow 38"/>
          <p:cNvSpPr/>
          <p:nvPr/>
        </p:nvSpPr>
        <p:spPr>
          <a:xfrm rot="16200000">
            <a:off x="4113961" y="5685830"/>
            <a:ext cx="1150939" cy="1008062"/>
          </a:xfrm>
          <a:prstGeom prst="downArrow">
            <a:avLst>
              <a:gd name="adj1" fmla="val 50000"/>
              <a:gd name="adj2" fmla="val 51551"/>
            </a:avLst>
          </a:prstGeom>
          <a:pattFill prst="pct30">
            <a:fgClr>
              <a:schemeClr val="accent1"/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bg-BG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5600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52737" y="1574404"/>
            <a:ext cx="8496300" cy="174270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Номер на проекта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2007CB16IPO006-20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11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27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Наименование 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 проекта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Промотиране на устойчиво използване на енергията от биомаса в трансграничния регион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Обща стойност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18 107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55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евро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Водещ партньор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Черноморски изследователски енергиен център,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България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Втори партньор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Факултет по опазване на околната среда, Университет Ниш, Сърбия</a:t>
            </a: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860848" y="311150"/>
            <a:ext cx="792088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ker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  <a:endParaRPr lang="bg-BG" altLang="bg-BG" sz="2800" b="1" kern="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 descr="Training course in Tr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3278492"/>
            <a:ext cx="2591082" cy="1948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Visit in Ihtim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210" y="3232565"/>
            <a:ext cx="2680222" cy="20155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Visit in Gadzhin H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312" y="5492001"/>
            <a:ext cx="2730420" cy="2053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Visit in Sofi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907" y="5499932"/>
            <a:ext cx="2736304" cy="2057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2028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25513" y="1495428"/>
            <a:ext cx="8496300" cy="19589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Номер на проекта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2007CB16IPO006-20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11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54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Наименование 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 проекта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Музика, изкуство, туризъм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обединяват Балканите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Обща стойност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92 291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58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евро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Водещ партньор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Народно читалище "Братство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1869„ - Кюстендил, България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Втори партньор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Музикално училище Ниш, Сърбия</a:t>
            </a: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860848" y="311150"/>
            <a:ext cx="792088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ker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  <a:endParaRPr lang="bg-BG" altLang="bg-BG" sz="2800" b="1" kern="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 descr="IMG_718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069" y="5426277"/>
            <a:ext cx="2880320" cy="21620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1" name="Picture 3" descr="IMG_70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069" y="3005701"/>
            <a:ext cx="2808312" cy="21062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2" name="Picture 4" descr="IMG_716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24" y="5315677"/>
            <a:ext cx="3024336" cy="22726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3" name="Picture 5" descr="IMG_878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37" y="3022105"/>
            <a:ext cx="2808312" cy="21124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4" name="Picture 6" descr="C:\Users\MirchevaB\Desktop\stoeva\OLD_PC\Projects under 2nd Call\54\Final visit\Photos\DSC0216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183" y="3103044"/>
            <a:ext cx="2474545" cy="19505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5" name="Picture 7" descr="C:\Users\MirchevaB\Desktop\stoeva\OLD_PC\Projects under 2nd Call\54\Final visit\Photos\DSC0216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505" y="5254352"/>
            <a:ext cx="1749562" cy="22181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175686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25513" y="1495428"/>
            <a:ext cx="8496300" cy="19589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Номер на проекта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2007CB16IPO006-20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11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91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Наименование на проекта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Инвестиране в историческото наследство за културно и социално сближаване и икономическо развитие в общините Правец и Ниш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Обща стойност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91 794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.6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0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евро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Водещ партньор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Исторически музей Правец, България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Втори партньор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Народен музей Ниш, Сърбия</a:t>
            </a:r>
            <a:br>
              <a:rPr lang="bg-BG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Трети партньор: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Фондация „Съвременност“, България</a:t>
            </a: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860848" y="311150"/>
            <a:ext cx="792088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ker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  <a:endParaRPr lang="bg-BG" altLang="bg-BG" sz="2800" b="1" kern="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C:\Users\MirchevaB\Desktop\stoeva\OLD_PC\Projects under 2nd Call\91\Visits\Final visit\Photos\20140326_1618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312" y="2772219"/>
            <a:ext cx="3600400" cy="27003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556" name="Picture 4" descr="C:\Users\MirchevaB\Desktop\stoeva\OLD_PC\Projects under 2nd Call\91\Visits\Final visit\Photos\20140326_1724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785" y="4020056"/>
            <a:ext cx="4320480" cy="3240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557" name="Picture 5" descr="C:\Users\MirchevaB\Desktop\stoeva\OLD_PC\Projects under 2nd Call\91\Visits\Final visit\Photos\20140326_1505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376" y="5640237"/>
            <a:ext cx="2652936" cy="1989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381328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018" y="3628306"/>
            <a:ext cx="3024217" cy="1764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285799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xfrm>
            <a:off x="1194941" y="311257"/>
            <a:ext cx="8863460" cy="118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5513" y="1495428"/>
            <a:ext cx="8496300" cy="1958975"/>
          </a:xfrm>
          <a:prstGeom prst="rect">
            <a:avLst/>
          </a:prstGeom>
        </p:spPr>
        <p:txBody>
          <a:bodyPr lIns="101846" tIns="50923" rIns="101846" bIns="50923">
            <a:noAutofit/>
          </a:bodyPr>
          <a:lstStyle>
            <a:lvl1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292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586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7879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173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Номер на проекта</a:t>
            </a:r>
            <a:r>
              <a:rPr lang="en-US" sz="1600" b="1" kern="0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  <a:t>2007CB16IPO006-20</a:t>
            </a:r>
            <a:r>
              <a:rPr lang="bg-BG" sz="1600" kern="0" dirty="0">
                <a:solidFill>
                  <a:schemeClr val="bg2">
                    <a:lumMod val="50000"/>
                  </a:schemeClr>
                </a:solidFill>
              </a:rPr>
              <a:t>11</a:t>
            </a:r>
            <a: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kern="0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en-US" sz="1600" kern="0" dirty="0">
                <a:solidFill>
                  <a:schemeClr val="bg2">
                    <a:lumMod val="50000"/>
                  </a:schemeClr>
                </a:solidFill>
              </a:rPr>
              <a:t>104</a:t>
            </a:r>
            <a: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Наименование на проекта</a:t>
            </a:r>
            <a:r>
              <a:rPr lang="en-GB" sz="1600" b="1" kern="0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kern="0" dirty="0">
                <a:solidFill>
                  <a:schemeClr val="bg2">
                    <a:lumMod val="50000"/>
                  </a:schemeClr>
                </a:solidFill>
              </a:rPr>
              <a:t>Обединяване на ресурси за развитие, базирано на екологията и изкуството</a:t>
            </a:r>
          </a:p>
          <a:p>
            <a:pPr>
              <a:defRPr/>
            </a:pP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Обща стойност</a:t>
            </a:r>
            <a:r>
              <a:rPr lang="en-US" sz="1600" b="1" kern="0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bg-BG" sz="1600" kern="0" dirty="0">
                <a:solidFill>
                  <a:schemeClr val="bg2">
                    <a:lumMod val="50000"/>
                  </a:schemeClr>
                </a:solidFill>
              </a:rPr>
              <a:t>80 299,58 евро</a:t>
            </a:r>
            <a:r>
              <a:rPr lang="en-US" sz="1600" kern="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kern="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1600" kern="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kern="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Водещ партньор</a:t>
            </a:r>
            <a:r>
              <a:rPr lang="en-US" sz="1600" b="1" kern="0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kern="0" dirty="0">
                <a:solidFill>
                  <a:schemeClr val="bg2">
                    <a:lumMod val="50000"/>
                  </a:schemeClr>
                </a:solidFill>
              </a:rPr>
              <a:t>Община Ковачевци, България</a:t>
            </a:r>
            <a: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kern="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Втори партньор</a:t>
            </a:r>
            <a:r>
              <a:rPr lang="en-GB" sz="1600" b="1" kern="0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kern="0" dirty="0">
                <a:solidFill>
                  <a:schemeClr val="bg2">
                    <a:lumMod val="50000"/>
                  </a:schemeClr>
                </a:solidFill>
              </a:rPr>
              <a:t>Център за демокрация и развитие, Сърбия</a:t>
            </a:r>
          </a:p>
          <a:p>
            <a:pPr>
              <a:defRPr/>
            </a:pPr>
            <a:r>
              <a:rPr lang="bg-BG" sz="1600" b="1" kern="0" dirty="0">
                <a:solidFill>
                  <a:schemeClr val="bg2">
                    <a:lumMod val="50000"/>
                  </a:schemeClr>
                </a:solidFill>
              </a:rPr>
              <a:t>Трети партньор: </a:t>
            </a:r>
            <a:r>
              <a:rPr lang="ru-RU" sz="1600" kern="0" dirty="0">
                <a:solidFill>
                  <a:schemeClr val="bg2">
                    <a:lumMod val="50000"/>
                  </a:schemeClr>
                </a:solidFill>
              </a:rPr>
              <a:t>Балканска агенция за </a:t>
            </a:r>
            <a:r>
              <a:rPr lang="ru-RU" sz="1600" kern="0" dirty="0">
                <a:solidFill>
                  <a:schemeClr val="bg2">
                    <a:lumMod val="50000"/>
                  </a:schemeClr>
                </a:solidFill>
              </a:rPr>
              <a:t>устойчиво </a:t>
            </a:r>
            <a:r>
              <a:rPr lang="ru-RU" sz="1600" kern="0" dirty="0">
                <a:solidFill>
                  <a:schemeClr val="bg2">
                    <a:lumMod val="50000"/>
                  </a:schemeClr>
                </a:solidFill>
              </a:rPr>
              <a:t>развитие, България</a:t>
            </a:r>
            <a:endParaRPr lang="en-US" sz="1600" kern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297" y="5434425"/>
            <a:ext cx="1566000" cy="208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20" y="5686424"/>
            <a:ext cx="2448001" cy="1836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4" name="Picture 2" descr="https://fbcdn-sphotos-d-a.akamaihd.net/hphotos-ak-xpa1/v/t1.0-9/p235x350/10305332_720957211318734_5664676622489547537_n.jpg?oh=0cc9c191231e69e80ec3538efcc2d649&amp;oe=55035D65&amp;__gda__=1427858819_78a3c0208b2bfd8b46c289e30c8034f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4" y="3560514"/>
            <a:ext cx="2646001" cy="1764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558" name="Picture 6" descr="Снимк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384" y="3569961"/>
            <a:ext cx="2817826" cy="1476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560" name="Picture 8" descr="Снимк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065" y="5758424"/>
            <a:ext cx="2553205" cy="1692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909209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285799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xfrm>
            <a:off x="1194941" y="311257"/>
            <a:ext cx="8863460" cy="118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5513" y="1495428"/>
            <a:ext cx="8496300" cy="1958975"/>
          </a:xfrm>
          <a:prstGeom prst="rect">
            <a:avLst/>
          </a:prstGeom>
        </p:spPr>
        <p:txBody>
          <a:bodyPr lIns="101846" tIns="50923" rIns="101846" bIns="50923">
            <a:noAutofit/>
          </a:bodyPr>
          <a:lstStyle>
            <a:lvl1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292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586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7879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173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Номер на проекта</a:t>
            </a:r>
            <a:r>
              <a:rPr lang="en-US" sz="1600" b="1" kern="0" dirty="0">
                <a:solidFill>
                  <a:srgbClr val="050595">
                    <a:lumMod val="50000"/>
                  </a:srgbClr>
                </a:solidFill>
              </a:rPr>
              <a:t>: </a:t>
            </a:r>
            <a: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  <a:t>2007CB16IPO006-20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11</a:t>
            </a:r>
            <a: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  <a:t>-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2</a:t>
            </a:r>
            <a: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  <a:t>-</a:t>
            </a:r>
            <a: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  <a:t>1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39</a:t>
            </a:r>
            <a: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  <a:t/>
            </a:r>
            <a:b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</a:b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Наименование на проекта</a:t>
            </a:r>
            <a:r>
              <a:rPr lang="en-GB" sz="1600" b="1" kern="0" dirty="0">
                <a:solidFill>
                  <a:srgbClr val="050595">
                    <a:lumMod val="50000"/>
                  </a:srgbClr>
                </a:solidFill>
              </a:rPr>
              <a:t>:</a:t>
            </a: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 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Платформа за енергийно планиране </a:t>
            </a:r>
            <a: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  <a:t>(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Енерплан</a:t>
            </a:r>
            <a: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  <a:t>)</a:t>
            </a:r>
            <a:endParaRPr lang="bg-BG" sz="1600" kern="0" dirty="0">
              <a:solidFill>
                <a:srgbClr val="050595">
                  <a:lumMod val="50000"/>
                </a:srgbClr>
              </a:solidFill>
            </a:endParaRPr>
          </a:p>
          <a:p>
            <a:pPr>
              <a:defRPr/>
            </a:pP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Обща стойност</a:t>
            </a:r>
            <a:r>
              <a:rPr lang="en-US" sz="1600" b="1" kern="0" dirty="0">
                <a:solidFill>
                  <a:srgbClr val="050595">
                    <a:lumMod val="50000"/>
                  </a:srgbClr>
                </a:solidFill>
              </a:rPr>
              <a:t>: 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136 703,79 евро</a:t>
            </a:r>
            <a: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  <a:t/>
            </a:r>
            <a:b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</a:br>
            <a: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  <a:t/>
            </a:r>
            <a:br>
              <a:rPr lang="en-US" sz="1600" kern="0" dirty="0">
                <a:solidFill>
                  <a:srgbClr val="050595">
                    <a:lumMod val="50000"/>
                  </a:srgbClr>
                </a:solidFill>
              </a:rPr>
            </a:b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Водещ партньор</a:t>
            </a:r>
            <a:r>
              <a:rPr lang="en-US" sz="1600" b="1" kern="0" dirty="0">
                <a:solidFill>
                  <a:srgbClr val="050595">
                    <a:lumMod val="50000"/>
                  </a:srgbClr>
                </a:solidFill>
              </a:rPr>
              <a:t>:</a:t>
            </a: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 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Асоциация Вива Пауталия, 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България</a:t>
            </a:r>
            <a: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  <a:t/>
            </a:r>
            <a:br>
              <a:rPr lang="en-GB" sz="1600" kern="0" dirty="0">
                <a:solidFill>
                  <a:srgbClr val="050595">
                    <a:lumMod val="50000"/>
                  </a:srgbClr>
                </a:solidFill>
              </a:rPr>
            </a:b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Втори партньор</a:t>
            </a:r>
            <a:r>
              <a:rPr lang="en-GB" sz="1600" b="1" kern="0" dirty="0">
                <a:solidFill>
                  <a:srgbClr val="050595">
                    <a:lumMod val="50000"/>
                  </a:srgbClr>
                </a:solidFill>
              </a:rPr>
              <a:t>:</a:t>
            </a: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 </a:t>
            </a:r>
            <a:r>
              <a:rPr lang="bg-BG" sz="1600" kern="0" dirty="0">
                <a:solidFill>
                  <a:srgbClr val="050595">
                    <a:lumMod val="50000"/>
                  </a:srgbClr>
                </a:solidFill>
              </a:rPr>
              <a:t>Община Костинброд, България</a:t>
            </a:r>
          </a:p>
          <a:p>
            <a:pPr>
              <a:defRPr/>
            </a:pPr>
            <a:r>
              <a:rPr lang="bg-BG" sz="1600" b="1" kern="0" dirty="0">
                <a:solidFill>
                  <a:srgbClr val="050595">
                    <a:lumMod val="50000"/>
                  </a:srgbClr>
                </a:solidFill>
              </a:rPr>
              <a:t>Трети партньор: </a:t>
            </a:r>
            <a:r>
              <a:rPr lang="ru-RU" sz="1600" kern="0" dirty="0">
                <a:solidFill>
                  <a:srgbClr val="050595">
                    <a:lumMod val="50000"/>
                  </a:srgbClr>
                </a:solidFill>
              </a:rPr>
              <a:t>Община Димитровград, Сърбия</a:t>
            </a:r>
            <a:endParaRPr lang="en-US" sz="1600" kern="0" dirty="0">
              <a:solidFill>
                <a:srgbClr val="050595">
                  <a:lumMod val="50000"/>
                </a:srgbClr>
              </a:solidFill>
            </a:endParaRPr>
          </a:p>
        </p:txBody>
      </p:sp>
      <p:pic>
        <p:nvPicPr>
          <p:cNvPr id="22530" name="Picture 2" descr="ст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3" y="4678288"/>
            <a:ext cx="2935699" cy="194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aribrod (8 of 2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352" y="3847928"/>
            <a:ext cx="2935699" cy="194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" y="-184662"/>
            <a:ext cx="184708" cy="36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9" tIns="45715" rIns="91429" bIns="45715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005" y="3238128"/>
            <a:ext cx="2926254" cy="194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0828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25513" y="1495428"/>
            <a:ext cx="8496300" cy="210274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Номер на проекта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2007CB16IPO006-20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11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208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Наименование 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на проекта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Повишаване на капацитети на млекопроизводителите и млекопреработвателите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Обща стойност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84 352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.6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4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евро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Водещ партньор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Фондация „Д-р Стамен Григоров“, България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GB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Втори партньор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Община Трън, България</a:t>
            </a:r>
            <a:br>
              <a:rPr lang="bg-BG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Трети партньор: 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Община Ниш, Сърбия</a:t>
            </a:r>
            <a:br>
              <a:rPr lang="bg-BG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bg-BG" sz="1600" b="1" dirty="0">
                <a:solidFill>
                  <a:schemeClr val="bg2">
                    <a:lumMod val="50000"/>
                  </a:schemeClr>
                </a:solidFill>
              </a:rPr>
              <a:t>Четвърти партньор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: Асоциация „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Cheese Cluster South</a:t>
            </a:r>
            <a:r>
              <a:rPr lang="bg-BG" sz="1600" dirty="0">
                <a:solidFill>
                  <a:schemeClr val="bg2">
                    <a:lumMod val="50000"/>
                  </a:schemeClr>
                </a:solidFill>
              </a:rPr>
              <a:t>“, Сърбия</a:t>
            </a: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860848" y="311150"/>
            <a:ext cx="792088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ker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СЪРБИЯ </a:t>
            </a:r>
            <a:endParaRPr lang="bg-BG" altLang="bg-BG" sz="2800" b="1" kern="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228600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http://ecomilk-208.org/images/2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14" y="3814193"/>
            <a:ext cx="3801732" cy="28512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ecomilk-208.org/images/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801" y="3695867"/>
            <a:ext cx="2457583" cy="1843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ecomilk-208.org/images/2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409" y="3670176"/>
            <a:ext cx="2457583" cy="1843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C:\Users\MirchevaB\Desktop\stoeva\OLD_PC\Projects under 2nd Call\208\Final visit\PP2\20140310_1329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360" y="5663546"/>
            <a:ext cx="2618465" cy="19638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http://ecomilk-208.org/images/1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719" y="570207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8601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 noGrp="1"/>
          </p:cNvSpPr>
          <p:nvPr>
            <p:ph type="title"/>
          </p:nvPr>
        </p:nvSpPr>
        <p:spPr bwMode="auto">
          <a:xfrm>
            <a:off x="6253337" y="2302023"/>
            <a:ext cx="3600400" cy="33123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altLang="bg-BG" sz="18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ПРОГРАМА ЗА ТРАНСГРАНИЧНО </a:t>
            </a:r>
            <a:r>
              <a:rPr lang="bg-BG" altLang="bg-BG" sz="18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СЪТРУДНИЧЕСТВО </a:t>
            </a: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ГЪРЦИЯ- </a:t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БЪЛГАРИЯ</a:t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2007-2013 </a:t>
            </a:r>
            <a:endParaRPr lang="bg-BG" altLang="bg-BG" sz="3200" b="1" dirty="0">
              <a:solidFill>
                <a:srgbClr val="000064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53336" y="5830416"/>
            <a:ext cx="3493265" cy="338554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nb-NO" sz="1600" b="1" dirty="0">
                <a:solidFill>
                  <a:srgbClr val="000064"/>
                </a:solidFill>
              </a:rPr>
              <a:t>http://</a:t>
            </a:r>
            <a:r>
              <a:rPr kumimoji="1" lang="en-US" sz="1600" b="1" dirty="0">
                <a:solidFill>
                  <a:srgbClr val="050595">
                    <a:lumMod val="75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www.greece-bulgaria.eu</a:t>
            </a:r>
            <a:endParaRPr lang="bg-BG" sz="1600" b="1" i="1" dirty="0">
              <a:solidFill>
                <a:srgbClr val="050595">
                  <a:lumMod val="75000"/>
                </a:srgbClr>
              </a:solidFill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544" y="3094113"/>
            <a:ext cx="1512168" cy="7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57" y="2230017"/>
            <a:ext cx="5917197" cy="418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812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" t="7098" r="6854" b="9407"/>
          <a:stretch>
            <a:fillRect/>
          </a:stretch>
        </p:blipFill>
        <p:spPr bwMode="auto">
          <a:xfrm>
            <a:off x="8341568" y="2734072"/>
            <a:ext cx="1330102" cy="98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1" y="2013993"/>
            <a:ext cx="549235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 noGrp="1"/>
          </p:cNvSpPr>
          <p:nvPr>
            <p:ph type="title"/>
          </p:nvPr>
        </p:nvSpPr>
        <p:spPr bwMode="auto">
          <a:xfrm>
            <a:off x="6253337" y="2230016"/>
            <a:ext cx="3600400" cy="33123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altLang="bg-BG" sz="18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ПРОГРАМА ЗА ТРАНСГРАНИЧНО </a:t>
            </a:r>
            <a:r>
              <a:rPr lang="bg-BG" altLang="bg-BG" sz="18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СЪТРУДНИЧЕСТВО </a:t>
            </a: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БЪЛГАРИЯ - </a:t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МАКЕДОНИЯ</a:t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2007-2013 </a:t>
            </a:r>
            <a:endParaRPr lang="bg-BG" altLang="bg-BG" sz="3200" b="1" dirty="0">
              <a:solidFill>
                <a:srgbClr val="000064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53336" y="5830416"/>
            <a:ext cx="3211135" cy="338554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nb-NO" sz="1600" b="1" dirty="0">
                <a:solidFill>
                  <a:srgbClr val="000064"/>
                </a:solidFill>
              </a:rPr>
              <a:t>http://www.ipa-cbc-007.eu/</a:t>
            </a:r>
            <a:endParaRPr lang="bg-BG" sz="1600" b="1" dirty="0">
              <a:solidFill>
                <a:srgbClr val="0000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157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41" y="1812925"/>
            <a:ext cx="9051925" cy="5457825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999"/>
              </a:spcAft>
              <a:buNone/>
              <a:defRPr/>
            </a:pP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По </a:t>
            </a:r>
            <a:r>
              <a:rPr kumimoji="1" lang="bg-BG" sz="2000" b="1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Първата покана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са сключени 65 договора на обща стойност 64 343 411 евро в които участват 107 българските партньори с общ бюджет 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     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29 930 105 евро;</a:t>
            </a:r>
            <a:endParaRPr kumimoji="1" lang="en-US" sz="2000" kern="1200" dirty="0">
              <a:solidFill>
                <a:srgbClr val="000064"/>
              </a:solidFill>
              <a:latin typeface="Tahoma" pitchFamily="34" charset="0"/>
              <a:ea typeface="New MingLiu" charset="-120"/>
              <a:cs typeface="Tahoma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999"/>
              </a:spcAft>
              <a:buNone/>
              <a:defRPr/>
            </a:pP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По </a:t>
            </a:r>
            <a:r>
              <a:rPr kumimoji="1" lang="bg-BG" sz="2000" b="1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Втората покана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са сключени 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31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договора на обща стойност 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66 291 156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евро. Общият брой на българските партньори участващи в проекти е 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56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с общ бюджет 31 973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858 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евро.</a:t>
            </a:r>
            <a:endParaRPr kumimoji="1" lang="en-US" sz="2000" kern="1200" dirty="0">
              <a:solidFill>
                <a:srgbClr val="000064"/>
              </a:solidFill>
              <a:latin typeface="Tahoma" pitchFamily="34" charset="0"/>
              <a:ea typeface="New MingLiu" charset="-120"/>
              <a:cs typeface="Tahoma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999"/>
              </a:spcAft>
              <a:buNone/>
              <a:defRPr/>
            </a:pPr>
            <a:r>
              <a:rPr kumimoji="1" lang="bg-BG" sz="2000" b="1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Третата покана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е за стратегически проектни предложения и е обявена през септември, 2012 като са одобрени за финансиране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 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8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проект</a:t>
            </a:r>
            <a:r>
              <a:rPr kumimoji="1" lang="en-US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a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на обща стойност 18 128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305 евро,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в които участват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21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български партньора с обща сума на проектите 6 460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295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евро.</a:t>
            </a:r>
          </a:p>
          <a:p>
            <a:pPr marL="0" indent="0">
              <a:lnSpc>
                <a:spcPct val="115000"/>
              </a:lnSpc>
              <a:spcAft>
                <a:spcPts val="999"/>
              </a:spcAft>
              <a:buNone/>
              <a:defRPr/>
            </a:pP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По </a:t>
            </a:r>
            <a:r>
              <a:rPr kumimoji="1" lang="bg-BG" sz="2000" b="1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Четвърта покана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са сключени два договора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за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15 862 041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евро. Общо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четири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български партньора участват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по тази покана с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общ бюджет от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6 060 618 </a:t>
            </a:r>
            <a:r>
              <a:rPr kumimoji="1" lang="bg-BG" sz="2000" kern="1200" dirty="0">
                <a:solidFill>
                  <a:srgbClr val="000064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евро.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60848" y="311150"/>
            <a:ext cx="78483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6" tIns="50923" rIns="101846" bIns="50923"/>
          <a:lstStyle>
            <a:lvl1pPr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bg-BG" altLang="bg-BG" sz="2800" b="1" dirty="0">
                <a:solidFill>
                  <a:srgbClr val="FFFFFF"/>
                </a:solidFill>
                <a:cs typeface="Tahoma" pitchFamily="34" charset="0"/>
              </a:rPr>
              <a:t>ПРОГРАМА ЗА ТРАНСГРАНИЧНО СЪТРУДНИЧЕСТВО ГЪРЦИЯ</a:t>
            </a:r>
            <a:r>
              <a:rPr lang="en-US" altLang="bg-BG" sz="2800" b="1" dirty="0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bg-BG" altLang="bg-BG" sz="2800" b="1" dirty="0">
                <a:solidFill>
                  <a:srgbClr val="FFFFFF"/>
                </a:solidFill>
                <a:cs typeface="Tahoma" pitchFamily="34" charset="0"/>
              </a:rPr>
              <a:t>– БЪЛГАРИЯ </a:t>
            </a:r>
            <a:endParaRPr lang="bg-BG" altLang="bg-BG" sz="53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311912"/>
            <a:ext cx="1512168" cy="7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1341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688" y="6550028"/>
            <a:ext cx="9072562" cy="792163"/>
          </a:xfrm>
        </p:spPr>
        <p:txBody>
          <a:bodyPr>
            <a:noAutofit/>
          </a:bodyPr>
          <a:lstStyle/>
          <a:p>
            <a:pPr defTabSz="1018467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  <a:t/>
            </a:r>
            <a:b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</a:br>
            <a: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  <a:t/>
            </a:r>
            <a:b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</a:b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6241" y="2085976"/>
            <a:ext cx="9332912" cy="1800225"/>
          </a:xfrm>
          <a:prstGeom prst="rect">
            <a:avLst/>
          </a:prstGeom>
        </p:spPr>
        <p:txBody>
          <a:bodyPr lIns="101846" tIns="50923" rIns="101846" bIns="50923" anchor="b"/>
          <a:lstStyle>
            <a:lvl1pPr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marL="342779" indent="-342779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Сключени са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108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договора на стойност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176 396 502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евро 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(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127.19%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)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. </a:t>
            </a:r>
            <a:endParaRPr kumimoji="1" lang="en-US" altLang="bg-BG" dirty="0">
              <a:solidFill>
                <a:srgbClr val="000064"/>
              </a:solidFill>
              <a:cs typeface="Tahoma" pitchFamily="34" charset="0"/>
            </a:endParaRPr>
          </a:p>
          <a:p>
            <a:pPr marL="342779" indent="-342779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Разплатените средства към бенефициенти са 96 692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260 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евро 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(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54.82%</a:t>
            </a:r>
            <a:r>
              <a:rPr kumimoji="1" lang="en-US" altLang="bg-BG" dirty="0">
                <a:solidFill>
                  <a:srgbClr val="000064"/>
                </a:solidFill>
                <a:cs typeface="Tahoma" pitchFamily="34" charset="0"/>
              </a:rPr>
              <a:t>)</a:t>
            </a: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.</a:t>
            </a:r>
            <a:endParaRPr kumimoji="1" lang="en-US" altLang="bg-BG" dirty="0">
              <a:solidFill>
                <a:srgbClr val="000064"/>
              </a:solidFill>
              <a:cs typeface="Tahoma" pitchFamily="34" charset="0"/>
            </a:endParaRPr>
          </a:p>
          <a:p>
            <a:pPr marL="342779" indent="-342779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Минималната сума за сертифициране през 2014 г. е  37 949 588 евро .</a:t>
            </a:r>
          </a:p>
          <a:p>
            <a:pPr algn="just">
              <a:lnSpc>
                <a:spcPct val="150000"/>
              </a:lnSpc>
              <a:defRPr/>
            </a:pPr>
            <a:r>
              <a:rPr kumimoji="1" lang="bg-BG" altLang="bg-BG" b="1" dirty="0">
                <a:solidFill>
                  <a:srgbClr val="000064"/>
                </a:solidFill>
                <a:cs typeface="Tahoma" pitchFamily="34" charset="0"/>
              </a:rPr>
              <a:t>Бюджетът на българските партньори е </a:t>
            </a:r>
            <a:r>
              <a:rPr kumimoji="1" lang="bg-BG" altLang="bg-BG" b="1" dirty="0" smtClean="0">
                <a:solidFill>
                  <a:srgbClr val="000064"/>
                </a:solidFill>
                <a:cs typeface="Tahoma" pitchFamily="34" charset="0"/>
              </a:rPr>
              <a:t>75 600 749 </a:t>
            </a:r>
            <a:r>
              <a:rPr kumimoji="1" lang="bg-BG" altLang="bg-BG" b="1" dirty="0">
                <a:solidFill>
                  <a:srgbClr val="000064"/>
                </a:solidFill>
                <a:cs typeface="Tahoma" pitchFamily="34" charset="0"/>
              </a:rPr>
              <a:t>евро, от които са разплатени 52 676 </a:t>
            </a:r>
            <a:r>
              <a:rPr kumimoji="1" lang="bg-BG" altLang="bg-BG" b="1" dirty="0" smtClean="0">
                <a:solidFill>
                  <a:srgbClr val="000064"/>
                </a:solidFill>
                <a:cs typeface="Tahoma" pitchFamily="34" charset="0"/>
              </a:rPr>
              <a:t>322 </a:t>
            </a:r>
            <a:r>
              <a:rPr kumimoji="1" lang="bg-BG" altLang="bg-BG" b="1" dirty="0">
                <a:solidFill>
                  <a:srgbClr val="000064"/>
                </a:solidFill>
                <a:cs typeface="Tahoma" pitchFamily="34" charset="0"/>
              </a:rPr>
              <a:t>евро.</a:t>
            </a:r>
          </a:p>
        </p:txBody>
      </p:sp>
      <p:sp>
        <p:nvSpPr>
          <p:cNvPr id="19462" name="Title 1"/>
          <p:cNvSpPr txBox="1">
            <a:spLocks/>
          </p:cNvSpPr>
          <p:nvPr/>
        </p:nvSpPr>
        <p:spPr bwMode="auto">
          <a:xfrm>
            <a:off x="1860848" y="311150"/>
            <a:ext cx="78483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6" tIns="50923" rIns="101846" bIns="50923"/>
          <a:lstStyle>
            <a:lvl1pPr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bg-BG" altLang="bg-BG" sz="2800" b="1">
                <a:solidFill>
                  <a:srgbClr val="FFFFFF"/>
                </a:solidFill>
                <a:cs typeface="Tahoma" pitchFamily="34" charset="0"/>
              </a:rPr>
              <a:t>ПРОГРАМА ЗА ТРАНСГРАНИЧНО СЪТРУДНИЧЕСТВО ГЪРЦИЯ</a:t>
            </a:r>
            <a:r>
              <a:rPr lang="en-US" altLang="bg-BG" sz="2800" b="1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bg-BG" altLang="bg-BG" sz="2800" b="1">
                <a:solidFill>
                  <a:srgbClr val="FFFFFF"/>
                </a:solidFill>
                <a:cs typeface="Tahoma" pitchFamily="34" charset="0"/>
              </a:rPr>
              <a:t>– БЪЛГАРИЯ </a:t>
            </a:r>
            <a:endParaRPr lang="bg-BG" altLang="bg-BG" sz="53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311912"/>
            <a:ext cx="1512168" cy="7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4541712"/>
              </p:ext>
            </p:extLst>
          </p:nvPr>
        </p:nvGraphicFramePr>
        <p:xfrm>
          <a:off x="5549258" y="4102223"/>
          <a:ext cx="450914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6235838"/>
              </p:ext>
            </p:extLst>
          </p:nvPr>
        </p:nvGraphicFramePr>
        <p:xfrm>
          <a:off x="399783" y="3886202"/>
          <a:ext cx="5112568" cy="3672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4012032" y="3886201"/>
            <a:ext cx="2061329" cy="432047"/>
          </a:xfrm>
          <a:prstGeom prst="rect">
            <a:avLst/>
          </a:prstGeom>
        </p:spPr>
        <p:txBody>
          <a:bodyPr wrap="none" lIns="91429" tIns="45715" rIns="91429" bIns="45715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b="1" dirty="0">
                <a:solidFill>
                  <a:srgbClr val="000000"/>
                </a:solidFill>
              </a:rPr>
              <a:t>Размер на договорените средства</a:t>
            </a:r>
          </a:p>
        </p:txBody>
      </p:sp>
    </p:spTree>
    <p:extLst>
      <p:ext uri="{BB962C8B-B14F-4D97-AF65-F5344CB8AC3E}">
        <p14:creationId xmlns:p14="http://schemas.microsoft.com/office/powerpoint/2010/main" val="2628452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8" y="1924050"/>
            <a:ext cx="5810250" cy="51307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1"/>
          <p:cNvSpPr txBox="1">
            <a:spLocks/>
          </p:cNvSpPr>
          <p:nvPr/>
        </p:nvSpPr>
        <p:spPr bwMode="auto">
          <a:xfrm>
            <a:off x="1727377" y="311150"/>
            <a:ext cx="805435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6" tIns="50923" rIns="101846" bIns="50923"/>
          <a:lstStyle>
            <a:lvl1pPr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bg-BG" altLang="bg-BG" sz="2800" b="1">
                <a:solidFill>
                  <a:srgbClr val="FFFFFF"/>
                </a:solidFill>
                <a:cs typeface="Tahoma" pitchFamily="34" charset="0"/>
              </a:rPr>
              <a:t>ПРОГРАМА ЗА ТРАНСГРАНИЧНО СЪТРУДНИЧЕСТВО ГЪРЦИЯ</a:t>
            </a:r>
            <a:r>
              <a:rPr lang="en-US" altLang="bg-BG" sz="2800" b="1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bg-BG" altLang="bg-BG" sz="2800" b="1">
                <a:solidFill>
                  <a:srgbClr val="FFFFFF"/>
                </a:solidFill>
                <a:cs typeface="Tahoma" pitchFamily="34" charset="0"/>
              </a:rPr>
              <a:t>– БЪЛГАРИЯ </a:t>
            </a:r>
            <a:endParaRPr lang="bg-BG" altLang="bg-BG" sz="53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5888" y="2013995"/>
            <a:ext cx="3229819" cy="6462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ctr"/>
            <a:r>
              <a:rPr lang="bg-BG" altLang="en-US" b="1" dirty="0" smtClean="0">
                <a:solidFill>
                  <a:srgbClr val="050595">
                    <a:lumMod val="75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РАЗПРЕДЕЛЕНИЕ НА ПРОЕКТИТЕ </a:t>
            </a:r>
            <a:r>
              <a:rPr lang="bg-BG" altLang="en-US" b="1" dirty="0">
                <a:solidFill>
                  <a:srgbClr val="050595">
                    <a:lumMod val="75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bg-BG" b="1" dirty="0" smtClean="0">
                <a:solidFill>
                  <a:srgbClr val="050595">
                    <a:lumMod val="75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ОБЩИНИ </a:t>
            </a:r>
            <a:endParaRPr lang="bg-BG" b="1" dirty="0">
              <a:solidFill>
                <a:srgbClr val="050595">
                  <a:lumMod val="75000"/>
                </a:srgb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311912"/>
            <a:ext cx="1512168" cy="7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64" y="2660305"/>
            <a:ext cx="5600068" cy="445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090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 txBox="1">
            <a:spLocks/>
          </p:cNvSpPr>
          <p:nvPr/>
        </p:nvSpPr>
        <p:spPr bwMode="auto">
          <a:xfrm>
            <a:off x="1872343" y="311150"/>
            <a:ext cx="798127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6" tIns="50923" rIns="101846" bIns="50923"/>
          <a:lstStyle>
            <a:lvl1pPr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bg-BG" altLang="bg-BG" sz="2800" b="1" dirty="0">
                <a:solidFill>
                  <a:srgbClr val="FFFFFF"/>
                </a:solidFill>
                <a:cs typeface="Tahoma" pitchFamily="34" charset="0"/>
              </a:rPr>
              <a:t>ПРОГРАМА ЗА ТРАНСГРАНИЧНО СЪТРУДНИЧЕСТВО ГЪРЦИЯ</a:t>
            </a:r>
            <a:r>
              <a:rPr lang="en-US" altLang="bg-BG" sz="2800" b="1" dirty="0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bg-BG" altLang="bg-BG" sz="2800" b="1" dirty="0">
                <a:solidFill>
                  <a:srgbClr val="FFFFFF"/>
                </a:solidFill>
                <a:cs typeface="Tahoma" pitchFamily="34" charset="0"/>
              </a:rPr>
              <a:t>– БЪЛГАРИЯ </a:t>
            </a:r>
            <a:endParaRPr lang="bg-BG" altLang="bg-BG" sz="53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998541" y="1870075"/>
            <a:ext cx="3743325" cy="784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000000"/>
                </a:solidFill>
              </a:rPr>
              <a:t>БРОЙ СКЛЮЧЕНИ </a:t>
            </a:r>
            <a:r>
              <a:rPr lang="bg-BG" altLang="bg-BG" b="1" dirty="0" smtClean="0">
                <a:solidFill>
                  <a:srgbClr val="000000"/>
                </a:solidFill>
              </a:rPr>
              <a:t>ДОГОВОРИ</a:t>
            </a: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 smtClean="0">
                <a:solidFill>
                  <a:srgbClr val="000000"/>
                </a:solidFill>
              </a:rPr>
              <a:t>ЮГОЗАПАДЕН РАЙОН</a:t>
            </a:r>
            <a:endParaRPr lang="en-US" altLang="bg-BG" b="1" dirty="0">
              <a:solidFill>
                <a:srgbClr val="000000"/>
              </a:solidFill>
            </a:endParaRPr>
          </a:p>
        </p:txBody>
      </p:sp>
      <p:sp>
        <p:nvSpPr>
          <p:cNvPr id="22534" name="Text Box 12"/>
          <p:cNvSpPr txBox="1">
            <a:spLocks noChangeArrowheads="1"/>
          </p:cNvSpPr>
          <p:nvPr/>
        </p:nvSpPr>
        <p:spPr bwMode="auto">
          <a:xfrm>
            <a:off x="5354641" y="1798641"/>
            <a:ext cx="4498975" cy="1061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altLang="bg-BG" b="1" dirty="0">
                <a:solidFill>
                  <a:srgbClr val="000000"/>
                </a:solidFill>
              </a:rPr>
              <a:t>БЮДЖЕТ НА СКЛЮЧЕНИТЕ ДОГОВОРИ (в евро</a:t>
            </a:r>
            <a:r>
              <a:rPr lang="bg-BG" altLang="bg-BG" b="1" dirty="0" smtClean="0">
                <a:solidFill>
                  <a:srgbClr val="000000"/>
                </a:solidFill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bg-BG" altLang="bg-BG" b="1" dirty="0" smtClean="0">
                <a:solidFill>
                  <a:srgbClr val="000000"/>
                </a:solidFill>
              </a:rPr>
              <a:t>ЮГОЗАПАДЕН РАЙОН</a:t>
            </a:r>
            <a:endParaRPr lang="en-US" altLang="bg-BG" b="1" dirty="0">
              <a:solidFill>
                <a:srgbClr val="0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311912"/>
            <a:ext cx="1512168" cy="7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4927408"/>
              </p:ext>
            </p:extLst>
          </p:nvPr>
        </p:nvGraphicFramePr>
        <p:xfrm>
          <a:off x="260552" y="2677022"/>
          <a:ext cx="4696641" cy="4017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930781"/>
              </p:ext>
            </p:extLst>
          </p:nvPr>
        </p:nvGraphicFramePr>
        <p:xfrm>
          <a:off x="5245101" y="3022104"/>
          <a:ext cx="460851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677747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3" descr="http://www.interbalcan.org/wp-content/uploads/2013/12/projects-00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3814763"/>
            <a:ext cx="4886325" cy="3090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5150" y="1654175"/>
            <a:ext cx="9217025" cy="2262125"/>
          </a:xfrm>
          <a:prstGeom prst="rect">
            <a:avLst/>
          </a:prstGeom>
          <a:noFill/>
        </p:spPr>
        <p:txBody>
          <a:bodyPr lIns="91408" tIns="45704" rIns="91408" bIns="45704">
            <a:spAutoFit/>
          </a:bodyPr>
          <a:lstStyle/>
          <a:p>
            <a:pPr>
              <a:spcAft>
                <a:spcPts val="599"/>
              </a:spcAft>
              <a:defRPr/>
            </a:pPr>
            <a:r>
              <a:rPr lang="bg-BG" b="1" dirty="0">
                <a:solidFill>
                  <a:srgbClr val="000000">
                    <a:lumMod val="95000"/>
                    <a:lumOff val="5000"/>
                  </a:srgbClr>
                </a:solidFill>
              </a:rPr>
              <a:t>Име на проекта</a:t>
            </a:r>
            <a:r>
              <a:rPr lang="en-US" dirty="0">
                <a:solidFill>
                  <a:srgbClr val="000000">
                    <a:lumMod val="95000"/>
                    <a:lumOff val="5000"/>
                  </a:srgbClr>
                </a:solidFill>
              </a:rPr>
              <a:t>: Decision Support System for flood risks alert in </a:t>
            </a:r>
            <a:r>
              <a:rPr lang="en-US" dirty="0" err="1">
                <a:solidFill>
                  <a:srgbClr val="000000">
                    <a:lumMod val="95000"/>
                    <a:lumOff val="5000"/>
                  </a:srgbClr>
                </a:solidFill>
              </a:rPr>
              <a:t>Strymon</a:t>
            </a:r>
            <a:r>
              <a:rPr lang="en-US" dirty="0">
                <a:solidFill>
                  <a:srgbClr val="000000">
                    <a:lumMod val="95000"/>
                    <a:lumOff val="5000"/>
                  </a:srgbClr>
                </a:solidFill>
              </a:rPr>
              <a:t>/Struma River Basin</a:t>
            </a:r>
            <a:endParaRPr lang="en-US" b="1" dirty="0">
              <a:solidFill>
                <a:srgbClr val="000000">
                  <a:lumMod val="95000"/>
                  <a:lumOff val="5000"/>
                </a:srgbClr>
              </a:solidFill>
            </a:endParaRPr>
          </a:p>
          <a:p>
            <a:pPr>
              <a:spcAft>
                <a:spcPts val="599"/>
              </a:spcAft>
              <a:defRPr/>
            </a:pPr>
            <a:r>
              <a:rPr lang="bg-BG" b="1" dirty="0">
                <a:solidFill>
                  <a:srgbClr val="000000">
                    <a:lumMod val="95000"/>
                    <a:lumOff val="5000"/>
                  </a:srgbClr>
                </a:solidFill>
              </a:rPr>
              <a:t>Бюджет</a:t>
            </a:r>
            <a:r>
              <a:rPr lang="en-US" dirty="0">
                <a:solidFill>
                  <a:srgbClr val="000000">
                    <a:lumMod val="95000"/>
                    <a:lumOff val="5000"/>
                  </a:srgbClr>
                </a:solidFill>
              </a:rPr>
              <a:t>: </a:t>
            </a: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1,503,000.00 </a:t>
            </a:r>
            <a:r>
              <a:rPr lang="en-US" dirty="0">
                <a:solidFill>
                  <a:srgbClr val="000000">
                    <a:lumMod val="95000"/>
                    <a:lumOff val="5000"/>
                  </a:srgbClr>
                </a:solidFill>
              </a:rPr>
              <a:t>€</a:t>
            </a:r>
            <a:endParaRPr lang="bg-BG" dirty="0">
              <a:solidFill>
                <a:srgbClr val="000000">
                  <a:lumMod val="95000"/>
                  <a:lumOff val="5000"/>
                </a:srgbClr>
              </a:solidFill>
            </a:endParaRPr>
          </a:p>
          <a:p>
            <a:pPr>
              <a:spcAft>
                <a:spcPts val="599"/>
              </a:spcAft>
              <a:defRPr/>
            </a:pPr>
            <a:r>
              <a:rPr lang="bg-BG" b="1" dirty="0">
                <a:solidFill>
                  <a:srgbClr val="000000">
                    <a:lumMod val="95000"/>
                    <a:lumOff val="5000"/>
                  </a:srgbClr>
                </a:solidFill>
              </a:rPr>
              <a:t>Партньори: </a:t>
            </a: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Decentalized Administration of Macedonia Thrace</a:t>
            </a:r>
            <a:r>
              <a:rPr lang="bg-BG" b="1" dirty="0">
                <a:solidFill>
                  <a:srgbClr val="000000">
                    <a:lumMod val="95000"/>
                    <a:lumOff val="5000"/>
                  </a:srgbClr>
                </a:solidFill>
              </a:rPr>
              <a:t> (водещ партньор), „</a:t>
            </a: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Клуб Икономика“ 2000, Balkan Environment Center</a:t>
            </a:r>
          </a:p>
          <a:p>
            <a:pPr>
              <a:defRPr/>
            </a:pPr>
            <a:r>
              <a:rPr lang="bg-BG" b="1" dirty="0">
                <a:solidFill>
                  <a:srgbClr val="000000">
                    <a:lumMod val="95000"/>
                    <a:lumOff val="5000"/>
                  </a:srgbClr>
                </a:solidFill>
              </a:rPr>
              <a:t> Продължителност на проекта: </a:t>
            </a: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24 месеца </a:t>
            </a:r>
          </a:p>
          <a:p>
            <a:pPr>
              <a:defRPr/>
            </a:pPr>
            <a:endParaRPr lang="bg-BG" dirty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76903" y="3916365"/>
            <a:ext cx="4105275" cy="2862290"/>
          </a:xfrm>
          <a:prstGeom prst="rect">
            <a:avLst/>
          </a:prstGeom>
          <a:noFill/>
        </p:spPr>
        <p:txBody>
          <a:bodyPr lIns="91408" tIns="45704" rIns="91408" bIns="45704">
            <a:spAutoFit/>
          </a:bodyPr>
          <a:lstStyle/>
          <a:p>
            <a:pPr>
              <a:defRPr/>
            </a:pP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Проектът засяга голямото</a:t>
            </a:r>
            <a:r>
              <a:rPr lang="en-US" dirty="0">
                <a:solidFill>
                  <a:srgbClr val="000000">
                    <a:lumMod val="95000"/>
                    <a:lumOff val="5000"/>
                  </a:srgbClr>
                </a:solidFill>
              </a:rPr>
              <a:t> </a:t>
            </a: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предизвикателството</a:t>
            </a:r>
            <a:r>
              <a:rPr lang="en-US" dirty="0">
                <a:solidFill>
                  <a:srgbClr val="000000">
                    <a:lumMod val="95000"/>
                    <a:lumOff val="5000"/>
                  </a:srgbClr>
                </a:solidFill>
              </a:rPr>
              <a:t>,</a:t>
            </a:r>
            <a:r>
              <a:rPr lang="bg-BG" dirty="0">
                <a:solidFill>
                  <a:srgbClr val="000000">
                    <a:lumMod val="95000"/>
                    <a:lumOff val="5000"/>
                  </a:srgbClr>
                </a:solidFill>
              </a:rPr>
              <a:t> пред което са изправени басейновите дирекции и иснтитуциите за гражданска защита да установят оперативна и устойчива телеметрична система за наблюдение на водно-седиментните количества в басейна Стримон/Струма.</a:t>
            </a:r>
          </a:p>
          <a:p>
            <a:pPr>
              <a:defRPr/>
            </a:pPr>
            <a:endParaRPr lang="bg-BG" dirty="0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23557" name="Title 1"/>
          <p:cNvSpPr txBox="1">
            <a:spLocks/>
          </p:cNvSpPr>
          <p:nvPr/>
        </p:nvSpPr>
        <p:spPr bwMode="auto">
          <a:xfrm>
            <a:off x="1788840" y="311150"/>
            <a:ext cx="8136904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6" tIns="50923" rIns="101846" bIns="50923"/>
          <a:lstStyle>
            <a:lvl1pPr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bg-BG" altLang="bg-BG" sz="2800" b="1" dirty="0">
                <a:solidFill>
                  <a:srgbClr val="FFFFFF"/>
                </a:solidFill>
                <a:cs typeface="Tahoma" pitchFamily="34" charset="0"/>
              </a:rPr>
              <a:t>ПРОГРАМА ЗА ТРАНСГРАНИЧНО СЪТРУДНИЧЕСТВО ГЪРЦИЯ</a:t>
            </a:r>
            <a:r>
              <a:rPr lang="en-US" altLang="bg-BG" sz="2800" b="1" dirty="0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bg-BG" altLang="bg-BG" sz="2800" b="1" dirty="0">
                <a:solidFill>
                  <a:srgbClr val="FFFFFF"/>
                </a:solidFill>
                <a:cs typeface="Tahoma" pitchFamily="34" charset="0"/>
              </a:rPr>
              <a:t>– БЪЛГАРИЯ </a:t>
            </a:r>
            <a:endParaRPr lang="bg-BG" altLang="bg-BG" sz="53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2" y="311912"/>
            <a:ext cx="1512168" cy="7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5601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088" y="3020221"/>
            <a:ext cx="1804988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0" y="2158009"/>
            <a:ext cx="5378450" cy="432117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60195" y="5830417"/>
            <a:ext cx="3887788" cy="1477295"/>
          </a:xfrm>
          <a:prstGeom prst="rect">
            <a:avLst/>
          </a:prstGeom>
          <a:noFill/>
        </p:spPr>
        <p:txBody>
          <a:bodyPr lIns="91408" tIns="45704" rIns="91408" bIns="45704">
            <a:spAutoFit/>
          </a:bodyPr>
          <a:lstStyle/>
          <a:p>
            <a:pPr marL="285717" indent="-285717">
              <a:buFont typeface="Wingdings" panose="05000000000000000000" pitchFamily="2" charset="2"/>
              <a:buChar char="ü"/>
              <a:defRPr/>
            </a:pPr>
            <a:r>
              <a:rPr lang="bg-BG" dirty="0" smtClean="0">
                <a:solidFill>
                  <a:srgbClr val="000064"/>
                </a:solidFill>
              </a:rPr>
              <a:t>Общ </a:t>
            </a:r>
            <a:r>
              <a:rPr lang="bg-BG" dirty="0">
                <a:solidFill>
                  <a:srgbClr val="000064"/>
                </a:solidFill>
              </a:rPr>
              <a:t>бюджет на програмата – 245 111 974  евро</a:t>
            </a:r>
          </a:p>
          <a:p>
            <a:pPr marL="285717" indent="-285717">
              <a:buFont typeface="Wingdings" panose="05000000000000000000" pitchFamily="2" charset="2"/>
              <a:buChar char="ü"/>
              <a:defRPr/>
            </a:pPr>
            <a:r>
              <a:rPr lang="bg-BG" dirty="0">
                <a:solidFill>
                  <a:srgbClr val="000064"/>
                </a:solidFill>
              </a:rPr>
              <a:t>Обявени четири покани за набиране на проектни предложения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199769" y="2230016"/>
            <a:ext cx="360040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292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586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7879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173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bg-BG" altLang="bg-BG" sz="18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ПРОГРАМА ЗА ТРАНСНАЦИОНАЛНО СЪТРУДНИЧЕСТВО </a:t>
            </a: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endParaRPr lang="bg-BG" altLang="bg-BG" sz="1400" b="1" kern="0" dirty="0">
              <a:solidFill>
                <a:srgbClr val="000064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ЮГОИЗТОЧНА ЕВРОПА</a:t>
            </a:r>
          </a:p>
          <a:p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2007-2013 </a:t>
            </a:r>
            <a:endParaRPr lang="bg-BG" altLang="bg-BG" sz="3200" b="1" kern="0" dirty="0">
              <a:solidFill>
                <a:srgbClr val="0000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881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432053" y="328613"/>
            <a:ext cx="7350125" cy="1295400"/>
          </a:xfrm>
        </p:spPr>
        <p:txBody>
          <a:bodyPr/>
          <a:lstStyle/>
          <a:p>
            <a:pPr algn="ctr">
              <a:defRPr/>
            </a:pPr>
            <a:r>
              <a:rPr lang="bg-BG" sz="2800" b="1" kern="1200" dirty="0">
                <a:solidFill>
                  <a:srgbClr val="FFFFFF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Програма за транснационално сътрудничество „Югоизточна Европа</a:t>
            </a:r>
            <a:r>
              <a:rPr lang="bg-BG" sz="2800" b="1" dirty="0">
                <a:solidFill>
                  <a:srgbClr val="FFFFFF"/>
                </a:solidFill>
                <a:cs typeface="Tahoma" pitchFamily="34" charset="0"/>
              </a:rPr>
              <a:t>“</a:t>
            </a:r>
            <a:r>
              <a:rPr lang="bg-BG" sz="2800" b="1" kern="1200" dirty="0">
                <a:solidFill>
                  <a:srgbClr val="FFFFFF"/>
                </a:solidFill>
                <a:latin typeface="Tahoma" pitchFamily="34" charset="0"/>
                <a:ea typeface="New MingLiu" charset="-120"/>
                <a:cs typeface="Tahoma" pitchFamily="34" charset="0"/>
              </a:rPr>
              <a:t> 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344489"/>
            <a:ext cx="1804988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2125" y="1709740"/>
            <a:ext cx="9290050" cy="5416835"/>
          </a:xfrm>
          <a:prstGeom prst="rect">
            <a:avLst/>
          </a:prstGeom>
          <a:noFill/>
        </p:spPr>
        <p:txBody>
          <a:bodyPr lIns="91408" tIns="45704" rIns="91408" bIns="45704">
            <a:spAutoFit/>
          </a:bodyPr>
          <a:lstStyle/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БЛАГОЕВГРАД 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2 проекта с 2 партньора.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</a:t>
            </a:r>
            <a:r>
              <a:rPr lang="en-US" dirty="0">
                <a:solidFill>
                  <a:srgbClr val="000064"/>
                </a:solidFill>
              </a:rPr>
              <a:t>2 774 941,05</a:t>
            </a:r>
            <a:r>
              <a:rPr lang="bg-BG" dirty="0">
                <a:solidFill>
                  <a:srgbClr val="000064"/>
                </a:solidFill>
              </a:rPr>
              <a:t>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</a:t>
            </a:r>
            <a:r>
              <a:rPr lang="en-US" dirty="0">
                <a:solidFill>
                  <a:srgbClr val="000064"/>
                </a:solidFill>
              </a:rPr>
              <a:t>173 177,00</a:t>
            </a:r>
            <a:r>
              <a:rPr lang="bg-BG" dirty="0">
                <a:solidFill>
                  <a:srgbClr val="000064"/>
                </a:solidFill>
              </a:rPr>
              <a:t>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КЮСТЕНДИЛ 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2 проекта с 2 партньора.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3 330 171,00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182 946,00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ПЕРНИК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1 проект с 1 партньор.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2 757 642,00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275 800,00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СОФИЯ ГРАД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52 проекта със 70 партньора.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11</a:t>
            </a:r>
            <a:r>
              <a:rPr lang="en-US" dirty="0">
                <a:solidFill>
                  <a:srgbClr val="000064"/>
                </a:solidFill>
              </a:rPr>
              <a:t>7</a:t>
            </a:r>
            <a:r>
              <a:rPr lang="bg-BG" dirty="0">
                <a:solidFill>
                  <a:srgbClr val="000064"/>
                </a:solidFill>
              </a:rPr>
              <a:t> </a:t>
            </a:r>
            <a:r>
              <a:rPr lang="en-US" dirty="0">
                <a:solidFill>
                  <a:srgbClr val="000064"/>
                </a:solidFill>
              </a:rPr>
              <a:t>114</a:t>
            </a:r>
            <a:r>
              <a:rPr lang="bg-BG" dirty="0">
                <a:solidFill>
                  <a:srgbClr val="000064"/>
                </a:solidFill>
              </a:rPr>
              <a:t> </a:t>
            </a:r>
            <a:r>
              <a:rPr lang="en-US" dirty="0">
                <a:solidFill>
                  <a:srgbClr val="000064"/>
                </a:solidFill>
              </a:rPr>
              <a:t>650</a:t>
            </a:r>
            <a:r>
              <a:rPr lang="bg-BG" dirty="0">
                <a:solidFill>
                  <a:srgbClr val="000064"/>
                </a:solidFill>
              </a:rPr>
              <a:t>,7</a:t>
            </a:r>
            <a:r>
              <a:rPr lang="en-US" dirty="0">
                <a:solidFill>
                  <a:srgbClr val="000064"/>
                </a:solidFill>
              </a:rPr>
              <a:t>2 </a:t>
            </a:r>
            <a:r>
              <a:rPr lang="bg-BG" dirty="0">
                <a:solidFill>
                  <a:srgbClr val="000064"/>
                </a:solidFill>
              </a:rPr>
              <a:t>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10 907 017,07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В обявените четири покани, няма партньори от Софийска област.</a:t>
            </a:r>
            <a:endParaRPr lang="bg-BG" dirty="0">
              <a:solidFill>
                <a:srgbClr val="0000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931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480" y="3128963"/>
            <a:ext cx="2033588" cy="757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42509" y="5326360"/>
            <a:ext cx="3887787" cy="1754294"/>
          </a:xfrm>
          <a:prstGeom prst="rect">
            <a:avLst/>
          </a:prstGeom>
          <a:noFill/>
        </p:spPr>
        <p:txBody>
          <a:bodyPr lIns="91408" tIns="45704" rIns="91408" bIns="45704">
            <a:spAutoFit/>
          </a:bodyPr>
          <a:lstStyle>
            <a:defPPr>
              <a:defRPr lang="ja-JP"/>
            </a:defPPr>
            <a:lvl1pPr marL="285750" indent="-285750">
              <a:buFont typeface="Wingdings" panose="05000000000000000000" pitchFamily="2" charset="2"/>
              <a:buChar char="ü"/>
              <a:defRPr>
                <a:solidFill>
                  <a:srgbClr val="000064"/>
                </a:solidFill>
              </a:defRPr>
            </a:lvl1pPr>
          </a:lstStyle>
          <a:p>
            <a:r>
              <a:rPr lang="bg-BG" dirty="0" smtClean="0"/>
              <a:t>Общ </a:t>
            </a:r>
            <a:r>
              <a:rPr lang="bg-BG" dirty="0"/>
              <a:t>бюджет на програмата – </a:t>
            </a:r>
            <a:r>
              <a:rPr lang="bg-BG" dirty="0" smtClean="0"/>
              <a:t>ЕФРР </a:t>
            </a:r>
            <a:r>
              <a:rPr lang="en-US" dirty="0" smtClean="0"/>
              <a:t>321 </a:t>
            </a:r>
            <a:r>
              <a:rPr lang="bg-BG" dirty="0" smtClean="0"/>
              <a:t>млн. евро</a:t>
            </a:r>
            <a:endParaRPr lang="bg-BG" dirty="0"/>
          </a:p>
          <a:p>
            <a:r>
              <a:rPr lang="bg-BG" dirty="0"/>
              <a:t>Обявени четири покани за набиране на проектни предложения</a:t>
            </a:r>
          </a:p>
          <a:p>
            <a:endParaRPr lang="bg-BG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177617" y="2230016"/>
            <a:ext cx="360040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46" tIns="50923" rIns="101846" bIns="50923" numCol="1" anchor="t" anchorCtr="0" compatLnSpc="1">
            <a:prstTxWarp prst="textNoShape">
              <a:avLst/>
            </a:prstTxWarp>
          </a:bodyPr>
          <a:lstStyle>
            <a:lvl1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57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292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586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7879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173" algn="l" defTabSz="1016818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bg-BG" altLang="bg-BG" sz="18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ПРОГРАМА ЗА МЕЖДУРЕГИОНАЛНО СЪТРУДНИЧЕСТВО </a:t>
            </a: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endParaRPr lang="bg-BG" altLang="bg-BG" sz="1400" b="1" kern="0" dirty="0">
              <a:solidFill>
                <a:srgbClr val="000064"/>
              </a:solidFill>
              <a:latin typeface="Tahoma" pitchFamily="34" charset="0"/>
              <a:cs typeface="Tahoma" pitchFamily="34" charset="0"/>
            </a:endParaRPr>
          </a:p>
          <a:p>
            <a:endParaRPr lang="bg-BG" altLang="bg-BG" sz="3200" b="1" kern="0" dirty="0">
              <a:solidFill>
                <a:srgbClr val="000064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ИНТЕРРЕГ І</a:t>
            </a:r>
            <a:r>
              <a:rPr lang="nb-NO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V </a:t>
            </a:r>
            <a:r>
              <a:rPr lang="bg-BG" altLang="bg-BG" sz="3200" b="1" kern="0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С </a:t>
            </a:r>
            <a:endParaRPr lang="bg-BG" altLang="bg-BG" sz="3200" b="1" kern="0" dirty="0">
              <a:solidFill>
                <a:srgbClr val="000064"/>
              </a:solidFill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88"/>
          <a:stretch>
            <a:fillRect/>
          </a:stretch>
        </p:blipFill>
        <p:spPr bwMode="auto">
          <a:xfrm>
            <a:off x="780729" y="2086000"/>
            <a:ext cx="4908478" cy="4694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670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125" y="1781175"/>
            <a:ext cx="9145588" cy="5416835"/>
          </a:xfrm>
          <a:prstGeom prst="rect">
            <a:avLst/>
          </a:prstGeom>
          <a:noFill/>
        </p:spPr>
        <p:txBody>
          <a:bodyPr lIns="91408" tIns="45704" rIns="91408" bIns="45704">
            <a:spAutoFit/>
          </a:bodyPr>
          <a:lstStyle/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БЛАГОЕВГРАД 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3 проекта с 3 партньора.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4 769 473,42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257 827,37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ПЕРНИК 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1 проект с 1 партньор.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1 469 085,77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101 008,42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СОФИЯ ГРАД</a:t>
            </a:r>
            <a:endParaRPr lang="bg-BG" dirty="0">
              <a:solidFill>
                <a:srgbClr val="000064"/>
              </a:solidFill>
            </a:endParaRP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34 проекта с 33 партньора.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65 260 070,83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4 569 788,09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ОБЛАСТ СОФИЯ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Проекти: 1 проект с 1 партньор.  </a:t>
            </a:r>
          </a:p>
          <a:p>
            <a:pPr>
              <a:defRPr/>
            </a:pPr>
            <a:r>
              <a:rPr lang="bg-BG" dirty="0">
                <a:solidFill>
                  <a:srgbClr val="000064"/>
                </a:solidFill>
              </a:rPr>
              <a:t>Обща стойност на проектите: 1 695 884,00 евро.</a:t>
            </a:r>
          </a:p>
          <a:p>
            <a:pPr>
              <a:spcAft>
                <a:spcPts val="1200"/>
              </a:spcAft>
              <a:defRPr/>
            </a:pPr>
            <a:r>
              <a:rPr lang="bg-BG" dirty="0">
                <a:solidFill>
                  <a:srgbClr val="000064"/>
                </a:solidFill>
              </a:rPr>
              <a:t>Общ размер на средствата за българските партньори: 145 520,00 евро.</a:t>
            </a:r>
          </a:p>
          <a:p>
            <a:pPr>
              <a:defRPr/>
            </a:pPr>
            <a:r>
              <a:rPr lang="bg-BG" b="1" dirty="0">
                <a:solidFill>
                  <a:srgbClr val="000064"/>
                </a:solidFill>
              </a:rPr>
              <a:t>В обявените четири покани, няма партньори от област Кюстендил.</a:t>
            </a:r>
            <a:endParaRPr lang="bg-BG" dirty="0">
              <a:solidFill>
                <a:srgbClr val="000064"/>
              </a:solidFill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2581275" y="214316"/>
            <a:ext cx="7127875" cy="96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ctr" eaLnBrk="1" hangingPunct="1"/>
            <a:r>
              <a:rPr lang="bg-BG" altLang="bg-BG" sz="2800" b="1">
                <a:solidFill>
                  <a:srgbClr val="FFFFFF"/>
                </a:solidFill>
                <a:cs typeface="Tahoma" pitchFamily="34" charset="0"/>
              </a:rPr>
              <a:t>Програма за междурегионално сътрудничество „ИНТЕРРЕГ ІV С“ </a:t>
            </a:r>
          </a:p>
        </p:txBody>
      </p:sp>
      <p:pic>
        <p:nvPicPr>
          <p:cNvPr id="2765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285750"/>
            <a:ext cx="2033588" cy="757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217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/>
          </p:cNvSpPr>
          <p:nvPr/>
        </p:nvSpPr>
        <p:spPr bwMode="auto">
          <a:xfrm>
            <a:off x="1385888" y="2779716"/>
            <a:ext cx="72882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016699">
              <a:lnSpc>
                <a:spcPct val="90000"/>
              </a:lnSpc>
              <a:defRPr/>
            </a:pPr>
            <a:r>
              <a:rPr lang="bg-BG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50595"/>
                  </a:outerShdw>
                </a:effectLst>
                <a:latin typeface="Calibri" pitchFamily="34" charset="0"/>
              </a:rPr>
              <a:t>БЛАГОДАРЯ ЗА ВНИМАНИЕТО!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50595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1909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688" y="6550029"/>
            <a:ext cx="9072562" cy="792163"/>
          </a:xfrm>
        </p:spPr>
        <p:txBody>
          <a:bodyPr>
            <a:noAutofit/>
          </a:bodyPr>
          <a:lstStyle/>
          <a:p>
            <a:pPr defTabSz="1018348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  <a:t/>
            </a:r>
            <a:b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</a:br>
            <a: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  <a:t/>
            </a:r>
            <a:br>
              <a:rPr kumimoji="1" lang="en-US" altLang="ja-JP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MS PGothic" pitchFamily="34" charset="-128"/>
              </a:rPr>
            </a:b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292104" y="2014539"/>
            <a:ext cx="94900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35" tIns="50917" rIns="101835" bIns="50917" anchor="b"/>
          <a:lstStyle>
            <a:lvl1pPr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New MingLiu" charset="-120"/>
              </a:defRPr>
            </a:lvl9pPr>
          </a:lstStyle>
          <a:p>
            <a:pPr algn="just">
              <a:lnSpc>
                <a:spcPct val="150000"/>
              </a:lnSpc>
            </a:pPr>
            <a:r>
              <a:rPr kumimoji="1" lang="bg-BG" altLang="bg-BG" sz="2500" b="1" dirty="0">
                <a:solidFill>
                  <a:srgbClr val="000064"/>
                </a:solidFill>
                <a:cs typeface="Tahoma" pitchFamily="34" charset="0"/>
              </a:rPr>
              <a:t>	</a:t>
            </a:r>
          </a:p>
          <a:p>
            <a:pPr algn="just">
              <a:lnSpc>
                <a:spcPct val="150000"/>
              </a:lnSpc>
            </a:pPr>
            <a:endParaRPr kumimoji="1" lang="bg-BG" altLang="bg-BG" sz="2500" b="1" dirty="0">
              <a:solidFill>
                <a:srgbClr val="000064"/>
              </a:solidFill>
              <a:cs typeface="Tahoma" pitchFamily="34" charset="0"/>
            </a:endParaRPr>
          </a:p>
          <a:p>
            <a:pPr marL="342739" indent="-342739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bg-BG" altLang="bg-BG" dirty="0">
                <a:solidFill>
                  <a:srgbClr val="000064"/>
                </a:solidFill>
                <a:cs typeface="Tahoma" pitchFamily="34" charset="0"/>
              </a:rPr>
              <a:t>Обявени три покани за набиране на проектни </a:t>
            </a:r>
            <a:r>
              <a:rPr kumimoji="1" lang="bg-BG" altLang="bg-BG" dirty="0" smtClean="0">
                <a:solidFill>
                  <a:srgbClr val="000064"/>
                </a:solidFill>
                <a:cs typeface="Tahoma" pitchFamily="34" charset="0"/>
              </a:rPr>
              <a:t>предложения</a:t>
            </a:r>
            <a:r>
              <a:rPr kumimoji="1" lang="en-US" altLang="bg-BG" dirty="0" smtClean="0">
                <a:solidFill>
                  <a:srgbClr val="000064"/>
                </a:solidFill>
                <a:cs typeface="Tahoma" pitchFamily="34" charset="0"/>
              </a:rPr>
              <a:t> </a:t>
            </a:r>
            <a:endParaRPr kumimoji="1" lang="bg-BG" altLang="bg-BG" dirty="0">
              <a:solidFill>
                <a:srgbClr val="000064"/>
              </a:solidFill>
              <a:cs typeface="Tahoma" pitchFamily="34" charset="0"/>
            </a:endParaRPr>
          </a:p>
          <a:p>
            <a:pPr marL="342739" indent="-342739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Сключени са 105 договора на стойност 22 492 613 евро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 (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113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 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%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)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. </a:t>
            </a:r>
          </a:p>
          <a:p>
            <a:pPr marL="342739" indent="-342739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Разплатените средства към бенефициенти са 13 749 312 евро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 (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69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 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%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)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. </a:t>
            </a:r>
          </a:p>
          <a:p>
            <a:pPr marL="342739" indent="-342739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Минималната сума за сертифициране през 2015 г. е  </a:t>
            </a:r>
            <a:r>
              <a:rPr kumimoji="1" lang="en-US" altLang="bg-BG" dirty="0">
                <a:solidFill>
                  <a:srgbClr val="002060"/>
                </a:solidFill>
                <a:cs typeface="Tahoma" pitchFamily="34" charset="0"/>
              </a:rPr>
              <a:t>2 855 </a:t>
            </a:r>
            <a:r>
              <a:rPr kumimoji="1" lang="en-US" altLang="bg-BG" dirty="0" smtClean="0">
                <a:solidFill>
                  <a:srgbClr val="002060"/>
                </a:solidFill>
                <a:cs typeface="Tahoma" pitchFamily="34" charset="0"/>
              </a:rPr>
              <a:t>200</a:t>
            </a:r>
            <a:r>
              <a:rPr kumimoji="1" lang="bg-BG" altLang="bg-BG" dirty="0" smtClean="0">
                <a:solidFill>
                  <a:srgbClr val="002060"/>
                </a:solidFill>
                <a:cs typeface="Tahoma" pitchFamily="34" charset="0"/>
              </a:rPr>
              <a:t> евро.</a:t>
            </a:r>
          </a:p>
          <a:p>
            <a:pPr algn="just">
              <a:lnSpc>
                <a:spcPct val="150000"/>
              </a:lnSpc>
            </a:pPr>
            <a:r>
              <a:rPr kumimoji="1" lang="bg-BG" altLang="bg-BG" b="1" dirty="0" smtClean="0">
                <a:solidFill>
                  <a:srgbClr val="000064"/>
                </a:solidFill>
                <a:cs typeface="Tahoma" pitchFamily="34" charset="0"/>
              </a:rPr>
              <a:t>През 2013 г. и 2014 г. няма освободени средства. Няма риск за 2015 г.</a:t>
            </a:r>
            <a:endParaRPr kumimoji="1" lang="bg-BG" altLang="bg-BG" b="1" dirty="0">
              <a:solidFill>
                <a:srgbClr val="000064"/>
              </a:solidFill>
              <a:cs typeface="Tahoma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356791" y="141785"/>
            <a:ext cx="856895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35" tIns="50917" rIns="101835" bIns="50917" numCol="1" anchor="t" anchorCtr="0" compatLnSpc="1">
            <a:prstTxWarp prst="textNoShape">
              <a:avLst/>
            </a:prstTxWarp>
          </a:bodyPr>
          <a:lstStyle>
            <a:lvl1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l" defTabSz="1016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509412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1018824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528237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2037649" algn="l" defTabSz="101705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3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bg-BG" altLang="bg-BG" sz="2800" b="1" ker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МАКЕДОНИЯ </a:t>
            </a:r>
            <a:endParaRPr lang="bg-BG" altLang="bg-BG" kern="0" dirty="0" smtClean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0" y="106618"/>
            <a:ext cx="1670951" cy="12593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99" y="3741738"/>
            <a:ext cx="5665827" cy="3735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774" y="4294245"/>
            <a:ext cx="3695747" cy="291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91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1798637"/>
            <a:ext cx="5329238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4452941" y="2949702"/>
            <a:ext cx="5400676" cy="1152525"/>
          </a:xfrm>
          <a:prstGeom prst="wedgeRoundRectCallout">
            <a:avLst>
              <a:gd name="adj1" fmla="val -87483"/>
              <a:gd name="adj2" fmla="val 88981"/>
              <a:gd name="adj3" fmla="val 16667"/>
            </a:avLst>
          </a:prstGeom>
          <a:pattFill prst="pct30">
            <a:fgClr>
              <a:schemeClr val="accent1"/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   1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покана – 14 проекта –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бюджет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1 510 469 евро</a:t>
            </a:r>
          </a:p>
          <a:p>
            <a:pPr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   2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покана – 10 проекта –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бюджет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959 339 евро</a:t>
            </a:r>
          </a:p>
          <a:p>
            <a:pPr>
              <a:defRPr/>
            </a:pP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   3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покана </a:t>
            </a:r>
            <a:r>
              <a:rPr lang="ru-RU" b="1" dirty="0">
                <a:solidFill>
                  <a:srgbClr val="000064"/>
                </a:solidFill>
              </a:rPr>
              <a:t>– </a:t>
            </a:r>
            <a:r>
              <a:rPr lang="ru-RU" b="1" dirty="0" smtClean="0">
                <a:solidFill>
                  <a:srgbClr val="000064"/>
                </a:solidFill>
              </a:rPr>
              <a:t>11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проекта –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бюджет </a:t>
            </a:r>
            <a:r>
              <a:rPr lang="ru-RU" b="1" dirty="0" smtClean="0">
                <a:solidFill>
                  <a:srgbClr val="000064"/>
                </a:solidFill>
              </a:rPr>
              <a:t>860 839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евро</a:t>
            </a:r>
            <a:endParaRPr lang="ru-RU" b="1" dirty="0">
              <a:solidFill>
                <a:srgbClr val="050595">
                  <a:lumMod val="75000"/>
                </a:srgbClr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524375" y="5110166"/>
            <a:ext cx="5329238" cy="1296987"/>
          </a:xfrm>
          <a:prstGeom prst="wedgeRoundRectCallout">
            <a:avLst>
              <a:gd name="adj1" fmla="val -73403"/>
              <a:gd name="adj2" fmla="val -55919"/>
              <a:gd name="adj3" fmla="val 16667"/>
            </a:avLst>
          </a:prstGeom>
          <a:pattFill prst="pct30">
            <a:fgClr>
              <a:schemeClr val="accent1"/>
            </a:fgClr>
            <a:bgClr>
              <a:schemeClr val="tx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1 покана – 17 проекта –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бюджет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1 295 511 евро</a:t>
            </a:r>
          </a:p>
          <a:p>
            <a:pPr algn="ctr">
              <a:defRPr/>
            </a:pP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2 покана – 23 проекта –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бюджет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3 036 294 евро</a:t>
            </a:r>
          </a:p>
          <a:p>
            <a:pPr algn="ctr">
              <a:defRPr/>
            </a:pP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3 покана </a:t>
            </a:r>
            <a:r>
              <a:rPr lang="ru-RU" b="1" dirty="0">
                <a:solidFill>
                  <a:srgbClr val="000064"/>
                </a:solidFill>
              </a:rPr>
              <a:t>– </a:t>
            </a:r>
            <a:r>
              <a:rPr lang="ru-RU" b="1" dirty="0" smtClean="0">
                <a:solidFill>
                  <a:srgbClr val="000064"/>
                </a:solidFill>
              </a:rPr>
              <a:t>25 </a:t>
            </a:r>
            <a:r>
              <a:rPr lang="ru-RU" b="1" dirty="0">
                <a:solidFill>
                  <a:srgbClr val="050595">
                    <a:lumMod val="75000"/>
                  </a:srgbClr>
                </a:solidFill>
              </a:rPr>
              <a:t>проекта – </a:t>
            </a:r>
            <a:r>
              <a:rPr lang="ru-RU" b="1" dirty="0" smtClean="0">
                <a:solidFill>
                  <a:srgbClr val="050595">
                    <a:lumMod val="75000"/>
                  </a:srgbClr>
                </a:solidFill>
              </a:rPr>
              <a:t>бюджет </a:t>
            </a:r>
            <a:r>
              <a:rPr lang="ru-RU" b="1" dirty="0">
                <a:solidFill>
                  <a:srgbClr val="000064"/>
                </a:solidFill>
              </a:rPr>
              <a:t>2 183 564 евро</a:t>
            </a:r>
            <a:endParaRPr lang="ru-RU" b="1" dirty="0">
              <a:solidFill>
                <a:srgbClr val="050595">
                  <a:lumMod val="7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65306" y="1941985"/>
            <a:ext cx="3744417" cy="923297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ctr"/>
            <a:r>
              <a:rPr lang="bg-BG" altLang="en-US" b="1" dirty="0" smtClean="0">
                <a:solidFill>
                  <a:srgbClr val="050595">
                    <a:lumMod val="75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РАЗПРЕДЕЛЕНИЕ НА ПРОЕКТИТЕ ПО ОБЛАСТИ</a:t>
            </a:r>
          </a:p>
          <a:p>
            <a:pPr algn="ctr"/>
            <a:endParaRPr lang="bg-BG" dirty="0">
              <a:solidFill>
                <a:srgbClr val="050595">
                  <a:lumMod val="75000"/>
                </a:srgb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 bwMode="auto">
          <a:xfrm>
            <a:off x="1428800" y="141785"/>
            <a:ext cx="8568952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МАКЕДОНИЯ </a:t>
            </a:r>
            <a:endParaRPr lang="bg-BG" altLang="bg-BG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0" y="106617"/>
            <a:ext cx="1670951" cy="12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389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xfrm>
            <a:off x="1428800" y="141785"/>
            <a:ext cx="8568952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МАКЕДОНИЯ </a:t>
            </a:r>
            <a:endParaRPr lang="bg-BG" altLang="bg-BG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57250" y="1737424"/>
            <a:ext cx="8784976" cy="1175686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Проектен номер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: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2007CB16IPO007-2011-2-08</a:t>
            </a:r>
            <a:r>
              <a:rPr lang="en-GB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GB" b="1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Наименование на проекта</a:t>
            </a:r>
            <a:r>
              <a:rPr lang="en-GB" sz="1600" b="1" dirty="0">
                <a:solidFill>
                  <a:schemeClr val="bg1"/>
                </a:solidFill>
                <a:latin typeface="Calibri"/>
                <a:ea typeface="+mn-ea"/>
              </a:rPr>
              <a:t>:</a:t>
            </a:r>
            <a:r>
              <a:rPr lang="bg-BG" sz="1600" b="1" dirty="0">
                <a:solidFill>
                  <a:schemeClr val="bg1"/>
                </a:solidFill>
                <a:latin typeface="Calibri"/>
                <a:ea typeface="+mn-ea"/>
              </a:rPr>
              <a:t>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Агробизнес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без граници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Обща стойност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: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497 378, 00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  <a:t>€</a:t>
            </a:r>
            <a:r>
              <a:rPr lang="en-US" sz="1600" dirty="0">
                <a:solidFill>
                  <a:srgbClr val="1F497D">
                    <a:lumMod val="75000"/>
                  </a:srgbClr>
                </a:solidFill>
                <a:latin typeface="Calibri"/>
                <a:ea typeface="+mj-ea"/>
                <a:cs typeface="Arial"/>
              </a:rPr>
              <a:t/>
            </a:r>
            <a:br>
              <a:rPr lang="en-US" sz="1600" dirty="0">
                <a:solidFill>
                  <a:srgbClr val="1F497D">
                    <a:lumMod val="75000"/>
                  </a:srgbClr>
                </a:solidFill>
                <a:latin typeface="Calibri"/>
                <a:ea typeface="+mj-ea"/>
                <a:cs typeface="Arial"/>
              </a:rPr>
            </a:br>
            <a:r>
              <a:rPr lang="en-US" sz="1600" b="1" dirty="0">
                <a:solidFill>
                  <a:schemeClr val="bg1"/>
                </a:solidFill>
                <a:latin typeface="Calibri"/>
                <a:ea typeface="+mn-ea"/>
              </a:rPr>
              <a:t>Partners:          </a:t>
            </a:r>
            <a:r>
              <a:rPr lang="bg-BG" sz="1600" b="1" dirty="0">
                <a:solidFill>
                  <a:schemeClr val="bg1"/>
                </a:solidFill>
                <a:latin typeface="Calibri"/>
                <a:ea typeface="+mn-ea"/>
              </a:rPr>
              <a:t>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Сандански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BG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               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Ново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Село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MK</a:t>
            </a:r>
            <a:endParaRPr lang="en-US" sz="1600" dirty="0">
              <a:solidFill>
                <a:srgbClr val="1F497D">
                  <a:lumMod val="75000"/>
                </a:srgb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98"/>
          <a:stretch/>
        </p:blipFill>
        <p:spPr>
          <a:xfrm>
            <a:off x="6541370" y="3315620"/>
            <a:ext cx="2880320" cy="1722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63" r="23595"/>
          <a:stretch/>
        </p:blipFill>
        <p:spPr>
          <a:xfrm>
            <a:off x="6541368" y="5196036"/>
            <a:ext cx="2900858" cy="188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66"/>
          <a:stretch/>
        </p:blipFill>
        <p:spPr>
          <a:xfrm>
            <a:off x="657250" y="3315619"/>
            <a:ext cx="2776998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" b="9462"/>
          <a:stretch/>
        </p:blipFill>
        <p:spPr>
          <a:xfrm>
            <a:off x="665531" y="5196035"/>
            <a:ext cx="2787773" cy="1859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1" r="18823"/>
          <a:stretch/>
        </p:blipFill>
        <p:spPr>
          <a:xfrm>
            <a:off x="3661049" y="3315620"/>
            <a:ext cx="2771775" cy="3760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0" y="106617"/>
            <a:ext cx="1670951" cy="12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10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xfrm>
            <a:off x="1428800" y="141785"/>
            <a:ext cx="8568952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МАКЕДОНИЯ </a:t>
            </a:r>
            <a:endParaRPr lang="bg-BG" altLang="bg-BG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57250" y="1737424"/>
            <a:ext cx="8784976" cy="1304952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Проектен номер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: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2007CB16IPO007-2011-2-34</a:t>
            </a:r>
            <a:r>
              <a:rPr lang="en-GB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GB" b="1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Наименование на проекта</a:t>
            </a:r>
            <a:r>
              <a:rPr lang="en-GB" sz="1600" b="1" dirty="0">
                <a:solidFill>
                  <a:schemeClr val="bg1"/>
                </a:solidFill>
                <a:latin typeface="+mj-lt"/>
                <a:ea typeface="+mn-ea"/>
              </a:rPr>
              <a:t>:</a:t>
            </a:r>
            <a:r>
              <a:rPr lang="bg-BG" sz="1600" b="1" dirty="0">
                <a:solidFill>
                  <a:schemeClr val="bg1"/>
                </a:solidFill>
                <a:latin typeface="+mj-lt"/>
                <a:ea typeface="+mn-ea"/>
              </a:rPr>
              <a:t>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Възстановяване на природата за по-добро качество на живот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Calibri"/>
                <a:ea typeface="+mn-ea"/>
              </a:rPr>
              <a:t>Обща стойност</a:t>
            </a:r>
            <a:r>
              <a:rPr lang="en-US" sz="1600" b="1" dirty="0">
                <a:solidFill>
                  <a:schemeClr val="bg1"/>
                </a:solidFill>
                <a:latin typeface="+mj-lt"/>
                <a:ea typeface="+mn-ea"/>
              </a:rPr>
              <a:t>: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494 199, 96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  <a:t>€</a:t>
            </a:r>
            <a:r>
              <a:rPr lang="en-US" sz="1600" dirty="0">
                <a:solidFill>
                  <a:srgbClr val="1F497D">
                    <a:lumMod val="75000"/>
                  </a:srgbClr>
                </a:solidFill>
                <a:latin typeface="Calibri"/>
                <a:ea typeface="+mj-ea"/>
                <a:cs typeface="Arial"/>
              </a:rPr>
              <a:t/>
            </a:r>
            <a:br>
              <a:rPr lang="en-US" sz="1600" dirty="0">
                <a:solidFill>
                  <a:srgbClr val="1F497D">
                    <a:lumMod val="75000"/>
                  </a:srgbClr>
                </a:solidFill>
                <a:latin typeface="Calibri"/>
                <a:ea typeface="+mj-ea"/>
                <a:cs typeface="Arial"/>
              </a:rPr>
            </a:br>
            <a:r>
              <a:rPr lang="en-US" sz="1600" b="1" dirty="0">
                <a:solidFill>
                  <a:schemeClr val="bg1"/>
                </a:solidFill>
                <a:latin typeface="Calibri"/>
                <a:ea typeface="+mn-ea"/>
              </a:rPr>
              <a:t>Partners:          </a:t>
            </a:r>
            <a:r>
              <a:rPr lang="bg-BG" sz="1600" b="1" dirty="0">
                <a:solidFill>
                  <a:schemeClr val="bg1"/>
                </a:solidFill>
                <a:latin typeface="Calibri"/>
                <a:ea typeface="+mn-ea"/>
              </a:rPr>
              <a:t>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Берово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МК </a:t>
            </a:r>
            <a:endParaRPr lang="ru-RU" sz="1600" dirty="0">
              <a:solidFill>
                <a:srgbClr val="1F497D">
                  <a:lumMod val="75000"/>
                </a:srgb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               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Сандански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</a:rPr>
              <a:t>BG</a:t>
            </a:r>
            <a:endParaRPr lang="en-US" sz="1600" dirty="0">
              <a:solidFill>
                <a:srgbClr val="1F497D">
                  <a:lumMod val="75000"/>
                </a:srgb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98"/>
          <a:stretch/>
        </p:blipFill>
        <p:spPr>
          <a:xfrm>
            <a:off x="6541370" y="3315620"/>
            <a:ext cx="2880320" cy="1722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70" y="3336358"/>
            <a:ext cx="2900857" cy="1917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51" y="3315619"/>
            <a:ext cx="2768717" cy="1922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19" y="5398368"/>
            <a:ext cx="2723779" cy="181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5"/>
          <a:stretch/>
        </p:blipFill>
        <p:spPr>
          <a:xfrm>
            <a:off x="6561907" y="5398368"/>
            <a:ext cx="2880320" cy="181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1" b="286"/>
          <a:stretch/>
        </p:blipFill>
        <p:spPr>
          <a:xfrm>
            <a:off x="3568131" y="3286304"/>
            <a:ext cx="2880320" cy="2184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05"/>
          <a:stretch/>
        </p:blipFill>
        <p:spPr>
          <a:xfrm>
            <a:off x="3568131" y="5784104"/>
            <a:ext cx="2880319" cy="1431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0" y="106617"/>
            <a:ext cx="1670951" cy="12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42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xfrm>
            <a:off x="1428800" y="141785"/>
            <a:ext cx="8568952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МАКЕДОНИЯ </a:t>
            </a:r>
            <a:endParaRPr lang="bg-BG" altLang="bg-BG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57250" y="1737425"/>
            <a:ext cx="8784976" cy="1274175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Проектен номер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: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2007CB16IPO007-2011-2-</a:t>
            </a:r>
            <a:r>
              <a:rPr lang="mk-MK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63</a:t>
            </a:r>
            <a:r>
              <a:rPr lang="en-GB" b="1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-GB" b="1" dirty="0" smtClean="0">
                <a:solidFill>
                  <a:srgbClr val="000000"/>
                </a:solidFill>
                <a:latin typeface="+mj-lt"/>
              </a:rPr>
            </a:b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Наименование на проекта</a:t>
            </a:r>
            <a:r>
              <a:rPr lang="en-GB" sz="1600" b="1" dirty="0">
                <a:solidFill>
                  <a:schemeClr val="bg1"/>
                </a:solidFill>
                <a:latin typeface="+mj-lt"/>
                <a:ea typeface="+mn-ea"/>
              </a:rPr>
              <a:t>:</a:t>
            </a:r>
            <a:r>
              <a:rPr lang="bg-BG" sz="1600" b="1" dirty="0">
                <a:solidFill>
                  <a:schemeClr val="bg1"/>
                </a:solidFill>
                <a:latin typeface="+mj-lt"/>
                <a:ea typeface="+mn-ea"/>
              </a:rPr>
              <a:t>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Да запазим младежа в трансграничния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регион</a:t>
            </a:r>
            <a:endParaRPr lang="bg-BG" sz="16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Обща стойност</a:t>
            </a:r>
            <a:r>
              <a:rPr lang="en-US" sz="1600" b="1" dirty="0">
                <a:solidFill>
                  <a:schemeClr val="bg1"/>
                </a:solidFill>
                <a:latin typeface="+mj-lt"/>
                <a:ea typeface="+mn-ea"/>
              </a:rPr>
              <a:t>: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466 350, 51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  <a:t>€</a:t>
            </a:r>
            <a:r>
              <a:rPr lang="en-US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  <a:t/>
            </a:r>
            <a:br>
              <a:rPr lang="en-US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</a:br>
            <a:r>
              <a:rPr lang="en-US" sz="1600" b="1" dirty="0">
                <a:solidFill>
                  <a:schemeClr val="bg1"/>
                </a:solidFill>
                <a:latin typeface="+mj-lt"/>
                <a:ea typeface="+mn-ea"/>
              </a:rPr>
              <a:t>Partners:          </a:t>
            </a:r>
            <a:r>
              <a:rPr lang="bg-BG" sz="1600" b="1" dirty="0">
                <a:solidFill>
                  <a:schemeClr val="bg1"/>
                </a:solidFill>
                <a:latin typeface="+mj-lt"/>
                <a:ea typeface="+mn-ea"/>
              </a:rPr>
              <a:t>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Старо Нагоричан</a:t>
            </a:r>
            <a:r>
              <a:rPr lang="mk-MK" sz="1600" dirty="0">
                <a:solidFill>
                  <a:schemeClr val="bg1"/>
                </a:solidFill>
                <a:latin typeface="+mj-lt"/>
              </a:rPr>
              <a:t>е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МК </a:t>
            </a:r>
            <a:endParaRPr lang="ru-RU" sz="1600" dirty="0">
              <a:solidFill>
                <a:srgbClr val="1F497D">
                  <a:lumMod val="75000"/>
                </a:srgb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               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Рила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</a:rPr>
              <a:t>BG</a:t>
            </a:r>
            <a:endParaRPr lang="en-US" sz="1600" dirty="0">
              <a:solidFill>
                <a:srgbClr val="1F497D">
                  <a:lumMod val="75000"/>
                </a:srgb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0" r="5271"/>
          <a:stretch/>
        </p:blipFill>
        <p:spPr>
          <a:xfrm>
            <a:off x="657250" y="3305303"/>
            <a:ext cx="4042433" cy="4025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/>
          <a:stretch/>
        </p:blipFill>
        <p:spPr>
          <a:xfrm>
            <a:off x="7135502" y="5398368"/>
            <a:ext cx="2306725" cy="193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9892" b="11252"/>
          <a:stretch/>
        </p:blipFill>
        <p:spPr>
          <a:xfrm>
            <a:off x="4844406" y="3305304"/>
            <a:ext cx="4600103" cy="2047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2" r="7338"/>
          <a:stretch/>
        </p:blipFill>
        <p:spPr>
          <a:xfrm>
            <a:off x="4844406" y="5415856"/>
            <a:ext cx="2193032" cy="1915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0" y="106617"/>
            <a:ext cx="1670951" cy="12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379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xfrm>
            <a:off x="1428800" y="141785"/>
            <a:ext cx="8568952" cy="1295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bg-BG" altLang="bg-BG" sz="28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ПРОГРАМА ЗА ТРАНСГРАНИЧНО СЪТРУДНИЧЕСТВО БЪЛГАРИЯ – МАКЕДОНИЯ </a:t>
            </a:r>
            <a:endParaRPr lang="bg-BG" altLang="bg-BG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57250" y="1737424"/>
            <a:ext cx="8784976" cy="1520396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Проектен номер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: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2007CB16IPO007-2011-2-</a:t>
            </a:r>
            <a:r>
              <a:rPr lang="mk-MK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94</a:t>
            </a:r>
            <a:r>
              <a:rPr lang="en-GB" b="1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-GB" b="1" dirty="0" smtClean="0">
                <a:solidFill>
                  <a:srgbClr val="000000"/>
                </a:solidFill>
                <a:latin typeface="+mj-lt"/>
              </a:rPr>
            </a:b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Наименование на проекта</a:t>
            </a:r>
            <a:r>
              <a:rPr lang="en-GB" sz="1600" b="1" dirty="0">
                <a:solidFill>
                  <a:schemeClr val="bg1"/>
                </a:solidFill>
                <a:latin typeface="+mj-lt"/>
                <a:ea typeface="+mn-ea"/>
              </a:rPr>
              <a:t>:</a:t>
            </a:r>
            <a:r>
              <a:rPr lang="bg-BG" sz="1600" b="1" dirty="0">
                <a:solidFill>
                  <a:schemeClr val="bg1"/>
                </a:solidFill>
                <a:latin typeface="+mj-lt"/>
                <a:ea typeface="+mn-ea"/>
              </a:rPr>
              <a:t>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Ефективно използване на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сл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ъ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нчевата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енергия за по-добро бъдеще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bg-BG" sz="1600" b="1" dirty="0">
                <a:solidFill>
                  <a:srgbClr val="1F497D">
                    <a:lumMod val="75000"/>
                  </a:srgbClr>
                </a:solidFill>
                <a:latin typeface="+mj-lt"/>
                <a:ea typeface="+mn-ea"/>
              </a:rPr>
              <a:t>Обща стойност</a:t>
            </a:r>
            <a:r>
              <a:rPr lang="en-US" sz="1600" b="1" dirty="0">
                <a:solidFill>
                  <a:schemeClr val="bg1"/>
                </a:solidFill>
                <a:latin typeface="+mj-lt"/>
                <a:ea typeface="+mn-ea"/>
              </a:rPr>
              <a:t>: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432 392.40 </a:t>
            </a:r>
            <a:r>
              <a:rPr lang="en-GB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  <a:t>€</a:t>
            </a:r>
            <a:r>
              <a:rPr lang="en-US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  <a:t/>
            </a:r>
            <a:br>
              <a:rPr lang="en-US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Arial"/>
              </a:rPr>
            </a:br>
            <a:r>
              <a:rPr lang="en-US" sz="1600" b="1" dirty="0">
                <a:solidFill>
                  <a:schemeClr val="bg1"/>
                </a:solidFill>
                <a:latin typeface="+mj-lt"/>
                <a:ea typeface="+mn-ea"/>
              </a:rPr>
              <a:t>Partners:          </a:t>
            </a:r>
            <a:r>
              <a:rPr lang="bg-BG" sz="1600" b="1" dirty="0">
                <a:solidFill>
                  <a:schemeClr val="bg1"/>
                </a:solidFill>
                <a:latin typeface="+mj-lt"/>
                <a:ea typeface="+mn-ea"/>
              </a:rPr>
              <a:t>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Център за развитие на Югоизточния планов регион  -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Струмица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, МК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	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      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Струмица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</a:rPr>
              <a:t>, МК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F3EB4F"/>
              </a:buClr>
              <a:buSzPct val="80000"/>
              <a:defRPr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                  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Сдружение на Югозападните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общини-Благоевград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BG, </a:t>
            </a:r>
            <a:r>
              <a:rPr lang="bg-BG" sz="1600" dirty="0">
                <a:solidFill>
                  <a:schemeClr val="bg1"/>
                </a:solidFill>
                <a:latin typeface="+mj-lt"/>
              </a:rPr>
              <a:t>Община </a:t>
            </a:r>
            <a:r>
              <a:rPr lang="bg-BG" sz="1600" dirty="0" err="1">
                <a:solidFill>
                  <a:schemeClr val="bg1"/>
                </a:solidFill>
                <a:latin typeface="+mj-lt"/>
              </a:rPr>
              <a:t>Петри</a:t>
            </a:r>
            <a:r>
              <a:rPr lang="mk-MK" sz="1600" dirty="0">
                <a:solidFill>
                  <a:schemeClr val="bg1"/>
                </a:solidFill>
                <a:latin typeface="+mj-lt"/>
              </a:rPr>
              <a:t>ч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+mj-lt"/>
              </a:rPr>
              <a:t>,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BG</a:t>
            </a:r>
            <a:endParaRPr lang="en-US" sz="1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8"/>
          <a:stretch/>
        </p:blipFill>
        <p:spPr>
          <a:xfrm>
            <a:off x="3805065" y="3315575"/>
            <a:ext cx="3620937" cy="2331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51" y="3305306"/>
            <a:ext cx="3038649" cy="4025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4" b="3442"/>
          <a:stretch/>
        </p:blipFill>
        <p:spPr>
          <a:xfrm>
            <a:off x="7549481" y="4889745"/>
            <a:ext cx="1966048" cy="2441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468" y="3305306"/>
            <a:ext cx="1977061" cy="1482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" t="4234" b="40718"/>
          <a:stretch/>
        </p:blipFill>
        <p:spPr>
          <a:xfrm>
            <a:off x="3812647" y="5758409"/>
            <a:ext cx="3613353" cy="1572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0" y="106617"/>
            <a:ext cx="1670951" cy="12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640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4745" y="2013993"/>
            <a:ext cx="4944044" cy="501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 noGrp="1"/>
          </p:cNvSpPr>
          <p:nvPr>
            <p:ph type="title"/>
          </p:nvPr>
        </p:nvSpPr>
        <p:spPr bwMode="auto">
          <a:xfrm>
            <a:off x="6253337" y="2230016"/>
            <a:ext cx="3600400" cy="33123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altLang="bg-BG" sz="18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ПРОГРАМА ЗА ТРАНСГРАНИЧНО </a:t>
            </a:r>
            <a:r>
              <a:rPr lang="bg-BG" altLang="bg-BG" sz="18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СЪТРУДНИЧЕСТВО </a:t>
            </a: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БЪЛГАРИЯ - </a:t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СЪРБИЯ</a:t>
            </a:r>
            <a:b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</a:br>
            <a:r>
              <a:rPr lang="bg-BG" altLang="bg-BG" sz="3200" b="1" dirty="0">
                <a:solidFill>
                  <a:srgbClr val="000064"/>
                </a:solidFill>
                <a:latin typeface="Tahoma" pitchFamily="34" charset="0"/>
                <a:cs typeface="Tahoma" pitchFamily="34" charset="0"/>
              </a:rPr>
              <a:t>2007-2013 </a:t>
            </a:r>
            <a:endParaRPr lang="bg-BG" altLang="bg-BG" sz="3200" b="1" dirty="0">
              <a:solidFill>
                <a:srgbClr val="000064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53337" y="5830416"/>
            <a:ext cx="3065263" cy="338554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nb-NO" sz="1600" b="1" dirty="0">
                <a:solidFill>
                  <a:srgbClr val="000064"/>
                </a:solidFill>
              </a:rPr>
              <a:t>http://www.ipacbc-bgrs.eu</a:t>
            </a:r>
            <a:endParaRPr lang="bg-BG" sz="1600" b="1" dirty="0">
              <a:solidFill>
                <a:srgbClr val="000064"/>
              </a:solidFill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568" y="3022104"/>
            <a:ext cx="12604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790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PPT_meeting_EK_Dec_2012</Template>
  <TotalTime>50416</TotalTime>
  <Words>927</Words>
  <Application>Microsoft Office PowerPoint</Application>
  <PresentationFormat>Custom</PresentationFormat>
  <Paragraphs>169</Paragraphs>
  <Slides>29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Ppt0000003</vt:lpstr>
      <vt:lpstr>1_Ppt0000003</vt:lpstr>
      <vt:lpstr>PowerPoint Presentation</vt:lpstr>
      <vt:lpstr>ПРОГРАМА ЗА ТРАНСГРАНИЧНО СЪТРУДНИЧЕСТВО    БЪЛГАРИЯ -  МАКЕДОНИЯ 2007-2013 </vt:lpstr>
      <vt:lpstr>  </vt:lpstr>
      <vt:lpstr>ПРОГРАМА ЗА ТРАНСГРАНИЧНО СЪТРУДНИЧЕСТВО БЪЛГАРИЯ – МАКЕДОНИЯ </vt:lpstr>
      <vt:lpstr>ПРОГРАМА ЗА ТРАНСГРАНИЧНО СЪТРУДНИЧЕСТВО БЪЛГАРИЯ – МАКЕДОНИЯ </vt:lpstr>
      <vt:lpstr>ПРОГРАМА ЗА ТРАНСГРАНИЧНО СЪТРУДНИЧЕСТВО БЪЛГАРИЯ – МАКЕДОНИЯ </vt:lpstr>
      <vt:lpstr>ПРОГРАМА ЗА ТРАНСГРАНИЧНО СЪТРУДНИЧЕСТВО БЪЛГАРИЯ – МАКЕДОНИЯ </vt:lpstr>
      <vt:lpstr>ПРОГРАМА ЗА ТРАНСГРАНИЧНО СЪТРУДНИЧЕСТВО БЪЛГАРИЯ – МАКЕДОНИЯ </vt:lpstr>
      <vt:lpstr>ПРОГРАМА ЗА ТРАНСГРАНИЧНО СЪТРУДНИЧЕСТВО    БЪЛГАРИЯ -  СЪРБИЯ 2007-2013 </vt:lpstr>
      <vt:lpstr>PowerPoint Presentation</vt:lpstr>
      <vt:lpstr>ПРОГРАМА ЗА ТРАНСГРАНИЧНО СЪТРУДНИЧЕСТВО БЪЛГАРИЯ – СЪРБИЯ </vt:lpstr>
      <vt:lpstr>ПРОГРАМА ЗА ТРАНСГРАНИЧНО СЪТРУДНИЧЕСТВО БЪЛГАРИЯ – СЪРБИЯ </vt:lpstr>
      <vt:lpstr>Номер на проекта: 2007CB16IPO006-2011-2-27 Наименование на проекта: Промотиране на устойчиво използване на енергията от биомаса в трансграничния регион  Обща стойност: 118 107.55 евро  Водещ партньор: Черноморски изследователски енергиен център, България Втори партньор: Факултет по опазване на околната среда, Университет Ниш, Сърбия</vt:lpstr>
      <vt:lpstr>Номер на проекта: 2007CB16IPO006-2011-2-54 Наименование на проекта: Музика, изкуство, туризъм – обединяват Балканите Обща стойност: 92 291.58 евро  Водещ партньор: Народно читалище "Братство 1869„ - Кюстендил, България Втори партньор: Музикално училище Ниш, Сърбия</vt:lpstr>
      <vt:lpstr>Номер на проекта: 2007CB16IPO006-2011-2-91 Наименование на проекта: Инвестиране в историческото наследство за културно и социално сближаване и икономическо развитие в общините Правец и Ниш Обща стойност: 191 794.60 евро  Водещ партньор: Исторически музей Правец, България Втори партньор: Народен музей Ниш, Сърбия Трети партньор: Фондация „Съвременност“, България</vt:lpstr>
      <vt:lpstr>ПРОГРАМА ЗА ТРАНСГРАНИЧНО СЪТРУДНИЧЕСТВО БЪЛГАРИЯ – СЪРБИЯ </vt:lpstr>
      <vt:lpstr>ПРОГРАМА ЗА ТРАНСГРАНИЧНО СЪТРУДНИЧЕСТВО БЪЛГАРИЯ – СЪРБИЯ </vt:lpstr>
      <vt:lpstr>Номер на проекта: 2007CB16IPO006-2011-2-208 Наименование на проекта: Повишаване на капацитети на млекопроизводителите и млекопреработвателите Обща стойност: 184 352.64 евро  Водещ партньор: Фондация „Д-р Стамен Григоров“, България Втори партньор: Община Трън, България Трети партньор: Община Ниш, Сърбия Четвърти партньор: Асоциация „Cheese Cluster South“, Сърбия</vt:lpstr>
      <vt:lpstr>ПРОГРАМА ЗА ТРАНСГРАНИЧНО СЪТРУДНИЧЕСТВО    ГЪРЦИЯ-  БЪЛГАРИЯ 2007-2013 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Програма за транснационално сътрудничество „Югоизточна Европа“ </vt:lpstr>
      <vt:lpstr>PowerPoint Presentation</vt:lpstr>
      <vt:lpstr>PowerPoint Presentation</vt:lpstr>
      <vt:lpstr>PowerPoint Presentation</vt:lpstr>
    </vt:vector>
  </TitlesOfParts>
  <Company>Recosoft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slide show</dc:title>
  <dc:creator>CLAESAL</dc:creator>
  <cp:lastModifiedBy>User</cp:lastModifiedBy>
  <cp:revision>691</cp:revision>
  <cp:lastPrinted>2014-03-17T11:55:39Z</cp:lastPrinted>
  <dcterms:modified xsi:type="dcterms:W3CDTF">2014-12-10T15:11:27Z</dcterms:modified>
</cp:coreProperties>
</file>