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gif" ContentType="image/gif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292" r:id="rId2"/>
    <p:sldId id="366" r:id="rId3"/>
    <p:sldId id="369" r:id="rId4"/>
    <p:sldId id="370" r:id="rId5"/>
    <p:sldId id="371" r:id="rId6"/>
    <p:sldId id="368" r:id="rId7"/>
    <p:sldId id="372" r:id="rId8"/>
    <p:sldId id="367" r:id="rId9"/>
    <p:sldId id="303" r:id="rId10"/>
  </p:sldIdLst>
  <p:sldSz cx="9144000" cy="6858000" type="screen4x3"/>
  <p:notesSz cx="6858000" cy="9926638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MTsvetkova" initials="M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600"/>
    <a:srgbClr val="17375E"/>
    <a:srgbClr val="CC3300"/>
    <a:srgbClr val="003300"/>
    <a:srgbClr val="663300"/>
    <a:srgbClr val="FFCC00"/>
    <a:srgbClr val="000066"/>
    <a:srgbClr val="000099"/>
    <a:srgbClr val="FF9900"/>
    <a:srgbClr val="00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771" autoAdjust="0"/>
    <p:restoredTop sz="77396" autoAdjust="0"/>
  </p:normalViewPr>
  <p:slideViewPr>
    <p:cSldViewPr>
      <p:cViewPr>
        <p:scale>
          <a:sx n="80" d="100"/>
          <a:sy n="80" d="100"/>
        </p:scale>
        <p:origin x="-1788" y="-14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commentAuthors" Target="commentAuthor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96332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bg-BG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96332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1B909493-B41E-4590-B1FB-08F1A94AED83}" type="datetimeFigureOut">
              <a:rPr lang="bg-BG" smtClean="0"/>
              <a:t>13.12.2014 г.</a:t>
            </a:fld>
            <a:endParaRPr lang="bg-BG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4"/>
            <a:ext cx="2971800" cy="496332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bg-BG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9428584"/>
            <a:ext cx="2971800" cy="496332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28556984-BFA1-4032-A2F7-943390F401A9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68172800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96332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bg-BG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96332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92B82725-62A2-4311-9ACD-D34C66DD3C7F}" type="datetimeFigureOut">
              <a:rPr lang="bg-BG" smtClean="0"/>
              <a:t>13.12.2014 г.</a:t>
            </a:fld>
            <a:endParaRPr lang="bg-BG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47738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bg-BG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715153"/>
            <a:ext cx="5486400" cy="4466987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71800" cy="496332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9428584"/>
            <a:ext cx="2971800" cy="496332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C222844A-9D9A-451E-8533-AC68D816AE04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12460653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22844A-9D9A-451E-8533-AC68D816AE04}" type="slidenum">
              <a:rPr lang="bg-BG" smtClean="0"/>
              <a:t>1</a:t>
            </a:fld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70284725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>
              <a:lnSpc>
                <a:spcPct val="100000"/>
              </a:lnSpc>
            </a:pPr>
            <a:endParaRPr lang="bg-BG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22844A-9D9A-451E-8533-AC68D816AE04}" type="slidenum">
              <a:rPr lang="bg-BG" smtClean="0"/>
              <a:t>2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108155059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 algn="just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endParaRPr lang="bg-BG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22844A-9D9A-451E-8533-AC68D816AE04}" type="slidenum">
              <a:rPr lang="bg-BG" smtClean="0"/>
              <a:t>3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108155059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>
              <a:lnSpc>
                <a:spcPct val="100000"/>
              </a:lnSpc>
            </a:pPr>
            <a:endParaRPr lang="bg-BG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22844A-9D9A-451E-8533-AC68D816AE04}" type="slidenum">
              <a:rPr lang="bg-BG" smtClean="0"/>
              <a:t>4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108155059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 algn="just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endParaRPr lang="bg-BG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22844A-9D9A-451E-8533-AC68D816AE04}" type="slidenum">
              <a:rPr lang="bg-BG" smtClean="0"/>
              <a:t>5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108155059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lvl="0" indent="0" algn="just">
              <a:lnSpc>
                <a:spcPct val="100000"/>
              </a:lnSpc>
              <a:buFont typeface="Arial" panose="020B0604020202020204" pitchFamily="34" charset="0"/>
              <a:buNone/>
            </a:pPr>
            <a:endParaRPr lang="bg-BG" sz="1100" noProof="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22844A-9D9A-451E-8533-AC68D816AE04}" type="slidenum">
              <a:rPr lang="bg-BG" smtClean="0">
                <a:solidFill>
                  <a:prstClr val="black"/>
                </a:solidFill>
              </a:rPr>
              <a:pPr/>
              <a:t>6</a:t>
            </a:fld>
            <a:endParaRPr lang="bg-BG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155059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 algn="just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endParaRPr lang="bg-BG" sz="1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22844A-9D9A-451E-8533-AC68D816AE04}" type="slidenum">
              <a:rPr lang="bg-BG" smtClean="0">
                <a:solidFill>
                  <a:prstClr val="black"/>
                </a:solidFill>
              </a:rPr>
              <a:pPr/>
              <a:t>7</a:t>
            </a:fld>
            <a:endParaRPr lang="bg-BG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155059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 noResize="1"/>
          </p:cNvSpPr>
          <p:nvPr>
            <p:ph type="sldImg"/>
          </p:nvPr>
        </p:nvSpPr>
        <p:spPr>
          <a:xfrm>
            <a:off x="0" y="0"/>
            <a:ext cx="0" cy="0"/>
          </a:xfrm>
          <a:solidFill>
            <a:srgbClr val="CFE7F5"/>
          </a:solidFill>
          <a:ln w="25400">
            <a:solidFill>
              <a:srgbClr val="808080"/>
            </a:solidFill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>
          <a:xfrm>
            <a:off x="0" y="0"/>
            <a:ext cx="360" cy="360"/>
          </a:xfrm>
        </p:spPr>
        <p:txBody>
          <a:bodyPr wrap="square" lIns="90000" tIns="45000" rIns="90000" bIns="45000" anchor="t"/>
          <a:lstStyle/>
          <a:p>
            <a:pPr lvl="0"/>
            <a:endParaRPr lang="bg-BG" dirty="0"/>
          </a:p>
        </p:txBody>
      </p:sp>
      <p:sp>
        <p:nvSpPr>
          <p:cNvPr id="4" name="Slide Number Placeholder 3"/>
          <p:cNvSpPr txBox="1">
            <a:spLocks noGrp="1"/>
          </p:cNvSpPr>
          <p:nvPr>
            <p:ph type="sldNum" sz="quarter" idx="8"/>
          </p:nvPr>
        </p:nvSpPr>
        <p:spPr>
          <a:xfrm>
            <a:off x="0" y="0"/>
            <a:ext cx="360" cy="360"/>
          </a:xfrm>
        </p:spPr>
        <p:txBody>
          <a:bodyPr wrap="square" lIns="90000" tIns="45000" rIns="90000" bIns="45000" anchor="t"/>
          <a:lstStyle/>
          <a:p>
            <a:pPr lvl="0" algn="l" hangingPunct="1"/>
            <a:fld id="{8C0CBCDA-B582-4880-A105-B8316C734ADA}" type="slidenum">
              <a:t>8</a:t>
            </a:fld>
            <a:endParaRPr lang="bg-BG" sz="1800" dirty="0">
              <a:solidFill>
                <a:srgbClr val="000000"/>
              </a:solidFill>
              <a:latin typeface="+mn-lt" pitchFamily="18"/>
              <a:ea typeface="+mn-ea" pitchFamily="2"/>
              <a:cs typeface="+mn-cs" pitchFamily="2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22844A-9D9A-451E-8533-AC68D816AE04}" type="slidenum">
              <a:rPr lang="bg-BG" smtClean="0"/>
              <a:t>9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170136563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231CDB-9F6F-4F34-A203-4C73DD400C6E}" type="datetimeFigureOut">
              <a:rPr lang="en-US" smtClean="0"/>
              <a:t>12/13/2014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AA0D09-95BE-481B-84AB-35C029DC86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00998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231CDB-9F6F-4F34-A203-4C73DD400C6E}" type="datetimeFigureOut">
              <a:rPr lang="en-US" smtClean="0"/>
              <a:t>12/13/2014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AA0D09-95BE-481B-84AB-35C029DC86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09399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231CDB-9F6F-4F34-A203-4C73DD400C6E}" type="datetimeFigureOut">
              <a:rPr lang="en-US" smtClean="0"/>
              <a:t>12/13/2014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AA0D09-95BE-481B-84AB-35C029DC86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58172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231CDB-9F6F-4F34-A203-4C73DD400C6E}" type="datetimeFigureOut">
              <a:rPr lang="en-US" smtClean="0"/>
              <a:t>12/13/2014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AA0D09-95BE-481B-84AB-35C029DC86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96690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231CDB-9F6F-4F34-A203-4C73DD400C6E}" type="datetimeFigureOut">
              <a:rPr lang="en-US" smtClean="0"/>
              <a:t>12/13/2014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AA0D09-95BE-481B-84AB-35C029DC86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77712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231CDB-9F6F-4F34-A203-4C73DD400C6E}" type="datetimeFigureOut">
              <a:rPr lang="en-US" smtClean="0"/>
              <a:t>12/13/2014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AA0D09-95BE-481B-84AB-35C029DC86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8531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231CDB-9F6F-4F34-A203-4C73DD400C6E}" type="datetimeFigureOut">
              <a:rPr lang="en-US" smtClean="0"/>
              <a:t>12/13/2014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AA0D09-95BE-481B-84AB-35C029DC86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80629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231CDB-9F6F-4F34-A203-4C73DD400C6E}" type="datetimeFigureOut">
              <a:rPr lang="en-US" smtClean="0"/>
              <a:t>12/13/2014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AA0D09-95BE-481B-84AB-35C029DC86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53016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231CDB-9F6F-4F34-A203-4C73DD400C6E}" type="datetimeFigureOut">
              <a:rPr lang="en-US" smtClean="0"/>
              <a:t>12/13/2014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AA0D09-95BE-481B-84AB-35C029DC86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21711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231CDB-9F6F-4F34-A203-4C73DD400C6E}" type="datetimeFigureOut">
              <a:rPr lang="en-US" smtClean="0"/>
              <a:t>12/13/2014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AA0D09-95BE-481B-84AB-35C029DC86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20537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231CDB-9F6F-4F34-A203-4C73DD400C6E}" type="datetimeFigureOut">
              <a:rPr lang="en-US" smtClean="0"/>
              <a:t>12/13/2014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AA0D09-95BE-481B-84AB-35C029DC86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86618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231CDB-9F6F-4F34-A203-4C73DD400C6E}" type="datetimeFigureOut">
              <a:rPr lang="en-US" smtClean="0"/>
              <a:t>12/13/2014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AA0D09-95BE-481B-84AB-35C029DC86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13632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gif"/><Relationship Id="rId4" Type="http://schemas.openxmlformats.org/officeDocument/2006/relationships/image" Target="../media/image3.e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7" Type="http://schemas.openxmlformats.org/officeDocument/2006/relationships/image" Target="../media/image5.e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package" Target="../embeddings/Microsoft_Word_Document1.docx"/><Relationship Id="rId5" Type="http://schemas.openxmlformats.org/officeDocument/2006/relationships/image" Target="../media/image3.emf"/><Relationship Id="rId4" Type="http://schemas.openxmlformats.org/officeDocument/2006/relationships/image" Target="../media/image2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emf"/><Relationship Id="rId4" Type="http://schemas.openxmlformats.org/officeDocument/2006/relationships/image" Target="../media/image2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12" descr="logo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02744" y="847165"/>
            <a:ext cx="737067" cy="4424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11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23463" y="251758"/>
            <a:ext cx="735654" cy="4591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1544" y="251758"/>
            <a:ext cx="582064" cy="595407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043608" y="447055"/>
            <a:ext cx="6807094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bg-BG" sz="2000" b="1" dirty="0" smtClean="0">
                <a:solidFill>
                  <a:schemeClr val="tx2">
                    <a:lumMod val="75000"/>
                  </a:schemeClr>
                </a:solidFill>
              </a:rPr>
              <a:t>МИНИСТЕРСТВО НА ОКОЛНАТА СРЕДА И ВОДИТЕ</a:t>
            </a:r>
            <a:endParaRPr lang="en-US" sz="20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07504" y="1916832"/>
            <a:ext cx="8964488" cy="31854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bg-BG" sz="3300" b="1" dirty="0" smtClean="0">
                <a:solidFill>
                  <a:schemeClr val="tx2">
                    <a:lumMod val="75000"/>
                  </a:schemeClr>
                </a:solidFill>
              </a:rPr>
              <a:t>ВЪЗМОЖНОСТИ ЗА </a:t>
            </a:r>
          </a:p>
          <a:p>
            <a:pPr algn="ctr">
              <a:defRPr/>
            </a:pPr>
            <a:r>
              <a:rPr lang="bg-BG" sz="3300" b="1" dirty="0" smtClean="0">
                <a:solidFill>
                  <a:schemeClr val="tx2">
                    <a:lumMod val="75000"/>
                  </a:schemeClr>
                </a:solidFill>
              </a:rPr>
              <a:t>ФИНАНСИРАНЕ НА МЕРКИ </a:t>
            </a:r>
          </a:p>
          <a:p>
            <a:pPr algn="ctr">
              <a:defRPr/>
            </a:pPr>
            <a:r>
              <a:rPr lang="bg-BG" sz="3300" b="1" dirty="0" smtClean="0">
                <a:solidFill>
                  <a:schemeClr val="tx2">
                    <a:lumMod val="75000"/>
                  </a:schemeClr>
                </a:solidFill>
              </a:rPr>
              <a:t>ЗА ПРЕДОТВРАТЯВАНЕ НА БЕДСТВИЯ И ПРЕВЕНЦИЯ НА РИСКА В ПЕРИОДА 2014-2020 г.</a:t>
            </a:r>
            <a:r>
              <a:rPr lang="bg-BG" sz="34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</a:p>
          <a:p>
            <a:pPr algn="ctr">
              <a:defRPr/>
            </a:pPr>
            <a:r>
              <a:rPr lang="bg-BG" sz="3400" b="1" dirty="0" smtClean="0">
                <a:solidFill>
                  <a:schemeClr val="tx2">
                    <a:lumMod val="75000"/>
                  </a:schemeClr>
                </a:solidFill>
              </a:rPr>
              <a:t>ЧРЕЗ ОПЕРАТИВНА </a:t>
            </a:r>
            <a:r>
              <a:rPr lang="bg-BG" sz="3400" b="1" dirty="0">
                <a:solidFill>
                  <a:schemeClr val="tx2">
                    <a:lumMod val="75000"/>
                  </a:schemeClr>
                </a:solidFill>
              </a:rPr>
              <a:t>ПРОГРАМА</a:t>
            </a:r>
            <a:br>
              <a:rPr lang="bg-BG" sz="3400" b="1" dirty="0">
                <a:solidFill>
                  <a:schemeClr val="tx2">
                    <a:lumMod val="75000"/>
                  </a:schemeClr>
                </a:solidFill>
              </a:rPr>
            </a:br>
            <a:r>
              <a:rPr lang="bg-BG" sz="3400" b="1" dirty="0">
                <a:solidFill>
                  <a:schemeClr val="tx2">
                    <a:lumMod val="75000"/>
                  </a:schemeClr>
                </a:solidFill>
              </a:rPr>
              <a:t>ОКОЛНА СРЕДА 2014 – 2020 г</a:t>
            </a:r>
            <a:r>
              <a:rPr lang="bg-BG" sz="3400" b="1" dirty="0" smtClean="0">
                <a:solidFill>
                  <a:schemeClr val="tx2">
                    <a:lumMod val="75000"/>
                  </a:schemeClr>
                </a:solidFill>
              </a:rPr>
              <a:t>.</a:t>
            </a:r>
            <a:endParaRPr lang="en-US" sz="3400" b="1" dirty="0" smtClean="0">
              <a:solidFill>
                <a:schemeClr val="tx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61632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51520" y="2355660"/>
            <a:ext cx="8496944" cy="32506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46088" lvl="2" indent="-357188" algn="just">
              <a:lnSpc>
                <a:spcPct val="110000"/>
              </a:lnSpc>
              <a:spcBef>
                <a:spcPts val="200"/>
              </a:spcBef>
              <a:buClr>
                <a:srgbClr val="17375E"/>
              </a:buClr>
              <a:buSzPct val="80000"/>
              <a:buFont typeface="+mj-lt"/>
              <a:buAutoNum type="arabicPeriod"/>
              <a:tabLst>
                <a:tab pos="446088" algn="l"/>
              </a:tabLst>
            </a:pPr>
            <a:r>
              <a:rPr lang="bg-BG" sz="2600" dirty="0" smtClean="0">
                <a:solidFill>
                  <a:srgbClr val="17375E"/>
                </a:solidFill>
              </a:rPr>
              <a:t>Национална система </a:t>
            </a:r>
            <a:r>
              <a:rPr lang="bg-BG" sz="2600" dirty="0">
                <a:solidFill>
                  <a:srgbClr val="17375E"/>
                </a:solidFill>
              </a:rPr>
              <a:t>за управление на водите в реално </a:t>
            </a:r>
            <a:r>
              <a:rPr lang="bg-BG" sz="2600" dirty="0" smtClean="0">
                <a:solidFill>
                  <a:srgbClr val="17375E"/>
                </a:solidFill>
              </a:rPr>
              <a:t>време (с пилотно стартиране на проекта за р. Искър и последващо внедряване на територията на цялата страна)</a:t>
            </a:r>
          </a:p>
          <a:p>
            <a:pPr marL="88900" lvl="2" algn="just">
              <a:lnSpc>
                <a:spcPct val="110000"/>
              </a:lnSpc>
              <a:spcBef>
                <a:spcPts val="200"/>
              </a:spcBef>
              <a:buClr>
                <a:srgbClr val="17375E"/>
              </a:buClr>
              <a:buSzPct val="80000"/>
              <a:tabLst>
                <a:tab pos="446088" algn="l"/>
              </a:tabLst>
            </a:pPr>
            <a:endParaRPr lang="bg-BG" sz="800" dirty="0" smtClean="0">
              <a:solidFill>
                <a:srgbClr val="17375E"/>
              </a:solidFill>
            </a:endParaRPr>
          </a:p>
          <a:p>
            <a:pPr marL="88900" lvl="2" algn="just">
              <a:lnSpc>
                <a:spcPct val="110000"/>
              </a:lnSpc>
              <a:spcBef>
                <a:spcPts val="200"/>
              </a:spcBef>
              <a:buClr>
                <a:srgbClr val="17375E"/>
              </a:buClr>
              <a:buSzPct val="80000"/>
              <a:tabLst>
                <a:tab pos="446088" algn="l"/>
              </a:tabLst>
            </a:pPr>
            <a:endParaRPr lang="bg-BG" sz="800" dirty="0" smtClean="0">
              <a:solidFill>
                <a:srgbClr val="17375E"/>
              </a:solidFill>
            </a:endParaRPr>
          </a:p>
          <a:p>
            <a:pPr marL="88900" lvl="2" algn="just">
              <a:lnSpc>
                <a:spcPct val="110000"/>
              </a:lnSpc>
              <a:spcBef>
                <a:spcPts val="200"/>
              </a:spcBef>
              <a:buClr>
                <a:srgbClr val="17375E"/>
              </a:buClr>
              <a:buSzPct val="80000"/>
              <a:tabLst>
                <a:tab pos="446088" algn="l"/>
              </a:tabLst>
            </a:pPr>
            <a:r>
              <a:rPr lang="bg-BG" sz="2400" b="1" dirty="0" smtClean="0">
                <a:solidFill>
                  <a:srgbClr val="17375E"/>
                </a:solidFill>
              </a:rPr>
              <a:t>	БЕНЕФИЦИЕНТ</a:t>
            </a:r>
            <a:r>
              <a:rPr lang="bg-BG" sz="2400" b="1" dirty="0">
                <a:solidFill>
                  <a:srgbClr val="17375E"/>
                </a:solidFill>
              </a:rPr>
              <a:t>: Дирекция</a:t>
            </a:r>
            <a:r>
              <a:rPr lang="en-US" sz="2400" b="1" dirty="0">
                <a:solidFill>
                  <a:srgbClr val="17375E"/>
                </a:solidFill>
              </a:rPr>
              <a:t> “</a:t>
            </a:r>
            <a:r>
              <a:rPr lang="bg-BG" sz="2400" b="1" dirty="0">
                <a:solidFill>
                  <a:srgbClr val="17375E"/>
                </a:solidFill>
              </a:rPr>
              <a:t>Управление на водите</a:t>
            </a:r>
            <a:r>
              <a:rPr lang="en-US" sz="2400" b="1" dirty="0">
                <a:solidFill>
                  <a:srgbClr val="17375E"/>
                </a:solidFill>
              </a:rPr>
              <a:t>”-</a:t>
            </a:r>
            <a:r>
              <a:rPr lang="bg-BG" sz="2400" b="1" dirty="0">
                <a:solidFill>
                  <a:srgbClr val="17375E"/>
                </a:solidFill>
              </a:rPr>
              <a:t> </a:t>
            </a:r>
            <a:r>
              <a:rPr lang="bg-BG" sz="2400" b="1" dirty="0" smtClean="0">
                <a:solidFill>
                  <a:srgbClr val="17375E"/>
                </a:solidFill>
              </a:rPr>
              <a:t>МОСВ</a:t>
            </a:r>
          </a:p>
          <a:p>
            <a:pPr marL="88900" lvl="2" algn="just">
              <a:lnSpc>
                <a:spcPct val="110000"/>
              </a:lnSpc>
              <a:spcBef>
                <a:spcPts val="200"/>
              </a:spcBef>
              <a:buClr>
                <a:srgbClr val="17375E"/>
              </a:buClr>
              <a:buSzPct val="80000"/>
              <a:tabLst>
                <a:tab pos="446088" algn="l"/>
              </a:tabLst>
            </a:pPr>
            <a:endParaRPr lang="bg-BG" sz="900" b="1" dirty="0" smtClean="0">
              <a:solidFill>
                <a:srgbClr val="17375E"/>
              </a:solidFill>
            </a:endParaRPr>
          </a:p>
          <a:p>
            <a:pPr marL="88900" lvl="2" algn="just">
              <a:lnSpc>
                <a:spcPct val="110000"/>
              </a:lnSpc>
              <a:spcBef>
                <a:spcPts val="200"/>
              </a:spcBef>
              <a:buClr>
                <a:srgbClr val="17375E"/>
              </a:buClr>
              <a:buSzPct val="80000"/>
              <a:tabLst>
                <a:tab pos="446088" algn="l"/>
              </a:tabLst>
            </a:pPr>
            <a:endParaRPr lang="bg-BG" sz="2600" dirty="0">
              <a:solidFill>
                <a:srgbClr val="17375E"/>
              </a:solidFill>
            </a:endParaRPr>
          </a:p>
        </p:txBody>
      </p:sp>
      <p:pic>
        <p:nvPicPr>
          <p:cNvPr id="7" name="Picture 12"/>
          <p:cNvPicPr>
            <a:picLocks noChangeAspect="1"/>
          </p:cNvPicPr>
          <p:nvPr/>
        </p:nvPicPr>
        <p:blipFill>
          <a:blip r:embed="rId3">
            <a:lum/>
            <a:alphaModFix/>
          </a:blip>
          <a:srcRect/>
          <a:stretch>
            <a:fillRect/>
          </a:stretch>
        </p:blipFill>
        <p:spPr>
          <a:xfrm>
            <a:off x="342000" y="672762"/>
            <a:ext cx="701608" cy="423360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Picture 11"/>
          <p:cNvPicPr>
            <a:picLocks noChangeAspect="1"/>
          </p:cNvPicPr>
          <p:nvPr/>
        </p:nvPicPr>
        <p:blipFill>
          <a:blip r:embed="rId4">
            <a:lum/>
            <a:alphaModFix/>
          </a:blip>
          <a:srcRect/>
          <a:stretch>
            <a:fillRect/>
          </a:stretch>
        </p:blipFill>
        <p:spPr>
          <a:xfrm>
            <a:off x="342000" y="172800"/>
            <a:ext cx="701608" cy="439920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Content Placeholder 2"/>
          <p:cNvSpPr txBox="1">
            <a:spLocks/>
          </p:cNvSpPr>
          <p:nvPr/>
        </p:nvSpPr>
        <p:spPr>
          <a:xfrm>
            <a:off x="1115616" y="188640"/>
            <a:ext cx="7776864" cy="1224136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61913" lvl="2" indent="0" algn="r">
              <a:spcBef>
                <a:spcPts val="0"/>
              </a:spcBef>
              <a:buClr>
                <a:srgbClr val="17375E"/>
              </a:buClr>
              <a:buSzPct val="75000"/>
              <a:buFont typeface="Arial" pitchFamily="34" charset="0"/>
              <a:buNone/>
            </a:pPr>
            <a:r>
              <a:rPr lang="bg-BG" sz="3200" b="1" dirty="0">
                <a:solidFill>
                  <a:srgbClr val="1F497D">
                    <a:lumMod val="75000"/>
                  </a:srgbClr>
                </a:solidFill>
              </a:rPr>
              <a:t>ПРИОРИТЕТНА ОС </a:t>
            </a:r>
          </a:p>
          <a:p>
            <a:pPr marL="61913" lvl="2" indent="0" algn="r">
              <a:spcBef>
                <a:spcPts val="0"/>
              </a:spcBef>
              <a:buClr>
                <a:srgbClr val="17375E"/>
              </a:buClr>
              <a:buSzPct val="75000"/>
              <a:buFont typeface="Arial" pitchFamily="34" charset="0"/>
              <a:buNone/>
            </a:pPr>
            <a:r>
              <a:rPr lang="bg-BG" sz="3200" b="1" dirty="0" smtClean="0">
                <a:solidFill>
                  <a:srgbClr val="1F497D">
                    <a:lumMod val="75000"/>
                  </a:srgbClr>
                </a:solidFill>
              </a:rPr>
              <a:t>„ПРЕВЕНЦИЯ И УПРАВЛЕНИЕ </a:t>
            </a:r>
          </a:p>
          <a:p>
            <a:pPr marL="61913" lvl="2" indent="0" algn="r">
              <a:spcBef>
                <a:spcPts val="0"/>
              </a:spcBef>
              <a:buClr>
                <a:srgbClr val="17375E"/>
              </a:buClr>
              <a:buSzPct val="75000"/>
              <a:buFont typeface="Arial" pitchFamily="34" charset="0"/>
              <a:buNone/>
            </a:pPr>
            <a:r>
              <a:rPr lang="bg-BG" sz="3200" b="1" dirty="0" smtClean="0">
                <a:solidFill>
                  <a:srgbClr val="1F497D">
                    <a:lumMod val="75000"/>
                  </a:srgbClr>
                </a:solidFill>
              </a:rPr>
              <a:t>НА РИСКА ОТ НАВОДНЕНИЯ И СВЛАЧИЩА“ (1)</a:t>
            </a:r>
            <a:endParaRPr lang="bg-BG" sz="3200" b="1" dirty="0">
              <a:solidFill>
                <a:srgbClr val="1F497D">
                  <a:lumMod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78154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51520" y="2299410"/>
            <a:ext cx="8496944" cy="20656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603250" lvl="2" indent="-514350" algn="just">
              <a:lnSpc>
                <a:spcPct val="110000"/>
              </a:lnSpc>
              <a:spcBef>
                <a:spcPts val="200"/>
              </a:spcBef>
              <a:buClr>
                <a:srgbClr val="17375E"/>
              </a:buClr>
              <a:buSzPct val="80000"/>
              <a:buFont typeface="+mj-lt"/>
              <a:buAutoNum type="arabicPeriod" startAt="2"/>
              <a:tabLst>
                <a:tab pos="446088" algn="l"/>
              </a:tabLst>
            </a:pPr>
            <a:r>
              <a:rPr lang="bg-BG" sz="2600" dirty="0" smtClean="0">
                <a:solidFill>
                  <a:srgbClr val="17375E"/>
                </a:solidFill>
              </a:rPr>
              <a:t>Изпълнение </a:t>
            </a:r>
            <a:r>
              <a:rPr lang="bg-BG" sz="2600" dirty="0">
                <a:solidFill>
                  <a:srgbClr val="17375E"/>
                </a:solidFill>
              </a:rPr>
              <a:t>на проучвания и оценки във връзка с втори ПУРН за периода 2022-2027 г.</a:t>
            </a:r>
          </a:p>
          <a:p>
            <a:pPr marL="88900" lvl="2" algn="just">
              <a:lnSpc>
                <a:spcPct val="110000"/>
              </a:lnSpc>
              <a:spcBef>
                <a:spcPts val="200"/>
              </a:spcBef>
              <a:buClr>
                <a:srgbClr val="17375E"/>
              </a:buClr>
              <a:buSzPct val="80000"/>
              <a:tabLst>
                <a:tab pos="446088" algn="l"/>
              </a:tabLst>
            </a:pPr>
            <a:endParaRPr lang="bg-BG" sz="800" dirty="0" smtClean="0">
              <a:solidFill>
                <a:srgbClr val="17375E"/>
              </a:solidFill>
            </a:endParaRPr>
          </a:p>
          <a:p>
            <a:pPr marL="88900" lvl="2" algn="just">
              <a:lnSpc>
                <a:spcPct val="110000"/>
              </a:lnSpc>
              <a:spcBef>
                <a:spcPts val="200"/>
              </a:spcBef>
              <a:buClr>
                <a:srgbClr val="17375E"/>
              </a:buClr>
              <a:buSzPct val="80000"/>
              <a:tabLst>
                <a:tab pos="446088" algn="l"/>
              </a:tabLst>
            </a:pPr>
            <a:endParaRPr lang="bg-BG" sz="800" dirty="0">
              <a:solidFill>
                <a:srgbClr val="17375E"/>
              </a:solidFill>
            </a:endParaRPr>
          </a:p>
          <a:p>
            <a:pPr marL="88900" lvl="2" algn="just">
              <a:lnSpc>
                <a:spcPct val="110000"/>
              </a:lnSpc>
              <a:spcBef>
                <a:spcPts val="200"/>
              </a:spcBef>
              <a:buClr>
                <a:srgbClr val="17375E"/>
              </a:buClr>
              <a:buSzPct val="80000"/>
              <a:tabLst>
                <a:tab pos="446088" algn="l"/>
              </a:tabLst>
            </a:pPr>
            <a:endParaRPr lang="bg-BG" sz="800" b="1" dirty="0" smtClean="0">
              <a:solidFill>
                <a:srgbClr val="17375E"/>
              </a:solidFill>
            </a:endParaRPr>
          </a:p>
          <a:p>
            <a:pPr marL="88900" lvl="2" algn="just">
              <a:lnSpc>
                <a:spcPct val="110000"/>
              </a:lnSpc>
              <a:spcBef>
                <a:spcPts val="200"/>
              </a:spcBef>
              <a:buClr>
                <a:srgbClr val="17375E"/>
              </a:buClr>
              <a:buSzPct val="80000"/>
              <a:tabLst>
                <a:tab pos="446088" algn="l"/>
              </a:tabLst>
            </a:pPr>
            <a:r>
              <a:rPr lang="bg-BG" sz="2400" b="1" dirty="0" smtClean="0">
                <a:solidFill>
                  <a:srgbClr val="17375E"/>
                </a:solidFill>
              </a:rPr>
              <a:t>	БЕНЕФИЦИЕНТ</a:t>
            </a:r>
            <a:r>
              <a:rPr lang="bg-BG" sz="2400" b="1" dirty="0">
                <a:solidFill>
                  <a:srgbClr val="17375E"/>
                </a:solidFill>
              </a:rPr>
              <a:t>: Дирекция</a:t>
            </a:r>
            <a:r>
              <a:rPr lang="en-US" sz="2400" b="1" dirty="0">
                <a:solidFill>
                  <a:srgbClr val="17375E"/>
                </a:solidFill>
              </a:rPr>
              <a:t> “</a:t>
            </a:r>
            <a:r>
              <a:rPr lang="bg-BG" sz="2400" b="1" dirty="0">
                <a:solidFill>
                  <a:srgbClr val="17375E"/>
                </a:solidFill>
              </a:rPr>
              <a:t>Управление на водите</a:t>
            </a:r>
            <a:r>
              <a:rPr lang="en-US" sz="2400" b="1" dirty="0">
                <a:solidFill>
                  <a:srgbClr val="17375E"/>
                </a:solidFill>
              </a:rPr>
              <a:t>”-</a:t>
            </a:r>
            <a:r>
              <a:rPr lang="bg-BG" sz="2400" b="1" dirty="0">
                <a:solidFill>
                  <a:srgbClr val="17375E"/>
                </a:solidFill>
              </a:rPr>
              <a:t> </a:t>
            </a:r>
            <a:r>
              <a:rPr lang="bg-BG" sz="2400" b="1" dirty="0" smtClean="0">
                <a:solidFill>
                  <a:srgbClr val="17375E"/>
                </a:solidFill>
              </a:rPr>
              <a:t>МОСВ</a:t>
            </a:r>
          </a:p>
          <a:p>
            <a:pPr marL="88900" lvl="2" algn="just">
              <a:lnSpc>
                <a:spcPct val="110000"/>
              </a:lnSpc>
              <a:spcBef>
                <a:spcPts val="200"/>
              </a:spcBef>
              <a:buClr>
                <a:srgbClr val="17375E"/>
              </a:buClr>
              <a:buSzPct val="80000"/>
              <a:tabLst>
                <a:tab pos="446088" algn="l"/>
              </a:tabLst>
            </a:pPr>
            <a:endParaRPr lang="bg-BG" sz="900" b="1" dirty="0" smtClean="0">
              <a:solidFill>
                <a:srgbClr val="17375E"/>
              </a:solidFill>
            </a:endParaRPr>
          </a:p>
        </p:txBody>
      </p:sp>
      <p:pic>
        <p:nvPicPr>
          <p:cNvPr id="7" name="Picture 12"/>
          <p:cNvPicPr>
            <a:picLocks noChangeAspect="1"/>
          </p:cNvPicPr>
          <p:nvPr/>
        </p:nvPicPr>
        <p:blipFill>
          <a:blip r:embed="rId3">
            <a:lum/>
            <a:alphaModFix/>
          </a:blip>
          <a:srcRect/>
          <a:stretch>
            <a:fillRect/>
          </a:stretch>
        </p:blipFill>
        <p:spPr>
          <a:xfrm>
            <a:off x="342000" y="672762"/>
            <a:ext cx="701608" cy="423360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Picture 11"/>
          <p:cNvPicPr>
            <a:picLocks noChangeAspect="1"/>
          </p:cNvPicPr>
          <p:nvPr/>
        </p:nvPicPr>
        <p:blipFill>
          <a:blip r:embed="rId4">
            <a:lum/>
            <a:alphaModFix/>
          </a:blip>
          <a:srcRect/>
          <a:stretch>
            <a:fillRect/>
          </a:stretch>
        </p:blipFill>
        <p:spPr>
          <a:xfrm>
            <a:off x="342000" y="172800"/>
            <a:ext cx="701608" cy="439920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Content Placeholder 2"/>
          <p:cNvSpPr txBox="1">
            <a:spLocks/>
          </p:cNvSpPr>
          <p:nvPr/>
        </p:nvSpPr>
        <p:spPr>
          <a:xfrm>
            <a:off x="1115616" y="188640"/>
            <a:ext cx="7776864" cy="1224136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61913" lvl="2" indent="0" algn="r">
              <a:spcBef>
                <a:spcPts val="0"/>
              </a:spcBef>
              <a:buClr>
                <a:srgbClr val="17375E"/>
              </a:buClr>
              <a:buSzPct val="75000"/>
              <a:buFont typeface="Arial" pitchFamily="34" charset="0"/>
              <a:buNone/>
            </a:pPr>
            <a:r>
              <a:rPr lang="bg-BG" sz="3200" b="1" dirty="0">
                <a:solidFill>
                  <a:srgbClr val="1F497D">
                    <a:lumMod val="75000"/>
                  </a:srgbClr>
                </a:solidFill>
              </a:rPr>
              <a:t>ПРИОРИТЕТНА ОС </a:t>
            </a:r>
          </a:p>
          <a:p>
            <a:pPr marL="61913" lvl="2" indent="0" algn="r">
              <a:spcBef>
                <a:spcPts val="0"/>
              </a:spcBef>
              <a:buClr>
                <a:srgbClr val="17375E"/>
              </a:buClr>
              <a:buSzPct val="75000"/>
              <a:buFont typeface="Arial" pitchFamily="34" charset="0"/>
              <a:buNone/>
            </a:pPr>
            <a:r>
              <a:rPr lang="bg-BG" sz="3200" b="1" dirty="0" smtClean="0">
                <a:solidFill>
                  <a:srgbClr val="1F497D">
                    <a:lumMod val="75000"/>
                  </a:srgbClr>
                </a:solidFill>
              </a:rPr>
              <a:t>„ПРЕВЕНЦИЯ И УПРАВЛЕНИЕ </a:t>
            </a:r>
          </a:p>
          <a:p>
            <a:pPr marL="61913" lvl="2" indent="0" algn="r">
              <a:spcBef>
                <a:spcPts val="0"/>
              </a:spcBef>
              <a:buClr>
                <a:srgbClr val="17375E"/>
              </a:buClr>
              <a:buSzPct val="75000"/>
              <a:buFont typeface="Arial" pitchFamily="34" charset="0"/>
              <a:buNone/>
            </a:pPr>
            <a:r>
              <a:rPr lang="bg-BG" sz="3200" b="1" dirty="0" smtClean="0">
                <a:solidFill>
                  <a:srgbClr val="1F497D">
                    <a:lumMod val="75000"/>
                  </a:srgbClr>
                </a:solidFill>
              </a:rPr>
              <a:t>НА РИСКА ОТ НАВОДНЕНИЯ И СВЛАЧИЩА“ (2)</a:t>
            </a:r>
            <a:endParaRPr lang="bg-BG" sz="3200" b="1" dirty="0">
              <a:solidFill>
                <a:srgbClr val="1F497D">
                  <a:lumMod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8004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51520" y="1844824"/>
            <a:ext cx="8496944" cy="36907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88900" lvl="2" algn="just">
              <a:lnSpc>
                <a:spcPct val="110000"/>
              </a:lnSpc>
              <a:spcBef>
                <a:spcPts val="200"/>
              </a:spcBef>
              <a:buClr>
                <a:srgbClr val="17375E"/>
              </a:buClr>
              <a:buSzPct val="80000"/>
              <a:tabLst>
                <a:tab pos="446088" algn="l"/>
              </a:tabLst>
            </a:pPr>
            <a:endParaRPr lang="bg-BG" sz="900" b="1" dirty="0" smtClean="0">
              <a:solidFill>
                <a:srgbClr val="17375E"/>
              </a:solidFill>
            </a:endParaRPr>
          </a:p>
          <a:p>
            <a:pPr marL="450850" lvl="2" indent="-361950" algn="just">
              <a:lnSpc>
                <a:spcPct val="110000"/>
              </a:lnSpc>
              <a:spcBef>
                <a:spcPts val="200"/>
              </a:spcBef>
              <a:buClr>
                <a:srgbClr val="17375E"/>
              </a:buClr>
              <a:buSzPct val="80000"/>
              <a:buFont typeface="+mj-lt"/>
              <a:buAutoNum type="arabicPeriod" startAt="3"/>
              <a:tabLst>
                <a:tab pos="446088" algn="l"/>
              </a:tabLst>
            </a:pPr>
            <a:r>
              <a:rPr lang="bg-BG" sz="2600" dirty="0" smtClean="0">
                <a:solidFill>
                  <a:srgbClr val="17375E"/>
                </a:solidFill>
              </a:rPr>
              <a:t>Установяване на 6 центъра за повишаване готовността на населението за адекватна реакция при наводнения с фокус групи подрастващи (деца и младежи), бизнес (МСП), доброволни формирования за оказване на помощ при наводнения</a:t>
            </a:r>
          </a:p>
          <a:p>
            <a:pPr marL="88900" lvl="2" algn="just">
              <a:lnSpc>
                <a:spcPct val="110000"/>
              </a:lnSpc>
              <a:spcBef>
                <a:spcPts val="200"/>
              </a:spcBef>
              <a:buClr>
                <a:srgbClr val="17375E"/>
              </a:buClr>
              <a:buSzPct val="80000"/>
              <a:tabLst>
                <a:tab pos="446088" algn="l"/>
              </a:tabLst>
            </a:pPr>
            <a:endParaRPr lang="bg-BG" sz="800" b="1" dirty="0" smtClean="0">
              <a:solidFill>
                <a:srgbClr val="17375E"/>
              </a:solidFill>
            </a:endParaRPr>
          </a:p>
          <a:p>
            <a:pPr marL="88900" lvl="2" algn="just">
              <a:lnSpc>
                <a:spcPct val="110000"/>
              </a:lnSpc>
              <a:spcBef>
                <a:spcPts val="200"/>
              </a:spcBef>
              <a:buClr>
                <a:srgbClr val="17375E"/>
              </a:buClr>
              <a:buSzPct val="80000"/>
              <a:tabLst>
                <a:tab pos="446088" algn="l"/>
              </a:tabLst>
            </a:pPr>
            <a:endParaRPr lang="bg-BG" sz="800" b="1" dirty="0" smtClean="0">
              <a:solidFill>
                <a:srgbClr val="17375E"/>
              </a:solidFill>
            </a:endParaRPr>
          </a:p>
          <a:p>
            <a:pPr marL="88900" lvl="2" algn="just">
              <a:lnSpc>
                <a:spcPct val="110000"/>
              </a:lnSpc>
              <a:spcBef>
                <a:spcPts val="200"/>
              </a:spcBef>
              <a:buClr>
                <a:srgbClr val="17375E"/>
              </a:buClr>
              <a:buSzPct val="80000"/>
              <a:tabLst>
                <a:tab pos="446088" algn="l"/>
              </a:tabLst>
            </a:pPr>
            <a:r>
              <a:rPr lang="bg-BG" sz="2400" b="1" dirty="0" smtClean="0">
                <a:solidFill>
                  <a:srgbClr val="17375E"/>
                </a:solidFill>
              </a:rPr>
              <a:t>	БЕНЕФИЦИЕНТ</a:t>
            </a:r>
            <a:r>
              <a:rPr lang="bg-BG" sz="2400" b="1" dirty="0">
                <a:solidFill>
                  <a:srgbClr val="17375E"/>
                </a:solidFill>
              </a:rPr>
              <a:t>: ГДПБЗН към МВР</a:t>
            </a:r>
          </a:p>
          <a:p>
            <a:pPr marL="88900" lvl="2" algn="just">
              <a:lnSpc>
                <a:spcPct val="110000"/>
              </a:lnSpc>
              <a:spcBef>
                <a:spcPts val="200"/>
              </a:spcBef>
              <a:buClr>
                <a:srgbClr val="17375E"/>
              </a:buClr>
              <a:buSzPct val="80000"/>
              <a:tabLst>
                <a:tab pos="446088" algn="l"/>
              </a:tabLst>
            </a:pPr>
            <a:endParaRPr lang="bg-BG" sz="2600" dirty="0">
              <a:solidFill>
                <a:srgbClr val="17375E"/>
              </a:solidFill>
            </a:endParaRPr>
          </a:p>
        </p:txBody>
      </p:sp>
      <p:pic>
        <p:nvPicPr>
          <p:cNvPr id="7" name="Picture 12"/>
          <p:cNvPicPr>
            <a:picLocks noChangeAspect="1"/>
          </p:cNvPicPr>
          <p:nvPr/>
        </p:nvPicPr>
        <p:blipFill>
          <a:blip r:embed="rId3">
            <a:lum/>
            <a:alphaModFix/>
          </a:blip>
          <a:srcRect/>
          <a:stretch>
            <a:fillRect/>
          </a:stretch>
        </p:blipFill>
        <p:spPr>
          <a:xfrm>
            <a:off x="342000" y="672762"/>
            <a:ext cx="701608" cy="423360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Picture 11"/>
          <p:cNvPicPr>
            <a:picLocks noChangeAspect="1"/>
          </p:cNvPicPr>
          <p:nvPr/>
        </p:nvPicPr>
        <p:blipFill>
          <a:blip r:embed="rId4">
            <a:lum/>
            <a:alphaModFix/>
          </a:blip>
          <a:srcRect/>
          <a:stretch>
            <a:fillRect/>
          </a:stretch>
        </p:blipFill>
        <p:spPr>
          <a:xfrm>
            <a:off x="342000" y="172800"/>
            <a:ext cx="701608" cy="439920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Content Placeholder 2"/>
          <p:cNvSpPr txBox="1">
            <a:spLocks/>
          </p:cNvSpPr>
          <p:nvPr/>
        </p:nvSpPr>
        <p:spPr>
          <a:xfrm>
            <a:off x="1115616" y="188640"/>
            <a:ext cx="7776864" cy="1224136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61913" lvl="2" indent="0" algn="r">
              <a:spcBef>
                <a:spcPts val="0"/>
              </a:spcBef>
              <a:buClr>
                <a:srgbClr val="17375E"/>
              </a:buClr>
              <a:buSzPct val="75000"/>
              <a:buFont typeface="Arial" pitchFamily="34" charset="0"/>
              <a:buNone/>
            </a:pPr>
            <a:r>
              <a:rPr lang="bg-BG" sz="3200" b="1" dirty="0">
                <a:solidFill>
                  <a:srgbClr val="1F497D">
                    <a:lumMod val="75000"/>
                  </a:srgbClr>
                </a:solidFill>
              </a:rPr>
              <a:t>ПРИОРИТЕТНА ОС </a:t>
            </a:r>
          </a:p>
          <a:p>
            <a:pPr marL="61913" lvl="2" indent="0" algn="r">
              <a:spcBef>
                <a:spcPts val="0"/>
              </a:spcBef>
              <a:buClr>
                <a:srgbClr val="17375E"/>
              </a:buClr>
              <a:buSzPct val="75000"/>
              <a:buFont typeface="Arial" pitchFamily="34" charset="0"/>
              <a:buNone/>
            </a:pPr>
            <a:r>
              <a:rPr lang="bg-BG" sz="3200" b="1" dirty="0" smtClean="0">
                <a:solidFill>
                  <a:srgbClr val="1F497D">
                    <a:lumMod val="75000"/>
                  </a:srgbClr>
                </a:solidFill>
              </a:rPr>
              <a:t>„ПРЕВЕНЦИЯ И УПРАВЛЕНИЕ </a:t>
            </a:r>
          </a:p>
          <a:p>
            <a:pPr marL="61913" lvl="2" indent="0" algn="r">
              <a:spcBef>
                <a:spcPts val="0"/>
              </a:spcBef>
              <a:buClr>
                <a:srgbClr val="17375E"/>
              </a:buClr>
              <a:buSzPct val="75000"/>
              <a:buFont typeface="Arial" pitchFamily="34" charset="0"/>
              <a:buNone/>
            </a:pPr>
            <a:r>
              <a:rPr lang="bg-BG" sz="3200" b="1" dirty="0" smtClean="0">
                <a:solidFill>
                  <a:srgbClr val="1F497D">
                    <a:lumMod val="75000"/>
                  </a:srgbClr>
                </a:solidFill>
              </a:rPr>
              <a:t>НА РИСКА ОТ НАВОДНЕНИЯ И СВЛАЧИЩА“ (3)</a:t>
            </a:r>
            <a:endParaRPr lang="bg-BG" sz="3200" b="1" dirty="0">
              <a:solidFill>
                <a:srgbClr val="1F497D">
                  <a:lumMod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69722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179512" y="2290757"/>
            <a:ext cx="8640960" cy="24970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 algn="just">
              <a:buSzPct val="90000"/>
              <a:buFont typeface="+mj-lt"/>
              <a:buAutoNum type="arabicPeriod" startAt="4"/>
            </a:pPr>
            <a:r>
              <a:rPr lang="ru-RU" sz="2600" dirty="0">
                <a:solidFill>
                  <a:srgbClr val="17375E"/>
                </a:solidFill>
              </a:rPr>
              <a:t>Мерки за </a:t>
            </a:r>
            <a:r>
              <a:rPr lang="bg-BG" sz="2600" dirty="0">
                <a:solidFill>
                  <a:srgbClr val="17375E"/>
                </a:solidFill>
              </a:rPr>
              <a:t>въвеждане</a:t>
            </a:r>
            <a:r>
              <a:rPr lang="ru-RU" sz="2600" dirty="0">
                <a:solidFill>
                  <a:srgbClr val="17375E"/>
                </a:solidFill>
              </a:rPr>
              <a:t> на решения за превенция и управление на риска </a:t>
            </a:r>
            <a:r>
              <a:rPr lang="bg-BG" sz="2600" dirty="0">
                <a:solidFill>
                  <a:srgbClr val="17375E"/>
                </a:solidFill>
              </a:rPr>
              <a:t>от наводнения, в т. ч. екосистемно базирани решения</a:t>
            </a:r>
          </a:p>
          <a:p>
            <a:pPr algn="just"/>
            <a:endParaRPr lang="bg-BG" sz="1200" b="1" dirty="0" smtClean="0">
              <a:solidFill>
                <a:srgbClr val="17375E"/>
              </a:solidFill>
            </a:endParaRPr>
          </a:p>
          <a:p>
            <a:pPr algn="just"/>
            <a:endParaRPr lang="bg-BG" sz="1200" b="1" dirty="0">
              <a:solidFill>
                <a:srgbClr val="17375E"/>
              </a:solidFill>
            </a:endParaRPr>
          </a:p>
          <a:p>
            <a:pPr algn="just" defTabSz="450850"/>
            <a:r>
              <a:rPr lang="bg-BG" sz="2400" b="1" dirty="0">
                <a:solidFill>
                  <a:srgbClr val="17375E"/>
                </a:solidFill>
              </a:rPr>
              <a:t>	</a:t>
            </a:r>
            <a:r>
              <a:rPr lang="bg-BG" sz="2400" b="1" dirty="0" smtClean="0">
                <a:solidFill>
                  <a:srgbClr val="17375E"/>
                </a:solidFill>
              </a:rPr>
              <a:t>БЕНЕФИЦИЕНТ</a:t>
            </a:r>
            <a:r>
              <a:rPr lang="bg-BG" sz="2400" b="1" dirty="0">
                <a:solidFill>
                  <a:srgbClr val="17375E"/>
                </a:solidFill>
              </a:rPr>
              <a:t>: Общини</a:t>
            </a:r>
          </a:p>
          <a:p>
            <a:pPr marL="88900" lvl="2" algn="just">
              <a:lnSpc>
                <a:spcPct val="110000"/>
              </a:lnSpc>
              <a:spcBef>
                <a:spcPts val="200"/>
              </a:spcBef>
              <a:buClr>
                <a:srgbClr val="17375E"/>
              </a:buClr>
              <a:buSzPct val="80000"/>
              <a:tabLst>
                <a:tab pos="446088" algn="l"/>
              </a:tabLst>
            </a:pPr>
            <a:endParaRPr lang="bg-BG" sz="2600" dirty="0">
              <a:solidFill>
                <a:srgbClr val="17375E"/>
              </a:solidFill>
            </a:endParaRPr>
          </a:p>
        </p:txBody>
      </p:sp>
      <p:pic>
        <p:nvPicPr>
          <p:cNvPr id="7" name="Picture 12"/>
          <p:cNvPicPr>
            <a:picLocks noChangeAspect="1"/>
          </p:cNvPicPr>
          <p:nvPr/>
        </p:nvPicPr>
        <p:blipFill>
          <a:blip r:embed="rId3">
            <a:lum/>
            <a:alphaModFix/>
          </a:blip>
          <a:srcRect/>
          <a:stretch>
            <a:fillRect/>
          </a:stretch>
        </p:blipFill>
        <p:spPr>
          <a:xfrm>
            <a:off x="342000" y="672762"/>
            <a:ext cx="701608" cy="423360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Picture 11"/>
          <p:cNvPicPr>
            <a:picLocks noChangeAspect="1"/>
          </p:cNvPicPr>
          <p:nvPr/>
        </p:nvPicPr>
        <p:blipFill>
          <a:blip r:embed="rId4">
            <a:lum/>
            <a:alphaModFix/>
          </a:blip>
          <a:srcRect/>
          <a:stretch>
            <a:fillRect/>
          </a:stretch>
        </p:blipFill>
        <p:spPr>
          <a:xfrm>
            <a:off x="342000" y="172800"/>
            <a:ext cx="701608" cy="439920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Content Placeholder 2"/>
          <p:cNvSpPr txBox="1">
            <a:spLocks/>
          </p:cNvSpPr>
          <p:nvPr/>
        </p:nvSpPr>
        <p:spPr>
          <a:xfrm>
            <a:off x="1115616" y="188640"/>
            <a:ext cx="7776864" cy="1224136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61913" lvl="2" indent="0" algn="r">
              <a:spcBef>
                <a:spcPts val="0"/>
              </a:spcBef>
              <a:buClr>
                <a:srgbClr val="17375E"/>
              </a:buClr>
              <a:buSzPct val="75000"/>
              <a:buFont typeface="Arial" pitchFamily="34" charset="0"/>
              <a:buNone/>
            </a:pPr>
            <a:r>
              <a:rPr lang="bg-BG" sz="3200" b="1" dirty="0">
                <a:solidFill>
                  <a:srgbClr val="1F497D">
                    <a:lumMod val="75000"/>
                  </a:srgbClr>
                </a:solidFill>
              </a:rPr>
              <a:t>ПРИОРИТЕТНА ОС </a:t>
            </a:r>
          </a:p>
          <a:p>
            <a:pPr marL="61913" lvl="2" indent="0" algn="r">
              <a:spcBef>
                <a:spcPts val="0"/>
              </a:spcBef>
              <a:buClr>
                <a:srgbClr val="17375E"/>
              </a:buClr>
              <a:buSzPct val="75000"/>
              <a:buFont typeface="Arial" pitchFamily="34" charset="0"/>
              <a:buNone/>
            </a:pPr>
            <a:r>
              <a:rPr lang="bg-BG" sz="3200" b="1" dirty="0" smtClean="0">
                <a:solidFill>
                  <a:srgbClr val="1F497D">
                    <a:lumMod val="75000"/>
                  </a:srgbClr>
                </a:solidFill>
              </a:rPr>
              <a:t>„ПРЕВЕНЦИЯ И УПРАВЛЕНИЕ </a:t>
            </a:r>
          </a:p>
          <a:p>
            <a:pPr marL="61913" lvl="2" indent="0" algn="r">
              <a:spcBef>
                <a:spcPts val="0"/>
              </a:spcBef>
              <a:buClr>
                <a:srgbClr val="17375E"/>
              </a:buClr>
              <a:buSzPct val="75000"/>
              <a:buFont typeface="Arial" pitchFamily="34" charset="0"/>
              <a:buNone/>
            </a:pPr>
            <a:r>
              <a:rPr lang="bg-BG" sz="3200" b="1" dirty="0" smtClean="0">
                <a:solidFill>
                  <a:srgbClr val="1F497D">
                    <a:lumMod val="75000"/>
                  </a:srgbClr>
                </a:solidFill>
              </a:rPr>
              <a:t>НА РИСКА ОТ НАВОДНЕНИЯ И СВЛАЧИЩА“ (4)</a:t>
            </a:r>
            <a:endParaRPr lang="bg-BG" sz="3200" b="1" dirty="0">
              <a:solidFill>
                <a:srgbClr val="1F497D">
                  <a:lumMod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69722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87145" y="2924944"/>
            <a:ext cx="8694496" cy="1363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0850" lvl="2" indent="-361950" algn="just">
              <a:lnSpc>
                <a:spcPct val="110000"/>
              </a:lnSpc>
              <a:spcBef>
                <a:spcPts val="1200"/>
              </a:spcBef>
              <a:buClr>
                <a:srgbClr val="17375E"/>
              </a:buClr>
              <a:buSzPct val="80000"/>
              <a:buFont typeface="+mj-lt"/>
              <a:buAutoNum type="arabicPeriod" startAt="5"/>
              <a:tabLst>
                <a:tab pos="446088" algn="l"/>
              </a:tabLst>
            </a:pPr>
            <a:r>
              <a:rPr lang="ru-RU" sz="2600" dirty="0" smtClean="0">
                <a:solidFill>
                  <a:srgbClr val="17375E"/>
                </a:solidFill>
              </a:rPr>
              <a:t>Мерки </a:t>
            </a:r>
            <a:r>
              <a:rPr lang="ru-RU" sz="2600" dirty="0">
                <a:solidFill>
                  <a:srgbClr val="17375E"/>
                </a:solidFill>
              </a:rPr>
              <a:t>за превенция и управление на риска от </a:t>
            </a:r>
            <a:r>
              <a:rPr lang="ru-RU" sz="2600" dirty="0" smtClean="0">
                <a:solidFill>
                  <a:srgbClr val="17375E"/>
                </a:solidFill>
              </a:rPr>
              <a:t>свлачища</a:t>
            </a:r>
          </a:p>
          <a:p>
            <a:pPr marL="603250" lvl="2" indent="-514350" algn="just">
              <a:lnSpc>
                <a:spcPct val="110000"/>
              </a:lnSpc>
              <a:buClr>
                <a:srgbClr val="17375E"/>
              </a:buClr>
              <a:buSzPct val="80000"/>
              <a:buFont typeface="+mj-lt"/>
              <a:buAutoNum type="arabicPeriod" startAt="5"/>
              <a:tabLst>
                <a:tab pos="446088" algn="l"/>
              </a:tabLst>
            </a:pPr>
            <a:endParaRPr lang="ru-RU" sz="800" dirty="0">
              <a:solidFill>
                <a:srgbClr val="17375E"/>
              </a:solidFill>
            </a:endParaRPr>
          </a:p>
          <a:p>
            <a:pPr marL="603250" lvl="2" indent="-514350" algn="just">
              <a:lnSpc>
                <a:spcPct val="110000"/>
              </a:lnSpc>
              <a:buClr>
                <a:srgbClr val="17375E"/>
              </a:buClr>
              <a:buSzPct val="80000"/>
              <a:buFont typeface="+mj-lt"/>
              <a:buAutoNum type="arabicPeriod" startAt="5"/>
              <a:tabLst>
                <a:tab pos="446088" algn="l"/>
              </a:tabLst>
            </a:pPr>
            <a:endParaRPr lang="ru-RU" sz="800" dirty="0" smtClean="0">
              <a:solidFill>
                <a:srgbClr val="17375E"/>
              </a:solidFill>
            </a:endParaRPr>
          </a:p>
          <a:p>
            <a:pPr marL="88900" lvl="2" algn="just">
              <a:lnSpc>
                <a:spcPct val="110000"/>
              </a:lnSpc>
              <a:spcBef>
                <a:spcPts val="1200"/>
              </a:spcBef>
              <a:buClr>
                <a:srgbClr val="17375E"/>
              </a:buClr>
              <a:buSzPct val="80000"/>
              <a:tabLst>
                <a:tab pos="446088" algn="l"/>
              </a:tabLst>
            </a:pPr>
            <a:r>
              <a:rPr lang="bg-BG" sz="2400" b="1" dirty="0" smtClean="0">
                <a:solidFill>
                  <a:srgbClr val="17375E"/>
                </a:solidFill>
              </a:rPr>
              <a:t>	БЕНЕФИЦИЕНТ</a:t>
            </a:r>
            <a:r>
              <a:rPr lang="bg-BG" sz="2400" b="1" dirty="0">
                <a:solidFill>
                  <a:srgbClr val="17375E"/>
                </a:solidFill>
              </a:rPr>
              <a:t>: </a:t>
            </a:r>
            <a:r>
              <a:rPr lang="bg-BG" sz="2400" b="1" dirty="0" smtClean="0">
                <a:solidFill>
                  <a:srgbClr val="17375E"/>
                </a:solidFill>
              </a:rPr>
              <a:t>Общини; </a:t>
            </a:r>
            <a:r>
              <a:rPr lang="bg-BG" sz="2400" b="1" dirty="0" smtClean="0">
                <a:solidFill>
                  <a:srgbClr val="17375E"/>
                </a:solidFill>
              </a:rPr>
              <a:t>МРРБ</a:t>
            </a:r>
            <a:endParaRPr lang="ru-RU" sz="800" dirty="0" smtClean="0">
              <a:solidFill>
                <a:srgbClr val="17375E"/>
              </a:solidFill>
            </a:endParaRPr>
          </a:p>
        </p:txBody>
      </p:sp>
      <p:pic>
        <p:nvPicPr>
          <p:cNvPr id="7" name="Picture 12"/>
          <p:cNvPicPr>
            <a:picLocks noChangeAspect="1"/>
          </p:cNvPicPr>
          <p:nvPr/>
        </p:nvPicPr>
        <p:blipFill>
          <a:blip r:embed="rId3">
            <a:lum/>
            <a:alphaModFix/>
          </a:blip>
          <a:srcRect/>
          <a:stretch>
            <a:fillRect/>
          </a:stretch>
        </p:blipFill>
        <p:spPr>
          <a:xfrm>
            <a:off x="342000" y="672762"/>
            <a:ext cx="701608" cy="423360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Picture 11"/>
          <p:cNvPicPr>
            <a:picLocks noChangeAspect="1"/>
          </p:cNvPicPr>
          <p:nvPr/>
        </p:nvPicPr>
        <p:blipFill>
          <a:blip r:embed="rId4">
            <a:lum/>
            <a:alphaModFix/>
          </a:blip>
          <a:srcRect/>
          <a:stretch>
            <a:fillRect/>
          </a:stretch>
        </p:blipFill>
        <p:spPr>
          <a:xfrm>
            <a:off x="342000" y="172800"/>
            <a:ext cx="701608" cy="439920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Content Placeholder 2"/>
          <p:cNvSpPr txBox="1">
            <a:spLocks/>
          </p:cNvSpPr>
          <p:nvPr/>
        </p:nvSpPr>
        <p:spPr>
          <a:xfrm>
            <a:off x="1115616" y="188640"/>
            <a:ext cx="7776864" cy="1224136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61913" lvl="2" indent="0" algn="r">
              <a:spcBef>
                <a:spcPts val="0"/>
              </a:spcBef>
              <a:buClr>
                <a:srgbClr val="17375E"/>
              </a:buClr>
              <a:buSzPct val="75000"/>
              <a:buFont typeface="Arial" pitchFamily="34" charset="0"/>
              <a:buNone/>
            </a:pPr>
            <a:r>
              <a:rPr lang="bg-BG" sz="3200" b="1" dirty="0">
                <a:solidFill>
                  <a:srgbClr val="1F497D">
                    <a:lumMod val="75000"/>
                  </a:srgbClr>
                </a:solidFill>
              </a:rPr>
              <a:t>ПРИОРИТЕТНА ОС </a:t>
            </a:r>
          </a:p>
          <a:p>
            <a:pPr marL="61913" lvl="2" indent="0" algn="r">
              <a:spcBef>
                <a:spcPts val="0"/>
              </a:spcBef>
              <a:buClr>
                <a:srgbClr val="17375E"/>
              </a:buClr>
              <a:buSzPct val="75000"/>
              <a:buFont typeface="Arial" pitchFamily="34" charset="0"/>
              <a:buNone/>
            </a:pPr>
            <a:r>
              <a:rPr lang="bg-BG" sz="3200" b="1" dirty="0" smtClean="0">
                <a:solidFill>
                  <a:srgbClr val="1F497D">
                    <a:lumMod val="75000"/>
                  </a:srgbClr>
                </a:solidFill>
              </a:rPr>
              <a:t>„ПРЕВЕНЦИЯ И УПРАВЛЕНИЕ </a:t>
            </a:r>
          </a:p>
          <a:p>
            <a:pPr marL="61913" lvl="2" indent="0" algn="r">
              <a:spcBef>
                <a:spcPts val="0"/>
              </a:spcBef>
              <a:buClr>
                <a:srgbClr val="17375E"/>
              </a:buClr>
              <a:buSzPct val="75000"/>
              <a:buFont typeface="Arial" pitchFamily="34" charset="0"/>
              <a:buNone/>
            </a:pPr>
            <a:r>
              <a:rPr lang="bg-BG" sz="3200" b="1" dirty="0" smtClean="0">
                <a:solidFill>
                  <a:srgbClr val="1F497D">
                    <a:lumMod val="75000"/>
                  </a:srgbClr>
                </a:solidFill>
              </a:rPr>
              <a:t>НА РИСКА ОТ НАВОДНЕНИЯ И СВЛАЧИЩА“ (5)</a:t>
            </a:r>
            <a:endParaRPr lang="bg-BG" sz="3200" b="1" dirty="0">
              <a:solidFill>
                <a:srgbClr val="1F497D">
                  <a:lumMod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84326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51520" y="2564904"/>
            <a:ext cx="8496944" cy="26838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0850" lvl="2" indent="-361950" algn="just">
              <a:lnSpc>
                <a:spcPct val="110000"/>
              </a:lnSpc>
              <a:spcBef>
                <a:spcPts val="1200"/>
              </a:spcBef>
              <a:buClr>
                <a:srgbClr val="17375E"/>
              </a:buClr>
              <a:buSzPct val="80000"/>
              <a:buFont typeface="+mj-lt"/>
              <a:buAutoNum type="arabicPeriod" startAt="6"/>
              <a:tabLst>
                <a:tab pos="446088" algn="l"/>
              </a:tabLst>
            </a:pPr>
            <a:r>
              <a:rPr lang="bg-BG" sz="2600" dirty="0" smtClean="0">
                <a:solidFill>
                  <a:srgbClr val="17375E"/>
                </a:solidFill>
              </a:rPr>
              <a:t>Демонстрационни/пилотни проекти</a:t>
            </a:r>
            <a:r>
              <a:rPr lang="ru-RU" sz="2600" dirty="0" smtClean="0">
                <a:solidFill>
                  <a:srgbClr val="17375E"/>
                </a:solidFill>
              </a:rPr>
              <a:t>, </a:t>
            </a:r>
            <a:r>
              <a:rPr lang="bg-BG" sz="2600" dirty="0" smtClean="0">
                <a:solidFill>
                  <a:srgbClr val="17375E"/>
                </a:solidFill>
              </a:rPr>
              <a:t>свързани</a:t>
            </a:r>
            <a:r>
              <a:rPr lang="ru-RU" sz="2600" dirty="0" smtClean="0">
                <a:solidFill>
                  <a:srgbClr val="17375E"/>
                </a:solidFill>
              </a:rPr>
              <a:t> </a:t>
            </a:r>
            <a:r>
              <a:rPr lang="ru-RU" sz="2600" dirty="0">
                <a:solidFill>
                  <a:srgbClr val="17375E"/>
                </a:solidFill>
              </a:rPr>
              <a:t>с превенция и управление на риска от наводнения</a:t>
            </a:r>
            <a:r>
              <a:rPr lang="bg-BG" sz="2600" dirty="0" smtClean="0">
                <a:solidFill>
                  <a:srgbClr val="17375E"/>
                </a:solidFill>
              </a:rPr>
              <a:t> и свлачища и информационни кампании, свързани с повишаване общественото съзнание в тази насока</a:t>
            </a:r>
          </a:p>
          <a:p>
            <a:pPr marL="450850" lvl="2" indent="-361950" algn="just">
              <a:lnSpc>
                <a:spcPct val="110000"/>
              </a:lnSpc>
              <a:buClr>
                <a:srgbClr val="17375E"/>
              </a:buClr>
              <a:buSzPct val="80000"/>
              <a:buFont typeface="+mj-lt"/>
              <a:buAutoNum type="arabicPeriod" startAt="6"/>
              <a:tabLst>
                <a:tab pos="446088" algn="l"/>
              </a:tabLst>
            </a:pPr>
            <a:endParaRPr lang="bg-BG" sz="800" dirty="0">
              <a:solidFill>
                <a:srgbClr val="17375E"/>
              </a:solidFill>
            </a:endParaRPr>
          </a:p>
          <a:p>
            <a:pPr marL="450850" lvl="2" indent="-361950" algn="just">
              <a:lnSpc>
                <a:spcPct val="110000"/>
              </a:lnSpc>
              <a:buClr>
                <a:srgbClr val="17375E"/>
              </a:buClr>
              <a:buSzPct val="80000"/>
              <a:buFont typeface="+mj-lt"/>
              <a:buAutoNum type="arabicPeriod" startAt="6"/>
              <a:tabLst>
                <a:tab pos="446088" algn="l"/>
              </a:tabLst>
            </a:pPr>
            <a:endParaRPr lang="bg-BG" sz="800" dirty="0" smtClean="0">
              <a:solidFill>
                <a:srgbClr val="17375E"/>
              </a:solidFill>
            </a:endParaRPr>
          </a:p>
          <a:p>
            <a:pPr marL="88900" lvl="2" algn="just">
              <a:lnSpc>
                <a:spcPct val="110000"/>
              </a:lnSpc>
              <a:spcBef>
                <a:spcPts val="1200"/>
              </a:spcBef>
              <a:buClr>
                <a:srgbClr val="17375E"/>
              </a:buClr>
              <a:buSzPct val="80000"/>
              <a:tabLst>
                <a:tab pos="446088" algn="l"/>
              </a:tabLst>
            </a:pPr>
            <a:r>
              <a:rPr lang="bg-BG" sz="2400" b="1" dirty="0" smtClean="0">
                <a:solidFill>
                  <a:srgbClr val="17375E"/>
                </a:solidFill>
              </a:rPr>
              <a:t>	БЕНЕФИЦИЕНТ</a:t>
            </a:r>
            <a:r>
              <a:rPr lang="bg-BG" sz="2400" b="1" dirty="0">
                <a:solidFill>
                  <a:srgbClr val="17375E"/>
                </a:solidFill>
              </a:rPr>
              <a:t>: Общини; </a:t>
            </a:r>
            <a:r>
              <a:rPr lang="bg-BG" sz="2400" b="1" dirty="0" smtClean="0">
                <a:solidFill>
                  <a:srgbClr val="17375E"/>
                </a:solidFill>
              </a:rPr>
              <a:t>НПО</a:t>
            </a:r>
            <a:endParaRPr lang="bg-BG" sz="2400" b="1" dirty="0">
              <a:solidFill>
                <a:srgbClr val="17375E"/>
              </a:solidFill>
            </a:endParaRPr>
          </a:p>
        </p:txBody>
      </p:sp>
      <p:pic>
        <p:nvPicPr>
          <p:cNvPr id="7" name="Picture 12"/>
          <p:cNvPicPr>
            <a:picLocks noChangeAspect="1"/>
          </p:cNvPicPr>
          <p:nvPr/>
        </p:nvPicPr>
        <p:blipFill>
          <a:blip r:embed="rId3">
            <a:lum/>
            <a:alphaModFix/>
          </a:blip>
          <a:srcRect/>
          <a:stretch>
            <a:fillRect/>
          </a:stretch>
        </p:blipFill>
        <p:spPr>
          <a:xfrm>
            <a:off x="342000" y="672762"/>
            <a:ext cx="701608" cy="423360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Picture 11"/>
          <p:cNvPicPr>
            <a:picLocks noChangeAspect="1"/>
          </p:cNvPicPr>
          <p:nvPr/>
        </p:nvPicPr>
        <p:blipFill>
          <a:blip r:embed="rId4">
            <a:lum/>
            <a:alphaModFix/>
          </a:blip>
          <a:srcRect/>
          <a:stretch>
            <a:fillRect/>
          </a:stretch>
        </p:blipFill>
        <p:spPr>
          <a:xfrm>
            <a:off x="342000" y="172800"/>
            <a:ext cx="701608" cy="439920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Content Placeholder 2"/>
          <p:cNvSpPr txBox="1">
            <a:spLocks/>
          </p:cNvSpPr>
          <p:nvPr/>
        </p:nvSpPr>
        <p:spPr>
          <a:xfrm>
            <a:off x="1115616" y="188640"/>
            <a:ext cx="7776864" cy="1224136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61913" lvl="2" indent="0" algn="r">
              <a:spcBef>
                <a:spcPts val="0"/>
              </a:spcBef>
              <a:buClr>
                <a:srgbClr val="17375E"/>
              </a:buClr>
              <a:buSzPct val="75000"/>
              <a:buFont typeface="Arial" pitchFamily="34" charset="0"/>
              <a:buNone/>
            </a:pPr>
            <a:r>
              <a:rPr lang="bg-BG" sz="3200" b="1" dirty="0">
                <a:solidFill>
                  <a:srgbClr val="1F497D">
                    <a:lumMod val="75000"/>
                  </a:srgbClr>
                </a:solidFill>
              </a:rPr>
              <a:t>ПРИОРИТЕТНА ОС </a:t>
            </a:r>
          </a:p>
          <a:p>
            <a:pPr marL="61913" lvl="2" indent="0" algn="r">
              <a:spcBef>
                <a:spcPts val="0"/>
              </a:spcBef>
              <a:buClr>
                <a:srgbClr val="17375E"/>
              </a:buClr>
              <a:buSzPct val="75000"/>
              <a:buFont typeface="Arial" pitchFamily="34" charset="0"/>
              <a:buNone/>
            </a:pPr>
            <a:r>
              <a:rPr lang="bg-BG" sz="3200" b="1" dirty="0" smtClean="0">
                <a:solidFill>
                  <a:srgbClr val="1F497D">
                    <a:lumMod val="75000"/>
                  </a:srgbClr>
                </a:solidFill>
              </a:rPr>
              <a:t>„ПРЕВЕНЦИЯ И УПРАВЛЕНИЕ </a:t>
            </a:r>
          </a:p>
          <a:p>
            <a:pPr marL="61913" lvl="2" indent="0" algn="r">
              <a:spcBef>
                <a:spcPts val="0"/>
              </a:spcBef>
              <a:buClr>
                <a:srgbClr val="17375E"/>
              </a:buClr>
              <a:buSzPct val="75000"/>
              <a:buFont typeface="Arial" pitchFamily="34" charset="0"/>
              <a:buNone/>
            </a:pPr>
            <a:r>
              <a:rPr lang="bg-BG" sz="3200" b="1" dirty="0" smtClean="0">
                <a:solidFill>
                  <a:srgbClr val="1F497D">
                    <a:lumMod val="75000"/>
                  </a:srgbClr>
                </a:solidFill>
              </a:rPr>
              <a:t>НА РИСКА ОТ НАВОДНЕНИЯ И СВЛАЧИЩА“ (6)</a:t>
            </a:r>
            <a:endParaRPr lang="bg-BG" sz="3200" b="1" dirty="0">
              <a:solidFill>
                <a:srgbClr val="1F497D">
                  <a:lumMod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07348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7"/>
          <p:cNvSpPr/>
          <p:nvPr/>
        </p:nvSpPr>
        <p:spPr>
          <a:xfrm>
            <a:off x="683640" y="80925"/>
            <a:ext cx="7992816" cy="103011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5000" rIns="90000" bIns="45000" anchor="ctr" anchorCtr="0" compatLnSpc="0">
            <a:spAutoFit/>
          </a:bodyPr>
          <a:lstStyle/>
          <a:p>
            <a:pPr marL="457200" marR="0" lvl="0" indent="0" algn="r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bg-BG" sz="3000" b="1" i="0" u="none" strike="noStrike" kern="1200" spc="0" dirty="0">
                <a:ln>
                  <a:noFill/>
                </a:ln>
                <a:solidFill>
                  <a:srgbClr val="17375E"/>
                </a:solidFill>
                <a:latin typeface="Calibri" pitchFamily="18"/>
                <a:ea typeface="Microsoft YaHei" pitchFamily="2"/>
                <a:cs typeface="Mangal" pitchFamily="2"/>
              </a:rPr>
              <a:t>ФИНАНСОВО РАЗПРЕДЕЛЕНИЕ:</a:t>
            </a:r>
          </a:p>
          <a:p>
            <a:pPr marL="457200" marR="0" lvl="0" indent="0" algn="r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bg-BG" sz="3000" b="1" i="0" u="none" strike="noStrike" kern="1200" spc="0" dirty="0">
                <a:ln>
                  <a:noFill/>
                </a:ln>
                <a:solidFill>
                  <a:srgbClr val="006600"/>
                </a:solidFill>
                <a:latin typeface="Calibri" pitchFamily="18"/>
                <a:ea typeface="Microsoft YaHei" pitchFamily="2"/>
                <a:cs typeface="Mangal" pitchFamily="2"/>
              </a:rPr>
              <a:t>ОПОС 2014-2020 г. </a:t>
            </a:r>
            <a:r>
              <a:rPr lang="bg-BG" sz="3000" b="1" i="0" u="none" strike="noStrike" kern="1200" spc="0" dirty="0">
                <a:ln>
                  <a:noFill/>
                </a:ln>
                <a:solidFill>
                  <a:srgbClr val="17375E"/>
                </a:solidFill>
                <a:latin typeface="Calibri" pitchFamily="18"/>
                <a:ea typeface="Microsoft YaHei" pitchFamily="2"/>
                <a:cs typeface="Mangal" pitchFamily="2"/>
              </a:rPr>
              <a:t>(за целия период)</a:t>
            </a:r>
          </a:p>
        </p:txBody>
      </p:sp>
      <p:pic>
        <p:nvPicPr>
          <p:cNvPr id="7" name="Picture 12"/>
          <p:cNvPicPr>
            <a:picLocks noChangeAspect="1"/>
          </p:cNvPicPr>
          <p:nvPr/>
        </p:nvPicPr>
        <p:blipFill>
          <a:blip r:embed="rId4">
            <a:lum/>
            <a:alphaModFix/>
          </a:blip>
          <a:srcRect/>
          <a:stretch>
            <a:fillRect/>
          </a:stretch>
        </p:blipFill>
        <p:spPr>
          <a:xfrm>
            <a:off x="342000" y="672762"/>
            <a:ext cx="701608" cy="423360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Picture 11"/>
          <p:cNvPicPr>
            <a:picLocks noChangeAspect="1"/>
          </p:cNvPicPr>
          <p:nvPr/>
        </p:nvPicPr>
        <p:blipFill>
          <a:blip r:embed="rId5">
            <a:lum/>
            <a:alphaModFix/>
          </a:blip>
          <a:srcRect/>
          <a:stretch>
            <a:fillRect/>
          </a:stretch>
        </p:blipFill>
        <p:spPr>
          <a:xfrm>
            <a:off x="342000" y="172800"/>
            <a:ext cx="701608" cy="439920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Rectangle 8"/>
          <p:cNvSpPr/>
          <p:nvPr/>
        </p:nvSpPr>
        <p:spPr>
          <a:xfrm>
            <a:off x="397652" y="5744869"/>
            <a:ext cx="8350812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600" b="1" dirty="0" smtClean="0">
                <a:solidFill>
                  <a:srgbClr val="006600"/>
                </a:solidFill>
              </a:rPr>
              <a:t>Общ размер на средствата по ОПОС - </a:t>
            </a:r>
            <a:r>
              <a:rPr lang="ru-RU" sz="2600" b="1" dirty="0">
                <a:solidFill>
                  <a:srgbClr val="006600"/>
                </a:solidFill>
              </a:rPr>
              <a:t>1 504 824 </a:t>
            </a:r>
            <a:r>
              <a:rPr lang="ru-RU" sz="2600" b="1" dirty="0" smtClean="0">
                <a:solidFill>
                  <a:srgbClr val="006600"/>
                </a:solidFill>
              </a:rPr>
              <a:t>141 евро</a:t>
            </a:r>
            <a:endParaRPr lang="en-US" sz="2600" b="1" dirty="0">
              <a:solidFill>
                <a:srgbClr val="006600"/>
              </a:solidFill>
            </a:endParaRPr>
          </a:p>
        </p:txBody>
      </p:sp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43444318"/>
              </p:ext>
            </p:extLst>
          </p:nvPr>
        </p:nvGraphicFramePr>
        <p:xfrm>
          <a:off x="487363" y="1995488"/>
          <a:ext cx="8359775" cy="37639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61" name="Document" r:id="rId6" imgW="8301860" imgH="3742283" progId="Word.Document.12">
                  <p:embed/>
                </p:oleObj>
              </mc:Choice>
              <mc:Fallback>
                <p:oleObj name="Document" r:id="rId6" imgW="8301860" imgH="3742283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7363" y="1995488"/>
                        <a:ext cx="8359775" cy="37639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845045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301407"/>
            <a:ext cx="663257" cy="678461"/>
          </a:xfrm>
          <a:prstGeom prst="rect">
            <a:avLst/>
          </a:prstGeom>
        </p:spPr>
      </p:pic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539552" y="1181454"/>
            <a:ext cx="8208912" cy="5328592"/>
          </a:xfrm>
        </p:spPr>
        <p:txBody>
          <a:bodyPr>
            <a:normAutofit lnSpcReduction="10000"/>
          </a:bodyPr>
          <a:lstStyle/>
          <a:p>
            <a:pPr marL="0" indent="0" algn="ctr">
              <a:spcBef>
                <a:spcPts val="1800"/>
              </a:spcBef>
              <a:buNone/>
            </a:pPr>
            <a:endParaRPr lang="en-US" sz="2600" b="1" dirty="0" smtClean="0">
              <a:solidFill>
                <a:srgbClr val="1F497D">
                  <a:lumMod val="75000"/>
                </a:srgbClr>
              </a:solidFill>
            </a:endParaRPr>
          </a:p>
          <a:p>
            <a:pPr marL="0" indent="0" algn="ctr">
              <a:spcBef>
                <a:spcPts val="1800"/>
              </a:spcBef>
              <a:buNone/>
            </a:pPr>
            <a:r>
              <a:rPr lang="bg-BG" sz="5800" b="1" dirty="0" smtClean="0">
                <a:solidFill>
                  <a:srgbClr val="1F497D">
                    <a:lumMod val="75000"/>
                  </a:srgbClr>
                </a:solidFill>
              </a:rPr>
              <a:t> </a:t>
            </a:r>
          </a:p>
          <a:p>
            <a:pPr marL="0" indent="0" algn="ctr">
              <a:spcBef>
                <a:spcPts val="1800"/>
              </a:spcBef>
              <a:buNone/>
            </a:pPr>
            <a:r>
              <a:rPr lang="bg-BG" sz="4300" b="1" dirty="0" smtClean="0">
                <a:solidFill>
                  <a:srgbClr val="1F497D">
                    <a:lumMod val="75000"/>
                  </a:srgbClr>
                </a:solidFill>
              </a:rPr>
              <a:t>БЛАГОДАРЯ ЗА ВНИМАНИЕТО</a:t>
            </a:r>
            <a:r>
              <a:rPr lang="en-US" sz="4300" b="1" dirty="0" smtClean="0">
                <a:solidFill>
                  <a:srgbClr val="1F497D">
                    <a:lumMod val="75000"/>
                  </a:srgbClr>
                </a:solidFill>
              </a:rPr>
              <a:t>!</a:t>
            </a:r>
            <a:endParaRPr lang="bg-BG" sz="4300" b="1" dirty="0" smtClean="0">
              <a:solidFill>
                <a:srgbClr val="1F497D">
                  <a:lumMod val="75000"/>
                </a:srgbClr>
              </a:solidFill>
            </a:endParaRPr>
          </a:p>
          <a:p>
            <a:pPr marL="0" indent="0" algn="ctr">
              <a:spcBef>
                <a:spcPts val="1800"/>
              </a:spcBef>
              <a:buNone/>
            </a:pPr>
            <a:endParaRPr lang="bg-BG" sz="2600" b="1" dirty="0">
              <a:solidFill>
                <a:srgbClr val="1F497D">
                  <a:lumMod val="75000"/>
                </a:srgbClr>
              </a:solidFill>
            </a:endParaRPr>
          </a:p>
          <a:p>
            <a:pPr marL="0" indent="0" algn="r">
              <a:spcBef>
                <a:spcPts val="1800"/>
              </a:spcBef>
              <a:buNone/>
            </a:pPr>
            <a:endParaRPr lang="bg-BG" sz="2600" b="1" dirty="0" smtClean="0">
              <a:solidFill>
                <a:srgbClr val="1F497D">
                  <a:lumMod val="75000"/>
                </a:srgbClr>
              </a:solidFill>
            </a:endParaRPr>
          </a:p>
          <a:p>
            <a:pPr marL="0" indent="0" algn="r">
              <a:spcBef>
                <a:spcPts val="1800"/>
              </a:spcBef>
              <a:buNone/>
            </a:pPr>
            <a:endParaRPr lang="bg-BG" sz="2600" b="1" dirty="0" smtClean="0">
              <a:solidFill>
                <a:srgbClr val="1F497D">
                  <a:lumMod val="75000"/>
                </a:srgbClr>
              </a:solidFill>
            </a:endParaRPr>
          </a:p>
          <a:p>
            <a:pPr marL="0" indent="0" algn="r">
              <a:spcBef>
                <a:spcPts val="0"/>
              </a:spcBef>
              <a:buNone/>
            </a:pPr>
            <a:endParaRPr lang="bg-BG" sz="2400" b="1" dirty="0" smtClean="0">
              <a:solidFill>
                <a:srgbClr val="1F497D">
                  <a:lumMod val="75000"/>
                </a:srgbClr>
              </a:solidFill>
            </a:endParaRPr>
          </a:p>
          <a:p>
            <a:pPr marL="0" indent="0" algn="r">
              <a:spcBef>
                <a:spcPts val="600"/>
              </a:spcBef>
              <a:buNone/>
            </a:pPr>
            <a:endParaRPr lang="bg-BG" sz="1800" b="1" dirty="0" smtClean="0">
              <a:solidFill>
                <a:srgbClr val="1F497D">
                  <a:lumMod val="75000"/>
                </a:srgbClr>
              </a:solidFill>
            </a:endParaRPr>
          </a:p>
          <a:p>
            <a:pPr marL="0" indent="0" algn="r">
              <a:spcBef>
                <a:spcPts val="600"/>
              </a:spcBef>
              <a:buNone/>
            </a:pPr>
            <a:r>
              <a:rPr lang="en-US" sz="2200" b="1" i="1" dirty="0" smtClean="0">
                <a:solidFill>
                  <a:srgbClr val="1F497D">
                    <a:lumMod val="75000"/>
                  </a:srgbClr>
                </a:solidFill>
              </a:rPr>
              <a:t>programming@moew.government.bg</a:t>
            </a:r>
            <a:endParaRPr lang="en-US" sz="2200" b="1" i="1" dirty="0">
              <a:solidFill>
                <a:srgbClr val="1F497D">
                  <a:lumMod val="75000"/>
                </a:srgbClr>
              </a:solidFill>
            </a:endParaRPr>
          </a:p>
        </p:txBody>
      </p:sp>
      <p:pic>
        <p:nvPicPr>
          <p:cNvPr id="9" name="Picture 12"/>
          <p:cNvPicPr>
            <a:picLocks noChangeAspect="1"/>
          </p:cNvPicPr>
          <p:nvPr/>
        </p:nvPicPr>
        <p:blipFill>
          <a:blip r:embed="rId4">
            <a:lum/>
            <a:alphaModFix/>
          </a:blip>
          <a:srcRect/>
          <a:stretch>
            <a:fillRect/>
          </a:stretch>
        </p:blipFill>
        <p:spPr>
          <a:xfrm>
            <a:off x="7884368" y="801369"/>
            <a:ext cx="701608" cy="42336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Picture 11"/>
          <p:cNvPicPr>
            <a:picLocks noChangeAspect="1"/>
          </p:cNvPicPr>
          <p:nvPr/>
        </p:nvPicPr>
        <p:blipFill>
          <a:blip r:embed="rId5">
            <a:lum/>
            <a:alphaModFix/>
          </a:blip>
          <a:srcRect/>
          <a:stretch>
            <a:fillRect/>
          </a:stretch>
        </p:blipFill>
        <p:spPr>
          <a:xfrm>
            <a:off x="7884368" y="301407"/>
            <a:ext cx="701608" cy="43992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941545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3832</TotalTime>
  <Words>297</Words>
  <Application>Microsoft Office PowerPoint</Application>
  <PresentationFormat>On-screen Show (4:3)</PresentationFormat>
  <Paragraphs>70</Paragraphs>
  <Slides>9</Slides>
  <Notes>9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1" baseType="lpstr">
      <vt:lpstr>Office Theme</vt:lpstr>
      <vt:lpstr>Document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DVasileva</dc:creator>
  <cp:lastModifiedBy>MTsvetkova</cp:lastModifiedBy>
  <cp:revision>907</cp:revision>
  <cp:lastPrinted>2014-03-10T10:53:14Z</cp:lastPrinted>
  <dcterms:created xsi:type="dcterms:W3CDTF">2013-04-02T07:50:56Z</dcterms:created>
  <dcterms:modified xsi:type="dcterms:W3CDTF">2014-12-13T11:49:46Z</dcterms:modified>
</cp:coreProperties>
</file>