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67" r:id="rId2"/>
    <p:sldId id="269" r:id="rId3"/>
    <p:sldId id="276" r:id="rId4"/>
    <p:sldId id="273" r:id="rId5"/>
    <p:sldId id="270" r:id="rId6"/>
    <p:sldId id="271" r:id="rId7"/>
    <p:sldId id="281" r:id="rId8"/>
    <p:sldId id="282" r:id="rId9"/>
    <p:sldId id="285" r:id="rId10"/>
    <p:sldId id="275" r:id="rId11"/>
    <p:sldId id="272" r:id="rId12"/>
    <p:sldId id="279" r:id="rId13"/>
    <p:sldId id="280" r:id="rId14"/>
    <p:sldId id="283" r:id="rId15"/>
    <p:sldId id="289" r:id="rId16"/>
    <p:sldId id="278" r:id="rId17"/>
    <p:sldId id="292" r:id="rId18"/>
    <p:sldId id="286" r:id="rId19"/>
    <p:sldId id="290" r:id="rId20"/>
    <p:sldId id="287" r:id="rId21"/>
    <p:sldId id="291" r:id="rId22"/>
    <p:sldId id="266" r:id="rId2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9"/>
    <a:srgbClr val="5069A6"/>
    <a:srgbClr val="C83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06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48" cy="49791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643" y="0"/>
            <a:ext cx="2945448" cy="497918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367A714F-D62F-4BED-961F-132ECF1B9FF1}" type="datetimeFigureOut">
              <a:rPr lang="bg-BG" smtClean="0"/>
              <a:t>12.10.2022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1" tIns="45661" rIns="91321" bIns="45661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5" y="4777790"/>
            <a:ext cx="5437506" cy="3908812"/>
          </a:xfrm>
          <a:prstGeom prst="rect">
            <a:avLst/>
          </a:prstGeom>
        </p:spPr>
        <p:txBody>
          <a:bodyPr vert="horz" lIns="91321" tIns="45661" rIns="91321" bIns="4566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308"/>
            <a:ext cx="2945448" cy="497918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643" y="9430308"/>
            <a:ext cx="2945448" cy="497918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13E96D85-6479-4FED-AE29-330244B54AA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2535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094" y="2085690"/>
            <a:ext cx="112410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600" b="1" dirty="0" smtClean="0"/>
              <a:t>Министерство </a:t>
            </a:r>
            <a:r>
              <a:rPr lang="bg-BG" sz="2600" b="1" dirty="0"/>
              <a:t>на регионалното развитие и благоустройството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8" y="431374"/>
            <a:ext cx="1864429" cy="1590248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27310" y="4210865"/>
            <a:ext cx="11010405" cy="13411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800" b="1" dirty="0" smtClean="0"/>
              <a:t>Установени </a:t>
            </a:r>
            <a:r>
              <a:rPr lang="bg-BG" sz="2800" b="1" dirty="0"/>
              <a:t>дефекти при участъците Лот 2 – „Стара Загора – Нова Загора“ и Лот 3 – „Нова Загора – Ямбол“на АМ „Тракия“</a:t>
            </a:r>
          </a:p>
          <a:p>
            <a:pPr marL="0" indent="0" algn="ctr">
              <a:buNone/>
            </a:pPr>
            <a:endParaRPr lang="bg-BG" sz="2800" b="1" dirty="0" smtClean="0"/>
          </a:p>
          <a:p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5032186" y="5714402"/>
            <a:ext cx="220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dirty="0" smtClean="0"/>
              <a:t>Октомври 2022</a:t>
            </a:r>
            <a:r>
              <a:rPr lang="en-US" dirty="0" smtClean="0"/>
              <a:t> </a:t>
            </a:r>
            <a:r>
              <a:rPr lang="bg-BG" dirty="0" smtClean="0"/>
              <a:t>г</a:t>
            </a:r>
            <a:r>
              <a:rPr lang="bg-BG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78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7776" y="114091"/>
            <a:ext cx="913904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Шурф №2 при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239+650, дясно платно – ЛОТ 3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bg-BG" dirty="0"/>
          </a:p>
        </p:txBody>
      </p:sp>
      <p:pic>
        <p:nvPicPr>
          <p:cNvPr id="3" name="Picture 2" descr="IMGP00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23" y="1452505"/>
            <a:ext cx="2837794" cy="2008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89609" y="868018"/>
            <a:ext cx="4158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6, активна лента </a:t>
            </a:r>
          </a:p>
        </p:txBody>
      </p:sp>
      <p:pic>
        <p:nvPicPr>
          <p:cNvPr id="5" name="Picture 4" descr="IMGP004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4" y="2662539"/>
            <a:ext cx="2644501" cy="178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495373"/>
              </p:ext>
            </p:extLst>
          </p:nvPr>
        </p:nvGraphicFramePr>
        <p:xfrm>
          <a:off x="159566" y="4758973"/>
          <a:ext cx="5868670" cy="18928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3186635637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376160809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4226073862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Пластове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Дебелина на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асфалтов пласт                         [mm]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По проект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[mm]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82996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 пласт – горен износващ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</a:rPr>
                        <a:t>35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40 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08271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 пласт -  долен пласт (биндер)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u="sng">
                          <a:effectLst/>
                        </a:rPr>
                        <a:t>59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60 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76480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ІII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8288795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</a:t>
                      </a:r>
                      <a:r>
                        <a:rPr lang="en-US" sz="1200" dirty="0">
                          <a:effectLst/>
                        </a:rPr>
                        <a:t>V</a:t>
                      </a:r>
                      <a:r>
                        <a:rPr lang="bg-BG" sz="1200" dirty="0">
                          <a:effectLst/>
                        </a:rPr>
                        <a:t>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72963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Дебелина ІII пласт и І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bg-BG" sz="1200">
                          <a:effectLst/>
                        </a:rPr>
                        <a:t>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70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120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645060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Обща дебелина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164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220 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114888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481612" y="856774"/>
            <a:ext cx="5152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</a:t>
            </a:r>
            <a:r>
              <a:rPr lang="en-US" sz="2400" b="1" dirty="0">
                <a:ea typeface="Times New Roman" panose="02020603050405020304" pitchFamily="18" charset="0"/>
              </a:rPr>
              <a:t>8</a:t>
            </a:r>
            <a:r>
              <a:rPr lang="bg-BG" sz="2400" b="1" dirty="0">
                <a:ea typeface="Times New Roman" panose="02020603050405020304" pitchFamily="18" charset="0"/>
              </a:rPr>
              <a:t>, изпреварваща лента</a:t>
            </a:r>
          </a:p>
        </p:txBody>
      </p:sp>
      <p:pic>
        <p:nvPicPr>
          <p:cNvPr id="8" name="Picture 7" descr="IMGP004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81" y="1501633"/>
            <a:ext cx="2946857" cy="1953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P004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17" y="2576989"/>
            <a:ext cx="2581439" cy="1808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53879"/>
              </p:ext>
            </p:extLst>
          </p:nvPr>
        </p:nvGraphicFramePr>
        <p:xfrm>
          <a:off x="6160973" y="4779994"/>
          <a:ext cx="5868670" cy="17350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1470041935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835537562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170318759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Пластове</a:t>
                      </a:r>
                      <a:endParaRPr lang="bg-BG" sz="1000" dirty="0">
                        <a:effectLst/>
                      </a:endParaRP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Дебелина на</a:t>
                      </a:r>
                      <a:endParaRPr lang="bg-BG" sz="100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асфалтов пласт                         [mm]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По проект</a:t>
                      </a:r>
                      <a:endParaRPr lang="bg-BG" sz="100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[mm]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276676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І пласт – горен износващ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u="sng">
                          <a:effectLst/>
                        </a:rPr>
                        <a:t>35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40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444975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ІI пласт -  долен пласт (биндер)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u="sng">
                          <a:effectLst/>
                        </a:rPr>
                        <a:t>58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60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86019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ІII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41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033794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І</a:t>
                      </a:r>
                      <a:r>
                        <a:rPr lang="en-US" sz="1100">
                          <a:effectLst/>
                        </a:rPr>
                        <a:t>V</a:t>
                      </a:r>
                      <a:r>
                        <a:rPr lang="bg-BG" sz="1100">
                          <a:effectLst/>
                        </a:rPr>
                        <a:t>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56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706882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Дебелина ІII пласт и І</a:t>
                      </a:r>
                      <a:r>
                        <a:rPr lang="en-US" sz="1100">
                          <a:effectLst/>
                        </a:rPr>
                        <a:t>V</a:t>
                      </a:r>
                      <a:r>
                        <a:rPr lang="bg-BG" sz="1100">
                          <a:effectLst/>
                        </a:rPr>
                        <a:t>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u="sng">
                          <a:effectLst/>
                        </a:rPr>
                        <a:t>97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120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3720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Обща дебелина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u="sng">
                          <a:effectLst/>
                        </a:rPr>
                        <a:t>190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220  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185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0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5033" y="174182"/>
            <a:ext cx="10971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Пътна </a:t>
            </a:r>
            <a:r>
              <a:rPr lang="bg-BG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конструкция, </a:t>
            </a: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обхващаща активна и изпреварваща </a:t>
            </a:r>
            <a:r>
              <a:rPr lang="bg-BG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</a:t>
            </a:r>
            <a:endPara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9220" y="657014"/>
            <a:ext cx="10983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ea typeface="Times New Roman" panose="02020603050405020304" pitchFamily="18" charset="0"/>
              </a:rPr>
              <a:t>Приблизителна обща дебелина на наличната конструкция - 105 </a:t>
            </a:r>
            <a:r>
              <a:rPr lang="en-US" b="1" dirty="0">
                <a:ea typeface="Times New Roman" panose="02020603050405020304" pitchFamily="18" charset="0"/>
              </a:rPr>
              <a:t>cm</a:t>
            </a:r>
            <a:r>
              <a:rPr lang="bg-BG" b="1" dirty="0">
                <a:ea typeface="Times New Roman" panose="02020603050405020304" pitchFamily="18" charset="0"/>
              </a:rPr>
              <a:t> – при проектна 120 </a:t>
            </a:r>
            <a:r>
              <a:rPr lang="en-US" b="1" dirty="0" smtClean="0">
                <a:ea typeface="Times New Roman" panose="02020603050405020304" pitchFamily="18" charset="0"/>
              </a:rPr>
              <a:t>cm</a:t>
            </a:r>
            <a:endParaRPr lang="bg-BG" b="1" dirty="0"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844261"/>
              </p:ext>
            </p:extLst>
          </p:nvPr>
        </p:nvGraphicFramePr>
        <p:xfrm>
          <a:off x="223283" y="1520759"/>
          <a:ext cx="7251404" cy="4112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2485">
                  <a:extLst>
                    <a:ext uri="{9D8B030D-6E8A-4147-A177-3AD203B41FA5}">
                      <a16:colId xmlns:a16="http://schemas.microsoft.com/office/drawing/2014/main" val="4130029051"/>
                    </a:ext>
                  </a:extLst>
                </a:gridCol>
                <a:gridCol w="1412943">
                  <a:extLst>
                    <a:ext uri="{9D8B030D-6E8A-4147-A177-3AD203B41FA5}">
                      <a16:colId xmlns:a16="http://schemas.microsoft.com/office/drawing/2014/main" val="3206537343"/>
                    </a:ext>
                  </a:extLst>
                </a:gridCol>
                <a:gridCol w="1212988">
                  <a:extLst>
                    <a:ext uri="{9D8B030D-6E8A-4147-A177-3AD203B41FA5}">
                      <a16:colId xmlns:a16="http://schemas.microsoft.com/office/drawing/2014/main" val="3831903544"/>
                    </a:ext>
                  </a:extLst>
                </a:gridCol>
                <a:gridCol w="1212988">
                  <a:extLst>
                    <a:ext uri="{9D8B030D-6E8A-4147-A177-3AD203B41FA5}">
                      <a16:colId xmlns:a16="http://schemas.microsoft.com/office/drawing/2014/main" val="300323601"/>
                    </a:ext>
                  </a:extLst>
                </a:gridCol>
              </a:tblGrid>
              <a:tr h="610012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Спесификации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По проект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Ядка №</a:t>
                      </a:r>
                      <a:r>
                        <a:rPr lang="en-US" sz="1600">
                          <a:effectLst/>
                        </a:rPr>
                        <a:t>6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Ядка №</a:t>
                      </a:r>
                      <a:r>
                        <a:rPr lang="en-US" sz="1600">
                          <a:effectLst/>
                        </a:rPr>
                        <a:t>8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extLst>
                  <a:ext uri="{0D108BD9-81ED-4DB2-BD59-A6C34878D82A}">
                    <a16:rowId xmlns:a16="http://schemas.microsoft.com/office/drawing/2014/main" val="2305289198"/>
                  </a:ext>
                </a:extLst>
              </a:tr>
              <a:tr h="244005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 пласт – горен износващ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40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3</a:t>
                      </a:r>
                      <a:r>
                        <a:rPr lang="en-US" sz="1600" u="sng" dirty="0">
                          <a:effectLst/>
                        </a:rPr>
                        <a:t>5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>
                          <a:effectLst/>
                        </a:rPr>
                        <a:t>3</a:t>
                      </a:r>
                      <a:r>
                        <a:rPr lang="en-US" sz="1600" u="sng">
                          <a:effectLst/>
                        </a:rPr>
                        <a:t>5 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extLst>
                  <a:ext uri="{0D108BD9-81ED-4DB2-BD59-A6C34878D82A}">
                    <a16:rowId xmlns:a16="http://schemas.microsoft.com/office/drawing/2014/main" val="1466489499"/>
                  </a:ext>
                </a:extLst>
              </a:tr>
              <a:tr h="244005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 пласт -  долен пласт (биндер)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60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59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58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extLst>
                  <a:ext uri="{0D108BD9-81ED-4DB2-BD59-A6C34878D82A}">
                    <a16:rowId xmlns:a16="http://schemas.microsoft.com/office/drawing/2014/main" val="3528339611"/>
                  </a:ext>
                </a:extLst>
              </a:tr>
              <a:tr h="122002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ІII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rowSpan="2"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bg-BG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bg-BG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37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41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extLst>
                  <a:ext uri="{0D108BD9-81ED-4DB2-BD59-A6C34878D82A}">
                    <a16:rowId xmlns:a16="http://schemas.microsoft.com/office/drawing/2014/main" val="1827121826"/>
                  </a:ext>
                </a:extLst>
              </a:tr>
              <a:tr h="122002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</a:t>
                      </a:r>
                      <a:r>
                        <a:rPr lang="en-US" sz="1600" dirty="0">
                          <a:effectLst/>
                        </a:rPr>
                        <a:t>V</a:t>
                      </a:r>
                      <a:r>
                        <a:rPr lang="bg-BG" sz="1600" dirty="0">
                          <a:effectLst/>
                        </a:rPr>
                        <a:t> пласт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33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56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extLst>
                  <a:ext uri="{0D108BD9-81ED-4DB2-BD59-A6C34878D82A}">
                    <a16:rowId xmlns:a16="http://schemas.microsoft.com/office/drawing/2014/main" val="2139497970"/>
                  </a:ext>
                </a:extLst>
              </a:tr>
              <a:tr h="33236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Асфалтова настилка </a:t>
                      </a:r>
                      <a:r>
                        <a:rPr lang="bg-BG" sz="1600" dirty="0" smtClean="0">
                          <a:effectLst/>
                        </a:rPr>
                        <a:t>общо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bg-BG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-79375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164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r>
                        <a:rPr lang="bg-BG" sz="1600" u="sng" dirty="0">
                          <a:effectLst/>
                        </a:rPr>
                        <a:t>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19</a:t>
                      </a:r>
                      <a:r>
                        <a:rPr lang="en-US" sz="1600" u="sng" dirty="0">
                          <a:effectLst/>
                        </a:rPr>
                        <a:t>0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 anchor="ctr"/>
                </a:tc>
                <a:extLst>
                  <a:ext uri="{0D108BD9-81ED-4DB2-BD59-A6C34878D82A}">
                    <a16:rowId xmlns:a16="http://schemas.microsoft.com/office/drawing/2014/main" val="3261435411"/>
                  </a:ext>
                </a:extLst>
              </a:tr>
              <a:tr h="488009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Основен пласт от скални материали, стабилизирани с цимент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cm</a:t>
                      </a:r>
                    </a:p>
                  </a:txBody>
                  <a:tcPr marL="45751" marR="45751" marT="0" marB="0"/>
                </a:tc>
                <a:tc gridSpan="2"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18 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084"/>
                  </a:ext>
                </a:extLst>
              </a:tr>
              <a:tr h="488009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Основен пласт от трошен камък с подбрана зърнометрия фракция </a:t>
                      </a:r>
                      <a:r>
                        <a:rPr lang="bg-BG" sz="1600" dirty="0" smtClean="0">
                          <a:effectLst/>
                        </a:rPr>
                        <a:t>0/40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28 </a:t>
                      </a:r>
                      <a:r>
                        <a:rPr lang="en-US" sz="1600">
                          <a:effectLst/>
                        </a:rPr>
                        <a:t>cm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gridSpan="2"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20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494675"/>
                  </a:ext>
                </a:extLst>
              </a:tr>
              <a:tr h="244005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Зона А (земно легло на настилката)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50 </a:t>
                      </a:r>
                      <a:r>
                        <a:rPr lang="en-US" sz="1600">
                          <a:effectLst/>
                        </a:rPr>
                        <a:t>cm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gridSpan="2"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50 </a:t>
                      </a:r>
                      <a:r>
                        <a:rPr lang="en-US" sz="1600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108609"/>
                  </a:ext>
                </a:extLst>
              </a:tr>
              <a:tr h="244005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Общо 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120 </a:t>
                      </a:r>
                      <a:r>
                        <a:rPr lang="en-US" sz="1600">
                          <a:effectLst/>
                        </a:rPr>
                        <a:t>cm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gridSpan="2"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 ~ 105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51" marR="4575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69841"/>
                  </a:ext>
                </a:extLst>
              </a:tr>
            </a:tbl>
          </a:graphicData>
        </a:graphic>
      </p:graphicFrame>
      <p:pic>
        <p:nvPicPr>
          <p:cNvPr id="8" name="Picture 7" descr="D:\Kadiyska\Komandirovki\Komandirovki_2022\АМ Тракия\АМ Тракия 04.10.2022\Снимки 04.10.2022\DSC024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55" y="1736021"/>
            <a:ext cx="3510280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99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352" y="110663"/>
            <a:ext cx="884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Шурф №3 при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245+695, ляво </a:t>
            </a: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платно – ЛОТ 3 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384" y="794935"/>
            <a:ext cx="532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10, изпреварваща лента</a:t>
            </a:r>
          </a:p>
        </p:txBody>
      </p:sp>
      <p:pic>
        <p:nvPicPr>
          <p:cNvPr id="4" name="Picture 3" descr="IMGP007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4" y="1555288"/>
            <a:ext cx="2721935" cy="186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P007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" y="2608030"/>
            <a:ext cx="2721934" cy="203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188001"/>
              </p:ext>
            </p:extLst>
          </p:nvPr>
        </p:nvGraphicFramePr>
        <p:xfrm>
          <a:off x="180586" y="4990201"/>
          <a:ext cx="5868670" cy="18752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1259626314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468092157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1923837563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Пластове</a:t>
                      </a: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 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Дебелина на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асфалтов пласт                         [mm]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По проект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[mm]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992055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 пласт – горен износващ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36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40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52657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ІI пласт -  долен пласт (биндер)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57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77345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ІII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49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393896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bg-BG" sz="1200">
                          <a:effectLst/>
                        </a:rPr>
                        <a:t>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48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71622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Дебелина ІII пласт и І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bg-BG" sz="1200">
                          <a:effectLst/>
                        </a:rPr>
                        <a:t>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97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120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288294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Обща дебелина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u="sng">
                          <a:effectLst/>
                        </a:rPr>
                        <a:t>190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220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589822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75931" y="837098"/>
            <a:ext cx="4331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12, активна лента </a:t>
            </a:r>
          </a:p>
        </p:txBody>
      </p:sp>
      <p:pic>
        <p:nvPicPr>
          <p:cNvPr id="8" name="Picture 7" descr="IMGP007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51" y="1494791"/>
            <a:ext cx="2802157" cy="219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P007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713" y="2619031"/>
            <a:ext cx="2676032" cy="203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38546"/>
              </p:ext>
            </p:extLst>
          </p:nvPr>
        </p:nvGraphicFramePr>
        <p:xfrm>
          <a:off x="6181993" y="4995750"/>
          <a:ext cx="5868670" cy="18928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2508115918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1731079481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3631593056"/>
                    </a:ext>
                  </a:extLst>
                </a:gridCol>
              </a:tblGrid>
              <a:tr h="582012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Пластове</a:t>
                      </a: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 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Дебелина на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асфалтов пласт                         [mm]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По проект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[mm]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4180598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 пласт – горен износващ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33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40 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63366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 пласт -  долен пласт (биндер)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50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60 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424211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ІII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54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4418943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bg-BG" sz="1200">
                          <a:effectLst/>
                        </a:rPr>
                        <a:t>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45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-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3867222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Дебелина ІII пласт и І</a:t>
                      </a:r>
                      <a:r>
                        <a:rPr lang="en-US" sz="1200">
                          <a:effectLst/>
                        </a:rPr>
                        <a:t>V</a:t>
                      </a:r>
                      <a:r>
                        <a:rPr lang="bg-BG" sz="1200">
                          <a:effectLst/>
                        </a:rPr>
                        <a:t> пласт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99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120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3621436"/>
                  </a:ext>
                </a:extLst>
              </a:tr>
              <a:tr h="185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Обща дебелина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182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220 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907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1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25" y="164119"/>
            <a:ext cx="10658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Пътна конструкция обхващаща активна и изпреварваща лента 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275" y="481656"/>
            <a:ext cx="111304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algn="just">
              <a:lnSpc>
                <a:spcPct val="150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bg-BG" b="1" dirty="0">
                <a:ea typeface="Times New Roman" panose="02020603050405020304" pitchFamily="18" charset="0"/>
              </a:rPr>
              <a:t>Приблизителна обща дебелина на наличната конструкция - 93 </a:t>
            </a:r>
            <a:r>
              <a:rPr lang="en-US" b="1" dirty="0">
                <a:ea typeface="Times New Roman" panose="02020603050405020304" pitchFamily="18" charset="0"/>
              </a:rPr>
              <a:t>cm</a:t>
            </a:r>
            <a:r>
              <a:rPr lang="bg-BG" b="1" dirty="0">
                <a:ea typeface="Times New Roman" panose="02020603050405020304" pitchFamily="18" charset="0"/>
              </a:rPr>
              <a:t> – при проектна 120 </a:t>
            </a:r>
            <a:r>
              <a:rPr lang="en-US" b="1" dirty="0" smtClean="0">
                <a:ea typeface="Times New Roman" panose="02020603050405020304" pitchFamily="18" charset="0"/>
              </a:rPr>
              <a:t>cm</a:t>
            </a:r>
            <a:endParaRPr lang="bg-BG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D:\Kadiyska\Komandirovki\Komandirovki_2022\АМ Тракия\АМ Тракия 04.10.2022\Снимки 04.10.2022\DSC024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19" y="1737724"/>
            <a:ext cx="3510280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51375"/>
              </p:ext>
            </p:extLst>
          </p:nvPr>
        </p:nvGraphicFramePr>
        <p:xfrm>
          <a:off x="365760" y="1285844"/>
          <a:ext cx="7370064" cy="423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5308">
                  <a:extLst>
                    <a:ext uri="{9D8B030D-6E8A-4147-A177-3AD203B41FA5}">
                      <a16:colId xmlns:a16="http://schemas.microsoft.com/office/drawing/2014/main" val="3515746130"/>
                    </a:ext>
                  </a:extLst>
                </a:gridCol>
                <a:gridCol w="1382592">
                  <a:extLst>
                    <a:ext uri="{9D8B030D-6E8A-4147-A177-3AD203B41FA5}">
                      <a16:colId xmlns:a16="http://schemas.microsoft.com/office/drawing/2014/main" val="501832498"/>
                    </a:ext>
                  </a:extLst>
                </a:gridCol>
                <a:gridCol w="1209118">
                  <a:extLst>
                    <a:ext uri="{9D8B030D-6E8A-4147-A177-3AD203B41FA5}">
                      <a16:colId xmlns:a16="http://schemas.microsoft.com/office/drawing/2014/main" val="2276043461"/>
                    </a:ext>
                  </a:extLst>
                </a:gridCol>
                <a:gridCol w="1203046">
                  <a:extLst>
                    <a:ext uri="{9D8B030D-6E8A-4147-A177-3AD203B41FA5}">
                      <a16:colId xmlns:a16="http://schemas.microsoft.com/office/drawing/2014/main" val="2980626612"/>
                    </a:ext>
                  </a:extLst>
                </a:gridCol>
              </a:tblGrid>
              <a:tr h="59892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Спесификации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По проект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Ядка №10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Ядка №12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extLst>
                  <a:ext uri="{0D108BD9-81ED-4DB2-BD59-A6C34878D82A}">
                    <a16:rowId xmlns:a16="http://schemas.microsoft.com/office/drawing/2014/main" val="990389946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 пласт – горен износващ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 40 </a:t>
                      </a:r>
                      <a:r>
                        <a:rPr lang="en-US" sz="1600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>
                          <a:effectLst/>
                        </a:rPr>
                        <a:t>36 </a:t>
                      </a:r>
                      <a:r>
                        <a:rPr lang="en-US" sz="1600" u="sng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>
                          <a:effectLst/>
                        </a:rPr>
                        <a:t>33 </a:t>
                      </a:r>
                      <a:r>
                        <a:rPr lang="en-US" sz="1600" u="sng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extLst>
                  <a:ext uri="{0D108BD9-81ED-4DB2-BD59-A6C34878D82A}">
                    <a16:rowId xmlns:a16="http://schemas.microsoft.com/office/drawing/2014/main" val="3425926294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 пласт -  долен пласт (биндер)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60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5</a:t>
                      </a:r>
                      <a:r>
                        <a:rPr lang="bg-BG" sz="1600" u="sng">
                          <a:effectLst/>
                        </a:rPr>
                        <a:t>7 </a:t>
                      </a:r>
                      <a:r>
                        <a:rPr lang="en-US" sz="1600" u="sng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</a:rPr>
                        <a:t>5</a:t>
                      </a:r>
                      <a:r>
                        <a:rPr lang="bg-BG" sz="1600" u="sng">
                          <a:effectLst/>
                        </a:rPr>
                        <a:t>0 </a:t>
                      </a:r>
                      <a:r>
                        <a:rPr lang="en-US" sz="1600" u="sng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extLst>
                  <a:ext uri="{0D108BD9-81ED-4DB2-BD59-A6C34878D82A}">
                    <a16:rowId xmlns:a16="http://schemas.microsoft.com/office/drawing/2014/main" val="2404692061"/>
                  </a:ext>
                </a:extLst>
              </a:tr>
              <a:tr h="149730">
                <a:tc rowSpan="2"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ІII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 rowSpan="2"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120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49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>
                          <a:effectLst/>
                        </a:rPr>
                        <a:t>54 </a:t>
                      </a:r>
                      <a:r>
                        <a:rPr lang="en-US" sz="1600" u="sng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extLst>
                  <a:ext uri="{0D108BD9-81ED-4DB2-BD59-A6C34878D82A}">
                    <a16:rowId xmlns:a16="http://schemas.microsoft.com/office/drawing/2014/main" val="1255428070"/>
                  </a:ext>
                </a:extLst>
              </a:tr>
              <a:tr h="14973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48 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</a:pPr>
                      <a:r>
                        <a:rPr lang="bg-BG" sz="1600" u="sng">
                          <a:effectLst/>
                        </a:rPr>
                        <a:t>45</a:t>
                      </a:r>
                      <a:r>
                        <a:rPr lang="en-US" sz="1600" u="sng">
                          <a:effectLst/>
                        </a:rPr>
                        <a:t> 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extLst>
                  <a:ext uri="{0D108BD9-81ED-4DB2-BD59-A6C34878D82A}">
                    <a16:rowId xmlns:a16="http://schemas.microsoft.com/office/drawing/2014/main" val="3192802917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Асфалтова настилка общо: 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220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19</a:t>
                      </a:r>
                      <a:r>
                        <a:rPr lang="en-US" sz="1600" u="sng" dirty="0">
                          <a:effectLst/>
                        </a:rPr>
                        <a:t>0 mm</a:t>
                      </a:r>
                      <a:r>
                        <a:rPr lang="bg-BG" sz="1600" u="sng" dirty="0">
                          <a:effectLst/>
                        </a:rPr>
                        <a:t>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tc>
                  <a:txBody>
                    <a:bodyPr/>
                    <a:lstStyle/>
                    <a:p>
                      <a:pPr marL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182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 anchor="ctr"/>
                </a:tc>
                <a:extLst>
                  <a:ext uri="{0D108BD9-81ED-4DB2-BD59-A6C34878D82A}">
                    <a16:rowId xmlns:a16="http://schemas.microsoft.com/office/drawing/2014/main" val="2801654224"/>
                  </a:ext>
                </a:extLst>
              </a:tr>
              <a:tr h="44919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Основен пласт от скални материали, стабилизирани с цимент 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20 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gridSpan="2"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13 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865965"/>
                  </a:ext>
                </a:extLst>
              </a:tr>
              <a:tr h="44919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Основен пласт от трошен камък с подбрана зърнометрия фракция 0/40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28 </a:t>
                      </a:r>
                      <a:r>
                        <a:rPr lang="en-US" sz="1600">
                          <a:effectLst/>
                        </a:rPr>
                        <a:t>cm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gridSpan="2"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20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29702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Зона А (земно легло на настилката)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</a:rPr>
                        <a:t>50 </a:t>
                      </a:r>
                      <a:r>
                        <a:rPr lang="en-US" sz="1600">
                          <a:effectLst/>
                        </a:rPr>
                        <a:t>cm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gridSpan="2"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43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123040"/>
                  </a:ext>
                </a:extLst>
              </a:tr>
              <a:tr h="299460"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Общо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120 </a:t>
                      </a:r>
                      <a:r>
                        <a:rPr lang="en-US" sz="1600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gridSpan="2">
                  <a:txBody>
                    <a:bodyPr/>
                    <a:lstStyle/>
                    <a:p>
                      <a:pPr marL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 ~ </a:t>
                      </a:r>
                      <a:r>
                        <a:rPr lang="bg-BG" sz="1600" u="sng" dirty="0">
                          <a:effectLst/>
                        </a:rPr>
                        <a:t>93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6149" marR="56149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35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6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185" y="985652"/>
            <a:ext cx="1066347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>
                <a:ea typeface="Times New Roman" panose="02020603050405020304" pitchFamily="18" charset="0"/>
              </a:rPr>
              <a:t>И</a:t>
            </a:r>
            <a:r>
              <a:rPr lang="bg-BG" dirty="0" smtClean="0">
                <a:ea typeface="Times New Roman" panose="02020603050405020304" pitchFamily="18" charset="0"/>
              </a:rPr>
              <a:t>зносващият пласт</a:t>
            </a:r>
            <a:r>
              <a:rPr lang="bg-BG" dirty="0">
                <a:ea typeface="Times New Roman" panose="02020603050405020304" pitchFamily="18" charset="0"/>
              </a:rPr>
              <a:t> </a:t>
            </a:r>
            <a:r>
              <a:rPr lang="bg-BG" dirty="0" smtClean="0">
                <a:ea typeface="Times New Roman" panose="02020603050405020304" pitchFamily="18" charset="0"/>
              </a:rPr>
              <a:t>е с по-малка дебелина от предвидената по проект.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 smtClean="0">
                <a:ea typeface="Times New Roman" panose="02020603050405020304" pitchFamily="18" charset="0"/>
              </a:rPr>
              <a:t>Биндернит </a:t>
            </a:r>
            <a:r>
              <a:rPr lang="bg-BG" dirty="0">
                <a:ea typeface="Times New Roman" panose="02020603050405020304" pitchFamily="18" charset="0"/>
              </a:rPr>
              <a:t>пласт </a:t>
            </a:r>
            <a:r>
              <a:rPr lang="bg-BG" dirty="0" smtClean="0">
                <a:ea typeface="Times New Roman" panose="02020603050405020304" pitchFamily="18" charset="0"/>
              </a:rPr>
              <a:t>е с по-малка дебелина от предвидената по проект.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 smtClean="0">
                <a:ea typeface="Times New Roman" panose="02020603050405020304" pitchFamily="18" charset="0"/>
              </a:rPr>
              <a:t>Положените основни асфалтови пластове са със значително по-малка дебелина от предвидената по проект за всички изпитани сондажни ядки.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 smtClean="0">
                <a:ea typeface="Times New Roman" panose="02020603050405020304" pitchFamily="18" charset="0"/>
              </a:rPr>
              <a:t>Общата </a:t>
            </a:r>
            <a:r>
              <a:rPr lang="bg-BG" dirty="0">
                <a:ea typeface="Times New Roman" panose="02020603050405020304" pitchFamily="18" charset="0"/>
              </a:rPr>
              <a:t>дебелина на положените асфалтови пластове е значително </a:t>
            </a:r>
            <a:r>
              <a:rPr lang="bg-BG" dirty="0" smtClean="0">
                <a:ea typeface="Times New Roman" panose="02020603050405020304" pitchFamily="18" charset="0"/>
              </a:rPr>
              <a:t>по</a:t>
            </a:r>
            <a:r>
              <a:rPr lang="en-US" dirty="0" smtClean="0">
                <a:ea typeface="Times New Roman" panose="02020603050405020304" pitchFamily="18" charset="0"/>
              </a:rPr>
              <a:t>-</a:t>
            </a:r>
            <a:r>
              <a:rPr lang="bg-BG" dirty="0" smtClean="0">
                <a:ea typeface="Times New Roman" panose="02020603050405020304" pitchFamily="18" charset="0"/>
              </a:rPr>
              <a:t>малка </a:t>
            </a:r>
            <a:r>
              <a:rPr lang="bg-BG" dirty="0">
                <a:ea typeface="Times New Roman" panose="02020603050405020304" pitchFamily="18" charset="0"/>
              </a:rPr>
              <a:t>от предвинета по проект за всички изпитани сондажни ядки.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>
                <a:ea typeface="Times New Roman" panose="02020603050405020304" pitchFamily="18" charset="0"/>
              </a:rPr>
              <a:t>Циментостабилизираната смес, вложена в основния пласт не показва свързаност и измерените дебелини в три от шурфовете са с по–малки дебелини от проектните.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>
                <a:ea typeface="Times New Roman" panose="02020603050405020304" pitchFamily="18" charset="0"/>
              </a:rPr>
              <a:t>Измерените дебелини на основен пласт от трошен камък с подбрана зърнометрия са по-малки от предвидените по проект.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>
                <a:ea typeface="Times New Roman" panose="02020603050405020304" pitchFamily="18" charset="0"/>
              </a:rPr>
              <a:t>Общата дебелина на пътната конструкция е по-малка от предвидената по проект.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bg-BG" dirty="0">
                <a:ea typeface="Times New Roman" panose="02020603050405020304" pitchFamily="18" charset="0"/>
              </a:rPr>
              <a:t>Визуално несвързаните пластове в пътната конструкция са преовлажнени.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7806" y="-105103"/>
            <a:ext cx="3745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24864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8" y="924911"/>
            <a:ext cx="3428999" cy="457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35" y="893380"/>
            <a:ext cx="3444765" cy="459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01" y="924910"/>
            <a:ext cx="3374560" cy="461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228193" y="0"/>
            <a:ext cx="801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bg-BG" sz="2400" b="1" dirty="0" smtClean="0">
                <a:ea typeface="Times New Roman" panose="02020603050405020304" pitchFamily="18" charset="0"/>
              </a:rPr>
              <a:t>Преовлажнени пластове </a:t>
            </a:r>
            <a:r>
              <a:rPr lang="bg-BG" sz="2400" b="1" dirty="0">
                <a:ea typeface="Times New Roman" panose="02020603050405020304" pitchFamily="18" charset="0"/>
              </a:rPr>
              <a:t>в пътната </a:t>
            </a:r>
            <a:r>
              <a:rPr lang="bg-BG" sz="2400" b="1" dirty="0" smtClean="0">
                <a:ea typeface="Times New Roman" panose="02020603050405020304" pitchFamily="18" charset="0"/>
              </a:rPr>
              <a:t>конструкция</a:t>
            </a:r>
            <a:endParaRPr lang="bg-BG" sz="24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799" y="4540468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РЕЗУЛТАТЪТ</a:t>
            </a:r>
          </a:p>
        </p:txBody>
      </p:sp>
      <p:sp>
        <p:nvSpPr>
          <p:cNvPr id="4" name="Rectangle 3"/>
          <p:cNvSpPr/>
          <p:nvPr/>
        </p:nvSpPr>
        <p:spPr>
          <a:xfrm>
            <a:off x="956442" y="1939187"/>
            <a:ext cx="10174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 ЛОТ 2 ЛИПСВАТ 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~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12,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 ОТ ПЪТЯ НА СТОЙНОСТ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17,5 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МЛН. ЛВ.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0828" y="483505"/>
            <a:ext cx="10189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 ЛОТ 3 ЛИПСВАТ ~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17,5% 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 ПЪТЯ НА СТОЙНОСТ </a:t>
            </a:r>
            <a:r>
              <a:rPr lang="bg-BG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23,6 </a:t>
            </a:r>
            <a:r>
              <a:rPr lang="bg-B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МЛН. ЛВ.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115"/>
            <a:ext cx="12192000" cy="836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81" y="3764612"/>
            <a:ext cx="5325002" cy="34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2.91667E-6 0.00023 C -0.00039 -0.00463 -0.00026 -0.00949 -0.00091 -0.01389 C -0.00169 -0.01921 -0.00429 -0.02917 -0.00429 -0.02894 C -0.0026 -0.03171 -0.00052 -0.0338 0.00078 -0.03681 C 0.00274 -0.04144 0.00326 -0.04745 0.00508 -0.05232 L 0.0086 -0.06134 C 0.00821 -0.06389 0.00808 -0.06667 0.00769 -0.06898 C 0.00716 -0.07176 0.00625 -0.07407 0.00599 -0.07685 C 0.00482 -0.08889 0.00599 -0.10208 0.00339 -0.11343 C 0.00222 -0.11875 -2.91667E-6 -0.12338 -2.91667E-6 -0.12894 L -2.91667E-6 -0.15787 L -2.91667E-6 -0.15764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646" y="1371927"/>
            <a:ext cx="9316528" cy="43692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15646" y="1915237"/>
            <a:ext cx="9153261" cy="3118642"/>
            <a:chOff x="326752" y="1963887"/>
            <a:chExt cx="11571974" cy="3859819"/>
          </a:xfrm>
        </p:grpSpPr>
        <p:grpSp>
          <p:nvGrpSpPr>
            <p:cNvPr id="18" name="Group 17"/>
            <p:cNvGrpSpPr/>
            <p:nvPr/>
          </p:nvGrpSpPr>
          <p:grpSpPr>
            <a:xfrm>
              <a:off x="4434594" y="3092497"/>
              <a:ext cx="3782008" cy="1295871"/>
              <a:chOff x="4694433" y="2989386"/>
              <a:chExt cx="3782008" cy="1295871"/>
            </a:xfrm>
          </p:grpSpPr>
          <p:sp>
            <p:nvSpPr>
              <p:cNvPr id="27" name="Striped Right Arrow 26"/>
              <p:cNvSpPr/>
              <p:nvPr/>
            </p:nvSpPr>
            <p:spPr>
              <a:xfrm>
                <a:off x="4694433" y="2989386"/>
                <a:ext cx="3782008" cy="1295871"/>
              </a:xfrm>
              <a:prstGeom prst="stripedRightArrow">
                <a:avLst/>
              </a:prstGeom>
              <a:solidFill>
                <a:schemeClr val="bg1"/>
              </a:solidFill>
              <a:ln w="889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sz="28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919057" y="3291210"/>
                <a:ext cx="35573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g-BG" sz="2400" b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Преобразуване</a:t>
                </a:r>
                <a:r>
                  <a:rPr lang="bg-BG" sz="2400" dirty="0" smtClean="0">
                    <a:solidFill>
                      <a:srgbClr val="0070C0"/>
                    </a:solidFill>
                  </a:rPr>
                  <a:t> </a:t>
                </a:r>
                <a:endParaRPr lang="bg-BG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26752" y="2051808"/>
              <a:ext cx="4587214" cy="3771898"/>
              <a:chOff x="811262" y="2057400"/>
              <a:chExt cx="4587214" cy="3771898"/>
            </a:xfrm>
          </p:grpSpPr>
          <p:sp>
            <p:nvSpPr>
              <p:cNvPr id="24" name="Flowchart: Extract 23"/>
              <p:cNvSpPr/>
              <p:nvPr/>
            </p:nvSpPr>
            <p:spPr>
              <a:xfrm>
                <a:off x="811262" y="2057400"/>
                <a:ext cx="4587214" cy="3516922"/>
              </a:xfrm>
              <a:prstGeom prst="flowChartExtract">
                <a:avLst/>
              </a:prstGeom>
              <a:solidFill>
                <a:schemeClr val="bg1"/>
              </a:solidFill>
              <a:ln w="381000" cmpd="thickThin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sz="4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85322" y="4000868"/>
                <a:ext cx="2880916" cy="1828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g-BG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Основен  </a:t>
                </a:r>
                <a:endParaRPr lang="bg-BG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bg-BG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ремонт </a:t>
                </a:r>
                <a:endParaRPr lang="bg-BG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bg-BG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56054" y="2409954"/>
                <a:ext cx="787870" cy="196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g-BG" sz="9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bg-BG" sz="9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737230" y="1963887"/>
              <a:ext cx="4161496" cy="3741702"/>
              <a:chOff x="7772399" y="2057400"/>
              <a:chExt cx="4161496" cy="3741702"/>
            </a:xfrm>
          </p:grpSpPr>
          <p:sp>
            <p:nvSpPr>
              <p:cNvPr id="21" name="Flowchart: Extract 20"/>
              <p:cNvSpPr/>
              <p:nvPr/>
            </p:nvSpPr>
            <p:spPr>
              <a:xfrm rot="10800000">
                <a:off x="7772399" y="2057400"/>
                <a:ext cx="4161496" cy="3741702"/>
              </a:xfrm>
              <a:prstGeom prst="flowChartExtract">
                <a:avLst/>
              </a:prstGeom>
              <a:solidFill>
                <a:schemeClr val="bg1"/>
              </a:solidFill>
              <a:ln w="381000" cmpd="thickThin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sz="4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604640" y="2145322"/>
                <a:ext cx="2497015" cy="2385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g-BG" sz="3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Текущ ремонт </a:t>
                </a:r>
                <a:endParaRPr lang="bg-BG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504332" y="3315787"/>
                <a:ext cx="787870" cy="196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g-BG" sz="9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bg-BG" sz="9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5340389" y="5033879"/>
            <a:ext cx="272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 smtClean="0"/>
              <a:t>Път 861, Югово - Лъки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1321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969" y="-46250"/>
            <a:ext cx="933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Констатации след извършена проверка на ДНСК върху </a:t>
            </a:r>
            <a:endParaRPr lang="bg-BG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bg-BG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възложените 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bg-BG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АПИ </a:t>
            </a:r>
            <a:r>
              <a:rPr lang="bg-BG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 по договорите за текущ ремонт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476" y="1177161"/>
            <a:ext cx="115508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1) Цялостен основен ремонт :</a:t>
            </a:r>
            <a:r>
              <a:rPr lang="ru-RU" sz="2000" b="1" dirty="0" smtClean="0"/>
              <a:t> </a:t>
            </a:r>
            <a:r>
              <a:rPr lang="ru-RU" sz="2000" b="1" dirty="0">
                <a:solidFill>
                  <a:srgbClr val="FF0000"/>
                </a:solidFill>
              </a:rPr>
              <a:t>47 </a:t>
            </a:r>
            <a:r>
              <a:rPr lang="ru-RU" sz="2000" b="1" dirty="0" smtClean="0">
                <a:solidFill>
                  <a:srgbClr val="FF0000"/>
                </a:solidFill>
              </a:rPr>
              <a:t>обекта </a:t>
            </a:r>
            <a:r>
              <a:rPr lang="ru-RU" sz="2000" b="1" dirty="0">
                <a:solidFill>
                  <a:srgbClr val="FF0000"/>
                </a:solidFill>
              </a:rPr>
              <a:t>с </a:t>
            </a:r>
            <a:r>
              <a:rPr lang="ru-RU" sz="2000" b="1" dirty="0" smtClean="0">
                <a:solidFill>
                  <a:srgbClr val="FF0000"/>
                </a:solidFill>
              </a:rPr>
              <a:t>обща дължина на отсечките 284,65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км</a:t>
            </a: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2859" y="1702552"/>
            <a:ext cx="3230880" cy="2423160"/>
            <a:chOff x="416376" y="1946602"/>
            <a:chExt cx="3230880" cy="24231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76" y="1946602"/>
              <a:ext cx="3230880" cy="2423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829950" y="1963366"/>
              <a:ext cx="2335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g-BG" sz="1200" b="1" dirty="0" err="1"/>
                <a:t>П</a:t>
              </a:r>
              <a:r>
                <a:rPr lang="en-US" sz="1200" b="1" dirty="0" err="1" smtClean="0"/>
                <a:t>ътен</a:t>
              </a:r>
              <a:r>
                <a:rPr lang="en-US" sz="1200" b="1" dirty="0" smtClean="0"/>
                <a:t> </a:t>
              </a:r>
              <a:r>
                <a:rPr lang="en-US" sz="1200" b="1" dirty="0" err="1"/>
                <a:t>надлез</a:t>
              </a:r>
              <a:r>
                <a:rPr lang="en-US" sz="1200" b="1" dirty="0"/>
                <a:t> </a:t>
              </a:r>
              <a:r>
                <a:rPr lang="en-US" sz="1200" b="1" dirty="0" err="1"/>
                <a:t>над</a:t>
              </a:r>
              <a:r>
                <a:rPr lang="en-US" sz="1200" b="1" dirty="0"/>
                <a:t> I-8 /Е80/, </a:t>
              </a:r>
              <a:endParaRPr lang="bg-BG" sz="1200" b="1" dirty="0" smtClean="0"/>
            </a:p>
            <a:p>
              <a:pPr algn="ctr"/>
              <a:r>
                <a:rPr lang="en-US" sz="1200" b="1" dirty="0" err="1" smtClean="0"/>
                <a:t>София-Калотина</a:t>
              </a:r>
              <a:endParaRPr lang="bg-BG" sz="12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6486" y="4003435"/>
            <a:ext cx="3384054" cy="2538041"/>
            <a:chOff x="696486" y="4003435"/>
            <a:chExt cx="3384054" cy="25380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86" y="4003435"/>
              <a:ext cx="3384054" cy="25380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696486" y="5995796"/>
              <a:ext cx="27813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g-BG" sz="1200" b="1" dirty="0"/>
                <a:t>П</a:t>
              </a:r>
              <a:r>
                <a:rPr lang="en-US" sz="1200" b="1" dirty="0" err="1"/>
                <a:t>ътен</a:t>
              </a:r>
              <a:r>
                <a:rPr lang="en-US" sz="1200" b="1" dirty="0"/>
                <a:t> </a:t>
              </a:r>
              <a:r>
                <a:rPr lang="en-US" sz="1200" b="1" dirty="0" err="1"/>
                <a:t>надлез</a:t>
              </a:r>
              <a:r>
                <a:rPr lang="en-US" sz="1200" b="1" dirty="0"/>
                <a:t> </a:t>
              </a:r>
              <a:r>
                <a:rPr lang="en-US" sz="1200" b="1" dirty="0" err="1"/>
                <a:t>над</a:t>
              </a:r>
              <a:r>
                <a:rPr lang="en-US" sz="1200" b="1" dirty="0"/>
                <a:t> I-8 /Е80/, </a:t>
              </a:r>
              <a:endParaRPr lang="bg-BG" sz="1200" b="1" dirty="0"/>
            </a:p>
            <a:p>
              <a:pPr algn="ctr"/>
              <a:r>
                <a:rPr lang="en-US" sz="1200" b="1" dirty="0" err="1"/>
                <a:t>София-Калотина</a:t>
              </a:r>
              <a:r>
                <a:rPr lang="en-US" sz="1200" b="1" dirty="0"/>
                <a:t> </a:t>
              </a:r>
              <a:endParaRPr lang="bg-BG" sz="12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51804" y="3341250"/>
            <a:ext cx="2538805" cy="3385074"/>
            <a:chOff x="4349358" y="1719316"/>
            <a:chExt cx="2538805" cy="33850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358" y="1719316"/>
              <a:ext cx="2538805" cy="33850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4429661" y="4742514"/>
              <a:ext cx="1951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b="1" dirty="0" smtClean="0"/>
                <a:t>Път Самоков-Ихтиман</a:t>
              </a:r>
              <a:endParaRPr lang="bg-BG" sz="12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65995" y="1946602"/>
            <a:ext cx="3813122" cy="1802296"/>
            <a:chOff x="7265995" y="1946602"/>
            <a:chExt cx="3813122" cy="1802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995" y="1946602"/>
              <a:ext cx="3813122" cy="1802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7499202" y="2149318"/>
              <a:ext cx="18389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b="1" dirty="0" smtClean="0">
                  <a:solidFill>
                    <a:schemeClr val="bg1"/>
                  </a:solidFill>
                </a:rPr>
                <a:t>Път 861 Югово - Лъки</a:t>
              </a:r>
              <a:endParaRPr lang="bg-BG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36870" y="2145462"/>
            <a:ext cx="2417633" cy="4293244"/>
            <a:chOff x="4612092" y="2149318"/>
            <a:chExt cx="2417633" cy="42932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092" y="2149318"/>
              <a:ext cx="2417633" cy="42932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/>
            <p:cNvSpPr/>
            <p:nvPr/>
          </p:nvSpPr>
          <p:spPr>
            <a:xfrm>
              <a:off x="4612092" y="2287817"/>
              <a:ext cx="18389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200" b="1" dirty="0" smtClean="0"/>
                <a:t>Път 861 Югово - Лъки</a:t>
              </a:r>
              <a:endParaRPr lang="bg-BG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8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827" y="217600"/>
            <a:ext cx="93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2) Основен ремонт със студено рециклиране в резултат на намеса в земната основа: </a:t>
            </a:r>
            <a:r>
              <a:rPr lang="ru-RU" sz="2000" b="1" dirty="0">
                <a:solidFill>
                  <a:srgbClr val="FF0000"/>
                </a:solidFill>
              </a:rPr>
              <a:t>7 обекта с обща дължина на отсечките 168,72 км</a:t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9683401" y="354496"/>
            <a:ext cx="515007" cy="564948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TextBox 3"/>
          <p:cNvSpPr txBox="1"/>
          <p:nvPr/>
        </p:nvSpPr>
        <p:spPr>
          <a:xfrm>
            <a:off x="10306881" y="2477027"/>
            <a:ext cx="1628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u="sng" dirty="0">
                <a:solidFill>
                  <a:srgbClr val="FF0000"/>
                </a:solidFill>
              </a:rPr>
              <a:t>Общо: </a:t>
            </a:r>
            <a:endParaRPr lang="bg-BG" sz="2400" b="1" u="sng" dirty="0" smtClean="0">
              <a:solidFill>
                <a:srgbClr val="FF0000"/>
              </a:solidFill>
            </a:endParaRPr>
          </a:p>
          <a:p>
            <a:r>
              <a:rPr lang="bg-BG" sz="2400" b="1" dirty="0" smtClean="0">
                <a:solidFill>
                  <a:srgbClr val="FF0000"/>
                </a:solidFill>
              </a:rPr>
              <a:t>451,21 км</a:t>
            </a:r>
            <a:endParaRPr lang="bg-BG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243" y="3534912"/>
            <a:ext cx="9454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3) Текущ ремонт с елементи на основен ремонт в рамките на обекта: </a:t>
            </a:r>
            <a:r>
              <a:rPr lang="ru-RU" sz="2000" b="1" dirty="0" smtClean="0">
                <a:solidFill>
                  <a:srgbClr val="FF0000"/>
                </a:solidFill>
              </a:rPr>
              <a:t>18 </a:t>
            </a:r>
            <a:r>
              <a:rPr lang="ru-RU" sz="2000" b="1" dirty="0">
                <a:solidFill>
                  <a:srgbClr val="FF0000"/>
                </a:solidFill>
              </a:rPr>
              <a:t>обекта с обща дължина на отсечките 282,49 км</a:t>
            </a:r>
            <a:br>
              <a:rPr lang="ru-RU" sz="2000" b="1" dirty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36504" y="4209461"/>
            <a:ext cx="1893642" cy="2479942"/>
            <a:chOff x="461369" y="4256581"/>
            <a:chExt cx="1893642" cy="24799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369" y="4256581"/>
              <a:ext cx="1893642" cy="24799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8190" y="4325941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b="1" dirty="0" smtClean="0"/>
                <a:t>Път І-8</a:t>
              </a:r>
              <a:endParaRPr lang="bg-BG" sz="1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6102" y="4209461"/>
            <a:ext cx="2020842" cy="2489276"/>
            <a:chOff x="2576794" y="4256581"/>
            <a:chExt cx="2020842" cy="24892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6794" y="4256581"/>
              <a:ext cx="2020842" cy="248927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715964" y="4325940"/>
              <a:ext cx="782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/>
                <a:t>Път І-8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13325" y="4295900"/>
            <a:ext cx="1737299" cy="2316399"/>
            <a:chOff x="4847849" y="4325941"/>
            <a:chExt cx="1737299" cy="2316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849" y="4325941"/>
              <a:ext cx="1737299" cy="23163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5061970" y="4334816"/>
              <a:ext cx="782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/>
                <a:t>Път І-8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0050" y="1105925"/>
            <a:ext cx="1801122" cy="2344119"/>
            <a:chOff x="674917" y="1181819"/>
            <a:chExt cx="1712801" cy="22837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17" y="1181819"/>
              <a:ext cx="1712801" cy="22837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74917" y="3115723"/>
              <a:ext cx="1609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b="1" dirty="0" smtClean="0"/>
                <a:t>Лот 1 АМ „Тракия“</a:t>
              </a:r>
              <a:endParaRPr lang="bg-BG" sz="12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65912" y="1121434"/>
            <a:ext cx="1848583" cy="2344119"/>
            <a:chOff x="2765912" y="1121434"/>
            <a:chExt cx="1848583" cy="234411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5912" y="1121434"/>
              <a:ext cx="1758090" cy="23441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/>
            <p:cNvSpPr/>
            <p:nvPr/>
          </p:nvSpPr>
          <p:spPr>
            <a:xfrm>
              <a:off x="2765912" y="3069556"/>
              <a:ext cx="1848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>
                  <a:solidFill>
                    <a:schemeClr val="bg1"/>
                  </a:solidFill>
                </a:rPr>
                <a:t>Лот 1 АМ „Тракия“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2911" y="1130350"/>
            <a:ext cx="1926961" cy="2335203"/>
            <a:chOff x="4865299" y="1077130"/>
            <a:chExt cx="1784630" cy="23795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299" y="1077130"/>
              <a:ext cx="1784630" cy="23795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4954556" y="3024999"/>
              <a:ext cx="9332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b="1" dirty="0" smtClean="0">
                  <a:solidFill>
                    <a:schemeClr val="bg1"/>
                  </a:solidFill>
                </a:rPr>
                <a:t>Път ІІ-56</a:t>
              </a:r>
              <a:endParaRPr lang="bg-BG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49687" y="1105925"/>
            <a:ext cx="1810829" cy="2350711"/>
            <a:chOff x="7126510" y="930482"/>
            <a:chExt cx="1794787" cy="23930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510" y="930482"/>
              <a:ext cx="1794787" cy="2393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Rectangle 24"/>
            <p:cNvSpPr/>
            <p:nvPr/>
          </p:nvSpPr>
          <p:spPr>
            <a:xfrm>
              <a:off x="7181974" y="2908856"/>
              <a:ext cx="9332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>
                  <a:solidFill>
                    <a:schemeClr val="bg1"/>
                  </a:solidFill>
                </a:rPr>
                <a:t>Път ІІ-56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2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95" y="2349937"/>
            <a:ext cx="2813488" cy="375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382813" y="0"/>
            <a:ext cx="35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ХРОНОЛОГИЯ </a:t>
            </a:r>
            <a:endParaRPr lang="bg-B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327" y="1266422"/>
            <a:ext cx="51066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 smtClean="0"/>
              <a:t>Сигнал до МВР за увредена пътна настилка на Лот 2 и 3 от АМ „Тракия“.</a:t>
            </a:r>
          </a:p>
          <a:p>
            <a:pPr algn="just"/>
            <a:endParaRPr lang="bg-BG" sz="2000" b="1" dirty="0" smtClean="0"/>
          </a:p>
          <a:p>
            <a:pPr algn="just"/>
            <a:r>
              <a:rPr lang="bg-BG" sz="2000" b="1" dirty="0" smtClean="0"/>
              <a:t>На 04.10.2022 </a:t>
            </a:r>
            <a:r>
              <a:rPr lang="bg-BG" sz="2000" b="1" dirty="0"/>
              <a:t>г.</a:t>
            </a:r>
            <a:r>
              <a:rPr lang="bg-BG" sz="2000" b="1" dirty="0" smtClean="0"/>
              <a:t> Институтът </a:t>
            </a:r>
            <a:r>
              <a:rPr lang="bg-BG" sz="2000" b="1" dirty="0"/>
              <a:t>по пътища и </a:t>
            </a:r>
            <a:r>
              <a:rPr lang="bg-BG" sz="2000" b="1" dirty="0" smtClean="0"/>
              <a:t>мостове, Агенция </a:t>
            </a:r>
            <a:r>
              <a:rPr lang="bg-BG" sz="2000" b="1" dirty="0"/>
              <a:t>„Пътна инфраструктура“, </a:t>
            </a:r>
            <a:r>
              <a:rPr lang="bg-BG" sz="2000" b="1" dirty="0" smtClean="0"/>
              <a:t>Главна </a:t>
            </a:r>
            <a:r>
              <a:rPr lang="bg-BG" sz="2000" b="1" dirty="0"/>
              <a:t>дирекция „Национална полиция" и „Автомагистрали“ </a:t>
            </a:r>
            <a:r>
              <a:rPr lang="bg-BG" sz="2000" b="1" dirty="0" smtClean="0"/>
              <a:t>ЕАД извършиха </a:t>
            </a:r>
            <a:r>
              <a:rPr lang="bg-BG" sz="2000" b="1" dirty="0"/>
              <a:t>оглед на </a:t>
            </a:r>
            <a:r>
              <a:rPr lang="bg-BG" sz="2000" b="1" dirty="0" smtClean="0"/>
              <a:t>обекта </a:t>
            </a:r>
            <a:r>
              <a:rPr lang="bg-BG" sz="2000" b="1" dirty="0"/>
              <a:t>и </a:t>
            </a:r>
            <a:r>
              <a:rPr lang="bg-BG" sz="2000" b="1" dirty="0" smtClean="0"/>
              <a:t>направиха 4 проучвателни </a:t>
            </a:r>
            <a:r>
              <a:rPr lang="bg-BG" sz="2000" b="1" dirty="0"/>
              <a:t>шурфове</a:t>
            </a:r>
            <a:r>
              <a:rPr lang="bg-BG" sz="2000" b="1" dirty="0" smtClean="0"/>
              <a:t> (разрези), </a:t>
            </a:r>
            <a:r>
              <a:rPr lang="bg-BG" sz="2000" b="1" dirty="0"/>
              <a:t>извадиха 16 броя ядки от асфалтовата настилка </a:t>
            </a:r>
            <a:r>
              <a:rPr lang="bg-BG" sz="2000" b="1" dirty="0" smtClean="0"/>
              <a:t>(</a:t>
            </a:r>
            <a:r>
              <a:rPr lang="bg-BG" sz="2000" b="1" dirty="0"/>
              <a:t>по 4 броя на </a:t>
            </a:r>
            <a:r>
              <a:rPr lang="bg-BG" sz="2000" b="1" dirty="0" smtClean="0"/>
              <a:t>шурф) </a:t>
            </a:r>
            <a:r>
              <a:rPr lang="bg-BG" sz="2000" b="1" dirty="0"/>
              <a:t>и взеха проби от вложените материали </a:t>
            </a:r>
            <a:r>
              <a:rPr lang="bg-BG" sz="2000" b="1" dirty="0" smtClean="0"/>
              <a:t>за извършване </a:t>
            </a:r>
            <a:r>
              <a:rPr lang="bg-BG" sz="2000" b="1" dirty="0"/>
              <a:t>на </a:t>
            </a:r>
            <a:r>
              <a:rPr lang="bg-BG" sz="2000" b="1" dirty="0" smtClean="0"/>
              <a:t>лабораторни изпитвания.</a:t>
            </a:r>
            <a:endParaRPr lang="bg-BG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0" y="998482"/>
            <a:ext cx="2613134" cy="348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77" y="3600669"/>
            <a:ext cx="2372053" cy="316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162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8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18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68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8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879" y="91559"/>
            <a:ext cx="11570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РЕМОНТЪТ НА ЛОТ 1 “ЧИРПАН - СТАРА ЗАГОРА” НА АМ „ТРАКИЯ“</a:t>
            </a:r>
            <a:endParaRPr lang="bg-BG" sz="2800" dirty="0"/>
          </a:p>
        </p:txBody>
      </p:sp>
      <p:sp>
        <p:nvSpPr>
          <p:cNvPr id="5" name="Rectangle 4"/>
          <p:cNvSpPr/>
          <p:nvPr/>
        </p:nvSpPr>
        <p:spPr>
          <a:xfrm>
            <a:off x="191809" y="5193791"/>
            <a:ext cx="11800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Извършената 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на </a:t>
            </a:r>
            <a:r>
              <a:rPr lang="bg-BG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ДНСК установи, че извършеният като </a:t>
            </a:r>
            <a:r>
              <a:rPr lang="bg-BG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текущ ремонт </a:t>
            </a:r>
            <a:r>
              <a:rPr lang="bg-BG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лот 1 „Чирпан – Стара Загора“ от „Автомагистрали Черно море“ е </a:t>
            </a:r>
            <a:r>
              <a:rPr lang="bg-BG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основен ремонт със студено рециклиране в резултат на намеса в земната основа.</a:t>
            </a:r>
            <a:endParaRPr lang="bg-BG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" y="2488195"/>
            <a:ext cx="3271610" cy="245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746521" y="30796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32" y="824330"/>
            <a:ext cx="2821030" cy="2115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08" y="1164565"/>
            <a:ext cx="2071957" cy="3683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918189"/>
            <a:ext cx="3324045" cy="2493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25" y="2713045"/>
            <a:ext cx="3307661" cy="2480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385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024" y="302886"/>
            <a:ext cx="11161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4) Категоричен текущ ремонт, в това число чрез студено рециклиране без намеса в земната основа: ​</a:t>
            </a:r>
            <a:r>
              <a:rPr lang="ru-RU" sz="2000" b="1" dirty="0">
                <a:solidFill>
                  <a:srgbClr val="FF0000"/>
                </a:solidFill>
              </a:rPr>
              <a:t>Общо 419 обекта с обща дължина на отсечките </a:t>
            </a:r>
            <a:r>
              <a:rPr lang="ru-RU" sz="2000" b="1" dirty="0" smtClean="0">
                <a:solidFill>
                  <a:srgbClr val="FF0000"/>
                </a:solidFill>
              </a:rPr>
              <a:t>2428 </a:t>
            </a:r>
            <a:r>
              <a:rPr lang="ru-RU" sz="2000" b="1" dirty="0">
                <a:solidFill>
                  <a:srgbClr val="FF0000"/>
                </a:solidFill>
              </a:rPr>
              <a:t>км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5069" y="1385842"/>
            <a:ext cx="2333086" cy="3110781"/>
            <a:chOff x="3036499" y="1544128"/>
            <a:chExt cx="2333086" cy="31107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499" y="1544128"/>
              <a:ext cx="2333086" cy="31107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3134539" y="4219119"/>
              <a:ext cx="7825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/>
                <a:t>Път I-2</a:t>
              </a:r>
              <a:endParaRPr lang="bg-BG" sz="1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1024" y="4798181"/>
            <a:ext cx="4955517" cy="1852091"/>
            <a:chOff x="414068" y="4881458"/>
            <a:chExt cx="4955517" cy="185209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68" y="4881458"/>
              <a:ext cx="4873924" cy="18520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3985404" y="6312567"/>
              <a:ext cx="138418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sz="1400" b="1" dirty="0" smtClean="0"/>
                <a:t>Път III-2902</a:t>
              </a:r>
              <a:endParaRPr lang="bg-BG" sz="1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98048" y="1394914"/>
            <a:ext cx="3108139" cy="2331104"/>
            <a:chOff x="5825951" y="1544128"/>
            <a:chExt cx="3108139" cy="233110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951" y="1544128"/>
              <a:ext cx="3108139" cy="23311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Rectangle 15"/>
            <p:cNvSpPr/>
            <p:nvPr/>
          </p:nvSpPr>
          <p:spPr>
            <a:xfrm>
              <a:off x="7663314" y="1648447"/>
              <a:ext cx="11849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/>
                <a:t>Път III-2902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71424" y="4261388"/>
            <a:ext cx="3217652" cy="2413239"/>
            <a:chOff x="5723269" y="4207105"/>
            <a:chExt cx="3217652" cy="241323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269" y="4207105"/>
              <a:ext cx="3217652" cy="24132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/>
            <p:cNvSpPr/>
            <p:nvPr/>
          </p:nvSpPr>
          <p:spPr>
            <a:xfrm>
              <a:off x="7749150" y="6229290"/>
              <a:ext cx="11849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 smtClean="0"/>
                <a:t>Път III-2901</a:t>
              </a:r>
              <a:endParaRPr lang="bg-BG" sz="1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46080" y="1243258"/>
            <a:ext cx="3169851" cy="2369303"/>
            <a:chOff x="8046002" y="2650558"/>
            <a:chExt cx="3283137" cy="246235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002" y="2650558"/>
              <a:ext cx="3283137" cy="2462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Rectangle 24"/>
            <p:cNvSpPr/>
            <p:nvPr/>
          </p:nvSpPr>
          <p:spPr>
            <a:xfrm>
              <a:off x="8206089" y="4694520"/>
              <a:ext cx="11849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Път III-2901</a:t>
              </a:r>
              <a:endParaRPr lang="bg-BG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940921" y="4029957"/>
            <a:ext cx="3171646" cy="2378735"/>
            <a:chOff x="8940921" y="4029957"/>
            <a:chExt cx="3171646" cy="237873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921" y="4029957"/>
              <a:ext cx="3171646" cy="23787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9065397" y="5808305"/>
              <a:ext cx="9829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g-BG" sz="1400" b="1" dirty="0">
                  <a:solidFill>
                    <a:schemeClr val="bg1"/>
                  </a:solidFill>
                </a:rPr>
                <a:t>Път </a:t>
              </a:r>
              <a:r>
                <a:rPr lang="en-US" sz="1400" b="1" dirty="0">
                  <a:solidFill>
                    <a:schemeClr val="bg1"/>
                  </a:solidFill>
                </a:rPr>
                <a:t>II-27 </a:t>
              </a:r>
              <a:endParaRPr lang="bg-BG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3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512" y="308560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bg-BG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вниманието!</a:t>
            </a:r>
            <a:endParaRPr lang="bg-BG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18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331" y="152343"/>
            <a:ext cx="100268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270510" algn="l"/>
              </a:tabLst>
            </a:pPr>
            <a:r>
              <a:rPr lang="bg-BG" sz="2400" b="1" u="sng" dirty="0"/>
              <a:t>Взети са следните проби за лабораторни изпитвания</a:t>
            </a:r>
            <a:r>
              <a:rPr lang="bg-BG" sz="2400" b="1" u="sng" dirty="0" smtClean="0"/>
              <a:t>:</a:t>
            </a:r>
          </a:p>
          <a:p>
            <a:pPr lvl="0" algn="just">
              <a:lnSpc>
                <a:spcPct val="150000"/>
              </a:lnSpc>
              <a:tabLst>
                <a:tab pos="270510" algn="l"/>
              </a:tabLst>
            </a:pPr>
            <a:endParaRPr lang="bg-BG" sz="2400" b="1" u="sng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bg-BG" sz="2400" dirty="0"/>
              <a:t>Асфалтова смес за износващ пласт;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bg-BG" sz="2400" dirty="0"/>
              <a:t>Асфалтова смес за долен пласт на покритието (биндер);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bg-BG" sz="2400" dirty="0"/>
              <a:t>Асфалтова смес за основен пласт</a:t>
            </a:r>
            <a:r>
              <a:rPr lang="bg-BG" sz="2400" dirty="0" smtClean="0"/>
              <a:t>;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bg-BG" sz="2400" dirty="0" smtClean="0"/>
              <a:t>Основен </a:t>
            </a:r>
            <a:r>
              <a:rPr lang="bg-BG" sz="2400" dirty="0"/>
              <a:t>пласт от трошен камък с подбрана зърнометрия фракция 0/40;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bg-BG" sz="2400" dirty="0" smtClean="0"/>
              <a:t>Зона </a:t>
            </a:r>
            <a:r>
              <a:rPr lang="bg-BG" sz="2400" dirty="0"/>
              <a:t>А (земно легло на настилката).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5025"/>
            <a:ext cx="12268200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3140"/>
            <a:ext cx="12268200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48" y="3542608"/>
            <a:ext cx="3315392" cy="33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gsag-sz.org/cms/gallery/page137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03" y="1511939"/>
            <a:ext cx="6660243" cy="4296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274447" y="97459"/>
            <a:ext cx="11018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13970" algn="ctr">
              <a:spcAft>
                <a:spcPts val="0"/>
              </a:spcAft>
            </a:pPr>
            <a:r>
              <a:rPr lang="bg-BG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Лот </a:t>
            </a: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“Стара Загора- Нова Загора”, от км 210+100 до км 241+900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447" y="965506"/>
            <a:ext cx="47705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endParaRPr lang="bg-BG" sz="1200" dirty="0">
              <a:effectLst/>
              <a:ea typeface="Times New Roman" panose="02020603050405020304" pitchFamily="18" charset="0"/>
            </a:endParaRPr>
          </a:p>
          <a:p>
            <a:r>
              <a:rPr lang="bg-BG" sz="1600" b="1" u="sng" dirty="0" smtClean="0"/>
              <a:t>Изпълнител:</a:t>
            </a:r>
            <a:r>
              <a:rPr lang="bg-BG" sz="1600" b="1" dirty="0" smtClean="0"/>
              <a:t>  </a:t>
            </a:r>
          </a:p>
          <a:p>
            <a:r>
              <a:rPr lang="bg-BG" sz="1600" dirty="0" smtClean="0"/>
              <a:t>Обединение </a:t>
            </a:r>
            <a:r>
              <a:rPr lang="bg-BG" sz="1600" dirty="0"/>
              <a:t>”Магистрала Трейс” ДЗЗД </a:t>
            </a:r>
            <a:r>
              <a:rPr lang="bg-BG" sz="1600" dirty="0" smtClean="0"/>
              <a:t>(„</a:t>
            </a:r>
            <a:r>
              <a:rPr lang="bg-BG" sz="1600" dirty="0"/>
              <a:t>Трейс Груп Холд“ АД, „ПИ ЕС АЙ“ АД, „СК-13 Пътстрой“ АД, „Пътно строителство“ АД, „Виастройинженеринг“ ООД</a:t>
            </a:r>
            <a:r>
              <a:rPr lang="bg-BG" sz="1600" dirty="0" smtClean="0"/>
              <a:t>)</a:t>
            </a:r>
            <a:endParaRPr lang="bg-BG" sz="1600" dirty="0"/>
          </a:p>
          <a:p>
            <a:endParaRPr lang="bg-BG" sz="1600" b="1" u="sng" dirty="0" smtClean="0">
              <a:ea typeface="Times New Roman" panose="02020603050405020304" pitchFamily="18" charset="0"/>
            </a:endParaRPr>
          </a:p>
          <a:p>
            <a:r>
              <a:rPr lang="bg-BG" sz="1600" b="1" u="sng" dirty="0" smtClean="0">
                <a:ea typeface="Times New Roman" panose="02020603050405020304" pitchFamily="18" charset="0"/>
              </a:rPr>
              <a:t>Строителен </a:t>
            </a:r>
            <a:r>
              <a:rPr lang="bg-BG" sz="1600" b="1" u="sng" dirty="0">
                <a:ea typeface="Times New Roman" panose="02020603050405020304" pitchFamily="18" charset="0"/>
              </a:rPr>
              <a:t>надзор</a:t>
            </a:r>
            <a:r>
              <a:rPr lang="bg-BG" sz="1600" b="1" u="sng" dirty="0" smtClean="0">
                <a:ea typeface="Times New Roman" panose="02020603050405020304" pitchFamily="18" charset="0"/>
              </a:rPr>
              <a:t>: </a:t>
            </a:r>
          </a:p>
          <a:p>
            <a:r>
              <a:rPr lang="bg-BG" sz="1600" dirty="0" smtClean="0"/>
              <a:t>„Пътинвест </a:t>
            </a:r>
            <a:r>
              <a:rPr lang="bg-BG" sz="1600" dirty="0"/>
              <a:t>– </a:t>
            </a:r>
            <a:r>
              <a:rPr lang="bg-BG" sz="1600" dirty="0" smtClean="0"/>
              <a:t>инженеринг” АД</a:t>
            </a:r>
            <a:endParaRPr lang="bg-BG" sz="1600" dirty="0"/>
          </a:p>
          <a:p>
            <a:endParaRPr lang="bg-BG" sz="1600" dirty="0" smtClean="0"/>
          </a:p>
          <a:p>
            <a:r>
              <a:rPr lang="bg-BG" sz="1600" b="1" u="sng" dirty="0"/>
              <a:t>Д</a:t>
            </a:r>
            <a:r>
              <a:rPr lang="bg-BG" sz="1600" b="1" u="sng" dirty="0" smtClean="0"/>
              <a:t>оговор </a:t>
            </a:r>
            <a:r>
              <a:rPr lang="bg-BG" sz="1600" b="1" u="sng" dirty="0"/>
              <a:t>за </a:t>
            </a:r>
            <a:r>
              <a:rPr lang="bg-BG" sz="1600" b="1" u="sng" dirty="0" smtClean="0"/>
              <a:t>строителство:</a:t>
            </a:r>
            <a:r>
              <a:rPr lang="bg-BG" sz="1600" dirty="0" smtClean="0"/>
              <a:t> </a:t>
            </a:r>
          </a:p>
          <a:p>
            <a:r>
              <a:rPr lang="bg-BG" sz="1600" dirty="0" smtClean="0"/>
              <a:t>137 </a:t>
            </a:r>
            <a:r>
              <a:rPr lang="bg-BG" sz="1600" dirty="0"/>
              <a:t>868 000 </a:t>
            </a:r>
            <a:r>
              <a:rPr lang="bg-BG" sz="1600" dirty="0" smtClean="0"/>
              <a:t>лв. </a:t>
            </a:r>
            <a:r>
              <a:rPr lang="bg-BG" sz="1600" dirty="0"/>
              <a:t>с </a:t>
            </a:r>
            <a:r>
              <a:rPr lang="bg-BG" sz="1600" dirty="0" smtClean="0"/>
              <a:t>ДДС</a:t>
            </a:r>
          </a:p>
          <a:p>
            <a:endParaRPr lang="bg-BG" sz="1600" dirty="0"/>
          </a:p>
          <a:p>
            <a:r>
              <a:rPr lang="bg-BG" sz="1600" b="1" u="sng" dirty="0" smtClean="0"/>
              <a:t>Договор за строителен надзор:</a:t>
            </a:r>
            <a:r>
              <a:rPr lang="bg-BG" sz="1600" b="1" dirty="0" smtClean="0"/>
              <a:t> </a:t>
            </a:r>
          </a:p>
          <a:p>
            <a:r>
              <a:rPr lang="bg-BG" sz="1600" dirty="0" smtClean="0"/>
              <a:t>1</a:t>
            </a:r>
            <a:r>
              <a:rPr lang="bg-BG" sz="1600" dirty="0"/>
              <a:t> 349 578,80 лв. с </a:t>
            </a:r>
            <a:r>
              <a:rPr lang="bg-BG" sz="1600" dirty="0" smtClean="0"/>
              <a:t>ДДС</a:t>
            </a:r>
          </a:p>
          <a:p>
            <a:endParaRPr lang="bg-BG" sz="1600" dirty="0" smtClean="0"/>
          </a:p>
          <a:p>
            <a:r>
              <a:rPr lang="bg-BG" sz="1600" b="1" u="sng" dirty="0" smtClean="0"/>
              <a:t>Разрешение за </a:t>
            </a:r>
            <a:r>
              <a:rPr lang="bg-BG" sz="1600" b="1" u="sng" dirty="0" smtClean="0"/>
              <a:t>строеж</a:t>
            </a:r>
            <a:r>
              <a:rPr lang="bg-BG" sz="1600" b="1" u="sng" dirty="0" smtClean="0"/>
              <a:t>: </a:t>
            </a:r>
            <a:endParaRPr lang="bg-BG" sz="1600" b="1" u="sng" dirty="0" smtClean="0"/>
          </a:p>
          <a:p>
            <a:r>
              <a:rPr lang="bg-BG" sz="1600" dirty="0" smtClean="0"/>
              <a:t>РС-19/08.04.2010 г.</a:t>
            </a:r>
            <a:endParaRPr lang="bg-BG" sz="1600" dirty="0" smtClean="0"/>
          </a:p>
          <a:p>
            <a:endParaRPr lang="bg-BG" sz="1600" b="1" u="sng" dirty="0" smtClean="0"/>
          </a:p>
          <a:p>
            <a:r>
              <a:rPr lang="bg-BG" sz="1600" b="1" u="sng" dirty="0" smtClean="0"/>
              <a:t>Разрешение за ползване:</a:t>
            </a:r>
            <a:r>
              <a:rPr lang="bg-BG" sz="1600" dirty="0" smtClean="0"/>
              <a:t> </a:t>
            </a:r>
          </a:p>
          <a:p>
            <a:r>
              <a:rPr lang="bg-BG" sz="1600" dirty="0" smtClean="0"/>
              <a:t>СТ-05-737/27.06.2012 </a:t>
            </a:r>
            <a:r>
              <a:rPr lang="bg-BG" sz="1600" dirty="0"/>
              <a:t>г.</a:t>
            </a:r>
          </a:p>
          <a:p>
            <a:endParaRPr lang="bg-BG" sz="2000" dirty="0"/>
          </a:p>
          <a:p>
            <a:pPr indent="457200" algn="just">
              <a:spcAft>
                <a:spcPts val="0"/>
              </a:spcAft>
            </a:pPr>
            <a:endParaRPr lang="bg-BG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2703" y="6052382"/>
            <a:ext cx="7608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за 1 км:</a:t>
            </a:r>
            <a:r>
              <a:rPr lang="bg-B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4 335 471,70 лв с </a:t>
            </a:r>
            <a:r>
              <a:rPr lang="bg-BG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ДДС</a:t>
            </a:r>
            <a:endParaRPr lang="bg-BG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83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02979" y="101741"/>
            <a:ext cx="9480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Шурф №1 при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219+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00, дясно платно – ЛОТ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13005" y="907084"/>
            <a:ext cx="523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2, изпреварваща лента</a:t>
            </a:r>
            <a:r>
              <a:rPr lang="bg-BG" sz="2400" dirty="0">
                <a:ea typeface="Times New Roman" panose="02020603050405020304" pitchFamily="18" charset="0"/>
              </a:rPr>
              <a:t> </a:t>
            </a:r>
            <a:endParaRPr lang="bg-BG" sz="2400" dirty="0"/>
          </a:p>
        </p:txBody>
      </p:sp>
      <p:pic>
        <p:nvPicPr>
          <p:cNvPr id="7" name="Picture 6" descr="IMGP002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r="9921"/>
          <a:stretch>
            <a:fillRect/>
          </a:stretch>
        </p:blipFill>
        <p:spPr bwMode="auto">
          <a:xfrm>
            <a:off x="2484464" y="1502408"/>
            <a:ext cx="3133138" cy="2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61686"/>
              </p:ext>
            </p:extLst>
          </p:nvPr>
        </p:nvGraphicFramePr>
        <p:xfrm>
          <a:off x="134678" y="4784650"/>
          <a:ext cx="5918791" cy="16520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52896">
                  <a:extLst>
                    <a:ext uri="{9D8B030D-6E8A-4147-A177-3AD203B41FA5}">
                      <a16:colId xmlns:a16="http://schemas.microsoft.com/office/drawing/2014/main" val="2445423454"/>
                    </a:ext>
                  </a:extLst>
                </a:gridCol>
                <a:gridCol w="1498707">
                  <a:extLst>
                    <a:ext uri="{9D8B030D-6E8A-4147-A177-3AD203B41FA5}">
                      <a16:colId xmlns:a16="http://schemas.microsoft.com/office/drawing/2014/main" val="851280162"/>
                    </a:ext>
                  </a:extLst>
                </a:gridCol>
                <a:gridCol w="1467188">
                  <a:extLst>
                    <a:ext uri="{9D8B030D-6E8A-4147-A177-3AD203B41FA5}">
                      <a16:colId xmlns:a16="http://schemas.microsoft.com/office/drawing/2014/main" val="4194689935"/>
                    </a:ext>
                  </a:extLst>
                </a:gridCol>
              </a:tblGrid>
              <a:tr h="731542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Пластове</a:t>
                      </a:r>
                      <a:endParaRPr lang="bg-BG" sz="1000" dirty="0">
                        <a:effectLst/>
                      </a:endParaRP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 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Дебелина на</a:t>
                      </a:r>
                      <a:endParaRPr lang="bg-BG" sz="1000" dirty="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асфалтов пласт                         [mm]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По проект</a:t>
                      </a:r>
                      <a:endParaRPr lang="bg-BG" sz="1000" dirty="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[mm]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3769487"/>
                  </a:ext>
                </a:extLst>
              </a:tr>
              <a:tr h="230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 пласт – горен износващ пласт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34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40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5362657"/>
                  </a:ext>
                </a:extLst>
              </a:tr>
              <a:tr h="230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ІI пласт -  долен пласт (биндер)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66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761530"/>
                  </a:ext>
                </a:extLst>
              </a:tr>
              <a:tr h="230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ІII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89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120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3555025"/>
                  </a:ext>
                </a:extLst>
              </a:tr>
              <a:tr h="230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Обща дебелина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189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220  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803272"/>
                  </a:ext>
                </a:extLst>
              </a:tr>
            </a:tbl>
          </a:graphicData>
        </a:graphic>
      </p:graphicFrame>
      <p:pic>
        <p:nvPicPr>
          <p:cNvPr id="6" name="Picture 5" descr="IMGP00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5" y="2065204"/>
            <a:ext cx="3174781" cy="214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7084280" y="907083"/>
            <a:ext cx="4071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4, активна лента</a:t>
            </a:r>
          </a:p>
        </p:txBody>
      </p:sp>
      <p:pic>
        <p:nvPicPr>
          <p:cNvPr id="11" name="Picture 10" descr="IMGP000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90" y="1502408"/>
            <a:ext cx="3106956" cy="2341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IMGP00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192" y="1995556"/>
            <a:ext cx="2817429" cy="220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08517"/>
              </p:ext>
            </p:extLst>
          </p:nvPr>
        </p:nvGraphicFramePr>
        <p:xfrm>
          <a:off x="6193010" y="4791739"/>
          <a:ext cx="5729631" cy="16344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83766">
                  <a:extLst>
                    <a:ext uri="{9D8B030D-6E8A-4147-A177-3AD203B41FA5}">
                      <a16:colId xmlns:a16="http://schemas.microsoft.com/office/drawing/2014/main" val="1380313201"/>
                    </a:ext>
                  </a:extLst>
                </a:gridCol>
                <a:gridCol w="1373843">
                  <a:extLst>
                    <a:ext uri="{9D8B030D-6E8A-4147-A177-3AD203B41FA5}">
                      <a16:colId xmlns:a16="http://schemas.microsoft.com/office/drawing/2014/main" val="1155309906"/>
                    </a:ext>
                  </a:extLst>
                </a:gridCol>
                <a:gridCol w="1572022">
                  <a:extLst>
                    <a:ext uri="{9D8B030D-6E8A-4147-A177-3AD203B41FA5}">
                      <a16:colId xmlns:a16="http://schemas.microsoft.com/office/drawing/2014/main" val="4026866540"/>
                    </a:ext>
                  </a:extLst>
                </a:gridCol>
              </a:tblGrid>
              <a:tr h="710097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Пластове</a:t>
                      </a:r>
                      <a:endParaRPr lang="bg-BG" sz="1000" dirty="0">
                        <a:effectLst/>
                      </a:endParaRP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 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Дебелина на</a:t>
                      </a:r>
                      <a:endParaRPr lang="bg-BG" sz="100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effectLst/>
                        </a:rPr>
                        <a:t>асфалтов пласт                         [mm]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По проект</a:t>
                      </a:r>
                      <a:endParaRPr lang="bg-BG" sz="1000" dirty="0">
                        <a:effectLst/>
                      </a:endParaRP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</a:rPr>
                        <a:t>[mm]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4265841"/>
                  </a:ext>
                </a:extLst>
              </a:tr>
              <a:tr h="231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 пласт – горен износващ пласт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38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40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615348"/>
                  </a:ext>
                </a:extLst>
              </a:tr>
              <a:tr h="231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ІI пласт -  долен пласт (биндер)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67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60  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7106556"/>
                  </a:ext>
                </a:extLst>
              </a:tr>
              <a:tr h="231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ІII пласт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88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120  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683680"/>
                  </a:ext>
                </a:extLst>
              </a:tr>
              <a:tr h="231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Обща дебелина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>
                          <a:effectLst/>
                        </a:rPr>
                        <a:t>193</a:t>
                      </a:r>
                      <a:endParaRPr lang="bg-BG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220  </a:t>
                      </a:r>
                      <a:endParaRPr lang="bg-BG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8593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5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235" y="0"/>
            <a:ext cx="10976082" cy="655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tabLst>
                <a:tab pos="270510" algn="l"/>
              </a:tabLst>
            </a:pP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Пътна конструкция между активна и изпреварваща лента</a:t>
            </a:r>
          </a:p>
        </p:txBody>
      </p:sp>
      <p:pic>
        <p:nvPicPr>
          <p:cNvPr id="4" name="Picture 3" descr="D:\Kadiyska\Komandirovki\Komandirovki_2022\АМ Тракия\АМ Тракия 04.10.2022\Снимки 04.10.2022\DSC023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764424"/>
            <a:ext cx="3568700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413080"/>
              </p:ext>
            </p:extLst>
          </p:nvPr>
        </p:nvGraphicFramePr>
        <p:xfrm>
          <a:off x="383374" y="1299294"/>
          <a:ext cx="7332130" cy="3960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597">
                  <a:extLst>
                    <a:ext uri="{9D8B030D-6E8A-4147-A177-3AD203B41FA5}">
                      <a16:colId xmlns:a16="http://schemas.microsoft.com/office/drawing/2014/main" val="119994067"/>
                    </a:ext>
                  </a:extLst>
                </a:gridCol>
                <a:gridCol w="1608666">
                  <a:extLst>
                    <a:ext uri="{9D8B030D-6E8A-4147-A177-3AD203B41FA5}">
                      <a16:colId xmlns:a16="http://schemas.microsoft.com/office/drawing/2014/main" val="418883456"/>
                    </a:ext>
                  </a:extLst>
                </a:gridCol>
                <a:gridCol w="1185334">
                  <a:extLst>
                    <a:ext uri="{9D8B030D-6E8A-4147-A177-3AD203B41FA5}">
                      <a16:colId xmlns:a16="http://schemas.microsoft.com/office/drawing/2014/main" val="3866193120"/>
                    </a:ext>
                  </a:extLst>
                </a:gridCol>
                <a:gridCol w="1134533">
                  <a:extLst>
                    <a:ext uri="{9D8B030D-6E8A-4147-A177-3AD203B41FA5}">
                      <a16:colId xmlns:a16="http://schemas.microsoft.com/office/drawing/2014/main" val="3026598120"/>
                    </a:ext>
                  </a:extLst>
                </a:gridCol>
              </a:tblGrid>
              <a:tr h="256807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Спесификации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 проект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Ядка №2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Ядка №4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324243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marL="93663" indent="0" algn="l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 пласт – горен износващ пласт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 mm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 </a:t>
                      </a:r>
                      <a:r>
                        <a:rPr lang="en-US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en-US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270718"/>
                  </a:ext>
                </a:extLst>
              </a:tr>
              <a:tr h="31442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ІI пласт -  долен пласт (биндер)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en-US" sz="1600" b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 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 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5684840"/>
                  </a:ext>
                </a:extLst>
              </a:tr>
              <a:tr h="25680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ІII пласт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mm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 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 </a:t>
                      </a:r>
                      <a:r>
                        <a:rPr lang="en-US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1481946"/>
                  </a:ext>
                </a:extLst>
              </a:tr>
              <a:tr h="300832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Асфалтова настилка общо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220 mm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189 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u="sng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193 mm</a:t>
                      </a:r>
                      <a:endParaRPr lang="bg-BG" sz="1600" u="sng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783969"/>
                  </a:ext>
                </a:extLst>
              </a:tr>
              <a:tr h="69832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Основен пласт от скални материали, стабилизирани с </a:t>
                      </a:r>
                      <a:r>
                        <a:rPr lang="bg-BG" sz="16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цимент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7800" indent="0" algn="ctr">
                        <a:spcAft>
                          <a:spcPts val="0"/>
                        </a:spcAft>
                        <a:tabLst>
                          <a:tab pos="269875" algn="l"/>
                          <a:tab pos="982663" algn="l"/>
                          <a:tab pos="1346200" algn="l"/>
                        </a:tabLst>
                      </a:pPr>
                      <a:r>
                        <a:rPr lang="bg-BG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cm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cm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132985"/>
                  </a:ext>
                </a:extLst>
              </a:tr>
              <a:tr h="618067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Основен пласт от трошен камък с подбрана зърнометрия фракция 0/40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71463" indent="-93663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 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 </a:t>
                      </a:r>
                      <a:r>
                        <a:rPr lang="en-US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55974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Зона А (земно легло на настилката)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71463" indent="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en-US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695348"/>
                  </a:ext>
                </a:extLst>
              </a:tr>
              <a:tr h="25680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Общо</a:t>
                      </a:r>
                      <a:endParaRPr lang="bg-BG" sz="16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5600" indent="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~ 103 </a:t>
                      </a:r>
                      <a:r>
                        <a:rPr lang="en-US" sz="16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cm</a:t>
                      </a:r>
                      <a:endParaRPr lang="bg-BG" sz="1600" b="1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32451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2304" y="635537"/>
            <a:ext cx="1102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 smtClean="0">
                <a:ea typeface="Times New Roman" panose="02020603050405020304" pitchFamily="18" charset="0"/>
              </a:rPr>
              <a:t>Приблизителна </a:t>
            </a:r>
            <a:r>
              <a:rPr lang="bg-BG" b="1" dirty="0">
                <a:ea typeface="Times New Roman" panose="02020603050405020304" pitchFamily="18" charset="0"/>
              </a:rPr>
              <a:t>обща дебелина на наличната конструкция - 103 </a:t>
            </a:r>
            <a:r>
              <a:rPr lang="en-US" b="1" dirty="0" smtClean="0">
                <a:ea typeface="Calibri" panose="020F0502020204030204" pitchFamily="34" charset="0"/>
              </a:rPr>
              <a:t>cm</a:t>
            </a:r>
            <a:r>
              <a:rPr lang="bg-BG" b="1" dirty="0" smtClean="0">
                <a:ea typeface="Times New Roman" panose="02020603050405020304" pitchFamily="18" charset="0"/>
              </a:rPr>
              <a:t> </a:t>
            </a:r>
            <a:r>
              <a:rPr lang="bg-BG" b="1" dirty="0">
                <a:ea typeface="Times New Roman" panose="02020603050405020304" pitchFamily="18" charset="0"/>
              </a:rPr>
              <a:t>при проектна 120 </a:t>
            </a:r>
            <a:r>
              <a:rPr lang="en-US" b="1" dirty="0" smtClean="0">
                <a:ea typeface="Calibri" panose="020F0502020204030204" pitchFamily="34" charset="0"/>
              </a:rPr>
              <a:t>cm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396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4482" y="112252"/>
            <a:ext cx="8820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Шурф №4 при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  <a:r>
              <a:rPr lang="bg-B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224+395, ляво </a:t>
            </a:r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платно -  ЛОТ 2</a:t>
            </a:r>
            <a:endParaRPr lang="bg-B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573" y="902605"/>
            <a:ext cx="4331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14, активна лента </a:t>
            </a:r>
          </a:p>
        </p:txBody>
      </p:sp>
      <p:pic>
        <p:nvPicPr>
          <p:cNvPr id="5" name="Picture 4" descr="D:\Kadiyska\Komandirovki\Komandirovki_2022\АМ Тракия\АМ Тракия 04.10.2022\Снимки 04.10.2022\DSC024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5" y="1615660"/>
            <a:ext cx="2908181" cy="2155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592592"/>
              </p:ext>
            </p:extLst>
          </p:nvPr>
        </p:nvGraphicFramePr>
        <p:xfrm>
          <a:off x="201729" y="5061098"/>
          <a:ext cx="5868670" cy="14721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390549504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2306143827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2990317976"/>
                    </a:ext>
                  </a:extLst>
                </a:gridCol>
              </a:tblGrid>
              <a:tr h="622180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Пластове</a:t>
                      </a: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Дебелина на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асфалтов пласт                        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проект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192320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 пласт – горен износващ пласт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bg-BG" sz="12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82130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ІI пласт -  долен пласт (биндер)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  <a:endParaRPr lang="bg-BG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17205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ІII пласт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  <a:endParaRPr lang="bg-BG" sz="1200" b="1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8929917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 дебелина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sng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  <a:endParaRPr lang="bg-BG" sz="1200" b="1" u="sng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355856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372195" y="913359"/>
            <a:ext cx="5412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b="1" dirty="0">
                <a:ea typeface="Times New Roman" panose="02020603050405020304" pitchFamily="18" charset="0"/>
              </a:rPr>
              <a:t>Ядка № 16, изпреварваща лента </a:t>
            </a:r>
          </a:p>
        </p:txBody>
      </p:sp>
      <p:pic>
        <p:nvPicPr>
          <p:cNvPr id="8" name="Picture 7" descr="IMGP010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83" y="1588349"/>
            <a:ext cx="2738266" cy="213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P010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435" y="2537484"/>
            <a:ext cx="2791645" cy="2116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30077"/>
              </p:ext>
            </p:extLst>
          </p:nvPr>
        </p:nvGraphicFramePr>
        <p:xfrm>
          <a:off x="6171606" y="5062851"/>
          <a:ext cx="5868670" cy="14721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51318">
                  <a:extLst>
                    <a:ext uri="{9D8B030D-6E8A-4147-A177-3AD203B41FA5}">
                      <a16:colId xmlns:a16="http://schemas.microsoft.com/office/drawing/2014/main" val="1852970256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100434034"/>
                    </a:ext>
                  </a:extLst>
                </a:gridCol>
                <a:gridCol w="1508676">
                  <a:extLst>
                    <a:ext uri="{9D8B030D-6E8A-4147-A177-3AD203B41FA5}">
                      <a16:colId xmlns:a16="http://schemas.microsoft.com/office/drawing/2014/main" val="4173853046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Пластове</a:t>
                      </a:r>
                    </a:p>
                    <a:p>
                      <a:pPr marL="831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 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Дебелина на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асфалтов пласт                         [mm]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По проект</a:t>
                      </a:r>
                    </a:p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[mm]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942697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 пласт – горен износващ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u="sng" dirty="0">
                          <a:effectLst/>
                        </a:rPr>
                        <a:t>36</a:t>
                      </a:r>
                      <a:endParaRPr lang="bg-BG" sz="12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40 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1771341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 пласт -  долен пласт (биндер)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u="none" dirty="0">
                          <a:effectLst/>
                        </a:rPr>
                        <a:t>65</a:t>
                      </a:r>
                      <a:endParaRPr lang="bg-BG" sz="1200" b="1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</a:rPr>
                        <a:t>60  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27540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ІII пласт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u="sng" dirty="0">
                          <a:effectLst/>
                        </a:rPr>
                        <a:t>85</a:t>
                      </a:r>
                      <a:endParaRPr lang="bg-BG" sz="1200" b="1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120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8363942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Обща дебелина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u="sng" dirty="0">
                          <a:effectLst/>
                        </a:rPr>
                        <a:t>186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</a:rPr>
                        <a:t>220  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8511043"/>
                  </a:ext>
                </a:extLst>
              </a:tr>
            </a:tbl>
          </a:graphicData>
        </a:graphic>
      </p:graphicFrame>
      <p:pic>
        <p:nvPicPr>
          <p:cNvPr id="4" name="Picture 3" descr="IMGP009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27" y="2583712"/>
            <a:ext cx="2735135" cy="212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400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665" y="120653"/>
            <a:ext cx="12067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Пътна конструкция обхващаща активна и изпреварваща </a:t>
            </a:r>
            <a:r>
              <a:rPr lang="bg-BG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</a:t>
            </a:r>
            <a:endParaRPr lang="bg-BG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483" y="593829"/>
            <a:ext cx="10855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ea typeface="Times New Roman" panose="02020603050405020304" pitchFamily="18" charset="0"/>
              </a:rPr>
              <a:t>Приблизителна обща дебелина на наличната конструкция - 105 </a:t>
            </a:r>
            <a:r>
              <a:rPr lang="en-US" b="1" dirty="0">
                <a:ea typeface="Times New Roman" panose="02020603050405020304" pitchFamily="18" charset="0"/>
              </a:rPr>
              <a:t>cm</a:t>
            </a:r>
            <a:r>
              <a:rPr lang="bg-BG" b="1" dirty="0">
                <a:ea typeface="Times New Roman" panose="02020603050405020304" pitchFamily="18" charset="0"/>
              </a:rPr>
              <a:t> </a:t>
            </a:r>
            <a:r>
              <a:rPr lang="bg-BG" b="1" dirty="0" smtClean="0">
                <a:ea typeface="Times New Roman" panose="02020603050405020304" pitchFamily="18" charset="0"/>
              </a:rPr>
              <a:t>при </a:t>
            </a:r>
            <a:r>
              <a:rPr lang="bg-BG" b="1" dirty="0">
                <a:ea typeface="Times New Roman" panose="02020603050405020304" pitchFamily="18" charset="0"/>
              </a:rPr>
              <a:t>проектна 120 </a:t>
            </a:r>
            <a:r>
              <a:rPr lang="en-US" b="1" dirty="0" smtClean="0">
                <a:ea typeface="Times New Roman" panose="02020603050405020304" pitchFamily="18" charset="0"/>
              </a:rPr>
              <a:t>cm</a:t>
            </a:r>
            <a:endParaRPr lang="bg-BG" b="1" dirty="0">
              <a:ea typeface="Times New Roman" panose="02020603050405020304" pitchFamily="18" charset="0"/>
            </a:endParaRPr>
          </a:p>
        </p:txBody>
      </p:sp>
      <p:pic>
        <p:nvPicPr>
          <p:cNvPr id="5" name="Picture 4" descr="D:\Kadiyska\Komandirovki\Komandirovki_2022\АМ Тракия\АМ Тракия 04.10.2022\Снимки 04.10.2022\DSC024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65" y="1769752"/>
            <a:ext cx="3510280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058994"/>
              </p:ext>
            </p:extLst>
          </p:nvPr>
        </p:nvGraphicFramePr>
        <p:xfrm>
          <a:off x="287078" y="1512607"/>
          <a:ext cx="7240772" cy="3974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7021">
                  <a:extLst>
                    <a:ext uri="{9D8B030D-6E8A-4147-A177-3AD203B41FA5}">
                      <a16:colId xmlns:a16="http://schemas.microsoft.com/office/drawing/2014/main" val="544979245"/>
                    </a:ext>
                  </a:extLst>
                </a:gridCol>
                <a:gridCol w="1278534">
                  <a:extLst>
                    <a:ext uri="{9D8B030D-6E8A-4147-A177-3AD203B41FA5}">
                      <a16:colId xmlns:a16="http://schemas.microsoft.com/office/drawing/2014/main" val="3670725981"/>
                    </a:ext>
                  </a:extLst>
                </a:gridCol>
                <a:gridCol w="1245359">
                  <a:extLst>
                    <a:ext uri="{9D8B030D-6E8A-4147-A177-3AD203B41FA5}">
                      <a16:colId xmlns:a16="http://schemas.microsoft.com/office/drawing/2014/main" val="3996544899"/>
                    </a:ext>
                  </a:extLst>
                </a:gridCol>
                <a:gridCol w="1179858">
                  <a:extLst>
                    <a:ext uri="{9D8B030D-6E8A-4147-A177-3AD203B41FA5}">
                      <a16:colId xmlns:a16="http://schemas.microsoft.com/office/drawing/2014/main" val="2871163035"/>
                    </a:ext>
                  </a:extLst>
                </a:gridCol>
              </a:tblGrid>
              <a:tr h="47648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Спесификации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По проект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Ядка №2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Ядка №4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extLst>
                  <a:ext uri="{0D108BD9-81ED-4DB2-BD59-A6C34878D82A}">
                    <a16:rowId xmlns:a16="http://schemas.microsoft.com/office/drawing/2014/main" val="2545317251"/>
                  </a:ext>
                </a:extLst>
              </a:tr>
              <a:tr h="304975">
                <a:tc>
                  <a:txBody>
                    <a:bodyPr/>
                    <a:lstStyle/>
                    <a:p>
                      <a:pPr marL="85725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 пласт – горен износващ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40 </a:t>
                      </a:r>
                      <a:r>
                        <a:rPr lang="en-US" sz="1600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36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36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extLst>
                  <a:ext uri="{0D108BD9-81ED-4DB2-BD59-A6C34878D82A}">
                    <a16:rowId xmlns:a16="http://schemas.microsoft.com/office/drawing/2014/main" val="1131093889"/>
                  </a:ext>
                </a:extLst>
              </a:tr>
              <a:tr h="303321">
                <a:tc>
                  <a:txBody>
                    <a:bodyPr/>
                    <a:lstStyle/>
                    <a:p>
                      <a:pPr marL="85725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 пласт -  долен пласт (биндер)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60 </a:t>
                      </a:r>
                      <a:r>
                        <a:rPr lang="en-US" sz="1600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67 </a:t>
                      </a:r>
                      <a:r>
                        <a:rPr lang="en-US" sz="1600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</a:rPr>
                        <a:t>65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extLst>
                  <a:ext uri="{0D108BD9-81ED-4DB2-BD59-A6C34878D82A}">
                    <a16:rowId xmlns:a16="http://schemas.microsoft.com/office/drawing/2014/main" val="1262723630"/>
                  </a:ext>
                </a:extLst>
              </a:tr>
              <a:tr h="303321">
                <a:tc>
                  <a:txBody>
                    <a:bodyPr/>
                    <a:lstStyle/>
                    <a:p>
                      <a:pPr marL="85725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ІII пласт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</a:rPr>
                        <a:t>120 </a:t>
                      </a:r>
                      <a:r>
                        <a:rPr lang="en-US" sz="1600">
                          <a:effectLst/>
                        </a:rPr>
                        <a:t>mm</a:t>
                      </a:r>
                      <a:endParaRPr lang="bg-BG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</a:rPr>
                        <a:t>8</a:t>
                      </a:r>
                      <a:r>
                        <a:rPr lang="bg-BG" sz="1600" u="sng" dirty="0">
                          <a:effectLst/>
                        </a:rPr>
                        <a:t>2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u="sng" dirty="0">
                          <a:effectLst/>
                        </a:rPr>
                        <a:t>85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extLst>
                  <a:ext uri="{0D108BD9-81ED-4DB2-BD59-A6C34878D82A}">
                    <a16:rowId xmlns:a16="http://schemas.microsoft.com/office/drawing/2014/main" val="3830822934"/>
                  </a:ext>
                </a:extLst>
              </a:tr>
              <a:tr h="317659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Асфалтова настилка общо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220 </a:t>
                      </a:r>
                      <a:r>
                        <a:rPr lang="en-US" sz="1600" dirty="0">
                          <a:effectLst/>
                        </a:rPr>
                        <a:t>mm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185</a:t>
                      </a:r>
                      <a:r>
                        <a:rPr lang="en-US" sz="1600" u="sng" dirty="0">
                          <a:effectLst/>
                        </a:rPr>
                        <a:t> mm</a:t>
                      </a:r>
                      <a:r>
                        <a:rPr lang="bg-BG" sz="1600" u="sng" dirty="0">
                          <a:effectLst/>
                        </a:rPr>
                        <a:t> 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186 </a:t>
                      </a:r>
                      <a:r>
                        <a:rPr lang="en-US" sz="1600" u="sng" dirty="0">
                          <a:effectLst/>
                        </a:rPr>
                        <a:t>mm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 anchor="ctr"/>
                </a:tc>
                <a:extLst>
                  <a:ext uri="{0D108BD9-81ED-4DB2-BD59-A6C34878D82A}">
                    <a16:rowId xmlns:a16="http://schemas.microsoft.com/office/drawing/2014/main" val="1593032914"/>
                  </a:ext>
                </a:extLst>
              </a:tr>
              <a:tr h="476489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Основен пласт от скални материали, стабилизирани с цимент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cm</a:t>
                      </a:r>
                    </a:p>
                  </a:txBody>
                  <a:tcPr marL="59561" marR="59561" marT="0" marB="0"/>
                </a:tc>
                <a:tc gridSpan="2"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16 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43764"/>
                  </a:ext>
                </a:extLst>
              </a:tr>
              <a:tr h="476489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Основен пласт от трошен камък с подбрана зърнометрия фракция 0/40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endParaRPr lang="bg-BG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61" marR="59561" marT="0" marB="0"/>
                </a:tc>
                <a:tc gridSpan="2"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u="sng" dirty="0">
                          <a:effectLst/>
                        </a:rPr>
                        <a:t>23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034117"/>
                  </a:ext>
                </a:extLst>
              </a:tr>
              <a:tr h="317659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Зона А (земно легло на настилката)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50 </a:t>
                      </a:r>
                      <a:r>
                        <a:rPr lang="en-US" sz="1600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gridSpan="2"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50 cm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30719"/>
                  </a:ext>
                </a:extLst>
              </a:tr>
              <a:tr h="317659">
                <a:tc>
                  <a:txBody>
                    <a:bodyPr/>
                    <a:lstStyle/>
                    <a:p>
                      <a:pPr marL="85725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Общо 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120 </a:t>
                      </a:r>
                      <a:r>
                        <a:rPr lang="en-US" sz="1600" dirty="0">
                          <a:effectLst/>
                        </a:rPr>
                        <a:t>cm</a:t>
                      </a:r>
                      <a:endParaRPr lang="bg-BG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gridSpan="2"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bg-BG" sz="1600" dirty="0">
                          <a:effectLst/>
                        </a:rPr>
                        <a:t> </a:t>
                      </a:r>
                      <a:r>
                        <a:rPr lang="bg-BG" sz="1600" u="sng" dirty="0">
                          <a:effectLst/>
                        </a:rPr>
                        <a:t>~ 107 </a:t>
                      </a:r>
                      <a:r>
                        <a:rPr lang="en-US" sz="1600" u="sng" dirty="0">
                          <a:effectLst/>
                        </a:rPr>
                        <a:t>cm</a:t>
                      </a:r>
                      <a:endParaRPr lang="bg-BG" sz="16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561" marR="59561" marT="0" marB="0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7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586" y="107453"/>
            <a:ext cx="993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13970" algn="ctr">
              <a:spcAft>
                <a:spcPts val="0"/>
              </a:spcAft>
            </a:pP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Лот 3 “Нова Загора - ямбол”, от км 241+900 до км 277+597</a:t>
            </a:r>
          </a:p>
        </p:txBody>
      </p:sp>
      <p:sp>
        <p:nvSpPr>
          <p:cNvPr id="5" name="Rectangle 4"/>
          <p:cNvSpPr/>
          <p:nvPr/>
        </p:nvSpPr>
        <p:spPr>
          <a:xfrm>
            <a:off x="219739" y="1218296"/>
            <a:ext cx="47881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b="1" u="sng" dirty="0"/>
              <a:t>Изпълнител:</a:t>
            </a:r>
            <a:r>
              <a:rPr lang="bg-BG" b="1" dirty="0"/>
              <a:t> </a:t>
            </a:r>
            <a:endParaRPr lang="bg-BG" b="1" dirty="0" smtClean="0"/>
          </a:p>
          <a:p>
            <a:pPr algn="just">
              <a:spcAft>
                <a:spcPts val="0"/>
              </a:spcAft>
            </a:pPr>
            <a:r>
              <a:rPr lang="bg-BG" dirty="0" smtClean="0"/>
              <a:t>АКТОР </a:t>
            </a:r>
            <a:r>
              <a:rPr lang="bg-BG" dirty="0"/>
              <a:t>АСД </a:t>
            </a:r>
            <a:r>
              <a:rPr lang="bg-BG" dirty="0" smtClean="0"/>
              <a:t>– Гърция</a:t>
            </a:r>
            <a:endParaRPr lang="bg-BG" dirty="0"/>
          </a:p>
          <a:p>
            <a:pPr algn="just">
              <a:spcAft>
                <a:spcPts val="0"/>
              </a:spcAft>
            </a:pPr>
            <a:endParaRPr lang="bg-BG" dirty="0" smtClean="0"/>
          </a:p>
          <a:p>
            <a:pPr algn="just">
              <a:spcAft>
                <a:spcPts val="0"/>
              </a:spcAft>
            </a:pPr>
            <a:r>
              <a:rPr lang="bg-BG" b="1" u="sng" dirty="0" smtClean="0"/>
              <a:t>Строителен надзор:</a:t>
            </a:r>
            <a:r>
              <a:rPr lang="bg-BG" dirty="0" smtClean="0"/>
              <a:t> </a:t>
            </a:r>
          </a:p>
          <a:p>
            <a:pPr algn="just">
              <a:spcAft>
                <a:spcPts val="0"/>
              </a:spcAft>
            </a:pPr>
            <a:r>
              <a:rPr lang="bg-BG" dirty="0" smtClean="0"/>
              <a:t>Обединение </a:t>
            </a:r>
            <a:r>
              <a:rPr lang="bg-BG" dirty="0"/>
              <a:t>„Т7/СНИК” ДЗЗД</a:t>
            </a:r>
          </a:p>
          <a:p>
            <a:pPr algn="just">
              <a:spcAft>
                <a:spcPts val="0"/>
              </a:spcAft>
            </a:pPr>
            <a:r>
              <a:rPr lang="bg-BG" dirty="0"/>
              <a:t>Авторски надзор – „Рутекс” </a:t>
            </a:r>
            <a:r>
              <a:rPr lang="bg-BG" dirty="0" smtClean="0"/>
              <a:t>ООД </a:t>
            </a:r>
            <a:endParaRPr lang="bg-BG" dirty="0"/>
          </a:p>
          <a:p>
            <a:pPr algn="just">
              <a:spcAft>
                <a:spcPts val="0"/>
              </a:spcAft>
            </a:pPr>
            <a:endParaRPr lang="bg-BG" dirty="0" smtClean="0"/>
          </a:p>
          <a:p>
            <a:pPr algn="just">
              <a:spcAft>
                <a:spcPts val="0"/>
              </a:spcAft>
            </a:pPr>
            <a:r>
              <a:rPr lang="bg-BG" b="1" u="sng" dirty="0" smtClean="0"/>
              <a:t>Договор </a:t>
            </a:r>
            <a:r>
              <a:rPr lang="bg-BG" b="1" u="sng" dirty="0"/>
              <a:t>за </a:t>
            </a:r>
            <a:r>
              <a:rPr lang="bg-BG" b="1" u="sng" dirty="0" smtClean="0"/>
              <a:t>строителство:</a:t>
            </a:r>
          </a:p>
          <a:p>
            <a:pPr algn="just">
              <a:spcAft>
                <a:spcPts val="0"/>
              </a:spcAft>
            </a:pPr>
            <a:r>
              <a:rPr lang="bg-BG" dirty="0" smtClean="0"/>
              <a:t>133</a:t>
            </a:r>
            <a:r>
              <a:rPr lang="bg-BG" dirty="0"/>
              <a:t> 973 906,02 лв с </a:t>
            </a:r>
            <a:r>
              <a:rPr lang="bg-BG" dirty="0" smtClean="0"/>
              <a:t>ДДС</a:t>
            </a:r>
          </a:p>
          <a:p>
            <a:pPr algn="just">
              <a:spcAft>
                <a:spcPts val="0"/>
              </a:spcAft>
            </a:pPr>
            <a:endParaRPr lang="bg-BG" dirty="0"/>
          </a:p>
          <a:p>
            <a:pPr algn="just">
              <a:spcAft>
                <a:spcPts val="0"/>
              </a:spcAft>
            </a:pPr>
            <a:r>
              <a:rPr lang="bg-BG" b="1" u="sng" dirty="0" smtClean="0"/>
              <a:t>Договор </a:t>
            </a:r>
            <a:r>
              <a:rPr lang="bg-BG" b="1" u="sng" dirty="0"/>
              <a:t>за строителен </a:t>
            </a:r>
            <a:r>
              <a:rPr lang="bg-BG" b="1" u="sng" dirty="0" smtClean="0"/>
              <a:t>надзор:</a:t>
            </a:r>
          </a:p>
          <a:p>
            <a:pPr algn="just">
              <a:spcAft>
                <a:spcPts val="0"/>
              </a:spcAft>
            </a:pPr>
            <a:r>
              <a:rPr lang="bg-BG" dirty="0" smtClean="0"/>
              <a:t>1</a:t>
            </a:r>
            <a:r>
              <a:rPr lang="bg-BG" dirty="0"/>
              <a:t> 077 240,000 лв с </a:t>
            </a:r>
            <a:r>
              <a:rPr lang="bg-BG" dirty="0" smtClean="0"/>
              <a:t>ДДС</a:t>
            </a:r>
          </a:p>
          <a:p>
            <a:pPr algn="just">
              <a:spcAft>
                <a:spcPts val="0"/>
              </a:spcAft>
            </a:pPr>
            <a:endParaRPr lang="bg-BG" dirty="0"/>
          </a:p>
          <a:p>
            <a:r>
              <a:rPr lang="bg-BG" b="1" u="sng" dirty="0"/>
              <a:t>Разрешение за </a:t>
            </a:r>
            <a:r>
              <a:rPr lang="bg-BG" b="1" u="sng" dirty="0" smtClean="0"/>
              <a:t>строеж</a:t>
            </a:r>
            <a:r>
              <a:rPr lang="bg-BG" b="1" u="sng" dirty="0"/>
              <a:t>: </a:t>
            </a:r>
          </a:p>
          <a:p>
            <a:endParaRPr lang="bg-BG" b="1" u="sng" dirty="0"/>
          </a:p>
          <a:p>
            <a:r>
              <a:rPr lang="bg-BG" b="1" u="sng" dirty="0"/>
              <a:t>Разрешение за ползване:</a:t>
            </a:r>
            <a:r>
              <a:rPr lang="bg-BG" dirty="0"/>
              <a:t> </a:t>
            </a:r>
            <a:endParaRPr lang="bg-BG" dirty="0" smtClean="0"/>
          </a:p>
          <a:p>
            <a:r>
              <a:rPr lang="bg-BG" dirty="0"/>
              <a:t>СТ-05-812/12.07.2012 г. </a:t>
            </a:r>
          </a:p>
        </p:txBody>
      </p:sp>
      <p:pic>
        <p:nvPicPr>
          <p:cNvPr id="6146" name="Picture 2" descr="https://stzagora.net/wp-content/uploads/2012/07/P1120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1218296"/>
            <a:ext cx="6525221" cy="454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1713518" y="6099294"/>
            <a:ext cx="7898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bg-BG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bg-BG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ена </a:t>
            </a:r>
            <a:r>
              <a:rPr lang="bg-BG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 км – 3 753 085,86 лв. с ДДС </a:t>
            </a:r>
          </a:p>
        </p:txBody>
      </p:sp>
    </p:spTree>
    <p:extLst>
      <p:ext uri="{BB962C8B-B14F-4D97-AF65-F5344CB8AC3E}">
        <p14:creationId xmlns:p14="http://schemas.microsoft.com/office/powerpoint/2010/main" val="34392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4324</TotalTime>
  <Words>1756</Words>
  <Application>Microsoft Office PowerPoint</Application>
  <PresentationFormat>Widescreen</PresentationFormat>
  <Paragraphs>424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Symbol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Hussein</dc:creator>
  <cp:lastModifiedBy>DANIELA GEORGIEVA GYURDZHEKLIEVA</cp:lastModifiedBy>
  <cp:revision>286</cp:revision>
  <cp:lastPrinted>2022-10-12T11:04:10Z</cp:lastPrinted>
  <dcterms:created xsi:type="dcterms:W3CDTF">2021-10-27T19:17:55Z</dcterms:created>
  <dcterms:modified xsi:type="dcterms:W3CDTF">2022-10-12T13:14:09Z</dcterms:modified>
</cp:coreProperties>
</file>