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6" r:id="rId3"/>
    <p:sldId id="264" r:id="rId4"/>
    <p:sldId id="277" r:id="rId5"/>
    <p:sldId id="265" r:id="rId6"/>
    <p:sldId id="278" r:id="rId7"/>
    <p:sldId id="271" r:id="rId8"/>
    <p:sldId id="270" r:id="rId9"/>
    <p:sldId id="269" r:id="rId10"/>
    <p:sldId id="279" r:id="rId11"/>
    <p:sldId id="274" r:id="rId12"/>
    <p:sldId id="280" r:id="rId13"/>
    <p:sldId id="267" r:id="rId14"/>
    <p:sldId id="266" r:id="rId15"/>
    <p:sldId id="272" r:id="rId16"/>
    <p:sldId id="273" r:id="rId17"/>
    <p:sldId id="281" r:id="rId18"/>
  </p:sldIdLst>
  <p:sldSz cx="9144000" cy="6858000" type="screen4x3"/>
  <p:notesSz cx="6858000" cy="9144000"/>
  <p:defaultTextStyle>
    <a:defPPr>
      <a:defRPr lang="es-E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2E1700"/>
    <a:srgbClr val="422C16"/>
    <a:srgbClr val="0C788E"/>
    <a:srgbClr val="025198"/>
    <a:srgbClr val="000099"/>
    <a:srgbClr val="1C1C1C"/>
    <a:srgbClr val="660066"/>
    <a:srgbClr val="000058"/>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04" autoAdjust="0"/>
    <p:restoredTop sz="94652" autoAdjust="0"/>
  </p:normalViewPr>
  <p:slideViewPr>
    <p:cSldViewPr>
      <p:cViewPr varScale="1">
        <p:scale>
          <a:sx n="65" d="100"/>
          <a:sy n="65" d="100"/>
        </p:scale>
        <p:origin x="-136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bg-BG"/>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bg-BG"/>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bg-BG"/>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bg-BG"/>
          </a:p>
        </p:txBody>
      </p:sp>
      <p:sp>
        <p:nvSpPr>
          <p:cNvPr id="6" name="Rectangle 6"/>
          <p:cNvSpPr>
            <a:spLocks noGrp="1" noChangeArrowheads="1"/>
          </p:cNvSpPr>
          <p:nvPr>
            <p:ph type="sldNum" sz="quarter" idx="12"/>
          </p:nvPr>
        </p:nvSpPr>
        <p:spPr>
          <a:ln/>
        </p:spPr>
        <p:txBody>
          <a:bodyPr/>
          <a:lstStyle>
            <a:lvl1pPr>
              <a:defRPr/>
            </a:lvl1pPr>
          </a:lstStyle>
          <a:p>
            <a:fld id="{CC27C1CB-3689-4431-91CE-91F370E25664}" type="slidenum">
              <a:rPr lang="es-ES" altLang="bg-BG"/>
              <a:pPr/>
              <a:t>‹#›</a:t>
            </a:fld>
            <a:endParaRPr lang="es-ES" altLang="bg-BG"/>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bg-BG"/>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bg-BG"/>
          </a:p>
        </p:txBody>
      </p:sp>
      <p:sp>
        <p:nvSpPr>
          <p:cNvPr id="6" name="Rectangle 6"/>
          <p:cNvSpPr>
            <a:spLocks noGrp="1" noChangeArrowheads="1"/>
          </p:cNvSpPr>
          <p:nvPr>
            <p:ph type="sldNum" sz="quarter" idx="12"/>
          </p:nvPr>
        </p:nvSpPr>
        <p:spPr>
          <a:ln/>
        </p:spPr>
        <p:txBody>
          <a:bodyPr/>
          <a:lstStyle>
            <a:lvl1pPr>
              <a:defRPr/>
            </a:lvl1pPr>
          </a:lstStyle>
          <a:p>
            <a:fld id="{9E218C78-9460-4AC6-98A9-1EAD0343B871}" type="slidenum">
              <a:rPr lang="es-ES" altLang="bg-BG"/>
              <a:pPr/>
              <a:t>‹#›</a:t>
            </a:fld>
            <a:endParaRPr lang="es-ES" altLang="bg-B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bg-B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bg-BG"/>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bg-BG"/>
          </a:p>
        </p:txBody>
      </p:sp>
      <p:sp>
        <p:nvSpPr>
          <p:cNvPr id="6" name="Rectangle 6"/>
          <p:cNvSpPr>
            <a:spLocks noGrp="1" noChangeArrowheads="1"/>
          </p:cNvSpPr>
          <p:nvPr>
            <p:ph type="sldNum" sz="quarter" idx="12"/>
          </p:nvPr>
        </p:nvSpPr>
        <p:spPr>
          <a:ln/>
        </p:spPr>
        <p:txBody>
          <a:bodyPr/>
          <a:lstStyle>
            <a:lvl1pPr>
              <a:defRPr/>
            </a:lvl1pPr>
          </a:lstStyle>
          <a:p>
            <a:fld id="{3F59BB72-3AA8-4F64-8BA3-234417A2A728}" type="slidenum">
              <a:rPr lang="es-ES" altLang="bg-BG"/>
              <a:pPr/>
              <a:t>‹#›</a:t>
            </a:fld>
            <a:endParaRPr lang="es-ES" altLang="bg-B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bg-BG"/>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bg-BG"/>
          </a:p>
        </p:txBody>
      </p:sp>
      <p:sp>
        <p:nvSpPr>
          <p:cNvPr id="6" name="Rectangle 6"/>
          <p:cNvSpPr>
            <a:spLocks noGrp="1" noChangeArrowheads="1"/>
          </p:cNvSpPr>
          <p:nvPr>
            <p:ph type="sldNum" sz="quarter" idx="12"/>
          </p:nvPr>
        </p:nvSpPr>
        <p:spPr>
          <a:ln/>
        </p:spPr>
        <p:txBody>
          <a:bodyPr/>
          <a:lstStyle>
            <a:lvl1pPr>
              <a:defRPr/>
            </a:lvl1pPr>
          </a:lstStyle>
          <a:p>
            <a:fld id="{FEFAC853-4D2A-4483-8577-8A18B036FD70}" type="slidenum">
              <a:rPr lang="es-ES" altLang="bg-BG"/>
              <a:pPr/>
              <a:t>‹#›</a:t>
            </a:fld>
            <a:endParaRPr lang="es-ES" altLang="bg-B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bg-BG"/>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bg-BG"/>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bg-BG"/>
          </a:p>
        </p:txBody>
      </p:sp>
      <p:sp>
        <p:nvSpPr>
          <p:cNvPr id="6" name="Rectangle 6"/>
          <p:cNvSpPr>
            <a:spLocks noGrp="1" noChangeArrowheads="1"/>
          </p:cNvSpPr>
          <p:nvPr>
            <p:ph type="sldNum" sz="quarter" idx="12"/>
          </p:nvPr>
        </p:nvSpPr>
        <p:spPr>
          <a:ln/>
        </p:spPr>
        <p:txBody>
          <a:bodyPr/>
          <a:lstStyle>
            <a:lvl1pPr>
              <a:defRPr/>
            </a:lvl1pPr>
          </a:lstStyle>
          <a:p>
            <a:fld id="{E0791BCB-13E9-4A96-B28C-C0CDF00D1E78}" type="slidenum">
              <a:rPr lang="es-ES" altLang="bg-BG"/>
              <a:pPr/>
              <a:t>‹#›</a:t>
            </a:fld>
            <a:endParaRPr lang="es-ES" altLang="bg-BG"/>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bg-BG"/>
          </a:p>
        </p:txBody>
      </p:sp>
      <p:sp>
        <p:nvSpPr>
          <p:cNvPr id="6" name="Rectangle 5"/>
          <p:cNvSpPr>
            <a:spLocks noGrp="1" noChangeArrowheads="1"/>
          </p:cNvSpPr>
          <p:nvPr>
            <p:ph type="ftr" sz="quarter" idx="11"/>
          </p:nvPr>
        </p:nvSpPr>
        <p:spPr>
          <a:ln/>
        </p:spPr>
        <p:txBody>
          <a:bodyPr/>
          <a:lstStyle>
            <a:lvl1pPr>
              <a:defRPr/>
            </a:lvl1pPr>
          </a:lstStyle>
          <a:p>
            <a:pPr>
              <a:defRPr/>
            </a:pPr>
            <a:endParaRPr lang="es-ES" altLang="bg-BG"/>
          </a:p>
        </p:txBody>
      </p:sp>
      <p:sp>
        <p:nvSpPr>
          <p:cNvPr id="7" name="Rectangle 6"/>
          <p:cNvSpPr>
            <a:spLocks noGrp="1" noChangeArrowheads="1"/>
          </p:cNvSpPr>
          <p:nvPr>
            <p:ph type="sldNum" sz="quarter" idx="12"/>
          </p:nvPr>
        </p:nvSpPr>
        <p:spPr>
          <a:ln/>
        </p:spPr>
        <p:txBody>
          <a:bodyPr/>
          <a:lstStyle>
            <a:lvl1pPr>
              <a:defRPr/>
            </a:lvl1pPr>
          </a:lstStyle>
          <a:p>
            <a:fld id="{DF83BF76-075A-4885-BAE5-1BAFB62CC8E0}" type="slidenum">
              <a:rPr lang="es-ES" altLang="bg-BG"/>
              <a:pPr/>
              <a:t>‹#›</a:t>
            </a:fld>
            <a:endParaRPr lang="es-ES" altLang="bg-B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bg-BG"/>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7" name="Rectangle 4"/>
          <p:cNvSpPr>
            <a:spLocks noGrp="1" noChangeArrowheads="1"/>
          </p:cNvSpPr>
          <p:nvPr>
            <p:ph type="dt" sz="half" idx="10"/>
          </p:nvPr>
        </p:nvSpPr>
        <p:spPr>
          <a:ln/>
        </p:spPr>
        <p:txBody>
          <a:bodyPr/>
          <a:lstStyle>
            <a:lvl1pPr>
              <a:defRPr/>
            </a:lvl1pPr>
          </a:lstStyle>
          <a:p>
            <a:pPr>
              <a:defRPr/>
            </a:pPr>
            <a:endParaRPr lang="es-ES" altLang="bg-BG"/>
          </a:p>
        </p:txBody>
      </p:sp>
      <p:sp>
        <p:nvSpPr>
          <p:cNvPr id="8" name="Rectangle 5"/>
          <p:cNvSpPr>
            <a:spLocks noGrp="1" noChangeArrowheads="1"/>
          </p:cNvSpPr>
          <p:nvPr>
            <p:ph type="ftr" sz="quarter" idx="11"/>
          </p:nvPr>
        </p:nvSpPr>
        <p:spPr>
          <a:ln/>
        </p:spPr>
        <p:txBody>
          <a:bodyPr/>
          <a:lstStyle>
            <a:lvl1pPr>
              <a:defRPr/>
            </a:lvl1pPr>
          </a:lstStyle>
          <a:p>
            <a:pPr>
              <a:defRPr/>
            </a:pPr>
            <a:endParaRPr lang="es-ES" altLang="bg-BG"/>
          </a:p>
        </p:txBody>
      </p:sp>
      <p:sp>
        <p:nvSpPr>
          <p:cNvPr id="9" name="Rectangle 6"/>
          <p:cNvSpPr>
            <a:spLocks noGrp="1" noChangeArrowheads="1"/>
          </p:cNvSpPr>
          <p:nvPr>
            <p:ph type="sldNum" sz="quarter" idx="12"/>
          </p:nvPr>
        </p:nvSpPr>
        <p:spPr>
          <a:ln/>
        </p:spPr>
        <p:txBody>
          <a:bodyPr/>
          <a:lstStyle>
            <a:lvl1pPr>
              <a:defRPr/>
            </a:lvl1pPr>
          </a:lstStyle>
          <a:p>
            <a:fld id="{27E85698-A387-432F-BF5F-E06F8036FF29}" type="slidenum">
              <a:rPr lang="es-ES" altLang="bg-BG"/>
              <a:pPr/>
              <a:t>‹#›</a:t>
            </a:fld>
            <a:endParaRPr lang="es-ES" altLang="bg-B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Rectangle 4"/>
          <p:cNvSpPr>
            <a:spLocks noGrp="1" noChangeArrowheads="1"/>
          </p:cNvSpPr>
          <p:nvPr>
            <p:ph type="dt" sz="half" idx="10"/>
          </p:nvPr>
        </p:nvSpPr>
        <p:spPr>
          <a:ln/>
        </p:spPr>
        <p:txBody>
          <a:bodyPr/>
          <a:lstStyle>
            <a:lvl1pPr>
              <a:defRPr/>
            </a:lvl1pPr>
          </a:lstStyle>
          <a:p>
            <a:pPr>
              <a:defRPr/>
            </a:pPr>
            <a:endParaRPr lang="es-ES" altLang="bg-BG"/>
          </a:p>
        </p:txBody>
      </p:sp>
      <p:sp>
        <p:nvSpPr>
          <p:cNvPr id="4" name="Rectangle 5"/>
          <p:cNvSpPr>
            <a:spLocks noGrp="1" noChangeArrowheads="1"/>
          </p:cNvSpPr>
          <p:nvPr>
            <p:ph type="ftr" sz="quarter" idx="11"/>
          </p:nvPr>
        </p:nvSpPr>
        <p:spPr>
          <a:ln/>
        </p:spPr>
        <p:txBody>
          <a:bodyPr/>
          <a:lstStyle>
            <a:lvl1pPr>
              <a:defRPr/>
            </a:lvl1pPr>
          </a:lstStyle>
          <a:p>
            <a:pPr>
              <a:defRPr/>
            </a:pPr>
            <a:endParaRPr lang="es-ES" altLang="bg-BG"/>
          </a:p>
        </p:txBody>
      </p:sp>
      <p:sp>
        <p:nvSpPr>
          <p:cNvPr id="5" name="Rectangle 6"/>
          <p:cNvSpPr>
            <a:spLocks noGrp="1" noChangeArrowheads="1"/>
          </p:cNvSpPr>
          <p:nvPr>
            <p:ph type="sldNum" sz="quarter" idx="12"/>
          </p:nvPr>
        </p:nvSpPr>
        <p:spPr>
          <a:ln/>
        </p:spPr>
        <p:txBody>
          <a:bodyPr/>
          <a:lstStyle>
            <a:lvl1pPr>
              <a:defRPr/>
            </a:lvl1pPr>
          </a:lstStyle>
          <a:p>
            <a:fld id="{1676629F-F34B-4658-8136-7E439C0E1C14}" type="slidenum">
              <a:rPr lang="es-ES" altLang="bg-BG"/>
              <a:pPr/>
              <a:t>‹#›</a:t>
            </a:fld>
            <a:endParaRPr lang="es-ES" altLang="bg-B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ltLang="bg-BG"/>
          </a:p>
        </p:txBody>
      </p:sp>
      <p:sp>
        <p:nvSpPr>
          <p:cNvPr id="3" name="Rectangle 5"/>
          <p:cNvSpPr>
            <a:spLocks noGrp="1" noChangeArrowheads="1"/>
          </p:cNvSpPr>
          <p:nvPr>
            <p:ph type="ftr" sz="quarter" idx="11"/>
          </p:nvPr>
        </p:nvSpPr>
        <p:spPr>
          <a:ln/>
        </p:spPr>
        <p:txBody>
          <a:bodyPr/>
          <a:lstStyle>
            <a:lvl1pPr>
              <a:defRPr/>
            </a:lvl1pPr>
          </a:lstStyle>
          <a:p>
            <a:pPr>
              <a:defRPr/>
            </a:pPr>
            <a:endParaRPr lang="es-ES" altLang="bg-BG"/>
          </a:p>
        </p:txBody>
      </p:sp>
      <p:sp>
        <p:nvSpPr>
          <p:cNvPr id="4" name="Rectangle 6"/>
          <p:cNvSpPr>
            <a:spLocks noGrp="1" noChangeArrowheads="1"/>
          </p:cNvSpPr>
          <p:nvPr>
            <p:ph type="sldNum" sz="quarter" idx="12"/>
          </p:nvPr>
        </p:nvSpPr>
        <p:spPr>
          <a:ln/>
        </p:spPr>
        <p:txBody>
          <a:bodyPr/>
          <a:lstStyle>
            <a:lvl1pPr>
              <a:defRPr/>
            </a:lvl1pPr>
          </a:lstStyle>
          <a:p>
            <a:fld id="{4967762D-CBBB-49DA-811D-BA13CAF5FC18}" type="slidenum">
              <a:rPr lang="es-ES" altLang="bg-BG"/>
              <a:pPr/>
              <a:t>‹#›</a:t>
            </a:fld>
            <a:endParaRPr lang="es-ES" altLang="bg-B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bg-BG"/>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bg-BG"/>
          </a:p>
        </p:txBody>
      </p:sp>
      <p:sp>
        <p:nvSpPr>
          <p:cNvPr id="6" name="Rectangle 5"/>
          <p:cNvSpPr>
            <a:spLocks noGrp="1" noChangeArrowheads="1"/>
          </p:cNvSpPr>
          <p:nvPr>
            <p:ph type="ftr" sz="quarter" idx="11"/>
          </p:nvPr>
        </p:nvSpPr>
        <p:spPr>
          <a:ln/>
        </p:spPr>
        <p:txBody>
          <a:bodyPr/>
          <a:lstStyle>
            <a:lvl1pPr>
              <a:defRPr/>
            </a:lvl1pPr>
          </a:lstStyle>
          <a:p>
            <a:pPr>
              <a:defRPr/>
            </a:pPr>
            <a:endParaRPr lang="es-ES" altLang="bg-BG"/>
          </a:p>
        </p:txBody>
      </p:sp>
      <p:sp>
        <p:nvSpPr>
          <p:cNvPr id="7" name="Rectangle 6"/>
          <p:cNvSpPr>
            <a:spLocks noGrp="1" noChangeArrowheads="1"/>
          </p:cNvSpPr>
          <p:nvPr>
            <p:ph type="sldNum" sz="quarter" idx="12"/>
          </p:nvPr>
        </p:nvSpPr>
        <p:spPr>
          <a:ln/>
        </p:spPr>
        <p:txBody>
          <a:bodyPr/>
          <a:lstStyle>
            <a:lvl1pPr>
              <a:defRPr/>
            </a:lvl1pPr>
          </a:lstStyle>
          <a:p>
            <a:fld id="{F14CC95B-3CCB-4DAC-A51B-74B410465C05}" type="slidenum">
              <a:rPr lang="es-ES" altLang="bg-BG"/>
              <a:pPr/>
              <a:t>‹#›</a:t>
            </a:fld>
            <a:endParaRPr lang="es-ES" altLang="bg-B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bg-BG"/>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bg-BG"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bg-BG"/>
          </a:p>
        </p:txBody>
      </p:sp>
      <p:sp>
        <p:nvSpPr>
          <p:cNvPr id="6" name="Rectangle 5"/>
          <p:cNvSpPr>
            <a:spLocks noGrp="1" noChangeArrowheads="1"/>
          </p:cNvSpPr>
          <p:nvPr>
            <p:ph type="ftr" sz="quarter" idx="11"/>
          </p:nvPr>
        </p:nvSpPr>
        <p:spPr>
          <a:ln/>
        </p:spPr>
        <p:txBody>
          <a:bodyPr/>
          <a:lstStyle>
            <a:lvl1pPr>
              <a:defRPr/>
            </a:lvl1pPr>
          </a:lstStyle>
          <a:p>
            <a:pPr>
              <a:defRPr/>
            </a:pPr>
            <a:endParaRPr lang="es-ES" altLang="bg-BG"/>
          </a:p>
        </p:txBody>
      </p:sp>
      <p:sp>
        <p:nvSpPr>
          <p:cNvPr id="7" name="Rectangle 6"/>
          <p:cNvSpPr>
            <a:spLocks noGrp="1" noChangeArrowheads="1"/>
          </p:cNvSpPr>
          <p:nvPr>
            <p:ph type="sldNum" sz="quarter" idx="12"/>
          </p:nvPr>
        </p:nvSpPr>
        <p:spPr>
          <a:ln/>
        </p:spPr>
        <p:txBody>
          <a:bodyPr/>
          <a:lstStyle>
            <a:lvl1pPr>
              <a:defRPr/>
            </a:lvl1pPr>
          </a:lstStyle>
          <a:p>
            <a:fld id="{17F7A000-1183-4741-B726-C7E10339E8FF}" type="slidenum">
              <a:rPr lang="es-ES" altLang="bg-BG"/>
              <a:pPr/>
              <a:t>‹#›</a:t>
            </a:fld>
            <a:endParaRPr lang="es-ES" altLang="bg-BG"/>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altLang="bg-BG"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ltLang="bg-BG" smtClean="0"/>
              <a:t>Haga clic para modificar el estilo de texto del patrón</a:t>
            </a:r>
          </a:p>
          <a:p>
            <a:pPr lvl="1"/>
            <a:r>
              <a:rPr lang="es-ES" altLang="bg-BG" smtClean="0"/>
              <a:t>Segundo nivel</a:t>
            </a:r>
          </a:p>
          <a:p>
            <a:pPr lvl="2"/>
            <a:r>
              <a:rPr lang="es-ES" altLang="bg-BG" smtClean="0"/>
              <a:t>Tercer nivel</a:t>
            </a:r>
          </a:p>
          <a:p>
            <a:pPr lvl="3"/>
            <a:r>
              <a:rPr lang="es-ES" altLang="bg-BG" smtClean="0"/>
              <a:t>Cuarto nivel</a:t>
            </a:r>
          </a:p>
          <a:p>
            <a:pPr lvl="4"/>
            <a:r>
              <a:rPr lang="es-ES" altLang="bg-BG"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cs typeface="Arial" panose="020B0604020202020204" pitchFamily="34" charset="0"/>
              </a:defRPr>
            </a:lvl1pPr>
          </a:lstStyle>
          <a:p>
            <a:pPr>
              <a:defRPr/>
            </a:pPr>
            <a:endParaRPr lang="es-ES" altLang="bg-BG"/>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a:defRPr/>
            </a:pPr>
            <a:endParaRPr lang="es-ES" altLang="bg-BG"/>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lvl1pPr>
          </a:lstStyle>
          <a:p>
            <a:fld id="{941809A9-CCF9-45BA-9BCE-4586F732D90D}" type="slidenum">
              <a:rPr lang="es-ES" altLang="bg-BG"/>
              <a:pPr/>
              <a:t>‹#›</a:t>
            </a:fld>
            <a:endParaRPr lang="es-ES" altLang="bg-BG"/>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Rectangle 110"/>
          <p:cNvSpPr>
            <a:spLocks noGrp="1" noChangeArrowheads="1"/>
          </p:cNvSpPr>
          <p:nvPr>
            <p:ph type="ctrTitle"/>
          </p:nvPr>
        </p:nvSpPr>
        <p:spPr>
          <a:xfrm>
            <a:off x="323850" y="4221163"/>
            <a:ext cx="8280400" cy="544512"/>
          </a:xfrm>
          <a:noFill/>
        </p:spPr>
        <p:txBody>
          <a:bodyPr anchor="ctr"/>
          <a:lstStyle/>
          <a:p>
            <a:pPr eaLnBrk="1" hangingPunct="1"/>
            <a:r>
              <a:rPr lang="bg-BG" altLang="bg-BG" sz="2400" b="1" dirty="0" smtClean="0">
                <a:solidFill>
                  <a:schemeClr val="bg1"/>
                </a:solidFill>
                <a:latin typeface="Times New Roman" pitchFamily="18" charset="0"/>
                <a:cs typeface="Times New Roman" pitchFamily="18" charset="0"/>
              </a:rPr>
              <a:t>Промени в Закона за защита при бедствия и Правилника за организацията и дейността на Междуведомствената комисия за възстановяване и подпомагане към Министерския съвет</a:t>
            </a:r>
            <a:endParaRPr lang="es-ES" altLang="bg-BG" sz="2400" b="1" smtClean="0">
              <a:solidFill>
                <a:schemeClr val="bg1"/>
              </a:solidFill>
            </a:endParaRPr>
          </a:p>
        </p:txBody>
      </p:sp>
      <p:sp>
        <p:nvSpPr>
          <p:cNvPr id="2051" name="Rectangle 122"/>
          <p:cNvSpPr>
            <a:spLocks noChangeArrowheads="1"/>
          </p:cNvSpPr>
          <p:nvPr/>
        </p:nvSpPr>
        <p:spPr bwMode="auto">
          <a:xfrm>
            <a:off x="323850" y="4581525"/>
            <a:ext cx="8496300" cy="503238"/>
          </a:xfrm>
          <a:prstGeom prst="rect">
            <a:avLst/>
          </a:prstGeom>
          <a:noFill/>
          <a:ln w="9525">
            <a:noFill/>
            <a:miter lim="800000"/>
            <a:headEnd/>
            <a:tailEnd/>
          </a:ln>
        </p:spPr>
        <p:txBody>
          <a:bodyPr anchor="ctr"/>
          <a:lstStyle/>
          <a:p>
            <a:pPr algn="just" eaLnBrk="1" hangingPunct="1"/>
            <a:endParaRPr lang="bg-BG" altLang="bg-BG" b="1" dirty="0">
              <a:solidFill>
                <a:schemeClr val="bg1"/>
              </a:solidFill>
            </a:endParaRPr>
          </a:p>
        </p:txBody>
      </p:sp>
      <p:pic>
        <p:nvPicPr>
          <p:cNvPr id="2052" name="Picture 4"/>
          <p:cNvPicPr>
            <a:picLocks noChangeAspect="1"/>
          </p:cNvPicPr>
          <p:nvPr/>
        </p:nvPicPr>
        <p:blipFill>
          <a:blip r:embed="rId3" cstate="print"/>
          <a:srcRect l="398" t="737" r="-398" b="7011"/>
          <a:stretch>
            <a:fillRect/>
          </a:stretch>
        </p:blipFill>
        <p:spPr bwMode="auto">
          <a:xfrm>
            <a:off x="0" y="0"/>
            <a:ext cx="9144000" cy="3695700"/>
          </a:xfrm>
          <a:prstGeom prst="rect">
            <a:avLst/>
          </a:prstGeom>
          <a:noFill/>
          <a:ln w="9525">
            <a:noFill/>
            <a:miter lim="800000"/>
            <a:headEnd/>
            <a:tailEnd/>
          </a:ln>
        </p:spPr>
      </p:pic>
      <p:pic>
        <p:nvPicPr>
          <p:cNvPr id="2053" name="Picture 1"/>
          <p:cNvPicPr>
            <a:picLocks noChangeAspect="1"/>
          </p:cNvPicPr>
          <p:nvPr/>
        </p:nvPicPr>
        <p:blipFill>
          <a:blip r:embed="rId4" cstate="print"/>
          <a:srcRect/>
          <a:stretch>
            <a:fillRect/>
          </a:stretch>
        </p:blipFill>
        <p:spPr bwMode="auto">
          <a:xfrm>
            <a:off x="73025" y="188913"/>
            <a:ext cx="8997950"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11266" name="Picture 3"/>
          <p:cNvPicPr>
            <a:picLocks noChangeAspect="1"/>
          </p:cNvPicPr>
          <p:nvPr/>
        </p:nvPicPr>
        <p:blipFill>
          <a:blip r:embed="rId3" cstate="print"/>
          <a:srcRect/>
          <a:stretch>
            <a:fillRect/>
          </a:stretch>
        </p:blipFill>
        <p:spPr bwMode="auto">
          <a:xfrm>
            <a:off x="73025" y="236538"/>
            <a:ext cx="8997950" cy="609600"/>
          </a:xfrm>
          <a:prstGeom prst="rect">
            <a:avLst/>
          </a:prstGeom>
          <a:noFill/>
          <a:ln w="9525">
            <a:noFill/>
            <a:miter lim="800000"/>
            <a:headEnd/>
            <a:tailEnd/>
          </a:ln>
        </p:spPr>
      </p:pic>
      <p:sp>
        <p:nvSpPr>
          <p:cNvPr id="11267" name="Title 1"/>
          <p:cNvSpPr>
            <a:spLocks noGrp="1"/>
          </p:cNvSpPr>
          <p:nvPr>
            <p:ph type="title"/>
          </p:nvPr>
        </p:nvSpPr>
        <p:spPr>
          <a:xfrm>
            <a:off x="935038" y="236538"/>
            <a:ext cx="7273925" cy="936625"/>
          </a:xfrm>
        </p:spPr>
        <p:txBody>
          <a:bodyPr/>
          <a:lstStyle/>
          <a:p>
            <a:pPr eaLnBrk="1" hangingPunct="1"/>
            <a:r>
              <a:rPr lang="bg-BG" altLang="bg-BG" sz="2000" b="1" dirty="0" smtClean="0">
                <a:solidFill>
                  <a:srgbClr val="FFFFFF"/>
                </a:solidFill>
                <a:latin typeface="Times New Roman" pitchFamily="18" charset="0"/>
                <a:cs typeface="Times New Roman" pitchFamily="18" charset="0"/>
              </a:rPr>
              <a:t>Съветите за намаляване на риска от бедствия и планиращите документи</a:t>
            </a:r>
            <a:r>
              <a:rPr lang="ru-RU" altLang="bg-BG" sz="2000" dirty="0" smtClean="0">
                <a:solidFill>
                  <a:schemeClr val="bg1"/>
                </a:solidFill>
              </a:rPr>
              <a:t/>
            </a:r>
            <a:br>
              <a:rPr lang="ru-RU" altLang="bg-BG" sz="2000" dirty="0" smtClean="0">
                <a:solidFill>
                  <a:schemeClr val="bg1"/>
                </a:solidFill>
              </a:rPr>
            </a:br>
            <a:endParaRPr lang="bg-BG" altLang="bg-BG" sz="2400" dirty="0" smtClean="0">
              <a:solidFill>
                <a:schemeClr val="tx1"/>
              </a:solidFill>
            </a:endParaRPr>
          </a:p>
        </p:txBody>
      </p:sp>
      <p:pic>
        <p:nvPicPr>
          <p:cNvPr id="11268" name="Picture 1"/>
          <p:cNvPicPr>
            <a:picLocks noChangeAspect="1"/>
          </p:cNvPicPr>
          <p:nvPr/>
        </p:nvPicPr>
        <p:blipFill>
          <a:blip r:embed="rId4" cstate="print"/>
          <a:srcRect/>
          <a:stretch>
            <a:fillRect/>
          </a:stretch>
        </p:blipFill>
        <p:spPr bwMode="auto">
          <a:xfrm>
            <a:off x="250825" y="2452688"/>
            <a:ext cx="8713788" cy="3352800"/>
          </a:xfrm>
          <a:prstGeom prst="rect">
            <a:avLst/>
          </a:prstGeom>
          <a:noFill/>
          <a:ln w="9525">
            <a:noFill/>
            <a:miter lim="800000"/>
            <a:headEnd/>
            <a:tailEnd/>
          </a:ln>
        </p:spPr>
      </p:pic>
      <p:sp>
        <p:nvSpPr>
          <p:cNvPr id="11269" name="Content Placeholder 2"/>
          <p:cNvSpPr>
            <a:spLocks noGrp="1"/>
          </p:cNvSpPr>
          <p:nvPr>
            <p:ph idx="1"/>
          </p:nvPr>
        </p:nvSpPr>
        <p:spPr>
          <a:xfrm>
            <a:off x="457200" y="915988"/>
            <a:ext cx="8229600" cy="1536700"/>
          </a:xfrm>
        </p:spPr>
        <p:txBody>
          <a:bodyPr/>
          <a:lstStyle/>
          <a:p>
            <a:pPr marL="0" indent="0" algn="ctr" eaLnBrk="1" hangingPunct="1">
              <a:buFontTx/>
              <a:buNone/>
            </a:pPr>
            <a:endParaRPr lang="ru-RU" altLang="bg-BG" sz="1800" dirty="0" smtClean="0"/>
          </a:p>
          <a:p>
            <a:pPr marL="0" indent="0" algn="just" eaLnBrk="1" hangingPunct="1">
              <a:buFontTx/>
              <a:buNone/>
            </a:pPr>
            <a:r>
              <a:rPr lang="ru-RU" altLang="bg-BG" sz="1800" dirty="0" smtClean="0"/>
              <a:t>	</a:t>
            </a:r>
            <a:r>
              <a:rPr lang="bg-BG" altLang="bg-BG" sz="1800" dirty="0" smtClean="0">
                <a:latin typeface="Times New Roman" pitchFamily="18" charset="0"/>
                <a:cs typeface="Times New Roman" pitchFamily="18" charset="0"/>
              </a:rPr>
              <a:t>В</a:t>
            </a:r>
            <a:r>
              <a:rPr lang="ru-RU" altLang="bg-BG" sz="1800" dirty="0" err="1" smtClean="0">
                <a:latin typeface="Times New Roman" pitchFamily="18" charset="0"/>
                <a:cs typeface="Times New Roman" pitchFamily="18" charset="0"/>
              </a:rPr>
              <a:t>ъвежда</a:t>
            </a:r>
            <a:r>
              <a:rPr lang="ru-RU" altLang="bg-BG" sz="1800" dirty="0" smtClean="0">
                <a:latin typeface="Times New Roman" pitchFamily="18" charset="0"/>
                <a:cs typeface="Times New Roman" pitchFamily="18" charset="0"/>
              </a:rPr>
              <a:t> се </a:t>
            </a:r>
            <a:r>
              <a:rPr lang="ru-RU" altLang="bg-BG" sz="1800" b="1" u="sng" dirty="0" err="1" smtClean="0">
                <a:latin typeface="Times New Roman" pitchFamily="18" charset="0"/>
                <a:cs typeface="Times New Roman" pitchFamily="18" charset="0"/>
              </a:rPr>
              <a:t>планиране</a:t>
            </a:r>
            <a:r>
              <a:rPr lang="ru-RU" altLang="bg-BG" sz="1800" b="1" u="sng" dirty="0" smtClean="0">
                <a:latin typeface="Times New Roman" pitchFamily="18" charset="0"/>
                <a:cs typeface="Times New Roman" pitchFamily="18" charset="0"/>
              </a:rPr>
              <a:t> на </a:t>
            </a:r>
            <a:r>
              <a:rPr lang="ru-RU" altLang="bg-BG" sz="1800" b="1" u="sng" dirty="0" err="1" smtClean="0">
                <a:latin typeface="Times New Roman" pitchFamily="18" charset="0"/>
                <a:cs typeface="Times New Roman" pitchFamily="18" charset="0"/>
              </a:rPr>
              <a:t>намаляването</a:t>
            </a:r>
            <a:r>
              <a:rPr lang="ru-RU" altLang="bg-BG" sz="1800" b="1" u="sng" dirty="0" smtClean="0">
                <a:latin typeface="Times New Roman" pitchFamily="18" charset="0"/>
                <a:cs typeface="Times New Roman" pitchFamily="18" charset="0"/>
              </a:rPr>
              <a:t> </a:t>
            </a:r>
            <a:r>
              <a:rPr lang="ru-RU" altLang="bg-BG" sz="1800" b="1" u="sng" dirty="0" err="1" smtClean="0">
                <a:latin typeface="Times New Roman" pitchFamily="18" charset="0"/>
                <a:cs typeface="Times New Roman" pitchFamily="18" charset="0"/>
              </a:rPr>
              <a:t>на</a:t>
            </a:r>
            <a:r>
              <a:rPr lang="ru-RU" altLang="bg-BG" sz="1800" b="1" u="sng" dirty="0" smtClean="0">
                <a:latin typeface="Times New Roman" pitchFamily="18" charset="0"/>
                <a:cs typeface="Times New Roman" pitchFamily="18" charset="0"/>
              </a:rPr>
              <a:t> риска от бедствия</a:t>
            </a:r>
            <a:r>
              <a:rPr lang="ru-RU" altLang="bg-BG" sz="1800" dirty="0" smtClean="0">
                <a:latin typeface="Times New Roman" pitchFamily="18" charset="0"/>
                <a:cs typeface="Times New Roman" pitchFamily="18" charset="0"/>
              </a:rPr>
              <a:t> на </a:t>
            </a:r>
            <a:r>
              <a:rPr lang="ru-RU" altLang="bg-BG" sz="1800" dirty="0" err="1" smtClean="0">
                <a:latin typeface="Times New Roman" pitchFamily="18" charset="0"/>
                <a:cs typeface="Times New Roman" pitchFamily="18" charset="0"/>
              </a:rPr>
              <a:t>национално</a:t>
            </a:r>
            <a:r>
              <a:rPr lang="ru-RU" altLang="bg-BG" sz="1800" dirty="0" smtClean="0">
                <a:latin typeface="Times New Roman" pitchFamily="18" charset="0"/>
                <a:cs typeface="Times New Roman" pitchFamily="18" charset="0"/>
              </a:rPr>
              <a:t>, </a:t>
            </a:r>
            <a:r>
              <a:rPr lang="ru-RU" altLang="bg-BG" sz="1800" dirty="0" err="1" smtClean="0">
                <a:latin typeface="Times New Roman" pitchFamily="18" charset="0"/>
                <a:cs typeface="Times New Roman" pitchFamily="18" charset="0"/>
              </a:rPr>
              <a:t>регионално</a:t>
            </a:r>
            <a:r>
              <a:rPr lang="ru-RU" altLang="bg-BG" sz="1800" dirty="0" smtClean="0">
                <a:latin typeface="Times New Roman" pitchFamily="18" charset="0"/>
                <a:cs typeface="Times New Roman" pitchFamily="18" charset="0"/>
              </a:rPr>
              <a:t> и местно </a:t>
            </a:r>
            <a:r>
              <a:rPr lang="ru-RU" altLang="bg-BG" sz="1800" dirty="0" err="1" smtClean="0">
                <a:latin typeface="Times New Roman" pitchFamily="18" charset="0"/>
                <a:cs typeface="Times New Roman" pitchFamily="18" charset="0"/>
              </a:rPr>
              <a:t>ниво</a:t>
            </a:r>
            <a:r>
              <a:rPr lang="ru-RU" altLang="bg-BG" sz="1800" dirty="0" smtClean="0">
                <a:latin typeface="Times New Roman" pitchFamily="18" charset="0"/>
                <a:cs typeface="Times New Roman" pitchFamily="18" charset="0"/>
              </a:rPr>
              <a:t>, за </a:t>
            </a:r>
            <a:r>
              <a:rPr lang="ru-RU" altLang="bg-BG" sz="1800" dirty="0" err="1" smtClean="0">
                <a:latin typeface="Times New Roman" pitchFamily="18" charset="0"/>
                <a:cs typeface="Times New Roman" pitchFamily="18" charset="0"/>
              </a:rPr>
              <a:t>осигуряване</a:t>
            </a:r>
            <a:r>
              <a:rPr lang="ru-RU" altLang="bg-BG" sz="1800" dirty="0" smtClean="0">
                <a:latin typeface="Times New Roman" pitchFamily="18" charset="0"/>
                <a:cs typeface="Times New Roman" pitchFamily="18" charset="0"/>
              </a:rPr>
              <a:t> на </a:t>
            </a:r>
            <a:r>
              <a:rPr lang="ru-RU" altLang="bg-BG" sz="1800" dirty="0" err="1" smtClean="0">
                <a:latin typeface="Times New Roman" pitchFamily="18" charset="0"/>
                <a:cs typeface="Times New Roman" pitchFamily="18" charset="0"/>
              </a:rPr>
              <a:t>съгласуваност</a:t>
            </a:r>
            <a:r>
              <a:rPr lang="ru-RU" altLang="bg-BG" sz="1800" dirty="0" smtClean="0">
                <a:latin typeface="Times New Roman" pitchFamily="18" charset="0"/>
                <a:cs typeface="Times New Roman" pitchFamily="18" charset="0"/>
              </a:rPr>
              <a:t> между </a:t>
            </a:r>
            <a:r>
              <a:rPr lang="ru-RU" altLang="bg-BG" sz="1800" dirty="0" err="1" smtClean="0">
                <a:latin typeface="Times New Roman" pitchFamily="18" charset="0"/>
                <a:cs typeface="Times New Roman" pitchFamily="18" charset="0"/>
              </a:rPr>
              <a:t>политиките</a:t>
            </a:r>
            <a:r>
              <a:rPr lang="ru-RU" altLang="bg-BG" sz="1800" dirty="0" smtClean="0">
                <a:latin typeface="Times New Roman" pitchFamily="18" charset="0"/>
                <a:cs typeface="Times New Roman" pitchFamily="18" charset="0"/>
              </a:rPr>
              <a:t> по защита при бедствия в </a:t>
            </a:r>
            <a:r>
              <a:rPr lang="ru-RU" altLang="bg-BG" sz="1800" dirty="0" err="1" smtClean="0">
                <a:latin typeface="Times New Roman" pitchFamily="18" charset="0"/>
                <a:cs typeface="Times New Roman" pitchFamily="18" charset="0"/>
              </a:rPr>
              <a:t>отделните</a:t>
            </a:r>
            <a:r>
              <a:rPr lang="ru-RU" altLang="bg-BG" sz="1800" dirty="0" smtClean="0">
                <a:latin typeface="Times New Roman" pitchFamily="18" charset="0"/>
                <a:cs typeface="Times New Roman" pitchFamily="18" charset="0"/>
              </a:rPr>
              <a:t> </a:t>
            </a:r>
            <a:r>
              <a:rPr lang="ru-RU" altLang="bg-BG" sz="1800" dirty="0" err="1" smtClean="0">
                <a:latin typeface="Times New Roman" pitchFamily="18" charset="0"/>
                <a:cs typeface="Times New Roman" pitchFamily="18" charset="0"/>
              </a:rPr>
              <a:t>сектори</a:t>
            </a:r>
            <a:r>
              <a:rPr lang="ru-RU" altLang="bg-BG" sz="1800" dirty="0" smtClean="0">
                <a:latin typeface="Times New Roman" pitchFamily="18" charset="0"/>
                <a:cs typeface="Times New Roman" pitchFamily="18" charset="0"/>
              </a:rPr>
              <a:t>.</a:t>
            </a:r>
            <a:r>
              <a:rPr lang="ru-RU" altLang="bg-BG" sz="1800" dirty="0" smtClean="0">
                <a:solidFill>
                  <a:srgbClr val="FF0000"/>
                </a:solidFill>
                <a:latin typeface="Times New Roman" pitchFamily="18" charset="0"/>
                <a:cs typeface="Times New Roman" pitchFamily="18" charset="0"/>
              </a:rPr>
              <a:t> </a:t>
            </a:r>
          </a:p>
          <a:p>
            <a:pPr marL="0" indent="0" algn="just" eaLnBrk="1" hangingPunct="1">
              <a:buFontTx/>
              <a:buNone/>
            </a:pPr>
            <a:endParaRPr lang="ru-RU" altLang="bg-BG" sz="1800" dirty="0" smtClean="0"/>
          </a:p>
          <a:p>
            <a:pPr marL="0" indent="0" algn="just" eaLnBrk="1" hangingPunct="1">
              <a:buFontTx/>
              <a:buNone/>
            </a:pPr>
            <a:r>
              <a:rPr lang="bg-BG" altLang="bg-BG" sz="1800" dirty="0" smtClean="0"/>
              <a:t>	</a:t>
            </a:r>
            <a:endParaRPr lang="ru-RU" altLang="bg-BG" sz="1800" dirty="0" smtClean="0"/>
          </a:p>
        </p:txBody>
      </p:sp>
      <p:pic>
        <p:nvPicPr>
          <p:cNvPr id="11270" name="Picture 2"/>
          <p:cNvPicPr>
            <a:picLocks noChangeAspect="1"/>
          </p:cNvPicPr>
          <p:nvPr/>
        </p:nvPicPr>
        <p:blipFill>
          <a:blip r:embed="rId5" cstate="print"/>
          <a:srcRect l="23520" t="10078" r="9280" b="5922"/>
          <a:stretch>
            <a:fillRect/>
          </a:stretch>
        </p:blipFill>
        <p:spPr bwMode="auto">
          <a:xfrm>
            <a:off x="3851275" y="3665538"/>
            <a:ext cx="1728788" cy="2038350"/>
          </a:xfrm>
          <a:prstGeom prst="rect">
            <a:avLst/>
          </a:prstGeom>
          <a:noFill/>
          <a:ln w="9525">
            <a:noFill/>
            <a:miter lim="800000"/>
            <a:headEnd/>
            <a:tailEnd/>
          </a:ln>
        </p:spPr>
      </p:pic>
      <p:sp>
        <p:nvSpPr>
          <p:cNvPr id="11271" name="TextBox 2"/>
          <p:cNvSpPr txBox="1">
            <a:spLocks noChangeArrowheads="1"/>
          </p:cNvSpPr>
          <p:nvPr/>
        </p:nvSpPr>
        <p:spPr bwMode="auto">
          <a:xfrm>
            <a:off x="611188" y="5334000"/>
            <a:ext cx="8208962" cy="369888"/>
          </a:xfrm>
          <a:prstGeom prst="rect">
            <a:avLst/>
          </a:prstGeom>
          <a:noFill/>
          <a:ln w="9525">
            <a:noFill/>
            <a:miter lim="800000"/>
            <a:headEnd/>
            <a:tailEnd/>
          </a:ln>
        </p:spPr>
        <p:txBody>
          <a:bodyPr>
            <a:spAutoFit/>
          </a:bodyPr>
          <a:lstStyle/>
          <a:p>
            <a:pPr algn="just"/>
            <a:r>
              <a:rPr lang="en-US" altLang="bg-BG">
                <a:solidFill>
                  <a:srgbClr val="000000"/>
                </a:solidFill>
              </a:rPr>
              <a:t>	</a:t>
            </a:r>
            <a:endParaRPr lang="bg-BG" altLang="bg-BG">
              <a:solidFill>
                <a:srgbClr val="0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13314" name="Picture 3"/>
          <p:cNvPicPr>
            <a:picLocks noChangeAspect="1"/>
          </p:cNvPicPr>
          <p:nvPr/>
        </p:nvPicPr>
        <p:blipFill>
          <a:blip r:embed="rId3" cstate="print"/>
          <a:srcRect/>
          <a:stretch>
            <a:fillRect/>
          </a:stretch>
        </p:blipFill>
        <p:spPr bwMode="auto">
          <a:xfrm>
            <a:off x="73025" y="236538"/>
            <a:ext cx="8997950" cy="609600"/>
          </a:xfrm>
          <a:prstGeom prst="rect">
            <a:avLst/>
          </a:prstGeom>
          <a:noFill/>
          <a:ln w="9525">
            <a:noFill/>
            <a:miter lim="800000"/>
            <a:headEnd/>
            <a:tailEnd/>
          </a:ln>
        </p:spPr>
      </p:pic>
      <p:sp>
        <p:nvSpPr>
          <p:cNvPr id="13315" name="Title 1"/>
          <p:cNvSpPr>
            <a:spLocks noGrp="1"/>
          </p:cNvSpPr>
          <p:nvPr>
            <p:ph type="title"/>
          </p:nvPr>
        </p:nvSpPr>
        <p:spPr>
          <a:xfrm>
            <a:off x="935038" y="73025"/>
            <a:ext cx="7273925" cy="936625"/>
          </a:xfrm>
        </p:spPr>
        <p:txBody>
          <a:bodyPr/>
          <a:lstStyle/>
          <a:p>
            <a:pPr eaLnBrk="1" hangingPunct="1"/>
            <a:endParaRPr lang="bg-BG" altLang="bg-BG" sz="2000" smtClean="0">
              <a:solidFill>
                <a:schemeClr val="bg1"/>
              </a:solidFill>
            </a:endParaRPr>
          </a:p>
        </p:txBody>
      </p:sp>
      <p:sp>
        <p:nvSpPr>
          <p:cNvPr id="4101" name="Content Placeholder 2"/>
          <p:cNvSpPr>
            <a:spLocks noGrp="1"/>
          </p:cNvSpPr>
          <p:nvPr>
            <p:ph idx="1"/>
          </p:nvPr>
        </p:nvSpPr>
        <p:spPr>
          <a:xfrm>
            <a:off x="606425" y="2924175"/>
            <a:ext cx="7931150" cy="1612900"/>
          </a:xfrm>
        </p:spPr>
        <p:txBody>
          <a:bodyPr/>
          <a:lstStyle/>
          <a:p>
            <a:pPr marL="0" indent="0" algn="ctr" eaLnBrk="1" hangingPunct="1">
              <a:lnSpc>
                <a:spcPct val="150000"/>
              </a:lnSpc>
              <a:spcBef>
                <a:spcPts val="1000"/>
              </a:spcBef>
              <a:buClr>
                <a:srgbClr val="A53010"/>
              </a:buClr>
              <a:buFontTx/>
              <a:buNone/>
              <a:defRPr/>
            </a:pPr>
            <a:r>
              <a:rPr lang="bg-BG" altLang="bg-BG" sz="1800" b="1" dirty="0" smtClean="0">
                <a:latin typeface="Times New Roman" panose="02020603050405020304" pitchFamily="18" charset="0"/>
                <a:cs typeface="Times New Roman" panose="02020603050405020304" pitchFamily="18" charset="0"/>
              </a:rPr>
              <a:t>Изменения и допълнения на Правилника за организацията и дейността на Междуведомствената комисия за възстановяване и подпомагане към Министерския съвет</a:t>
            </a:r>
            <a:endParaRPr lang="bg-BG" altLang="bg-BG" sz="1800" dirty="0" smtClean="0"/>
          </a:p>
          <a:p>
            <a:pPr marL="0" indent="361950" algn="just" eaLnBrk="1" hangingPunct="1">
              <a:lnSpc>
                <a:spcPct val="150000"/>
              </a:lnSpc>
              <a:spcBef>
                <a:spcPts val="1000"/>
              </a:spcBef>
              <a:buClr>
                <a:srgbClr val="A53010"/>
              </a:buClr>
              <a:buFont typeface="Wingdings" panose="05000000000000000000" pitchFamily="2" charset="2"/>
              <a:buChar char="Ø"/>
              <a:defRPr/>
            </a:pPr>
            <a:endParaRPr lang="bg-BG" altLang="bg-BG" sz="1800" dirty="0" smtClean="0">
              <a:solidFill>
                <a:srgbClr val="000000"/>
              </a:solidFill>
              <a:latin typeface="Times New Roman" panose="02020603050405020304" pitchFamily="18" charset="0"/>
              <a:cs typeface="Times New Roman" panose="02020603050405020304" pitchFamily="18" charset="0"/>
            </a:endParaRPr>
          </a:p>
        </p:txBody>
      </p:sp>
      <p:sp>
        <p:nvSpPr>
          <p:cNvPr id="13317" name="TextBox 2"/>
          <p:cNvSpPr txBox="1">
            <a:spLocks noChangeArrowheads="1"/>
          </p:cNvSpPr>
          <p:nvPr/>
        </p:nvSpPr>
        <p:spPr bwMode="auto">
          <a:xfrm>
            <a:off x="457200" y="2924175"/>
            <a:ext cx="6553200" cy="369888"/>
          </a:xfrm>
          <a:prstGeom prst="rect">
            <a:avLst/>
          </a:prstGeom>
          <a:noFill/>
          <a:ln w="9525">
            <a:noFill/>
            <a:miter lim="800000"/>
            <a:headEnd/>
            <a:tailEnd/>
          </a:ln>
        </p:spPr>
        <p:txBody>
          <a:bodyPr>
            <a:spAutoFit/>
          </a:bodyPr>
          <a:lstStyle/>
          <a:p>
            <a:pPr algn="just"/>
            <a:r>
              <a:rPr lang="bg-BG" altLang="bg-BG">
                <a:solidFill>
                  <a:srgbClr val="000000"/>
                </a:solidFill>
              </a:rPr>
              <a:t>	</a:t>
            </a:r>
            <a:endParaRPr lang="en-US" altLang="bg-BG">
              <a:solidFill>
                <a:srgbClr val="00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14338" name="Picture 2"/>
          <p:cNvPicPr>
            <a:picLocks noChangeAspect="1"/>
          </p:cNvPicPr>
          <p:nvPr/>
        </p:nvPicPr>
        <p:blipFill>
          <a:blip r:embed="rId3" cstate="print"/>
          <a:srcRect l="4027" t="4385" r="6099" b="16661"/>
          <a:stretch>
            <a:fillRect/>
          </a:stretch>
        </p:blipFill>
        <p:spPr bwMode="auto">
          <a:xfrm>
            <a:off x="7542213" y="4941888"/>
            <a:ext cx="1582737" cy="1314450"/>
          </a:xfrm>
          <a:prstGeom prst="rect">
            <a:avLst/>
          </a:prstGeom>
          <a:noFill/>
          <a:ln w="9525">
            <a:noFill/>
            <a:miter lim="800000"/>
            <a:headEnd/>
            <a:tailEnd/>
          </a:ln>
        </p:spPr>
      </p:pic>
      <p:pic>
        <p:nvPicPr>
          <p:cNvPr id="14339" name="Picture 3"/>
          <p:cNvPicPr>
            <a:picLocks noChangeAspect="1"/>
          </p:cNvPicPr>
          <p:nvPr/>
        </p:nvPicPr>
        <p:blipFill>
          <a:blip r:embed="rId4" cstate="print"/>
          <a:srcRect/>
          <a:stretch>
            <a:fillRect/>
          </a:stretch>
        </p:blipFill>
        <p:spPr bwMode="auto">
          <a:xfrm>
            <a:off x="73025" y="236538"/>
            <a:ext cx="8997950" cy="609600"/>
          </a:xfrm>
          <a:prstGeom prst="rect">
            <a:avLst/>
          </a:prstGeom>
          <a:noFill/>
          <a:ln w="9525">
            <a:noFill/>
            <a:miter lim="800000"/>
            <a:headEnd/>
            <a:tailEnd/>
          </a:ln>
        </p:spPr>
      </p:pic>
      <p:sp>
        <p:nvSpPr>
          <p:cNvPr id="14340" name="Title 1"/>
          <p:cNvSpPr>
            <a:spLocks noGrp="1"/>
          </p:cNvSpPr>
          <p:nvPr>
            <p:ph type="title"/>
          </p:nvPr>
        </p:nvSpPr>
        <p:spPr>
          <a:xfrm>
            <a:off x="935038" y="73025"/>
            <a:ext cx="7273925" cy="936625"/>
          </a:xfrm>
        </p:spPr>
        <p:txBody>
          <a:bodyPr/>
          <a:lstStyle/>
          <a:p>
            <a:pPr eaLnBrk="1" hangingPunct="1"/>
            <a:r>
              <a:rPr lang="bg-BG" altLang="bg-BG" sz="2000" b="1" smtClean="0">
                <a:solidFill>
                  <a:schemeClr val="bg1"/>
                </a:solidFill>
                <a:latin typeface="Times New Roman" pitchFamily="18" charset="0"/>
                <a:cs typeface="Times New Roman" pitchFamily="18" charset="0"/>
              </a:rPr>
              <a:t>Изменения и допълнения на Правилника за организацията и дейността на Междуведомствената комисия за възстановяване и подпомагане към Министерския съвет</a:t>
            </a:r>
            <a:endParaRPr lang="bg-BG" altLang="bg-BG" sz="2000" smtClean="0">
              <a:solidFill>
                <a:schemeClr val="bg1"/>
              </a:solidFill>
            </a:endParaRPr>
          </a:p>
        </p:txBody>
      </p:sp>
      <p:sp>
        <p:nvSpPr>
          <p:cNvPr id="14341" name="Content Placeholder 2"/>
          <p:cNvSpPr>
            <a:spLocks noGrp="1"/>
          </p:cNvSpPr>
          <p:nvPr>
            <p:ph idx="1"/>
          </p:nvPr>
        </p:nvSpPr>
        <p:spPr>
          <a:xfrm>
            <a:off x="457200" y="1600200"/>
            <a:ext cx="7931150" cy="1612900"/>
          </a:xfrm>
        </p:spPr>
        <p:txBody>
          <a:bodyPr/>
          <a:lstStyle/>
          <a:p>
            <a:pPr marL="0" indent="361950" algn="just">
              <a:buFont typeface="Wingdings" pitchFamily="2" charset="2"/>
              <a:buChar char="Ø"/>
            </a:pPr>
            <a:r>
              <a:rPr lang="ru-RU" altLang="bg-BG" sz="1800" dirty="0" err="1" smtClean="0">
                <a:latin typeface="Times New Roman" pitchFamily="18" charset="0"/>
                <a:cs typeface="Times New Roman" pitchFamily="18" charset="0"/>
              </a:rPr>
              <a:t>Измененията</a:t>
            </a:r>
            <a:r>
              <a:rPr lang="ru-RU" altLang="bg-BG" sz="1800" dirty="0" smtClean="0">
                <a:latin typeface="Times New Roman" pitchFamily="18" charset="0"/>
                <a:cs typeface="Times New Roman" pitchFamily="18" charset="0"/>
              </a:rPr>
              <a:t> на </a:t>
            </a:r>
            <a:r>
              <a:rPr lang="ru-RU" altLang="bg-BG" sz="1800" dirty="0" err="1" smtClean="0">
                <a:latin typeface="Times New Roman" pitchFamily="18" charset="0"/>
                <a:cs typeface="Times New Roman" pitchFamily="18" charset="0"/>
              </a:rPr>
              <a:t>Правилника</a:t>
            </a:r>
            <a:r>
              <a:rPr lang="ru-RU" altLang="bg-BG" sz="1800" dirty="0" smtClean="0">
                <a:latin typeface="Times New Roman" pitchFamily="18" charset="0"/>
                <a:cs typeface="Times New Roman" pitchFamily="18" charset="0"/>
              </a:rPr>
              <a:t> </a:t>
            </a:r>
            <a:r>
              <a:rPr lang="ru-RU" altLang="bg-BG" sz="1800" dirty="0" err="1" smtClean="0">
                <a:latin typeface="Times New Roman" pitchFamily="18" charset="0"/>
                <a:cs typeface="Times New Roman" pitchFamily="18" charset="0"/>
              </a:rPr>
              <a:t>произтичат</a:t>
            </a:r>
            <a:r>
              <a:rPr lang="ru-RU" altLang="bg-BG" sz="1800" dirty="0" smtClean="0">
                <a:latin typeface="Times New Roman" pitchFamily="18" charset="0"/>
                <a:cs typeface="Times New Roman" pitchFamily="18" charset="0"/>
              </a:rPr>
              <a:t> от поправка в чл. 55, ал. 3 от Закона за защита при бедствия (</a:t>
            </a:r>
            <a:r>
              <a:rPr lang="ru-RU" altLang="bg-BG" sz="1800" dirty="0" err="1" smtClean="0">
                <a:latin typeface="Times New Roman" pitchFamily="18" charset="0"/>
                <a:cs typeface="Times New Roman" pitchFamily="18" charset="0"/>
              </a:rPr>
              <a:t>обн</a:t>
            </a:r>
            <a:r>
              <a:rPr lang="ru-RU" altLang="bg-BG" sz="1800" dirty="0" smtClean="0">
                <a:latin typeface="Times New Roman" pitchFamily="18" charset="0"/>
                <a:cs typeface="Times New Roman" pitchFamily="18" charset="0"/>
              </a:rPr>
              <a:t>. ДВ, бр.81 от 2015 г. ), </a:t>
            </a:r>
            <a:r>
              <a:rPr lang="ru-RU" altLang="bg-BG" sz="1800" dirty="0" err="1" smtClean="0">
                <a:latin typeface="Times New Roman" pitchFamily="18" charset="0"/>
                <a:cs typeface="Times New Roman" pitchFamily="18" charset="0"/>
              </a:rPr>
              <a:t>свързана</a:t>
            </a:r>
            <a:r>
              <a:rPr lang="ru-RU" altLang="bg-BG" sz="1800" dirty="0" smtClean="0">
                <a:latin typeface="Times New Roman" pitchFamily="18" charset="0"/>
                <a:cs typeface="Times New Roman" pitchFamily="18" charset="0"/>
              </a:rPr>
              <a:t> с </a:t>
            </a:r>
            <a:r>
              <a:rPr lang="ru-RU" altLang="bg-BG" sz="1800" dirty="0" err="1" smtClean="0">
                <a:latin typeface="Times New Roman" pitchFamily="18" charset="0"/>
                <a:cs typeface="Times New Roman" pitchFamily="18" charset="0"/>
              </a:rPr>
              <a:t>предоставянето</a:t>
            </a:r>
            <a:r>
              <a:rPr lang="ru-RU" altLang="bg-BG" sz="1800" dirty="0" smtClean="0">
                <a:latin typeface="Times New Roman" pitchFamily="18" charset="0"/>
                <a:cs typeface="Times New Roman" pitchFamily="18" charset="0"/>
              </a:rPr>
              <a:t> на </a:t>
            </a:r>
            <a:r>
              <a:rPr lang="ru-RU" altLang="bg-BG" sz="1800" dirty="0" err="1" smtClean="0">
                <a:latin typeface="Times New Roman" pitchFamily="18" charset="0"/>
                <a:cs typeface="Times New Roman" pitchFamily="18" charset="0"/>
              </a:rPr>
              <a:t>възстановителна</a:t>
            </a:r>
            <a:r>
              <a:rPr lang="ru-RU" altLang="bg-BG" sz="1800" dirty="0" smtClean="0">
                <a:latin typeface="Times New Roman" pitchFamily="18" charset="0"/>
                <a:cs typeface="Times New Roman" pitchFamily="18" charset="0"/>
              </a:rPr>
              <a:t> </a:t>
            </a:r>
            <a:r>
              <a:rPr lang="ru-RU" altLang="bg-BG" sz="1800" dirty="0" err="1" smtClean="0">
                <a:latin typeface="Times New Roman" pitchFamily="18" charset="0"/>
                <a:cs typeface="Times New Roman" pitchFamily="18" charset="0"/>
              </a:rPr>
              <a:t>помощ</a:t>
            </a:r>
            <a:r>
              <a:rPr lang="ru-RU" altLang="bg-BG" sz="1800" dirty="0" smtClean="0">
                <a:latin typeface="Times New Roman" pitchFamily="18" charset="0"/>
                <a:cs typeface="Times New Roman" pitchFamily="18" charset="0"/>
              </a:rPr>
              <a:t>. </a:t>
            </a:r>
          </a:p>
          <a:p>
            <a:pPr marL="0" indent="361950" algn="just">
              <a:buFont typeface="Wingdings" pitchFamily="2" charset="2"/>
              <a:buChar char="Ø"/>
            </a:pPr>
            <a:endParaRPr lang="ru-RU" altLang="bg-BG" sz="1800" dirty="0" smtClean="0">
              <a:latin typeface="Times New Roman" pitchFamily="18" charset="0"/>
              <a:cs typeface="Times New Roman" pitchFamily="18" charset="0"/>
            </a:endParaRPr>
          </a:p>
          <a:p>
            <a:pPr marL="0" indent="361950" algn="just">
              <a:buFont typeface="Wingdings" pitchFamily="2" charset="2"/>
              <a:buChar char="Ø"/>
            </a:pPr>
            <a:r>
              <a:rPr lang="ru-RU" altLang="bg-BG" sz="1800" dirty="0" err="1" smtClean="0">
                <a:latin typeface="Times New Roman" pitchFamily="18" charset="0"/>
                <a:cs typeface="Times New Roman" pitchFamily="18" charset="0"/>
              </a:rPr>
              <a:t>Новият</a:t>
            </a:r>
            <a:r>
              <a:rPr lang="ru-RU" altLang="bg-BG" sz="1800" dirty="0" smtClean="0">
                <a:latin typeface="Times New Roman" pitchFamily="18" charset="0"/>
                <a:cs typeface="Times New Roman" pitchFamily="18" charset="0"/>
              </a:rPr>
              <a:t> текст </a:t>
            </a:r>
            <a:r>
              <a:rPr lang="ru-RU" altLang="bg-BG" sz="1800" dirty="0" err="1" smtClean="0">
                <a:latin typeface="Times New Roman" pitchFamily="18" charset="0"/>
                <a:cs typeface="Times New Roman" pitchFamily="18" charset="0"/>
              </a:rPr>
              <a:t>има</a:t>
            </a:r>
            <a:r>
              <a:rPr lang="ru-RU" altLang="bg-BG" sz="1800" dirty="0" smtClean="0">
                <a:latin typeface="Times New Roman" pitchFamily="18" charset="0"/>
                <a:cs typeface="Times New Roman" pitchFamily="18" charset="0"/>
              </a:rPr>
              <a:t> </a:t>
            </a:r>
            <a:r>
              <a:rPr lang="ru-RU" altLang="bg-BG" sz="1800" dirty="0" err="1" smtClean="0">
                <a:latin typeface="Times New Roman" pitchFamily="18" charset="0"/>
                <a:cs typeface="Times New Roman" pitchFamily="18" charset="0"/>
              </a:rPr>
              <a:t>следната</a:t>
            </a:r>
            <a:r>
              <a:rPr lang="ru-RU" altLang="bg-BG" sz="1800" dirty="0" smtClean="0">
                <a:latin typeface="Times New Roman" pitchFamily="18" charset="0"/>
                <a:cs typeface="Times New Roman" pitchFamily="18" charset="0"/>
              </a:rPr>
              <a:t> редакция: „</a:t>
            </a:r>
            <a:r>
              <a:rPr lang="ru-RU" altLang="bg-BG" sz="1800" dirty="0" err="1" smtClean="0">
                <a:latin typeface="Times New Roman" pitchFamily="18" charset="0"/>
                <a:cs typeface="Times New Roman" pitchFamily="18" charset="0"/>
              </a:rPr>
              <a:t>Възстановителната</a:t>
            </a:r>
            <a:r>
              <a:rPr lang="ru-RU" altLang="bg-BG" sz="1800" dirty="0" smtClean="0">
                <a:latin typeface="Times New Roman" pitchFamily="18" charset="0"/>
                <a:cs typeface="Times New Roman" pitchFamily="18" charset="0"/>
              </a:rPr>
              <a:t> </a:t>
            </a:r>
            <a:r>
              <a:rPr lang="ru-RU" altLang="bg-BG" sz="1800" dirty="0" err="1" smtClean="0">
                <a:latin typeface="Times New Roman" pitchFamily="18" charset="0"/>
                <a:cs typeface="Times New Roman" pitchFamily="18" charset="0"/>
              </a:rPr>
              <a:t>помощ</a:t>
            </a:r>
            <a:r>
              <a:rPr lang="ru-RU" altLang="bg-BG" sz="1800" dirty="0" smtClean="0">
                <a:latin typeface="Times New Roman" pitchFamily="18" charset="0"/>
                <a:cs typeface="Times New Roman" pitchFamily="18" charset="0"/>
              </a:rPr>
              <a:t> се </a:t>
            </a:r>
            <a:r>
              <a:rPr lang="ru-RU" altLang="bg-BG" sz="1800" dirty="0" err="1" smtClean="0">
                <a:latin typeface="Times New Roman" pitchFamily="18" charset="0"/>
                <a:cs typeface="Times New Roman" pitchFamily="18" charset="0"/>
              </a:rPr>
              <a:t>предоставя</a:t>
            </a:r>
            <a:r>
              <a:rPr lang="ru-RU" altLang="bg-BG" sz="1800" dirty="0" smtClean="0">
                <a:latin typeface="Times New Roman" pitchFamily="18" charset="0"/>
                <a:cs typeface="Times New Roman" pitchFamily="18" charset="0"/>
              </a:rPr>
              <a:t> на физически лица при </a:t>
            </a:r>
            <a:r>
              <a:rPr lang="ru-RU" altLang="bg-BG" sz="1800" dirty="0" err="1" smtClean="0">
                <a:latin typeface="Times New Roman" pitchFamily="18" charset="0"/>
                <a:cs typeface="Times New Roman" pitchFamily="18" charset="0"/>
              </a:rPr>
              <a:t>необходимост</a:t>
            </a:r>
            <a:r>
              <a:rPr lang="ru-RU" altLang="bg-BG" sz="1800" dirty="0" smtClean="0">
                <a:latin typeface="Times New Roman" pitchFamily="18" charset="0"/>
                <a:cs typeface="Times New Roman" pitchFamily="18" charset="0"/>
              </a:rPr>
              <a:t> от </a:t>
            </a:r>
            <a:r>
              <a:rPr lang="ru-RU" altLang="bg-BG" sz="1800" dirty="0" err="1" smtClean="0">
                <a:latin typeface="Times New Roman" pitchFamily="18" charset="0"/>
                <a:cs typeface="Times New Roman" pitchFamily="18" charset="0"/>
              </a:rPr>
              <a:t>основен</a:t>
            </a:r>
            <a:r>
              <a:rPr lang="ru-RU" altLang="bg-BG" sz="1800" dirty="0" smtClean="0">
                <a:latin typeface="Times New Roman" pitchFamily="18" charset="0"/>
                <a:cs typeface="Times New Roman" pitchFamily="18" charset="0"/>
              </a:rPr>
              <a:t> ремонт на </a:t>
            </a:r>
            <a:r>
              <a:rPr lang="ru-RU" altLang="bg-BG" sz="1800" dirty="0" err="1" smtClean="0">
                <a:latin typeface="Times New Roman" pitchFamily="18" charset="0"/>
                <a:cs typeface="Times New Roman" pitchFamily="18" charset="0"/>
              </a:rPr>
              <a:t>жилищата</a:t>
            </a:r>
            <a:r>
              <a:rPr lang="ru-RU" altLang="bg-BG" sz="1800" dirty="0" smtClean="0">
                <a:latin typeface="Times New Roman" pitchFamily="18" charset="0"/>
                <a:cs typeface="Times New Roman" pitchFamily="18" charset="0"/>
              </a:rPr>
              <a:t> им, </a:t>
            </a:r>
            <a:r>
              <a:rPr lang="ru-RU" altLang="bg-BG" sz="1800" dirty="0" err="1" smtClean="0">
                <a:latin typeface="Times New Roman" pitchFamily="18" charset="0"/>
                <a:cs typeface="Times New Roman" pitchFamily="18" charset="0"/>
              </a:rPr>
              <a:t>засегнати</a:t>
            </a:r>
            <a:r>
              <a:rPr lang="ru-RU" altLang="bg-BG" sz="1800" dirty="0" smtClean="0">
                <a:latin typeface="Times New Roman" pitchFamily="18" charset="0"/>
                <a:cs typeface="Times New Roman" pitchFamily="18" charset="0"/>
              </a:rPr>
              <a:t> от бедствие, </a:t>
            </a:r>
            <a:r>
              <a:rPr lang="ru-RU" altLang="bg-BG" sz="1800" dirty="0" err="1" smtClean="0">
                <a:latin typeface="Times New Roman" pitchFamily="18" charset="0"/>
                <a:cs typeface="Times New Roman" pitchFamily="18" charset="0"/>
              </a:rPr>
              <a:t>ако</a:t>
            </a:r>
            <a:r>
              <a:rPr lang="ru-RU" altLang="bg-BG" sz="1800" dirty="0" smtClean="0">
                <a:latin typeface="Times New Roman" pitchFamily="18" charset="0"/>
                <a:cs typeface="Times New Roman" pitchFamily="18" charset="0"/>
              </a:rPr>
              <a:t> </a:t>
            </a:r>
            <a:r>
              <a:rPr lang="ru-RU" altLang="bg-BG" sz="1800" dirty="0" err="1" smtClean="0">
                <a:latin typeface="Times New Roman" pitchFamily="18" charset="0"/>
                <a:cs typeface="Times New Roman" pitchFamily="18" charset="0"/>
              </a:rPr>
              <a:t>лицата</a:t>
            </a:r>
            <a:r>
              <a:rPr lang="ru-RU" altLang="bg-BG" sz="1800" dirty="0" smtClean="0">
                <a:latin typeface="Times New Roman" pitchFamily="18" charset="0"/>
                <a:cs typeface="Times New Roman" pitchFamily="18" charset="0"/>
              </a:rPr>
              <a:t> </a:t>
            </a:r>
            <a:r>
              <a:rPr lang="ru-RU" altLang="bg-BG" sz="1800" dirty="0" err="1" smtClean="0">
                <a:latin typeface="Times New Roman" pitchFamily="18" charset="0"/>
                <a:cs typeface="Times New Roman" pitchFamily="18" charset="0"/>
              </a:rPr>
              <a:t>отговарят</a:t>
            </a:r>
            <a:r>
              <a:rPr lang="ru-RU" altLang="bg-BG" sz="1800" dirty="0" smtClean="0">
                <a:latin typeface="Times New Roman" pitchFamily="18" charset="0"/>
                <a:cs typeface="Times New Roman" pitchFamily="18" charset="0"/>
              </a:rPr>
              <a:t> на критерии, </a:t>
            </a:r>
            <a:r>
              <a:rPr lang="ru-RU" altLang="bg-BG" sz="1800" dirty="0" err="1" smtClean="0">
                <a:latin typeface="Times New Roman" pitchFamily="18" charset="0"/>
                <a:cs typeface="Times New Roman" pitchFamily="18" charset="0"/>
              </a:rPr>
              <a:t>определени</a:t>
            </a:r>
            <a:r>
              <a:rPr lang="ru-RU" altLang="bg-BG" sz="1800" dirty="0" smtClean="0">
                <a:latin typeface="Times New Roman" pitchFamily="18" charset="0"/>
                <a:cs typeface="Times New Roman" pitchFamily="18" charset="0"/>
              </a:rPr>
              <a:t> в </a:t>
            </a:r>
            <a:r>
              <a:rPr lang="ru-RU" altLang="bg-BG" sz="1800" dirty="0" err="1" smtClean="0">
                <a:latin typeface="Times New Roman" pitchFamily="18" charset="0"/>
                <a:cs typeface="Times New Roman" pitchFamily="18" charset="0"/>
              </a:rPr>
              <a:t>правилника</a:t>
            </a:r>
            <a:r>
              <a:rPr lang="ru-RU" altLang="bg-BG" sz="1800" dirty="0" smtClean="0">
                <a:latin typeface="Times New Roman" pitchFamily="18" charset="0"/>
                <a:cs typeface="Times New Roman" pitchFamily="18" charset="0"/>
              </a:rPr>
              <a:t> по чл. 54, ал. 6 на Закона за защита при бедствия (ЗЗБ), </a:t>
            </a:r>
            <a:r>
              <a:rPr lang="ru-RU" altLang="bg-BG" sz="1800" dirty="0" err="1" smtClean="0">
                <a:latin typeface="Times New Roman" pitchFamily="18" charset="0"/>
                <a:cs typeface="Times New Roman" pitchFamily="18" charset="0"/>
              </a:rPr>
              <a:t>наличието</a:t>
            </a:r>
            <a:r>
              <a:rPr lang="ru-RU" altLang="bg-BG" sz="1800" dirty="0" smtClean="0">
                <a:latin typeface="Times New Roman" pitchFamily="18" charset="0"/>
                <a:cs typeface="Times New Roman" pitchFamily="18" charset="0"/>
              </a:rPr>
              <a:t> на </a:t>
            </a:r>
            <a:r>
              <a:rPr lang="ru-RU" altLang="bg-BG" sz="1800" dirty="0" err="1" smtClean="0">
                <a:latin typeface="Times New Roman" pitchFamily="18" charset="0"/>
                <a:cs typeface="Times New Roman" pitchFamily="18" charset="0"/>
              </a:rPr>
              <a:t>които</a:t>
            </a:r>
            <a:r>
              <a:rPr lang="ru-RU" altLang="bg-BG" sz="1800" dirty="0" smtClean="0">
                <a:latin typeface="Times New Roman" pitchFamily="18" charset="0"/>
                <a:cs typeface="Times New Roman" pitchFamily="18" charset="0"/>
              </a:rPr>
              <a:t> се </a:t>
            </a:r>
            <a:r>
              <a:rPr lang="ru-RU" altLang="bg-BG" sz="1800" dirty="0" err="1" smtClean="0">
                <a:latin typeface="Times New Roman" pitchFamily="18" charset="0"/>
                <a:cs typeface="Times New Roman" pitchFamily="18" charset="0"/>
              </a:rPr>
              <a:t>установява</a:t>
            </a:r>
            <a:r>
              <a:rPr lang="ru-RU" altLang="bg-BG" sz="1800" dirty="0" smtClean="0">
                <a:latin typeface="Times New Roman" pitchFamily="18" charset="0"/>
                <a:cs typeface="Times New Roman" pitchFamily="18" charset="0"/>
              </a:rPr>
              <a:t> </a:t>
            </a:r>
            <a:r>
              <a:rPr lang="ru-RU" altLang="bg-BG" sz="1800" dirty="0" err="1" smtClean="0">
                <a:latin typeface="Times New Roman" pitchFamily="18" charset="0"/>
                <a:cs typeface="Times New Roman" pitchFamily="18" charset="0"/>
              </a:rPr>
              <a:t>въз</a:t>
            </a:r>
            <a:r>
              <a:rPr lang="ru-RU" altLang="bg-BG" sz="1800" dirty="0" smtClean="0">
                <a:latin typeface="Times New Roman" pitchFamily="18" charset="0"/>
                <a:cs typeface="Times New Roman" pitchFamily="18" charset="0"/>
              </a:rPr>
              <a:t> основа на анкета, </a:t>
            </a:r>
            <a:r>
              <a:rPr lang="ru-RU" altLang="bg-BG" sz="1800" dirty="0" err="1" smtClean="0">
                <a:latin typeface="Times New Roman" pitchFamily="18" charset="0"/>
                <a:cs typeface="Times New Roman" pitchFamily="18" charset="0"/>
              </a:rPr>
              <a:t>извършена</a:t>
            </a:r>
            <a:r>
              <a:rPr lang="ru-RU" altLang="bg-BG" sz="1800" dirty="0" smtClean="0">
                <a:latin typeface="Times New Roman" pitchFamily="18" charset="0"/>
                <a:cs typeface="Times New Roman" pitchFamily="18" charset="0"/>
              </a:rPr>
              <a:t> от </a:t>
            </a:r>
            <a:r>
              <a:rPr lang="ru-RU" altLang="bg-BG" sz="1800" dirty="0" err="1" smtClean="0">
                <a:latin typeface="Times New Roman" pitchFamily="18" charset="0"/>
                <a:cs typeface="Times New Roman" pitchFamily="18" charset="0"/>
              </a:rPr>
              <a:t>органите</a:t>
            </a:r>
            <a:r>
              <a:rPr lang="ru-RU" altLang="bg-BG" sz="1800" dirty="0" smtClean="0">
                <a:latin typeface="Times New Roman" pitchFamily="18" charset="0"/>
                <a:cs typeface="Times New Roman" pitchFamily="18" charset="0"/>
              </a:rPr>
              <a:t> на </a:t>
            </a:r>
            <a:r>
              <a:rPr lang="ru-RU" altLang="bg-BG" sz="1800" dirty="0" err="1" smtClean="0">
                <a:latin typeface="Times New Roman" pitchFamily="18" charset="0"/>
                <a:cs typeface="Times New Roman" pitchFamily="18" charset="0"/>
              </a:rPr>
              <a:t>Агенцията</a:t>
            </a:r>
            <a:r>
              <a:rPr lang="ru-RU" altLang="bg-BG" sz="1800" dirty="0" smtClean="0">
                <a:latin typeface="Times New Roman" pitchFamily="18" charset="0"/>
                <a:cs typeface="Times New Roman" pitchFamily="18" charset="0"/>
              </a:rPr>
              <a:t> за </a:t>
            </a:r>
            <a:r>
              <a:rPr lang="ru-RU" altLang="bg-BG" sz="1800" dirty="0" err="1" smtClean="0">
                <a:latin typeface="Times New Roman" pitchFamily="18" charset="0"/>
                <a:cs typeface="Times New Roman" pitchFamily="18" charset="0"/>
              </a:rPr>
              <a:t>социално</a:t>
            </a:r>
            <a:r>
              <a:rPr lang="ru-RU" altLang="bg-BG" sz="1800" dirty="0" smtClean="0">
                <a:latin typeface="Times New Roman" pitchFamily="18" charset="0"/>
                <a:cs typeface="Times New Roman" pitchFamily="18" charset="0"/>
              </a:rPr>
              <a:t> </a:t>
            </a:r>
            <a:r>
              <a:rPr lang="ru-RU" altLang="bg-BG" sz="1800" dirty="0" err="1" smtClean="0">
                <a:latin typeface="Times New Roman" pitchFamily="18" charset="0"/>
                <a:cs typeface="Times New Roman" pitchFamily="18" charset="0"/>
              </a:rPr>
              <a:t>подпомагане</a:t>
            </a:r>
            <a:r>
              <a:rPr lang="ru-RU" altLang="bg-BG" sz="1800" dirty="0" smtClean="0">
                <a:latin typeface="Times New Roman" pitchFamily="18" charset="0"/>
                <a:cs typeface="Times New Roman" pitchFamily="18" charset="0"/>
              </a:rPr>
              <a:t>. </a:t>
            </a:r>
            <a:r>
              <a:rPr lang="ru-RU" altLang="bg-BG" sz="1800" dirty="0" err="1" smtClean="0">
                <a:latin typeface="Times New Roman" pitchFamily="18" charset="0"/>
                <a:cs typeface="Times New Roman" pitchFamily="18" charset="0"/>
              </a:rPr>
              <a:t>Възстановителната</a:t>
            </a:r>
            <a:r>
              <a:rPr lang="ru-RU" altLang="bg-BG" sz="1800" dirty="0" smtClean="0">
                <a:latin typeface="Times New Roman" pitchFamily="18" charset="0"/>
                <a:cs typeface="Times New Roman" pitchFamily="18" charset="0"/>
              </a:rPr>
              <a:t> </a:t>
            </a:r>
            <a:r>
              <a:rPr lang="ru-RU" altLang="bg-BG" sz="1800" dirty="0" err="1" smtClean="0">
                <a:latin typeface="Times New Roman" pitchFamily="18" charset="0"/>
                <a:cs typeface="Times New Roman" pitchFamily="18" charset="0"/>
              </a:rPr>
              <a:t>помощ</a:t>
            </a:r>
            <a:r>
              <a:rPr lang="ru-RU" altLang="bg-BG" sz="1800" dirty="0" smtClean="0">
                <a:latin typeface="Times New Roman" pitchFamily="18" charset="0"/>
                <a:cs typeface="Times New Roman" pitchFamily="18" charset="0"/>
              </a:rPr>
              <a:t> се </a:t>
            </a:r>
            <a:r>
              <a:rPr lang="ru-RU" altLang="bg-BG" sz="1800" dirty="0" err="1" smtClean="0">
                <a:latin typeface="Times New Roman" pitchFamily="18" charset="0"/>
                <a:cs typeface="Times New Roman" pitchFamily="18" charset="0"/>
              </a:rPr>
              <a:t>предоставя</a:t>
            </a:r>
            <a:r>
              <a:rPr lang="ru-RU" altLang="bg-BG" sz="1800" dirty="0" smtClean="0">
                <a:latin typeface="Times New Roman" pitchFamily="18" charset="0"/>
                <a:cs typeface="Times New Roman" pitchFamily="18" charset="0"/>
              </a:rPr>
              <a:t> при условия и по </a:t>
            </a:r>
            <a:r>
              <a:rPr lang="ru-RU" altLang="bg-BG" sz="1800" dirty="0" err="1" smtClean="0">
                <a:latin typeface="Times New Roman" pitchFamily="18" charset="0"/>
                <a:cs typeface="Times New Roman" pitchFamily="18" charset="0"/>
              </a:rPr>
              <a:t>ред</a:t>
            </a:r>
            <a:r>
              <a:rPr lang="ru-RU" altLang="bg-BG" sz="1800" dirty="0" smtClean="0">
                <a:latin typeface="Times New Roman" pitchFamily="18" charset="0"/>
                <a:cs typeface="Times New Roman" pitchFamily="18" charset="0"/>
              </a:rPr>
              <a:t>, </a:t>
            </a:r>
            <a:r>
              <a:rPr lang="ru-RU" altLang="bg-BG" sz="1800" dirty="0" err="1" smtClean="0">
                <a:latin typeface="Times New Roman" pitchFamily="18" charset="0"/>
                <a:cs typeface="Times New Roman" pitchFamily="18" charset="0"/>
              </a:rPr>
              <a:t>определени</a:t>
            </a:r>
            <a:r>
              <a:rPr lang="ru-RU" altLang="bg-BG" sz="1800" dirty="0" smtClean="0">
                <a:latin typeface="Times New Roman" pitchFamily="18" charset="0"/>
                <a:cs typeface="Times New Roman" pitchFamily="18" charset="0"/>
              </a:rPr>
              <a:t> с </a:t>
            </a:r>
            <a:r>
              <a:rPr lang="ru-RU" altLang="bg-BG" sz="1800" dirty="0" err="1" smtClean="0">
                <a:latin typeface="Times New Roman" pitchFamily="18" charset="0"/>
                <a:cs typeface="Times New Roman" pitchFamily="18" charset="0"/>
              </a:rPr>
              <a:t>правилника</a:t>
            </a:r>
            <a:r>
              <a:rPr lang="ru-RU" altLang="bg-BG" sz="1800" dirty="0" smtClean="0">
                <a:latin typeface="Times New Roman" pitchFamily="18" charset="0"/>
                <a:cs typeface="Times New Roman" pitchFamily="18" charset="0"/>
              </a:rPr>
              <a:t> по чл. 54, ал. 6 на ЗЗБ, и не </a:t>
            </a:r>
            <a:r>
              <a:rPr lang="ru-RU" altLang="bg-BG" sz="1800" dirty="0" err="1" smtClean="0">
                <a:latin typeface="Times New Roman" pitchFamily="18" charset="0"/>
                <a:cs typeface="Times New Roman" pitchFamily="18" charset="0"/>
              </a:rPr>
              <a:t>може</a:t>
            </a:r>
            <a:r>
              <a:rPr lang="ru-RU" altLang="bg-BG" sz="1800" dirty="0" smtClean="0">
                <a:latin typeface="Times New Roman" pitchFamily="18" charset="0"/>
                <a:cs typeface="Times New Roman" pitchFamily="18" charset="0"/>
              </a:rPr>
              <a:t> да </a:t>
            </a:r>
            <a:r>
              <a:rPr lang="ru-RU" altLang="bg-BG" sz="1800" dirty="0" err="1" smtClean="0">
                <a:latin typeface="Times New Roman" pitchFamily="18" charset="0"/>
                <a:cs typeface="Times New Roman" pitchFamily="18" charset="0"/>
              </a:rPr>
              <a:t>превишава</a:t>
            </a:r>
            <a:r>
              <a:rPr lang="ru-RU" altLang="bg-BG" sz="1800" dirty="0" smtClean="0">
                <a:latin typeface="Times New Roman" pitchFamily="18" charset="0"/>
                <a:cs typeface="Times New Roman" pitchFamily="18" charset="0"/>
              </a:rPr>
              <a:t> </a:t>
            </a:r>
            <a:r>
              <a:rPr lang="ru-RU" altLang="bg-BG" sz="1800" dirty="0" err="1" smtClean="0">
                <a:latin typeface="Times New Roman" pitchFamily="18" charset="0"/>
                <a:cs typeface="Times New Roman" pitchFamily="18" charset="0"/>
              </a:rPr>
              <a:t>стойността</a:t>
            </a:r>
            <a:r>
              <a:rPr lang="ru-RU" altLang="bg-BG" sz="1800" dirty="0" smtClean="0">
                <a:latin typeface="Times New Roman" pitchFamily="18" charset="0"/>
                <a:cs typeface="Times New Roman" pitchFamily="18" charset="0"/>
              </a:rPr>
              <a:t> на </a:t>
            </a:r>
            <a:r>
              <a:rPr lang="ru-RU" altLang="bg-BG" sz="1800" dirty="0" err="1" smtClean="0">
                <a:latin typeface="Times New Roman" pitchFamily="18" charset="0"/>
                <a:cs typeface="Times New Roman" pitchFamily="18" charset="0"/>
              </a:rPr>
              <a:t>данъчната</a:t>
            </a:r>
            <a:r>
              <a:rPr lang="ru-RU" altLang="bg-BG" sz="1800" dirty="0" smtClean="0">
                <a:latin typeface="Times New Roman" pitchFamily="18" charset="0"/>
                <a:cs typeface="Times New Roman" pitchFamily="18" charset="0"/>
              </a:rPr>
              <a:t> оценка на </a:t>
            </a:r>
            <a:r>
              <a:rPr lang="ru-RU" altLang="bg-BG" sz="1800" dirty="0" err="1" smtClean="0">
                <a:latin typeface="Times New Roman" pitchFamily="18" charset="0"/>
                <a:cs typeface="Times New Roman" pitchFamily="18" charset="0"/>
              </a:rPr>
              <a:t>жилището</a:t>
            </a:r>
            <a:r>
              <a:rPr lang="ru-RU" altLang="bg-BG" sz="1800" dirty="0" smtClean="0">
                <a:latin typeface="Times New Roman" pitchFamily="18" charset="0"/>
                <a:cs typeface="Times New Roman" pitchFamily="18" charset="0"/>
              </a:rPr>
              <a:t>.</a:t>
            </a:r>
            <a:r>
              <a:rPr lang="en-US" altLang="bg-BG" sz="1800" dirty="0" smtClean="0">
                <a:latin typeface="Times New Roman" pitchFamily="18" charset="0"/>
                <a:cs typeface="Times New Roman" pitchFamily="18" charset="0"/>
              </a:rPr>
              <a:t>”</a:t>
            </a:r>
            <a:endParaRPr lang="ru-RU" altLang="bg-BG" sz="1800" dirty="0" smtClean="0">
              <a:latin typeface="Times New Roman" pitchFamily="18" charset="0"/>
              <a:cs typeface="Times New Roman" pitchFamily="18" charset="0"/>
            </a:endParaRPr>
          </a:p>
          <a:p>
            <a:pPr marL="0" indent="361950" algn="just" eaLnBrk="1" hangingPunct="1">
              <a:lnSpc>
                <a:spcPct val="150000"/>
              </a:lnSpc>
              <a:spcBef>
                <a:spcPts val="1000"/>
              </a:spcBef>
              <a:buClr>
                <a:srgbClr val="A53010"/>
              </a:buClr>
              <a:buFont typeface="Wingdings" pitchFamily="2" charset="2"/>
              <a:buChar char="Ø"/>
            </a:pPr>
            <a:endParaRPr lang="bg-BG" altLang="bg-BG" sz="1800" dirty="0" smtClean="0">
              <a:solidFill>
                <a:srgbClr val="000000"/>
              </a:solidFill>
              <a:latin typeface="Times New Roman" pitchFamily="18" charset="0"/>
              <a:cs typeface="Times New Roman" pitchFamily="18" charset="0"/>
            </a:endParaRPr>
          </a:p>
        </p:txBody>
      </p:sp>
      <p:sp>
        <p:nvSpPr>
          <p:cNvPr id="14342" name="TextBox 2"/>
          <p:cNvSpPr txBox="1">
            <a:spLocks noChangeArrowheads="1"/>
          </p:cNvSpPr>
          <p:nvPr/>
        </p:nvSpPr>
        <p:spPr bwMode="auto">
          <a:xfrm>
            <a:off x="457200" y="2924175"/>
            <a:ext cx="6553200" cy="369888"/>
          </a:xfrm>
          <a:prstGeom prst="rect">
            <a:avLst/>
          </a:prstGeom>
          <a:noFill/>
          <a:ln w="9525">
            <a:noFill/>
            <a:miter lim="800000"/>
            <a:headEnd/>
            <a:tailEnd/>
          </a:ln>
        </p:spPr>
        <p:txBody>
          <a:bodyPr>
            <a:spAutoFit/>
          </a:bodyPr>
          <a:lstStyle/>
          <a:p>
            <a:pPr algn="just"/>
            <a:r>
              <a:rPr lang="bg-BG" altLang="bg-BG">
                <a:solidFill>
                  <a:srgbClr val="000000"/>
                </a:solidFill>
              </a:rPr>
              <a:t>	</a:t>
            </a:r>
            <a:endParaRPr lang="en-US" altLang="bg-BG">
              <a:solidFill>
                <a:srgbClr val="00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15362" name="Picture 1"/>
          <p:cNvPicPr>
            <a:picLocks noChangeAspect="1"/>
          </p:cNvPicPr>
          <p:nvPr/>
        </p:nvPicPr>
        <p:blipFill>
          <a:blip r:embed="rId3" cstate="print"/>
          <a:srcRect l="10228" r="21260" b="24960"/>
          <a:stretch>
            <a:fillRect/>
          </a:stretch>
        </p:blipFill>
        <p:spPr bwMode="auto">
          <a:xfrm>
            <a:off x="6875463" y="4422775"/>
            <a:ext cx="2268537" cy="1800225"/>
          </a:xfrm>
          <a:prstGeom prst="rect">
            <a:avLst/>
          </a:prstGeom>
          <a:noFill/>
          <a:ln w="9525">
            <a:noFill/>
            <a:miter lim="800000"/>
            <a:headEnd/>
            <a:tailEnd/>
          </a:ln>
        </p:spPr>
      </p:pic>
      <p:pic>
        <p:nvPicPr>
          <p:cNvPr id="15363" name="Picture 3"/>
          <p:cNvPicPr>
            <a:picLocks noChangeAspect="1"/>
          </p:cNvPicPr>
          <p:nvPr/>
        </p:nvPicPr>
        <p:blipFill>
          <a:blip r:embed="rId4" cstate="print"/>
          <a:srcRect/>
          <a:stretch>
            <a:fillRect/>
          </a:stretch>
        </p:blipFill>
        <p:spPr bwMode="auto">
          <a:xfrm>
            <a:off x="73025" y="236538"/>
            <a:ext cx="8997950" cy="609600"/>
          </a:xfrm>
          <a:prstGeom prst="rect">
            <a:avLst/>
          </a:prstGeom>
          <a:noFill/>
          <a:ln w="9525">
            <a:noFill/>
            <a:miter lim="800000"/>
            <a:headEnd/>
            <a:tailEnd/>
          </a:ln>
        </p:spPr>
      </p:pic>
      <p:sp>
        <p:nvSpPr>
          <p:cNvPr id="15364" name="Title 1"/>
          <p:cNvSpPr>
            <a:spLocks noGrp="1"/>
          </p:cNvSpPr>
          <p:nvPr>
            <p:ph type="title"/>
          </p:nvPr>
        </p:nvSpPr>
        <p:spPr>
          <a:xfrm>
            <a:off x="935038" y="73025"/>
            <a:ext cx="7273925" cy="936625"/>
          </a:xfrm>
        </p:spPr>
        <p:txBody>
          <a:bodyPr/>
          <a:lstStyle/>
          <a:p>
            <a:pPr eaLnBrk="1" hangingPunct="1"/>
            <a:r>
              <a:rPr lang="bg-BG" altLang="bg-BG" sz="2000" b="1" smtClean="0">
                <a:solidFill>
                  <a:schemeClr val="bg1"/>
                </a:solidFill>
                <a:latin typeface="Times New Roman" pitchFamily="18" charset="0"/>
                <a:cs typeface="Times New Roman" pitchFamily="18" charset="0"/>
              </a:rPr>
              <a:t>Изменения и допълнения на Правилника за организацията и дейността на Междуведомствената комисия за възстановяване и подпомагане към Министерския съвет</a:t>
            </a:r>
            <a:endParaRPr lang="bg-BG" altLang="bg-BG" sz="2000" smtClean="0">
              <a:solidFill>
                <a:schemeClr val="bg1"/>
              </a:solidFill>
            </a:endParaRPr>
          </a:p>
        </p:txBody>
      </p:sp>
      <p:sp>
        <p:nvSpPr>
          <p:cNvPr id="15365" name="Content Placeholder 2"/>
          <p:cNvSpPr>
            <a:spLocks noGrp="1"/>
          </p:cNvSpPr>
          <p:nvPr>
            <p:ph idx="1"/>
          </p:nvPr>
        </p:nvSpPr>
        <p:spPr>
          <a:xfrm>
            <a:off x="457200" y="1600200"/>
            <a:ext cx="7931150" cy="1612900"/>
          </a:xfrm>
        </p:spPr>
        <p:txBody>
          <a:bodyPr/>
          <a:lstStyle/>
          <a:p>
            <a:pPr marL="0" indent="447675" algn="just">
              <a:buFont typeface="Wingdings" pitchFamily="2" charset="2"/>
              <a:buChar char="Ø"/>
            </a:pPr>
            <a:r>
              <a:rPr lang="ru-RU" altLang="bg-BG" sz="1800" smtClean="0">
                <a:latin typeface="Times New Roman" pitchFamily="18" charset="0"/>
                <a:cs typeface="Times New Roman" pitchFamily="18" charset="0"/>
              </a:rPr>
              <a:t>В изпълнение на законовата разпоредба, след процедура на публично обсъждане и съгласуване бяха приети изменения на Правилника за организацията и дейността на Междуведомствената комисия за възстановяване и подпомагане към Министерски съвет (ПМС № 53/17.03.2016 г. , обн. ДВ, бр. 22 от 2016 г. ). Промените засягат раздел ІV „Предоставяне на възстановителна помощ”, в който е създаден нов член 26а. </a:t>
            </a:r>
          </a:p>
          <a:p>
            <a:pPr marL="0" indent="447675" algn="just">
              <a:buFont typeface="Wingdings" pitchFamily="2" charset="2"/>
              <a:buChar char="Ø"/>
            </a:pPr>
            <a:endParaRPr lang="ru-RU" altLang="bg-BG" sz="1800" smtClean="0">
              <a:latin typeface="Times New Roman" pitchFamily="18" charset="0"/>
              <a:cs typeface="Times New Roman" pitchFamily="18" charset="0"/>
            </a:endParaRPr>
          </a:p>
          <a:p>
            <a:pPr marL="0" indent="447675" algn="just">
              <a:buFont typeface="Wingdings" pitchFamily="2" charset="2"/>
              <a:buChar char="Ø"/>
            </a:pPr>
            <a:r>
              <a:rPr lang="ru-RU" altLang="bg-BG" sz="1800" smtClean="0">
                <a:latin typeface="Times New Roman" pitchFamily="18" charset="0"/>
                <a:cs typeface="Times New Roman" pitchFamily="18" charset="0"/>
              </a:rPr>
              <a:t>Съгласно чл. 26 правоимащи лица за получаване на възстановителна помощ са собствениците на законно построени и единствени жилища или лицата, които имат учредено вещно право на ползване на тези жилища. Тази разпоредба е допълнена с нова ал. 3.</a:t>
            </a:r>
          </a:p>
          <a:p>
            <a:pPr marL="0" indent="447675" algn="just">
              <a:buFont typeface="Wingdings" pitchFamily="2" charset="2"/>
              <a:buChar char="Ø"/>
            </a:pPr>
            <a:endParaRPr lang="ru-RU" altLang="bg-BG" sz="1800" smtClean="0">
              <a:latin typeface="Times New Roman" pitchFamily="18" charset="0"/>
              <a:cs typeface="Times New Roman" pitchFamily="18" charset="0"/>
            </a:endParaRPr>
          </a:p>
        </p:txBody>
      </p:sp>
      <p:sp>
        <p:nvSpPr>
          <p:cNvPr id="15366" name="TextBox 2"/>
          <p:cNvSpPr txBox="1">
            <a:spLocks noChangeArrowheads="1"/>
          </p:cNvSpPr>
          <p:nvPr/>
        </p:nvSpPr>
        <p:spPr bwMode="auto">
          <a:xfrm>
            <a:off x="457200" y="2924175"/>
            <a:ext cx="6553200" cy="369888"/>
          </a:xfrm>
          <a:prstGeom prst="rect">
            <a:avLst/>
          </a:prstGeom>
          <a:noFill/>
          <a:ln w="9525">
            <a:noFill/>
            <a:miter lim="800000"/>
            <a:headEnd/>
            <a:tailEnd/>
          </a:ln>
        </p:spPr>
        <p:txBody>
          <a:bodyPr>
            <a:spAutoFit/>
          </a:bodyPr>
          <a:lstStyle/>
          <a:p>
            <a:pPr algn="just"/>
            <a:r>
              <a:rPr lang="bg-BG" altLang="bg-BG">
                <a:solidFill>
                  <a:srgbClr val="000000"/>
                </a:solidFill>
              </a:rPr>
              <a:t>	</a:t>
            </a:r>
            <a:endParaRPr lang="en-US" altLang="bg-BG">
              <a:solidFill>
                <a:srgbClr val="000000"/>
              </a:solidFill>
            </a:endParaRPr>
          </a:p>
        </p:txBody>
      </p:sp>
      <p:sp>
        <p:nvSpPr>
          <p:cNvPr id="15367" name="Rectangle 3"/>
          <p:cNvSpPr>
            <a:spLocks noChangeArrowheads="1"/>
          </p:cNvSpPr>
          <p:nvPr/>
        </p:nvSpPr>
        <p:spPr bwMode="auto">
          <a:xfrm>
            <a:off x="457200" y="5084763"/>
            <a:ext cx="6491288" cy="1200150"/>
          </a:xfrm>
          <a:prstGeom prst="rect">
            <a:avLst/>
          </a:prstGeom>
          <a:noFill/>
          <a:ln w="9525">
            <a:noFill/>
            <a:miter lim="800000"/>
            <a:headEnd/>
            <a:tailEnd/>
          </a:ln>
        </p:spPr>
        <p:txBody>
          <a:bodyPr>
            <a:spAutoFit/>
          </a:bodyPr>
          <a:lstStyle/>
          <a:p>
            <a:pPr indent="447675" algn="just">
              <a:buFont typeface="Wingdings" pitchFamily="2" charset="2"/>
              <a:buChar char="Ø"/>
            </a:pPr>
            <a:r>
              <a:rPr lang="ru-RU" altLang="bg-BG">
                <a:latin typeface="Times New Roman" pitchFamily="18" charset="0"/>
                <a:cs typeface="Times New Roman" pitchFamily="18" charset="0"/>
              </a:rPr>
              <a:t>Съгласно новите правила за едно и също жилище не може да бъде отпускана повече от една възстановителна помощ. При съсобственост размерът на възстановителната помощ следва да бъде пропорционален на притежаваните идеални части.</a:t>
            </a:r>
            <a:endParaRPr lang="bg-BG" altLang="bg-BG">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16386" name="Picture 4"/>
          <p:cNvPicPr>
            <a:picLocks noChangeAspect="1"/>
          </p:cNvPicPr>
          <p:nvPr/>
        </p:nvPicPr>
        <p:blipFill>
          <a:blip r:embed="rId3" cstate="print"/>
          <a:srcRect/>
          <a:stretch>
            <a:fillRect/>
          </a:stretch>
        </p:blipFill>
        <p:spPr bwMode="auto">
          <a:xfrm>
            <a:off x="6677025" y="4652963"/>
            <a:ext cx="2466975" cy="1651000"/>
          </a:xfrm>
          <a:prstGeom prst="rect">
            <a:avLst/>
          </a:prstGeom>
          <a:noFill/>
          <a:ln w="9525">
            <a:noFill/>
            <a:miter lim="800000"/>
            <a:headEnd/>
            <a:tailEnd/>
          </a:ln>
        </p:spPr>
      </p:pic>
      <p:pic>
        <p:nvPicPr>
          <p:cNvPr id="16387" name="Picture 3"/>
          <p:cNvPicPr>
            <a:picLocks noChangeAspect="1"/>
          </p:cNvPicPr>
          <p:nvPr/>
        </p:nvPicPr>
        <p:blipFill>
          <a:blip r:embed="rId4" cstate="print"/>
          <a:srcRect/>
          <a:stretch>
            <a:fillRect/>
          </a:stretch>
        </p:blipFill>
        <p:spPr bwMode="auto">
          <a:xfrm>
            <a:off x="73025" y="236538"/>
            <a:ext cx="8997950" cy="609600"/>
          </a:xfrm>
          <a:prstGeom prst="rect">
            <a:avLst/>
          </a:prstGeom>
          <a:noFill/>
          <a:ln w="9525">
            <a:noFill/>
            <a:miter lim="800000"/>
            <a:headEnd/>
            <a:tailEnd/>
          </a:ln>
        </p:spPr>
      </p:pic>
      <p:sp>
        <p:nvSpPr>
          <p:cNvPr id="16388" name="Title 1"/>
          <p:cNvSpPr>
            <a:spLocks noGrp="1"/>
          </p:cNvSpPr>
          <p:nvPr>
            <p:ph type="title"/>
          </p:nvPr>
        </p:nvSpPr>
        <p:spPr>
          <a:xfrm>
            <a:off x="935038" y="73025"/>
            <a:ext cx="7273925" cy="936625"/>
          </a:xfrm>
        </p:spPr>
        <p:txBody>
          <a:bodyPr/>
          <a:lstStyle/>
          <a:p>
            <a:pPr eaLnBrk="1" hangingPunct="1"/>
            <a:r>
              <a:rPr lang="bg-BG" altLang="bg-BG" sz="2000" b="1" smtClean="0">
                <a:solidFill>
                  <a:schemeClr val="bg1"/>
                </a:solidFill>
                <a:latin typeface="Times New Roman" pitchFamily="18" charset="0"/>
                <a:cs typeface="Times New Roman" pitchFamily="18" charset="0"/>
              </a:rPr>
              <a:t>Изменения и допълнения на Правилника за организацията и дейността на Междуведомствената комисия за възстановяване и подпомагане към Министерския съвет</a:t>
            </a:r>
            <a:endParaRPr lang="bg-BG" altLang="bg-BG" sz="2000" smtClean="0">
              <a:solidFill>
                <a:schemeClr val="bg1"/>
              </a:solidFill>
            </a:endParaRPr>
          </a:p>
        </p:txBody>
      </p:sp>
      <p:sp>
        <p:nvSpPr>
          <p:cNvPr id="16389" name="Content Placeholder 2"/>
          <p:cNvSpPr>
            <a:spLocks noGrp="1"/>
          </p:cNvSpPr>
          <p:nvPr>
            <p:ph idx="1"/>
          </p:nvPr>
        </p:nvSpPr>
        <p:spPr>
          <a:xfrm>
            <a:off x="457200" y="1049338"/>
            <a:ext cx="7931150" cy="1612900"/>
          </a:xfrm>
        </p:spPr>
        <p:txBody>
          <a:bodyPr/>
          <a:lstStyle/>
          <a:p>
            <a:pPr marL="0" indent="361950" algn="just">
              <a:buFont typeface="Wingdings" pitchFamily="2" charset="2"/>
              <a:buChar char="Ø"/>
            </a:pPr>
            <a:endParaRPr lang="ru-RU" altLang="bg-BG" sz="1800" smtClean="0">
              <a:latin typeface="Times New Roman" pitchFamily="18" charset="0"/>
              <a:cs typeface="Times New Roman" pitchFamily="18" charset="0"/>
            </a:endParaRPr>
          </a:p>
          <a:p>
            <a:pPr marL="0" indent="361950" algn="just">
              <a:buFont typeface="Wingdings" pitchFamily="2" charset="2"/>
              <a:buChar char="Ø"/>
            </a:pPr>
            <a:r>
              <a:rPr lang="ru-RU" altLang="bg-BG" sz="1800" smtClean="0">
                <a:latin typeface="Times New Roman" pitchFamily="18" charset="0"/>
                <a:cs typeface="Times New Roman" pitchFamily="18" charset="0"/>
              </a:rPr>
              <a:t>Променено е Приложение № 5 към чл. 26, ал.3. </a:t>
            </a:r>
          </a:p>
          <a:p>
            <a:pPr marL="0" indent="361950" algn="just">
              <a:buFont typeface="Wingdings" pitchFamily="2" charset="2"/>
              <a:buChar char="Ø"/>
            </a:pPr>
            <a:endParaRPr lang="ru-RU" altLang="bg-BG" sz="1800" smtClean="0">
              <a:latin typeface="Times New Roman" pitchFamily="18" charset="0"/>
              <a:cs typeface="Times New Roman" pitchFamily="18" charset="0"/>
            </a:endParaRPr>
          </a:p>
          <a:p>
            <a:pPr marL="0" indent="361950" algn="just">
              <a:buFont typeface="Wingdings" pitchFamily="2" charset="2"/>
              <a:buChar char="Ø"/>
            </a:pPr>
            <a:r>
              <a:rPr lang="ru-RU" altLang="bg-BG" sz="1800" smtClean="0">
                <a:latin typeface="Times New Roman" pitchFamily="18" charset="0"/>
                <a:cs typeface="Times New Roman" pitchFamily="18" charset="0"/>
              </a:rPr>
              <a:t>Въведени са изисквания за предоставяне на възстановителната помощ, които включват 4 социални критерии и условие за липса на изискуеми публични задължения за жилището, за което се иска възстановителна помощ.  Дефинирането на тези условия, и лицата, които ги установяват са съгласно ал. 1, ал. 2 и ал. 3 на чл. 26а.</a:t>
            </a:r>
          </a:p>
        </p:txBody>
      </p:sp>
      <p:sp>
        <p:nvSpPr>
          <p:cNvPr id="16390" name="TextBox 2"/>
          <p:cNvSpPr txBox="1">
            <a:spLocks noChangeArrowheads="1"/>
          </p:cNvSpPr>
          <p:nvPr/>
        </p:nvSpPr>
        <p:spPr bwMode="auto">
          <a:xfrm>
            <a:off x="457200" y="2924175"/>
            <a:ext cx="6553200" cy="369888"/>
          </a:xfrm>
          <a:prstGeom prst="rect">
            <a:avLst/>
          </a:prstGeom>
          <a:noFill/>
          <a:ln w="9525">
            <a:noFill/>
            <a:miter lim="800000"/>
            <a:headEnd/>
            <a:tailEnd/>
          </a:ln>
        </p:spPr>
        <p:txBody>
          <a:bodyPr>
            <a:spAutoFit/>
          </a:bodyPr>
          <a:lstStyle/>
          <a:p>
            <a:pPr algn="just"/>
            <a:r>
              <a:rPr lang="bg-BG" altLang="bg-BG">
                <a:solidFill>
                  <a:srgbClr val="000000"/>
                </a:solidFill>
              </a:rPr>
              <a:t>	</a:t>
            </a:r>
            <a:endParaRPr lang="en-US" altLang="bg-BG">
              <a:solidFill>
                <a:srgbClr val="000000"/>
              </a:solidFill>
            </a:endParaRPr>
          </a:p>
        </p:txBody>
      </p:sp>
      <p:sp>
        <p:nvSpPr>
          <p:cNvPr id="16391" name="TextBox 2"/>
          <p:cNvSpPr txBox="1">
            <a:spLocks noChangeArrowheads="1"/>
          </p:cNvSpPr>
          <p:nvPr/>
        </p:nvSpPr>
        <p:spPr bwMode="auto">
          <a:xfrm>
            <a:off x="457200" y="3716338"/>
            <a:ext cx="7931150" cy="1477962"/>
          </a:xfrm>
          <a:prstGeom prst="rect">
            <a:avLst/>
          </a:prstGeom>
          <a:noFill/>
          <a:ln w="9525">
            <a:noFill/>
            <a:miter lim="800000"/>
            <a:headEnd/>
            <a:tailEnd/>
          </a:ln>
        </p:spPr>
        <p:txBody>
          <a:bodyPr>
            <a:spAutoFit/>
          </a:bodyPr>
          <a:lstStyle/>
          <a:p>
            <a:pPr indent="361950" algn="just">
              <a:buFont typeface="Wingdings" pitchFamily="2" charset="2"/>
              <a:buChar char="Ø"/>
            </a:pPr>
            <a:r>
              <a:rPr lang="ru-RU" altLang="bg-BG">
                <a:latin typeface="Times New Roman" pitchFamily="18" charset="0"/>
                <a:cs typeface="Times New Roman" pitchFamily="18" charset="0"/>
              </a:rPr>
              <a:t>Установяването на социалните критерии се извършва от социални работници на дирекция „Социално подпомагане“, обслужваща територията на съответната община по местонахождението на имота, чрез анкета по чл. 26а, ал. 5. Анкетния лист към тази разпоредба е оформен във вид на ново приложение № 6.</a:t>
            </a:r>
            <a:endParaRPr lang="bg-BG" altLang="bg-BG">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17410" name="Picture 1"/>
          <p:cNvPicPr>
            <a:picLocks noChangeAspect="1"/>
          </p:cNvPicPr>
          <p:nvPr/>
        </p:nvPicPr>
        <p:blipFill>
          <a:blip r:embed="rId3" cstate="print"/>
          <a:srcRect b="1866"/>
          <a:stretch>
            <a:fillRect/>
          </a:stretch>
        </p:blipFill>
        <p:spPr bwMode="auto">
          <a:xfrm>
            <a:off x="7258050" y="4724400"/>
            <a:ext cx="1885950" cy="1584325"/>
          </a:xfrm>
          <a:prstGeom prst="rect">
            <a:avLst/>
          </a:prstGeom>
          <a:noFill/>
          <a:ln w="9525">
            <a:noFill/>
            <a:miter lim="800000"/>
            <a:headEnd/>
            <a:tailEnd/>
          </a:ln>
        </p:spPr>
      </p:pic>
      <p:pic>
        <p:nvPicPr>
          <p:cNvPr id="17411" name="Picture 3"/>
          <p:cNvPicPr>
            <a:picLocks noChangeAspect="1"/>
          </p:cNvPicPr>
          <p:nvPr/>
        </p:nvPicPr>
        <p:blipFill>
          <a:blip r:embed="rId4" cstate="print"/>
          <a:srcRect/>
          <a:stretch>
            <a:fillRect/>
          </a:stretch>
        </p:blipFill>
        <p:spPr bwMode="auto">
          <a:xfrm>
            <a:off x="73025" y="236538"/>
            <a:ext cx="8997950" cy="609600"/>
          </a:xfrm>
          <a:prstGeom prst="rect">
            <a:avLst/>
          </a:prstGeom>
          <a:noFill/>
          <a:ln w="9525">
            <a:noFill/>
            <a:miter lim="800000"/>
            <a:headEnd/>
            <a:tailEnd/>
          </a:ln>
        </p:spPr>
      </p:pic>
      <p:sp>
        <p:nvSpPr>
          <p:cNvPr id="17412" name="Title 1"/>
          <p:cNvSpPr>
            <a:spLocks noGrp="1"/>
          </p:cNvSpPr>
          <p:nvPr>
            <p:ph type="title"/>
          </p:nvPr>
        </p:nvSpPr>
        <p:spPr>
          <a:xfrm>
            <a:off x="935038" y="73025"/>
            <a:ext cx="7273925" cy="936625"/>
          </a:xfrm>
        </p:spPr>
        <p:txBody>
          <a:bodyPr/>
          <a:lstStyle/>
          <a:p>
            <a:pPr eaLnBrk="1" hangingPunct="1"/>
            <a:r>
              <a:rPr lang="bg-BG" altLang="bg-BG" sz="2000" b="1" smtClean="0">
                <a:solidFill>
                  <a:schemeClr val="bg1"/>
                </a:solidFill>
                <a:latin typeface="Times New Roman" pitchFamily="18" charset="0"/>
                <a:cs typeface="Times New Roman" pitchFamily="18" charset="0"/>
              </a:rPr>
              <a:t>Изменения и допълнения на Правилника за организацията и дейността на Междуведомствената комисия за възстановяване и подпомагане към Министерския съвет</a:t>
            </a:r>
            <a:endParaRPr lang="bg-BG" altLang="bg-BG" sz="2000" smtClean="0">
              <a:solidFill>
                <a:schemeClr val="bg1"/>
              </a:solidFill>
            </a:endParaRPr>
          </a:p>
        </p:txBody>
      </p:sp>
      <p:sp>
        <p:nvSpPr>
          <p:cNvPr id="4101" name="Content Placeholder 2"/>
          <p:cNvSpPr>
            <a:spLocks noGrp="1"/>
          </p:cNvSpPr>
          <p:nvPr>
            <p:ph idx="1"/>
          </p:nvPr>
        </p:nvSpPr>
        <p:spPr>
          <a:xfrm>
            <a:off x="457200" y="1036638"/>
            <a:ext cx="7931150" cy="1612900"/>
          </a:xfrm>
        </p:spPr>
        <p:txBody>
          <a:bodyPr/>
          <a:lstStyle/>
          <a:p>
            <a:pPr algn="just">
              <a:buFont typeface="Wingdings" panose="05000000000000000000" pitchFamily="2" charset="2"/>
              <a:buChar char="Ø"/>
              <a:defRPr/>
            </a:pPr>
            <a:r>
              <a:rPr lang="ru-RU" altLang="bg-BG" sz="1800" dirty="0" smtClean="0">
                <a:latin typeface="Times New Roman" panose="02020603050405020304" pitchFamily="18" charset="0"/>
                <a:cs typeface="Times New Roman" panose="02020603050405020304" pitchFamily="18" charset="0"/>
              </a:rPr>
              <a:t>Социалните критерии, на които трябва да отговарят правоимащите лица са:</a:t>
            </a:r>
          </a:p>
          <a:p>
            <a:pPr marL="0" indent="355600" algn="just">
              <a:buFontTx/>
              <a:buNone/>
              <a:defRPr/>
            </a:pPr>
            <a:r>
              <a:rPr lang="ru-RU" altLang="bg-BG" sz="1800" dirty="0" smtClean="0">
                <a:latin typeface="Times New Roman" panose="02020603050405020304" pitchFamily="18" charset="0"/>
                <a:cs typeface="Times New Roman" panose="02020603050405020304" pitchFamily="18" charset="0"/>
              </a:rPr>
              <a:t> 1. средномесечният им доход и на членовете от семейството им за предходните 12 месеца преди месеца на подаване на декларацията по чл. 26, ал. 4 да не надвишава размера на официалната линия на бедност за съответната година;</a:t>
            </a:r>
          </a:p>
          <a:p>
            <a:pPr marL="0" indent="355600" algn="just">
              <a:buFontTx/>
              <a:buNone/>
              <a:defRPr/>
            </a:pPr>
            <a:r>
              <a:rPr lang="ru-RU" altLang="bg-BG" sz="1800" dirty="0" smtClean="0">
                <a:latin typeface="Times New Roman" panose="02020603050405020304" pitchFamily="18" charset="0"/>
                <a:cs typeface="Times New Roman" panose="02020603050405020304" pitchFamily="18" charset="0"/>
              </a:rPr>
              <a:t>2. да не са регистрирани като еднолични търговци и да не са съдружници или акционери в  търговско дружество;</a:t>
            </a:r>
          </a:p>
          <a:p>
            <a:pPr marL="0" indent="355600" algn="just">
              <a:buFontTx/>
              <a:buNone/>
              <a:defRPr/>
            </a:pPr>
            <a:r>
              <a:rPr lang="ru-RU" altLang="bg-BG" sz="1800" dirty="0" smtClean="0">
                <a:latin typeface="Times New Roman" panose="02020603050405020304" pitchFamily="18" charset="0"/>
                <a:cs typeface="Times New Roman" panose="02020603050405020304" pitchFamily="18" charset="0"/>
              </a:rPr>
              <a:t>3. да нямат вземания, влогове, дялови участия или ценни книжа, чиято обща стойност за отделното лице или за всеки един от членовете от семейството им да надхвърля 500 лв.;</a:t>
            </a:r>
          </a:p>
          <a:p>
            <a:pPr algn="just" eaLnBrk="1" hangingPunct="1">
              <a:lnSpc>
                <a:spcPct val="150000"/>
              </a:lnSpc>
              <a:spcBef>
                <a:spcPts val="1000"/>
              </a:spcBef>
              <a:buClr>
                <a:srgbClr val="A53010"/>
              </a:buClr>
              <a:buFont typeface="Wingdings" panose="05000000000000000000" pitchFamily="2" charset="2"/>
              <a:buChar char="Ø"/>
              <a:defRPr/>
            </a:pPr>
            <a:endParaRPr lang="bg-BG" altLang="bg-BG" sz="1800" dirty="0" smtClean="0">
              <a:solidFill>
                <a:srgbClr val="000000"/>
              </a:solidFill>
              <a:latin typeface="Times New Roman" panose="02020603050405020304" pitchFamily="18" charset="0"/>
              <a:cs typeface="Times New Roman" panose="02020603050405020304" pitchFamily="18" charset="0"/>
            </a:endParaRPr>
          </a:p>
        </p:txBody>
      </p:sp>
      <p:sp>
        <p:nvSpPr>
          <p:cNvPr id="17414" name="TextBox 2"/>
          <p:cNvSpPr txBox="1">
            <a:spLocks noChangeArrowheads="1"/>
          </p:cNvSpPr>
          <p:nvPr/>
        </p:nvSpPr>
        <p:spPr bwMode="auto">
          <a:xfrm>
            <a:off x="457200" y="2924175"/>
            <a:ext cx="6553200" cy="369888"/>
          </a:xfrm>
          <a:prstGeom prst="rect">
            <a:avLst/>
          </a:prstGeom>
          <a:noFill/>
          <a:ln w="9525">
            <a:noFill/>
            <a:miter lim="800000"/>
            <a:headEnd/>
            <a:tailEnd/>
          </a:ln>
        </p:spPr>
        <p:txBody>
          <a:bodyPr>
            <a:spAutoFit/>
          </a:bodyPr>
          <a:lstStyle/>
          <a:p>
            <a:pPr indent="355600" algn="just"/>
            <a:r>
              <a:rPr lang="bg-BG" altLang="bg-BG">
                <a:solidFill>
                  <a:srgbClr val="000000"/>
                </a:solidFill>
              </a:rPr>
              <a:t>	</a:t>
            </a:r>
            <a:endParaRPr lang="en-US" altLang="bg-BG">
              <a:solidFill>
                <a:srgbClr val="000000"/>
              </a:solidFill>
            </a:endParaRPr>
          </a:p>
        </p:txBody>
      </p:sp>
      <p:sp>
        <p:nvSpPr>
          <p:cNvPr id="17415" name="TextBox 2"/>
          <p:cNvSpPr txBox="1">
            <a:spLocks noChangeArrowheads="1"/>
          </p:cNvSpPr>
          <p:nvPr/>
        </p:nvSpPr>
        <p:spPr bwMode="auto">
          <a:xfrm>
            <a:off x="457200" y="4581525"/>
            <a:ext cx="6923088" cy="2030413"/>
          </a:xfrm>
          <a:prstGeom prst="rect">
            <a:avLst/>
          </a:prstGeom>
          <a:noFill/>
          <a:ln w="9525">
            <a:noFill/>
            <a:miter lim="800000"/>
            <a:headEnd/>
            <a:tailEnd/>
          </a:ln>
        </p:spPr>
        <p:txBody>
          <a:bodyPr>
            <a:spAutoFit/>
          </a:bodyPr>
          <a:lstStyle/>
          <a:p>
            <a:pPr algn="just"/>
            <a:r>
              <a:rPr lang="bg-BG" altLang="bg-BG">
                <a:latin typeface="Times New Roman" pitchFamily="18" charset="0"/>
                <a:cs typeface="Times New Roman" pitchFamily="18" charset="0"/>
              </a:rPr>
              <a:t>части от него,</a:t>
            </a:r>
            <a:r>
              <a:rPr lang="bg-BG" altLang="bg-BG"/>
              <a:t> </a:t>
            </a:r>
            <a:r>
              <a:rPr lang="bg-BG" altLang="bg-BG">
                <a:latin typeface="Times New Roman" pitchFamily="18" charset="0"/>
                <a:cs typeface="Times New Roman" pitchFamily="18" charset="0"/>
              </a:rPr>
              <a:t>общата стойност на които надвишава 12-кратния размер на линията на бедност за съответната година, с изключение на случаите, когато в семейството има лице/лица с трайни увреждания и сделката е извършена с цел смяна на жилището с оглед на осигуряване на достъпна жизнена среда на лицето/лицата с увреждания.</a:t>
            </a:r>
          </a:p>
          <a:p>
            <a:endParaRPr lang="bg-BG"/>
          </a:p>
        </p:txBody>
      </p:sp>
      <p:sp>
        <p:nvSpPr>
          <p:cNvPr id="17416" name="TextBox 4"/>
          <p:cNvSpPr txBox="1">
            <a:spLocks noChangeArrowheads="1"/>
          </p:cNvSpPr>
          <p:nvPr/>
        </p:nvSpPr>
        <p:spPr bwMode="auto">
          <a:xfrm>
            <a:off x="457200" y="4044950"/>
            <a:ext cx="7883525" cy="646113"/>
          </a:xfrm>
          <a:prstGeom prst="rect">
            <a:avLst/>
          </a:prstGeom>
          <a:noFill/>
          <a:ln w="9525">
            <a:noFill/>
            <a:miter lim="800000"/>
            <a:headEnd/>
            <a:tailEnd/>
          </a:ln>
        </p:spPr>
        <p:txBody>
          <a:bodyPr>
            <a:spAutoFit/>
          </a:bodyPr>
          <a:lstStyle/>
          <a:p>
            <a:pPr indent="355600" algn="just"/>
            <a:r>
              <a:rPr lang="bg-BG" altLang="bg-BG">
                <a:latin typeface="Times New Roman" pitchFamily="18" charset="0"/>
                <a:cs typeface="Times New Roman" pitchFamily="18" charset="0"/>
              </a:rPr>
              <a:t>4. да не са извършвали в предходната и/или в текущата година разпоредителни  сделки  с  движимо  и  недвижимо имущество и/ или идеални</a:t>
            </a:r>
            <a:endParaRPr lang="bg-BG"/>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18434" name="Picture 3"/>
          <p:cNvPicPr>
            <a:picLocks noChangeAspect="1"/>
          </p:cNvPicPr>
          <p:nvPr/>
        </p:nvPicPr>
        <p:blipFill>
          <a:blip r:embed="rId3" cstate="print"/>
          <a:srcRect/>
          <a:stretch>
            <a:fillRect/>
          </a:stretch>
        </p:blipFill>
        <p:spPr bwMode="auto">
          <a:xfrm>
            <a:off x="73025" y="236538"/>
            <a:ext cx="8997950" cy="609600"/>
          </a:xfrm>
          <a:prstGeom prst="rect">
            <a:avLst/>
          </a:prstGeom>
          <a:noFill/>
          <a:ln w="9525">
            <a:noFill/>
            <a:miter lim="800000"/>
            <a:headEnd/>
            <a:tailEnd/>
          </a:ln>
        </p:spPr>
      </p:pic>
      <p:sp>
        <p:nvSpPr>
          <p:cNvPr id="18435" name="Title 1"/>
          <p:cNvSpPr>
            <a:spLocks noGrp="1"/>
          </p:cNvSpPr>
          <p:nvPr>
            <p:ph type="title"/>
          </p:nvPr>
        </p:nvSpPr>
        <p:spPr>
          <a:xfrm>
            <a:off x="935038" y="73025"/>
            <a:ext cx="7273925" cy="936625"/>
          </a:xfrm>
        </p:spPr>
        <p:txBody>
          <a:bodyPr/>
          <a:lstStyle/>
          <a:p>
            <a:pPr eaLnBrk="1" hangingPunct="1"/>
            <a:r>
              <a:rPr lang="bg-BG" altLang="bg-BG" sz="2000" b="1" smtClean="0">
                <a:solidFill>
                  <a:schemeClr val="bg1"/>
                </a:solidFill>
                <a:latin typeface="Times New Roman" pitchFamily="18" charset="0"/>
                <a:cs typeface="Times New Roman" pitchFamily="18" charset="0"/>
              </a:rPr>
              <a:t>Изменения и допълнения на Правилника за организацията и дейността на Междуведомствената комисия за възстановяване и подпомагане към Министерския съвет</a:t>
            </a:r>
            <a:endParaRPr lang="bg-BG" altLang="bg-BG" sz="2000" smtClean="0">
              <a:solidFill>
                <a:schemeClr val="bg1"/>
              </a:solidFill>
            </a:endParaRPr>
          </a:p>
        </p:txBody>
      </p:sp>
      <p:sp>
        <p:nvSpPr>
          <p:cNvPr id="18436" name="Content Placeholder 2"/>
          <p:cNvSpPr>
            <a:spLocks noGrp="1"/>
          </p:cNvSpPr>
          <p:nvPr>
            <p:ph idx="1"/>
          </p:nvPr>
        </p:nvSpPr>
        <p:spPr>
          <a:xfrm>
            <a:off x="539750" y="1009650"/>
            <a:ext cx="8064698" cy="5515694"/>
          </a:xfrm>
        </p:spPr>
        <p:txBody>
          <a:bodyPr/>
          <a:lstStyle/>
          <a:p>
            <a:pPr marL="0" indent="361950" algn="just">
              <a:buFont typeface="Wingdings" pitchFamily="2" charset="2"/>
              <a:buChar char="Ø"/>
            </a:pPr>
            <a:r>
              <a:rPr lang="bg-BG" altLang="bg-BG" sz="1800" dirty="0" smtClean="0">
                <a:solidFill>
                  <a:srgbClr val="2E1700"/>
                </a:solidFill>
                <a:latin typeface="Times New Roman" pitchFamily="18" charset="0"/>
                <a:cs typeface="Times New Roman" pitchFamily="18" charset="0"/>
              </a:rPr>
              <a:t>Като </a:t>
            </a:r>
            <a:r>
              <a:rPr lang="ru-RU" altLang="bg-BG" sz="1800" dirty="0" smtClean="0">
                <a:latin typeface="Times New Roman" pitchFamily="18" charset="0"/>
                <a:cs typeface="Times New Roman" pitchFamily="18" charset="0"/>
              </a:rPr>
              <a:t>условие за </a:t>
            </a:r>
            <a:r>
              <a:rPr lang="ru-RU" altLang="bg-BG" sz="1800" dirty="0" err="1" smtClean="0">
                <a:latin typeface="Times New Roman" pitchFamily="18" charset="0"/>
                <a:cs typeface="Times New Roman" pitchFamily="18" charset="0"/>
              </a:rPr>
              <a:t>получаване</a:t>
            </a:r>
            <a:r>
              <a:rPr lang="ru-RU" altLang="bg-BG" sz="1800" dirty="0" smtClean="0">
                <a:latin typeface="Times New Roman" pitchFamily="18" charset="0"/>
                <a:cs typeface="Times New Roman" pitchFamily="18" charset="0"/>
              </a:rPr>
              <a:t> на </a:t>
            </a:r>
            <a:r>
              <a:rPr lang="ru-RU" altLang="bg-BG" sz="1800" dirty="0" err="1" smtClean="0">
                <a:latin typeface="Times New Roman" pitchFamily="18" charset="0"/>
                <a:cs typeface="Times New Roman" pitchFamily="18" charset="0"/>
              </a:rPr>
              <a:t>възстановителна</a:t>
            </a:r>
            <a:r>
              <a:rPr lang="ru-RU" altLang="bg-BG" sz="1800" dirty="0" smtClean="0">
                <a:latin typeface="Times New Roman" pitchFamily="18" charset="0"/>
                <a:cs typeface="Times New Roman" pitchFamily="18" charset="0"/>
              </a:rPr>
              <a:t> </a:t>
            </a:r>
            <a:r>
              <a:rPr lang="ru-RU" altLang="bg-BG" sz="1800" dirty="0" err="1" smtClean="0">
                <a:latin typeface="Times New Roman" pitchFamily="18" charset="0"/>
                <a:cs typeface="Times New Roman" pitchFamily="18" charset="0"/>
              </a:rPr>
              <a:t>помощ</a:t>
            </a:r>
            <a:r>
              <a:rPr lang="ru-RU" altLang="bg-BG" sz="1800" dirty="0" smtClean="0">
                <a:latin typeface="Times New Roman" pitchFamily="18" charset="0"/>
                <a:cs typeface="Times New Roman" pitchFamily="18" charset="0"/>
              </a:rPr>
              <a:t>, се </a:t>
            </a:r>
            <a:r>
              <a:rPr lang="ru-RU" altLang="bg-BG" sz="1800" dirty="0" err="1" smtClean="0">
                <a:latin typeface="Times New Roman" pitchFamily="18" charset="0"/>
                <a:cs typeface="Times New Roman" pitchFamily="18" charset="0"/>
              </a:rPr>
              <a:t>въвежда</a:t>
            </a:r>
            <a:r>
              <a:rPr lang="ru-RU" altLang="bg-BG" sz="1800" dirty="0" smtClean="0">
                <a:latin typeface="Times New Roman" pitchFamily="18" charset="0"/>
                <a:cs typeface="Times New Roman" pitchFamily="18" charset="0"/>
              </a:rPr>
              <a:t> </a:t>
            </a:r>
            <a:r>
              <a:rPr lang="ru-RU" altLang="bg-BG" sz="1800" dirty="0" err="1" smtClean="0">
                <a:latin typeface="Times New Roman" pitchFamily="18" charset="0"/>
                <a:cs typeface="Times New Roman" pitchFamily="18" charset="0"/>
              </a:rPr>
              <a:t>изискването</a:t>
            </a:r>
            <a:r>
              <a:rPr lang="ru-RU" altLang="bg-BG" sz="1800" dirty="0" smtClean="0">
                <a:latin typeface="Times New Roman" pitchFamily="18" charset="0"/>
                <a:cs typeface="Times New Roman" pitchFamily="18" charset="0"/>
              </a:rPr>
              <a:t> да </a:t>
            </a:r>
            <a:r>
              <a:rPr lang="ru-RU" altLang="bg-BG" sz="1800" dirty="0" err="1" smtClean="0">
                <a:latin typeface="Times New Roman" pitchFamily="18" charset="0"/>
                <a:cs typeface="Times New Roman" pitchFamily="18" charset="0"/>
              </a:rPr>
              <a:t>няма</a:t>
            </a:r>
            <a:r>
              <a:rPr lang="ru-RU" altLang="bg-BG" sz="1800" dirty="0" smtClean="0">
                <a:latin typeface="Times New Roman" pitchFamily="18" charset="0"/>
                <a:cs typeface="Times New Roman" pitchFamily="18" charset="0"/>
              </a:rPr>
              <a:t> </a:t>
            </a:r>
            <a:r>
              <a:rPr lang="ru-RU" altLang="bg-BG" sz="1800" dirty="0" err="1" smtClean="0">
                <a:latin typeface="Times New Roman" pitchFamily="18" charset="0"/>
                <a:cs typeface="Times New Roman" pitchFamily="18" charset="0"/>
              </a:rPr>
              <a:t>изискуеми</a:t>
            </a:r>
            <a:r>
              <a:rPr lang="ru-RU" altLang="bg-BG" sz="1800" dirty="0" smtClean="0">
                <a:latin typeface="Times New Roman" pitchFamily="18" charset="0"/>
                <a:cs typeface="Times New Roman" pitchFamily="18" charset="0"/>
              </a:rPr>
              <a:t> </a:t>
            </a:r>
            <a:r>
              <a:rPr lang="ru-RU" altLang="bg-BG" sz="1800" dirty="0" err="1" smtClean="0">
                <a:latin typeface="Times New Roman" pitchFamily="18" charset="0"/>
                <a:cs typeface="Times New Roman" pitchFamily="18" charset="0"/>
              </a:rPr>
              <a:t>публични</a:t>
            </a:r>
            <a:r>
              <a:rPr lang="ru-RU" altLang="bg-BG" sz="1800" dirty="0" smtClean="0">
                <a:latin typeface="Times New Roman" pitchFamily="18" charset="0"/>
                <a:cs typeface="Times New Roman" pitchFamily="18" charset="0"/>
              </a:rPr>
              <a:t> </a:t>
            </a:r>
            <a:r>
              <a:rPr lang="ru-RU" altLang="bg-BG" sz="1800" dirty="0" err="1" smtClean="0">
                <a:latin typeface="Times New Roman" pitchFamily="18" charset="0"/>
                <a:cs typeface="Times New Roman" pitchFamily="18" charset="0"/>
              </a:rPr>
              <a:t>задължения</a:t>
            </a:r>
            <a:r>
              <a:rPr lang="ru-RU" altLang="bg-BG" sz="1800" dirty="0" smtClean="0">
                <a:latin typeface="Times New Roman" pitchFamily="18" charset="0"/>
                <a:cs typeface="Times New Roman" pitchFamily="18" charset="0"/>
              </a:rPr>
              <a:t> за </a:t>
            </a:r>
            <a:r>
              <a:rPr lang="ru-RU" altLang="bg-BG" sz="1800" dirty="0" err="1" smtClean="0">
                <a:latin typeface="Times New Roman" pitchFamily="18" charset="0"/>
                <a:cs typeface="Times New Roman" pitchFamily="18" charset="0"/>
              </a:rPr>
              <a:t>жилището</a:t>
            </a:r>
            <a:r>
              <a:rPr lang="ru-RU" altLang="bg-BG" sz="1800" dirty="0" smtClean="0">
                <a:latin typeface="Times New Roman" pitchFamily="18" charset="0"/>
                <a:cs typeface="Times New Roman" pitchFamily="18" charset="0"/>
              </a:rPr>
              <a:t>, </a:t>
            </a:r>
            <a:r>
              <a:rPr lang="ru-RU" altLang="bg-BG" sz="1800" dirty="0" err="1" smtClean="0">
                <a:latin typeface="Times New Roman" pitchFamily="18" charset="0"/>
                <a:cs typeface="Times New Roman" pitchFamily="18" charset="0"/>
              </a:rPr>
              <a:t>за</a:t>
            </a:r>
            <a:r>
              <a:rPr lang="ru-RU" altLang="bg-BG" sz="1800" dirty="0" smtClean="0">
                <a:latin typeface="Times New Roman" pitchFamily="18" charset="0"/>
                <a:cs typeface="Times New Roman" pitchFamily="18" charset="0"/>
              </a:rPr>
              <a:t> </a:t>
            </a:r>
            <a:r>
              <a:rPr lang="ru-RU" altLang="bg-BG" sz="1800" dirty="0" err="1" smtClean="0">
                <a:latin typeface="Times New Roman" pitchFamily="18" charset="0"/>
                <a:cs typeface="Times New Roman" pitchFamily="18" charset="0"/>
              </a:rPr>
              <a:t>което</a:t>
            </a:r>
            <a:r>
              <a:rPr lang="ru-RU" altLang="bg-BG" sz="1800" dirty="0" smtClean="0">
                <a:latin typeface="Times New Roman" pitchFamily="18" charset="0"/>
                <a:cs typeface="Times New Roman" pitchFamily="18" charset="0"/>
              </a:rPr>
              <a:t> се иска </a:t>
            </a:r>
            <a:r>
              <a:rPr lang="ru-RU" altLang="bg-BG" sz="1800" dirty="0" err="1" smtClean="0">
                <a:latin typeface="Times New Roman" pitchFamily="18" charset="0"/>
                <a:cs typeface="Times New Roman" pitchFamily="18" charset="0"/>
              </a:rPr>
              <a:t>възстановителна</a:t>
            </a:r>
            <a:r>
              <a:rPr lang="ru-RU" altLang="bg-BG" sz="1800" dirty="0" smtClean="0">
                <a:latin typeface="Times New Roman" pitchFamily="18" charset="0"/>
                <a:cs typeface="Times New Roman" pitchFamily="18" charset="0"/>
              </a:rPr>
              <a:t> </a:t>
            </a:r>
            <a:r>
              <a:rPr lang="ru-RU" altLang="bg-BG" sz="1800" dirty="0" err="1" smtClean="0">
                <a:latin typeface="Times New Roman" pitchFamily="18" charset="0"/>
                <a:cs typeface="Times New Roman" pitchFamily="18" charset="0"/>
              </a:rPr>
              <a:t>помощ</a:t>
            </a:r>
            <a:r>
              <a:rPr lang="ru-RU" altLang="bg-BG" sz="1800" dirty="0" smtClean="0">
                <a:latin typeface="Times New Roman" pitchFamily="18" charset="0"/>
                <a:cs typeface="Times New Roman" pitchFamily="18" charset="0"/>
              </a:rPr>
              <a:t>. </a:t>
            </a:r>
            <a:r>
              <a:rPr lang="ru-RU" altLang="bg-BG" sz="1800" dirty="0" err="1" smtClean="0">
                <a:latin typeface="Times New Roman" pitchFamily="18" charset="0"/>
                <a:cs typeface="Times New Roman" pitchFamily="18" charset="0"/>
              </a:rPr>
              <a:t>Установяването</a:t>
            </a:r>
            <a:r>
              <a:rPr lang="ru-RU" altLang="bg-BG" sz="1800" dirty="0" smtClean="0">
                <a:latin typeface="Times New Roman" pitchFamily="18" charset="0"/>
                <a:cs typeface="Times New Roman" pitchFamily="18" charset="0"/>
              </a:rPr>
              <a:t> на </a:t>
            </a:r>
            <a:r>
              <a:rPr lang="ru-RU" altLang="bg-BG" sz="1800" dirty="0" err="1" smtClean="0">
                <a:latin typeface="Times New Roman" pitchFamily="18" charset="0"/>
                <a:cs typeface="Times New Roman" pitchFamily="18" charset="0"/>
              </a:rPr>
              <a:t>това</a:t>
            </a:r>
            <a:r>
              <a:rPr lang="ru-RU" altLang="bg-BG" sz="1800" dirty="0" smtClean="0">
                <a:latin typeface="Times New Roman" pitchFamily="18" charset="0"/>
                <a:cs typeface="Times New Roman" pitchFamily="18" charset="0"/>
              </a:rPr>
              <a:t> условие, се </a:t>
            </a:r>
            <a:r>
              <a:rPr lang="ru-RU" altLang="bg-BG" sz="1800" dirty="0" err="1" smtClean="0">
                <a:latin typeface="Times New Roman" pitchFamily="18" charset="0"/>
                <a:cs typeface="Times New Roman" pitchFamily="18" charset="0"/>
              </a:rPr>
              <a:t>извършва</a:t>
            </a:r>
            <a:r>
              <a:rPr lang="ru-RU" altLang="bg-BG" sz="1800" dirty="0" smtClean="0">
                <a:latin typeface="Times New Roman" pitchFamily="18" charset="0"/>
                <a:cs typeface="Times New Roman" pitchFamily="18" charset="0"/>
              </a:rPr>
              <a:t> от </a:t>
            </a:r>
            <a:r>
              <a:rPr lang="ru-RU" altLang="bg-BG" sz="1800" dirty="0" err="1" smtClean="0">
                <a:latin typeface="Times New Roman" pitchFamily="18" charset="0"/>
                <a:cs typeface="Times New Roman" pitchFamily="18" charset="0"/>
              </a:rPr>
              <a:t>кмета</a:t>
            </a:r>
            <a:r>
              <a:rPr lang="ru-RU" altLang="bg-BG" sz="1800" dirty="0" smtClean="0">
                <a:latin typeface="Times New Roman" pitchFamily="18" charset="0"/>
                <a:cs typeface="Times New Roman" pitchFamily="18" charset="0"/>
              </a:rPr>
              <a:t> на </a:t>
            </a:r>
            <a:r>
              <a:rPr lang="ru-RU" altLang="bg-BG" sz="1800" dirty="0" err="1" smtClean="0">
                <a:latin typeface="Times New Roman" pitchFamily="18" charset="0"/>
                <a:cs typeface="Times New Roman" pitchFamily="18" charset="0"/>
              </a:rPr>
              <a:t>общината</a:t>
            </a:r>
            <a:r>
              <a:rPr lang="ru-RU" altLang="bg-BG" sz="1800" dirty="0" smtClean="0">
                <a:latin typeface="Times New Roman" pitchFamily="18" charset="0"/>
                <a:cs typeface="Times New Roman" pitchFamily="18" charset="0"/>
              </a:rPr>
              <a:t>.</a:t>
            </a:r>
          </a:p>
          <a:p>
            <a:pPr marL="0" indent="361950" algn="just">
              <a:buFont typeface="Wingdings" pitchFamily="2" charset="2"/>
              <a:buChar char="Ø"/>
            </a:pPr>
            <a:endParaRPr lang="ru-RU" altLang="bg-BG" sz="1800" dirty="0" smtClean="0">
              <a:latin typeface="Times New Roman" pitchFamily="18" charset="0"/>
              <a:cs typeface="Times New Roman" pitchFamily="18" charset="0"/>
            </a:endParaRPr>
          </a:p>
          <a:p>
            <a:pPr marL="0" indent="361950" algn="just">
              <a:buFont typeface="Wingdings" pitchFamily="2" charset="2"/>
              <a:buChar char="Ø"/>
            </a:pPr>
            <a:r>
              <a:rPr lang="ru-RU" altLang="bg-BG" sz="1800" dirty="0" err="1" smtClean="0">
                <a:latin typeface="Times New Roman" pitchFamily="18" charset="0"/>
                <a:cs typeface="Times New Roman" pitchFamily="18" charset="0"/>
              </a:rPr>
              <a:t>Редът</a:t>
            </a:r>
            <a:r>
              <a:rPr lang="ru-RU" altLang="bg-BG" sz="1800" dirty="0" smtClean="0">
                <a:latin typeface="Times New Roman" pitchFamily="18" charset="0"/>
                <a:cs typeface="Times New Roman" pitchFamily="18" charset="0"/>
              </a:rPr>
              <a:t> и </a:t>
            </a:r>
            <a:r>
              <a:rPr lang="ru-RU" altLang="bg-BG" sz="1800" dirty="0" err="1" smtClean="0">
                <a:latin typeface="Times New Roman" pitchFamily="18" charset="0"/>
                <a:cs typeface="Times New Roman" pitchFamily="18" charset="0"/>
              </a:rPr>
              <a:t>сроковете</a:t>
            </a:r>
            <a:r>
              <a:rPr lang="ru-RU" altLang="bg-BG" sz="1800" dirty="0" smtClean="0">
                <a:latin typeface="Times New Roman" pitchFamily="18" charset="0"/>
                <a:cs typeface="Times New Roman" pitchFamily="18" charset="0"/>
              </a:rPr>
              <a:t> за </a:t>
            </a:r>
            <a:r>
              <a:rPr lang="ru-RU" altLang="bg-BG" sz="1800" dirty="0" err="1" smtClean="0">
                <a:latin typeface="Times New Roman" pitchFamily="18" charset="0"/>
                <a:cs typeface="Times New Roman" pitchFamily="18" charset="0"/>
              </a:rPr>
              <a:t>установяването</a:t>
            </a:r>
            <a:r>
              <a:rPr lang="ru-RU" altLang="bg-BG" sz="1800" dirty="0" smtClean="0">
                <a:latin typeface="Times New Roman" pitchFamily="18" charset="0"/>
                <a:cs typeface="Times New Roman" pitchFamily="18" charset="0"/>
              </a:rPr>
              <a:t> на </a:t>
            </a:r>
            <a:r>
              <a:rPr lang="ru-RU" altLang="bg-BG" sz="1800" dirty="0" err="1" smtClean="0">
                <a:latin typeface="Times New Roman" pitchFamily="18" charset="0"/>
                <a:cs typeface="Times New Roman" pitchFamily="18" charset="0"/>
              </a:rPr>
              <a:t>условията</a:t>
            </a:r>
            <a:r>
              <a:rPr lang="ru-RU" altLang="bg-BG" sz="1800" dirty="0" smtClean="0">
                <a:latin typeface="Times New Roman" pitchFamily="18" charset="0"/>
                <a:cs typeface="Times New Roman" pitchFamily="18" charset="0"/>
              </a:rPr>
              <a:t> </a:t>
            </a:r>
            <a:r>
              <a:rPr lang="ru-RU" altLang="bg-BG" sz="1800" dirty="0" err="1" smtClean="0">
                <a:latin typeface="Times New Roman" pitchFamily="18" charset="0"/>
                <a:cs typeface="Times New Roman" pitchFamily="18" charset="0"/>
              </a:rPr>
              <a:t>са</a:t>
            </a:r>
            <a:r>
              <a:rPr lang="ru-RU" altLang="bg-BG" sz="1800" dirty="0" smtClean="0">
                <a:latin typeface="Times New Roman" pitchFamily="18" charset="0"/>
                <a:cs typeface="Times New Roman" pitchFamily="18" charset="0"/>
              </a:rPr>
              <a:t> </a:t>
            </a:r>
            <a:r>
              <a:rPr lang="ru-RU" altLang="bg-BG" sz="1800" dirty="0" err="1" smtClean="0">
                <a:latin typeface="Times New Roman" pitchFamily="18" charset="0"/>
                <a:cs typeface="Times New Roman" pitchFamily="18" charset="0"/>
              </a:rPr>
              <a:t>регламентирани</a:t>
            </a:r>
            <a:r>
              <a:rPr lang="ru-RU" altLang="bg-BG" sz="1800" dirty="0" smtClean="0">
                <a:latin typeface="Times New Roman" pitchFamily="18" charset="0"/>
                <a:cs typeface="Times New Roman" pitchFamily="18" charset="0"/>
              </a:rPr>
              <a:t> в ал.4, ал.5, ал.6 и ал.7, </a:t>
            </a:r>
            <a:r>
              <a:rPr lang="ru-RU" altLang="bg-BG" sz="1800" dirty="0" err="1" smtClean="0">
                <a:latin typeface="Times New Roman" pitchFamily="18" charset="0"/>
                <a:cs typeface="Times New Roman" pitchFamily="18" charset="0"/>
              </a:rPr>
              <a:t>както</a:t>
            </a:r>
            <a:r>
              <a:rPr lang="ru-RU" altLang="bg-BG" sz="1800" dirty="0" smtClean="0">
                <a:latin typeface="Times New Roman" pitchFamily="18" charset="0"/>
                <a:cs typeface="Times New Roman" pitchFamily="18" charset="0"/>
              </a:rPr>
              <a:t> </a:t>
            </a:r>
            <a:r>
              <a:rPr lang="ru-RU" altLang="bg-BG" sz="1800" dirty="0" err="1" smtClean="0">
                <a:latin typeface="Times New Roman" pitchFamily="18" charset="0"/>
                <a:cs typeface="Times New Roman" pitchFamily="18" charset="0"/>
              </a:rPr>
              <a:t>следва</a:t>
            </a:r>
            <a:r>
              <a:rPr lang="ru-RU" altLang="bg-BG" sz="1800" dirty="0" smtClean="0">
                <a:latin typeface="Times New Roman" pitchFamily="18" charset="0"/>
                <a:cs typeface="Times New Roman" pitchFamily="18" charset="0"/>
              </a:rPr>
              <a:t>:</a:t>
            </a:r>
          </a:p>
          <a:p>
            <a:pPr marL="0" indent="361950" algn="just">
              <a:buFontTx/>
              <a:buNone/>
            </a:pPr>
            <a:r>
              <a:rPr lang="bg-BG" altLang="bg-BG" sz="1800" dirty="0" smtClean="0">
                <a:solidFill>
                  <a:srgbClr val="191B0E"/>
                </a:solidFill>
                <a:latin typeface="Times New Roman" pitchFamily="18" charset="0"/>
                <a:cs typeface="Times New Roman" pitchFamily="18" charset="0"/>
              </a:rPr>
              <a:t>	(4) Кметът на общината внася искане със списък на лицата по чл. 26, ал. 2 до директора на дирекцията „Социално подпомагане“, обслужваща територията на общината, за установяване на условията по ал. 1, т. 1-4. </a:t>
            </a:r>
          </a:p>
          <a:p>
            <a:pPr marL="0" indent="361950" algn="just">
              <a:buFontTx/>
              <a:buNone/>
            </a:pPr>
            <a:r>
              <a:rPr lang="bg-BG" altLang="bg-BG" sz="1800" dirty="0" smtClean="0">
                <a:solidFill>
                  <a:srgbClr val="191B0E"/>
                </a:solidFill>
                <a:latin typeface="Times New Roman" pitchFamily="18" charset="0"/>
                <a:cs typeface="Times New Roman" pitchFamily="18" charset="0"/>
              </a:rPr>
              <a:t>	(5) Дирекция „Социално подпомагане“ извършва анкета съгласно анкетен лист - приложение № 6, в жилището на лицата по чл. 26, ал. 2 в срок до 20 дни след депозиране на искането по ал. 4.</a:t>
            </a:r>
          </a:p>
          <a:p>
            <a:pPr marL="0" indent="361950" algn="just">
              <a:buFontTx/>
              <a:buNone/>
            </a:pPr>
            <a:r>
              <a:rPr lang="bg-BG" altLang="bg-BG" sz="1800" dirty="0" smtClean="0">
                <a:solidFill>
                  <a:srgbClr val="191B0E"/>
                </a:solidFill>
                <a:latin typeface="Times New Roman" pitchFamily="18" charset="0"/>
                <a:cs typeface="Times New Roman" pitchFamily="18" charset="0"/>
              </a:rPr>
              <a:t>	(6) В 30-дневен срок от постъпване на искането по ал. 4 дирекция „Социално подпомагане“ предоставя на кмета на общината анкетните листове за лицата.</a:t>
            </a:r>
          </a:p>
          <a:p>
            <a:pPr marL="0" indent="361950" algn="just">
              <a:buFontTx/>
              <a:buNone/>
            </a:pPr>
            <a:r>
              <a:rPr lang="bg-BG" altLang="bg-BG" sz="1800" dirty="0" smtClean="0">
                <a:solidFill>
                  <a:srgbClr val="191B0E"/>
                </a:solidFill>
                <a:latin typeface="Times New Roman" pitchFamily="18" charset="0"/>
                <a:cs typeface="Times New Roman" pitchFamily="18" charset="0"/>
              </a:rPr>
              <a:t>	(7) Кметът на общината установява </a:t>
            </a:r>
            <a:r>
              <a:rPr lang="bg-BG" altLang="bg-BG" sz="1800" dirty="0" err="1" smtClean="0">
                <a:solidFill>
                  <a:srgbClr val="191B0E"/>
                </a:solidFill>
                <a:latin typeface="Times New Roman" pitchFamily="18" charset="0"/>
                <a:cs typeface="Times New Roman" pitchFamily="18" charset="0"/>
              </a:rPr>
              <a:t>правоимащите</a:t>
            </a:r>
            <a:r>
              <a:rPr lang="bg-BG" altLang="bg-BG" sz="1800" dirty="0" smtClean="0">
                <a:solidFill>
                  <a:srgbClr val="191B0E"/>
                </a:solidFill>
                <a:latin typeface="Times New Roman" pitchFamily="18" charset="0"/>
                <a:cs typeface="Times New Roman" pitchFamily="18" charset="0"/>
              </a:rPr>
              <a:t> лица, отговарящи на условията по ал. 1. Анкетните листове на тези лица се прилагат към искането за финансиране.“</a:t>
            </a:r>
          </a:p>
          <a:p>
            <a:pPr marL="0" indent="361950"/>
            <a:endParaRPr lang="bg-BG" altLang="bg-BG" sz="1800" dirty="0" smtClean="0"/>
          </a:p>
          <a:p>
            <a:pPr marL="0" indent="361950" algn="just" eaLnBrk="1" hangingPunct="1">
              <a:lnSpc>
                <a:spcPct val="150000"/>
              </a:lnSpc>
              <a:spcBef>
                <a:spcPts val="1000"/>
              </a:spcBef>
              <a:buClr>
                <a:srgbClr val="A53010"/>
              </a:buClr>
              <a:buFont typeface="Wingdings" pitchFamily="2" charset="2"/>
              <a:buChar char="Ø"/>
            </a:pPr>
            <a:endParaRPr lang="bg-BG" altLang="bg-BG" sz="1800" dirty="0" smtClean="0">
              <a:solidFill>
                <a:srgbClr val="000000"/>
              </a:solidFill>
              <a:latin typeface="Times New Roman" pitchFamily="18" charset="0"/>
              <a:cs typeface="Times New Roman" pitchFamily="18" charset="0"/>
            </a:endParaRPr>
          </a:p>
        </p:txBody>
      </p:sp>
      <p:sp>
        <p:nvSpPr>
          <p:cNvPr id="18437" name="TextBox 2"/>
          <p:cNvSpPr txBox="1">
            <a:spLocks noChangeArrowheads="1"/>
          </p:cNvSpPr>
          <p:nvPr/>
        </p:nvSpPr>
        <p:spPr bwMode="auto">
          <a:xfrm>
            <a:off x="457200" y="2924175"/>
            <a:ext cx="6553200" cy="369888"/>
          </a:xfrm>
          <a:prstGeom prst="rect">
            <a:avLst/>
          </a:prstGeom>
          <a:noFill/>
          <a:ln w="9525">
            <a:noFill/>
            <a:miter lim="800000"/>
            <a:headEnd/>
            <a:tailEnd/>
          </a:ln>
        </p:spPr>
        <p:txBody>
          <a:bodyPr>
            <a:spAutoFit/>
          </a:bodyPr>
          <a:lstStyle/>
          <a:p>
            <a:pPr algn="just"/>
            <a:r>
              <a:rPr lang="bg-BG" altLang="bg-BG">
                <a:solidFill>
                  <a:srgbClr val="000000"/>
                </a:solidFill>
              </a:rPr>
              <a:t>	</a:t>
            </a:r>
            <a:endParaRPr lang="en-US" altLang="bg-BG">
              <a:solidFill>
                <a:srgbClr val="00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19458" name="Content Placeholder 4"/>
          <p:cNvPicPr>
            <a:picLocks noGrp="1" noChangeAspect="1"/>
          </p:cNvPicPr>
          <p:nvPr>
            <p:ph idx="1"/>
          </p:nvPr>
        </p:nvPicPr>
        <p:blipFill>
          <a:blip r:embed="rId3" cstate="print"/>
          <a:srcRect/>
          <a:stretch>
            <a:fillRect/>
          </a:stretch>
        </p:blipFill>
        <p:spPr>
          <a:xfrm>
            <a:off x="1116013" y="2009775"/>
            <a:ext cx="6551612" cy="3486150"/>
          </a:xfrm>
        </p:spPr>
      </p:pic>
      <p:pic>
        <p:nvPicPr>
          <p:cNvPr id="19459" name="Picture 3"/>
          <p:cNvPicPr>
            <a:picLocks noChangeAspect="1"/>
          </p:cNvPicPr>
          <p:nvPr/>
        </p:nvPicPr>
        <p:blipFill>
          <a:blip r:embed="rId4" cstate="print"/>
          <a:srcRect/>
          <a:stretch>
            <a:fillRect/>
          </a:stretch>
        </p:blipFill>
        <p:spPr bwMode="auto">
          <a:xfrm>
            <a:off x="73025" y="236538"/>
            <a:ext cx="8997950" cy="609600"/>
          </a:xfrm>
          <a:prstGeom prst="rect">
            <a:avLst/>
          </a:prstGeom>
          <a:noFill/>
          <a:ln w="9525">
            <a:noFill/>
            <a:miter lim="800000"/>
            <a:headEnd/>
            <a:tailEnd/>
          </a:ln>
        </p:spPr>
      </p:pic>
      <p:sp>
        <p:nvSpPr>
          <p:cNvPr id="19460" name="Title 1"/>
          <p:cNvSpPr>
            <a:spLocks noGrp="1"/>
          </p:cNvSpPr>
          <p:nvPr>
            <p:ph type="title"/>
          </p:nvPr>
        </p:nvSpPr>
        <p:spPr>
          <a:xfrm>
            <a:off x="935038" y="73025"/>
            <a:ext cx="7273925" cy="936625"/>
          </a:xfrm>
        </p:spPr>
        <p:txBody>
          <a:bodyPr/>
          <a:lstStyle/>
          <a:p>
            <a:pPr eaLnBrk="1" hangingPunct="1"/>
            <a:endParaRPr lang="bg-BG" altLang="bg-BG" sz="2000" smtClean="0">
              <a:solidFill>
                <a:schemeClr val="bg1"/>
              </a:solidFill>
            </a:endParaRPr>
          </a:p>
        </p:txBody>
      </p:sp>
      <p:sp>
        <p:nvSpPr>
          <p:cNvPr id="19461" name="TextBox 2"/>
          <p:cNvSpPr txBox="1">
            <a:spLocks noChangeArrowheads="1"/>
          </p:cNvSpPr>
          <p:nvPr/>
        </p:nvSpPr>
        <p:spPr bwMode="auto">
          <a:xfrm>
            <a:off x="457200" y="2924175"/>
            <a:ext cx="6553200" cy="369888"/>
          </a:xfrm>
          <a:prstGeom prst="rect">
            <a:avLst/>
          </a:prstGeom>
          <a:noFill/>
          <a:ln w="9525">
            <a:noFill/>
            <a:miter lim="800000"/>
            <a:headEnd/>
            <a:tailEnd/>
          </a:ln>
        </p:spPr>
        <p:txBody>
          <a:bodyPr>
            <a:spAutoFit/>
          </a:bodyPr>
          <a:lstStyle/>
          <a:p>
            <a:pPr algn="just"/>
            <a:r>
              <a:rPr lang="bg-BG" altLang="bg-BG">
                <a:solidFill>
                  <a:srgbClr val="000000"/>
                </a:solidFill>
              </a:rPr>
              <a:t>	</a:t>
            </a:r>
            <a:endParaRPr lang="en-US" altLang="bg-BG">
              <a:solidFill>
                <a:srgbClr val="000000"/>
              </a:solidFill>
            </a:endParaRPr>
          </a:p>
        </p:txBody>
      </p:sp>
      <p:sp>
        <p:nvSpPr>
          <p:cNvPr id="3" name="Rectangle 2"/>
          <p:cNvSpPr/>
          <p:nvPr/>
        </p:nvSpPr>
        <p:spPr>
          <a:xfrm>
            <a:off x="920750" y="1846263"/>
            <a:ext cx="7288213" cy="585787"/>
          </a:xfrm>
          <a:prstGeom prst="rect">
            <a:avLst/>
          </a:prstGeom>
        </p:spPr>
        <p:txBody>
          <a:bodyPr>
            <a:spAutoFit/>
          </a:bodyPr>
          <a:lstStyle/>
          <a:p>
            <a:pPr algn="ctr">
              <a:defRPr/>
            </a:pPr>
            <a:r>
              <a:rPr lang="bg-BG" altLang="bg-BG" sz="3200" dirty="0">
                <a:solidFill>
                  <a:srgbClr val="000000"/>
                </a:solidFill>
                <a:latin typeface="Times New Roman" panose="02020603050405020304" pitchFamily="18" charset="0"/>
                <a:ea typeface="+mj-ea"/>
                <a:cs typeface="Times New Roman" panose="02020603050405020304" pitchFamily="18" charset="0"/>
              </a:rPr>
              <a:t>БЛАГОДАРЯ ЗА ВНИМАНИЕТО!</a:t>
            </a:r>
            <a:endParaRPr lang="bg-BG"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3074" name="Picture 3"/>
          <p:cNvPicPr>
            <a:picLocks noChangeAspect="1"/>
          </p:cNvPicPr>
          <p:nvPr/>
        </p:nvPicPr>
        <p:blipFill>
          <a:blip r:embed="rId3" cstate="print"/>
          <a:srcRect/>
          <a:stretch>
            <a:fillRect/>
          </a:stretch>
        </p:blipFill>
        <p:spPr bwMode="auto">
          <a:xfrm>
            <a:off x="73025" y="236538"/>
            <a:ext cx="8997950" cy="609600"/>
          </a:xfrm>
          <a:prstGeom prst="rect">
            <a:avLst/>
          </a:prstGeom>
          <a:noFill/>
          <a:ln w="9525">
            <a:noFill/>
            <a:miter lim="800000"/>
            <a:headEnd/>
            <a:tailEnd/>
          </a:ln>
        </p:spPr>
      </p:pic>
      <p:sp>
        <p:nvSpPr>
          <p:cNvPr id="3075" name="Title 1"/>
          <p:cNvSpPr>
            <a:spLocks noGrp="1"/>
          </p:cNvSpPr>
          <p:nvPr>
            <p:ph type="title"/>
          </p:nvPr>
        </p:nvSpPr>
        <p:spPr>
          <a:xfrm>
            <a:off x="935038" y="73025"/>
            <a:ext cx="7273925" cy="936625"/>
          </a:xfrm>
        </p:spPr>
        <p:txBody>
          <a:bodyPr/>
          <a:lstStyle/>
          <a:p>
            <a:pPr eaLnBrk="1" hangingPunct="1"/>
            <a:r>
              <a:rPr lang="bg-BG" altLang="bg-BG" sz="2000" b="1" dirty="0" smtClean="0">
                <a:solidFill>
                  <a:schemeClr val="bg1"/>
                </a:solidFill>
                <a:latin typeface="Times New Roman" pitchFamily="18" charset="0"/>
                <a:cs typeface="Times New Roman" pitchFamily="18" charset="0"/>
              </a:rPr>
              <a:t>П</a:t>
            </a:r>
            <a:r>
              <a:rPr lang="ru-RU" altLang="bg-BG" sz="2000" b="1" dirty="0" err="1" smtClean="0">
                <a:solidFill>
                  <a:schemeClr val="bg1"/>
                </a:solidFill>
                <a:latin typeface="Times New Roman" pitchFamily="18" charset="0"/>
                <a:cs typeface="Times New Roman" pitchFamily="18" charset="0"/>
              </a:rPr>
              <a:t>роблеми</a:t>
            </a:r>
            <a:r>
              <a:rPr lang="ru-RU" altLang="bg-BG" sz="2000" b="1" dirty="0" smtClean="0">
                <a:solidFill>
                  <a:schemeClr val="bg1"/>
                </a:solidFill>
                <a:latin typeface="Times New Roman" pitchFamily="18" charset="0"/>
                <a:cs typeface="Times New Roman" pitchFamily="18" charset="0"/>
              </a:rPr>
              <a:t> в </a:t>
            </a:r>
            <a:r>
              <a:rPr lang="ru-RU" altLang="bg-BG" sz="2000" b="1" dirty="0" err="1" smtClean="0">
                <a:solidFill>
                  <a:schemeClr val="bg1"/>
                </a:solidFill>
                <a:latin typeface="Times New Roman" pitchFamily="18" charset="0"/>
                <a:cs typeface="Times New Roman" pitchFamily="18" charset="0"/>
              </a:rPr>
              <a:t>действащата</a:t>
            </a:r>
            <a:r>
              <a:rPr lang="ru-RU" altLang="bg-BG" sz="2000" b="1" dirty="0" smtClean="0">
                <a:solidFill>
                  <a:schemeClr val="bg1"/>
                </a:solidFill>
                <a:latin typeface="Times New Roman" pitchFamily="18" charset="0"/>
                <a:cs typeface="Times New Roman" pitchFamily="18" charset="0"/>
              </a:rPr>
              <a:t> нормативна база </a:t>
            </a:r>
            <a:r>
              <a:rPr lang="ru-RU" altLang="bg-BG" sz="2000" b="1" dirty="0" err="1" smtClean="0">
                <a:solidFill>
                  <a:schemeClr val="bg1"/>
                </a:solidFill>
                <a:latin typeface="Times New Roman" pitchFamily="18" charset="0"/>
                <a:cs typeface="Times New Roman" pitchFamily="18" charset="0"/>
              </a:rPr>
              <a:t>регламентираща</a:t>
            </a:r>
            <a:r>
              <a:rPr lang="ru-RU" altLang="bg-BG" sz="2000" b="1" dirty="0" smtClean="0">
                <a:solidFill>
                  <a:schemeClr val="bg1"/>
                </a:solidFill>
                <a:latin typeface="Times New Roman" pitchFamily="18" charset="0"/>
                <a:cs typeface="Times New Roman" pitchFamily="18" charset="0"/>
              </a:rPr>
              <a:t> </a:t>
            </a:r>
            <a:r>
              <a:rPr lang="ru-RU" altLang="bg-BG" sz="2000" b="1" dirty="0" err="1" smtClean="0">
                <a:solidFill>
                  <a:schemeClr val="bg1"/>
                </a:solidFill>
                <a:latin typeface="Times New Roman" pitchFamily="18" charset="0"/>
                <a:cs typeface="Times New Roman" pitchFamily="18" charset="0"/>
              </a:rPr>
              <a:t>защитата</a:t>
            </a:r>
            <a:r>
              <a:rPr lang="ru-RU" altLang="bg-BG" sz="2000" b="1" dirty="0" smtClean="0">
                <a:solidFill>
                  <a:schemeClr val="bg1"/>
                </a:solidFill>
                <a:latin typeface="Times New Roman" pitchFamily="18" charset="0"/>
                <a:cs typeface="Times New Roman" pitchFamily="18" charset="0"/>
              </a:rPr>
              <a:t> при бедствия</a:t>
            </a:r>
            <a:endParaRPr lang="bg-BG" altLang="bg-BG" sz="2000" u="sng" dirty="0" smtClean="0">
              <a:solidFill>
                <a:schemeClr val="bg1"/>
              </a:solidFill>
              <a:latin typeface="Times New Roman" pitchFamily="18" charset="0"/>
              <a:cs typeface="Times New Roman" pitchFamily="18" charset="0"/>
            </a:endParaRPr>
          </a:p>
        </p:txBody>
      </p:sp>
      <p:pic>
        <p:nvPicPr>
          <p:cNvPr id="3076" name="Picture 3"/>
          <p:cNvPicPr>
            <a:picLocks noChangeAspect="1"/>
          </p:cNvPicPr>
          <p:nvPr/>
        </p:nvPicPr>
        <p:blipFill>
          <a:blip r:embed="rId4" cstate="print"/>
          <a:srcRect/>
          <a:stretch>
            <a:fillRect/>
          </a:stretch>
        </p:blipFill>
        <p:spPr bwMode="auto">
          <a:xfrm>
            <a:off x="7885113" y="5129213"/>
            <a:ext cx="1258887" cy="1069975"/>
          </a:xfrm>
          <a:prstGeom prst="rect">
            <a:avLst/>
          </a:prstGeom>
          <a:noFill/>
          <a:ln w="9525">
            <a:noFill/>
            <a:miter lim="800000"/>
            <a:headEnd/>
            <a:tailEnd/>
          </a:ln>
        </p:spPr>
      </p:pic>
      <p:sp>
        <p:nvSpPr>
          <p:cNvPr id="3" name="Content Placeholder 2"/>
          <p:cNvSpPr>
            <a:spLocks noGrp="1"/>
          </p:cNvSpPr>
          <p:nvPr>
            <p:ph idx="1"/>
          </p:nvPr>
        </p:nvSpPr>
        <p:spPr>
          <a:xfrm>
            <a:off x="457200" y="1484313"/>
            <a:ext cx="8229600" cy="4525962"/>
          </a:xfrm>
        </p:spPr>
        <p:txBody>
          <a:bodyPr/>
          <a:lstStyle/>
          <a:p>
            <a:pPr marL="0" indent="0" algn="just" eaLnBrk="1" hangingPunct="1">
              <a:buFontTx/>
              <a:buNone/>
              <a:defRPr/>
            </a:pPr>
            <a:r>
              <a:rPr lang="bg-BG" sz="1800" dirty="0" smtClean="0"/>
              <a:t>	</a:t>
            </a:r>
            <a:endParaRPr lang="bg-BG" sz="1800" dirty="0" smtClean="0">
              <a:latin typeface="Times New Roman" panose="02020603050405020304" pitchFamily="18" charset="0"/>
              <a:cs typeface="Times New Roman" panose="02020603050405020304" pitchFamily="18" charset="0"/>
            </a:endParaRPr>
          </a:p>
          <a:p>
            <a:pPr marL="0" indent="355600" algn="just" eaLnBrk="1" hangingPunct="1">
              <a:buFont typeface="Wingdings" panose="05000000000000000000" pitchFamily="2" charset="2"/>
              <a:buChar char="Ø"/>
              <a:defRPr/>
            </a:pPr>
            <a:r>
              <a:rPr lang="bg-BG" sz="1800" dirty="0" smtClean="0">
                <a:latin typeface="Times New Roman" panose="02020603050405020304" pitchFamily="18" charset="0"/>
                <a:cs typeface="Times New Roman" panose="02020603050405020304" pitchFamily="18" charset="0"/>
              </a:rPr>
              <a:t>Липса на единна политика при реализиране на мерките за защита при бедствия;</a:t>
            </a:r>
          </a:p>
          <a:p>
            <a:pPr algn="just" eaLnBrk="1" hangingPunct="1">
              <a:buFont typeface="Wingdings" panose="05000000000000000000" pitchFamily="2" charset="2"/>
              <a:buChar char="Ø"/>
              <a:defRPr/>
            </a:pPr>
            <a:endParaRPr lang="bg-BG" sz="1800" dirty="0" smtClean="0">
              <a:latin typeface="Times New Roman" panose="02020603050405020304" pitchFamily="18" charset="0"/>
              <a:cs typeface="Times New Roman" panose="02020603050405020304" pitchFamily="18" charset="0"/>
            </a:endParaRPr>
          </a:p>
          <a:p>
            <a:pPr algn="just" eaLnBrk="1" hangingPunct="1">
              <a:buFont typeface="Wingdings" panose="05000000000000000000" pitchFamily="2" charset="2"/>
              <a:buChar char="Ø"/>
              <a:defRPr/>
            </a:pPr>
            <a:r>
              <a:rPr lang="bg-BG" sz="1800" dirty="0" smtClean="0">
                <a:latin typeface="Times New Roman" panose="02020603050405020304" pitchFamily="18" charset="0"/>
                <a:cs typeface="Times New Roman" panose="02020603050405020304" pitchFamily="18" charset="0"/>
              </a:rPr>
              <a:t>Липса на ясни механизми за действие от страна на отговорните институции;</a:t>
            </a:r>
          </a:p>
          <a:p>
            <a:pPr algn="just" eaLnBrk="1" hangingPunct="1">
              <a:buFont typeface="Wingdings" panose="05000000000000000000" pitchFamily="2" charset="2"/>
              <a:buChar char="Ø"/>
              <a:defRPr/>
            </a:pPr>
            <a:endParaRPr lang="bg-BG" sz="1800" dirty="0" smtClean="0">
              <a:latin typeface="Times New Roman" panose="02020603050405020304" pitchFamily="18" charset="0"/>
              <a:cs typeface="Times New Roman" panose="02020603050405020304" pitchFamily="18" charset="0"/>
            </a:endParaRPr>
          </a:p>
          <a:p>
            <a:pPr marL="0" indent="355600" algn="just" eaLnBrk="1" hangingPunct="1">
              <a:buFont typeface="Wingdings" panose="05000000000000000000" pitchFamily="2" charset="2"/>
              <a:buChar char="Ø"/>
              <a:defRPr/>
            </a:pPr>
            <a:r>
              <a:rPr lang="bg-BG" sz="1800" dirty="0" smtClean="0">
                <a:latin typeface="Times New Roman" panose="02020603050405020304" pitchFamily="18" charset="0"/>
                <a:cs typeface="Times New Roman" panose="02020603050405020304" pitchFamily="18" charset="0"/>
              </a:rPr>
              <a:t>Неприпознаване на задължения и отговорности, произтичащи от ЗЗБ, с изключение на регулаторните им функции, възложени със специални закони;</a:t>
            </a:r>
          </a:p>
          <a:p>
            <a:pPr algn="just" eaLnBrk="1" hangingPunct="1">
              <a:buFont typeface="Wingdings" panose="05000000000000000000" pitchFamily="2" charset="2"/>
              <a:buChar char="Ø"/>
              <a:defRPr/>
            </a:pPr>
            <a:endParaRPr lang="bg-BG" sz="1800" dirty="0" smtClean="0">
              <a:latin typeface="Times New Roman" panose="02020603050405020304" pitchFamily="18" charset="0"/>
              <a:cs typeface="Times New Roman" panose="02020603050405020304" pitchFamily="18" charset="0"/>
            </a:endParaRPr>
          </a:p>
          <a:p>
            <a:pPr algn="just" eaLnBrk="1" hangingPunct="1">
              <a:buFont typeface="Wingdings" panose="05000000000000000000" pitchFamily="2" charset="2"/>
              <a:buChar char="Ø"/>
              <a:defRPr/>
            </a:pPr>
            <a:r>
              <a:rPr lang="bg-BG" sz="1800" dirty="0" smtClean="0">
                <a:latin typeface="Times New Roman" panose="02020603050405020304" pitchFamily="18" charset="0"/>
                <a:cs typeface="Times New Roman" panose="02020603050405020304" pitchFamily="18" charset="0"/>
              </a:rPr>
              <a:t>Липса на </a:t>
            </a:r>
            <a:r>
              <a:rPr lang="bg-BG" sz="1800" dirty="0" err="1" smtClean="0">
                <a:latin typeface="Times New Roman" panose="02020603050405020304" pitchFamily="18" charset="0"/>
                <a:cs typeface="Times New Roman" panose="02020603050405020304" pitchFamily="18" charset="0"/>
              </a:rPr>
              <a:t>междусекторен</a:t>
            </a:r>
            <a:r>
              <a:rPr lang="bg-BG" sz="1800" dirty="0" smtClean="0">
                <a:latin typeface="Times New Roman" panose="02020603050405020304" pitchFamily="18" charset="0"/>
                <a:cs typeface="Times New Roman" panose="02020603050405020304" pitchFamily="18" charset="0"/>
              </a:rPr>
              <a:t> подход  за намаляване риска от бедствия;</a:t>
            </a:r>
          </a:p>
          <a:p>
            <a:pPr algn="just" eaLnBrk="1" hangingPunct="1">
              <a:buFont typeface="Wingdings" panose="05000000000000000000" pitchFamily="2" charset="2"/>
              <a:buChar char="Ø"/>
              <a:defRPr/>
            </a:pPr>
            <a:endParaRPr lang="bg-BG" sz="1800" dirty="0" smtClean="0">
              <a:latin typeface="Times New Roman" panose="02020603050405020304" pitchFamily="18" charset="0"/>
              <a:cs typeface="Times New Roman" panose="02020603050405020304" pitchFamily="18" charset="0"/>
            </a:endParaRPr>
          </a:p>
          <a:p>
            <a:pPr algn="just" eaLnBrk="1" hangingPunct="1">
              <a:buFont typeface="Wingdings" panose="05000000000000000000" pitchFamily="2" charset="2"/>
              <a:buChar char="Ø"/>
              <a:defRPr/>
            </a:pPr>
            <a:r>
              <a:rPr lang="bg-BG" sz="1800" dirty="0" smtClean="0">
                <a:latin typeface="Times New Roman" panose="02020603050405020304" pitchFamily="18" charset="0"/>
                <a:cs typeface="Times New Roman" panose="02020603050405020304" pitchFamily="18" charset="0"/>
              </a:rPr>
              <a:t>Субективно използване на „бедствие” от страна на отговорни институции.</a:t>
            </a:r>
            <a:endParaRPr lang="bg-BG" sz="1800"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098" name="Picture 3"/>
          <p:cNvPicPr>
            <a:picLocks noChangeAspect="1"/>
          </p:cNvPicPr>
          <p:nvPr/>
        </p:nvPicPr>
        <p:blipFill>
          <a:blip r:embed="rId3" cstate="print"/>
          <a:srcRect/>
          <a:stretch>
            <a:fillRect/>
          </a:stretch>
        </p:blipFill>
        <p:spPr bwMode="auto">
          <a:xfrm>
            <a:off x="73025" y="236538"/>
            <a:ext cx="8997950" cy="609600"/>
          </a:xfrm>
          <a:prstGeom prst="rect">
            <a:avLst/>
          </a:prstGeom>
          <a:noFill/>
          <a:ln w="9525">
            <a:noFill/>
            <a:miter lim="800000"/>
            <a:headEnd/>
            <a:tailEnd/>
          </a:ln>
        </p:spPr>
      </p:pic>
      <p:sp>
        <p:nvSpPr>
          <p:cNvPr id="4099" name="Title 1"/>
          <p:cNvSpPr>
            <a:spLocks noGrp="1"/>
          </p:cNvSpPr>
          <p:nvPr>
            <p:ph type="title"/>
          </p:nvPr>
        </p:nvSpPr>
        <p:spPr>
          <a:xfrm>
            <a:off x="785813" y="73025"/>
            <a:ext cx="7273925" cy="936625"/>
          </a:xfrm>
        </p:spPr>
        <p:txBody>
          <a:bodyPr/>
          <a:lstStyle/>
          <a:p>
            <a:pPr eaLnBrk="1" hangingPunct="1"/>
            <a:r>
              <a:rPr lang="bg-BG" altLang="bg-BG" sz="2000" b="1" smtClean="0">
                <a:solidFill>
                  <a:schemeClr val="bg1"/>
                </a:solidFill>
                <a:latin typeface="Times New Roman" pitchFamily="18" charset="0"/>
                <a:cs typeface="Times New Roman" pitchFamily="18" charset="0"/>
              </a:rPr>
              <a:t>Предприети действия за подобряване на системата за защита при бедствия</a:t>
            </a:r>
            <a:endParaRPr lang="bg-BG" altLang="bg-BG" sz="2000" smtClean="0">
              <a:solidFill>
                <a:schemeClr val="bg1"/>
              </a:solidFill>
            </a:endParaRPr>
          </a:p>
        </p:txBody>
      </p:sp>
      <p:sp>
        <p:nvSpPr>
          <p:cNvPr id="4101" name="Content Placeholder 2"/>
          <p:cNvSpPr>
            <a:spLocks noGrp="1"/>
          </p:cNvSpPr>
          <p:nvPr>
            <p:ph idx="1"/>
          </p:nvPr>
        </p:nvSpPr>
        <p:spPr>
          <a:xfrm>
            <a:off x="457200" y="1600200"/>
            <a:ext cx="7931150" cy="1612900"/>
          </a:xfrm>
        </p:spPr>
        <p:txBody>
          <a:bodyPr/>
          <a:lstStyle/>
          <a:p>
            <a:pPr marL="0" indent="447675" algn="just" defTabSz="457200" eaLnBrk="1" hangingPunct="1">
              <a:lnSpc>
                <a:spcPct val="150000"/>
              </a:lnSpc>
              <a:spcBef>
                <a:spcPts val="1000"/>
              </a:spcBef>
              <a:buFont typeface="Wingdings" panose="05000000000000000000" pitchFamily="2" charset="2"/>
              <a:buChar char="Ø"/>
              <a:defRPr/>
            </a:pPr>
            <a:r>
              <a:rPr lang="bg-BG" altLang="bg-BG" sz="1800" dirty="0">
                <a:solidFill>
                  <a:srgbClr val="000000"/>
                </a:solidFill>
                <a:latin typeface="Times New Roman" panose="02020603050405020304" pitchFamily="18" charset="0"/>
                <a:cs typeface="Times New Roman" panose="02020603050405020304" pitchFamily="18" charset="0"/>
              </a:rPr>
              <a:t>Партньорска проверка за извършване на цялостен преглед на системата за защита при бедствия в Република България, която се проведе за периода от 22 юни до 01 юли 2015 г</a:t>
            </a:r>
            <a:r>
              <a:rPr lang="bg-BG" altLang="bg-BG" sz="1800" dirty="0" smtClean="0">
                <a:solidFill>
                  <a:srgbClr val="000000"/>
                </a:solidFill>
                <a:latin typeface="Times New Roman" panose="02020603050405020304" pitchFamily="18" charset="0"/>
                <a:cs typeface="Times New Roman" panose="02020603050405020304" pitchFamily="18" charset="0"/>
              </a:rPr>
              <a:t>.</a:t>
            </a:r>
          </a:p>
          <a:p>
            <a:pPr marL="0" indent="447675" algn="just" defTabSz="457200" eaLnBrk="1" hangingPunct="1">
              <a:lnSpc>
                <a:spcPct val="150000"/>
              </a:lnSpc>
              <a:spcBef>
                <a:spcPts val="1000"/>
              </a:spcBef>
              <a:buFont typeface="Wingdings" panose="05000000000000000000" pitchFamily="2" charset="2"/>
              <a:buChar char="Ø"/>
              <a:defRPr/>
            </a:pPr>
            <a:endParaRPr lang="bg-BG" altLang="bg-BG" sz="1800" dirty="0">
              <a:solidFill>
                <a:srgbClr val="000000"/>
              </a:solidFill>
              <a:latin typeface="Times New Roman" panose="02020603050405020304" pitchFamily="18" charset="0"/>
              <a:cs typeface="Times New Roman" panose="02020603050405020304" pitchFamily="18" charset="0"/>
            </a:endParaRPr>
          </a:p>
          <a:p>
            <a:pPr marL="0" indent="432000" algn="just" defTabSz="457200" eaLnBrk="1" hangingPunct="1">
              <a:lnSpc>
                <a:spcPct val="150000"/>
              </a:lnSpc>
              <a:spcBef>
                <a:spcPts val="1000"/>
              </a:spcBef>
              <a:buFont typeface="Wingdings" panose="05000000000000000000" pitchFamily="2" charset="2"/>
              <a:buChar char="Ø"/>
              <a:defRPr/>
            </a:pPr>
            <a:r>
              <a:rPr lang="bg-BG" altLang="bg-BG" sz="1800" dirty="0">
                <a:solidFill>
                  <a:srgbClr val="000000"/>
                </a:solidFill>
                <a:latin typeface="Times New Roman" panose="02020603050405020304" pitchFamily="18" charset="0"/>
                <a:cs typeface="Times New Roman" panose="02020603050405020304" pitchFamily="18" charset="0"/>
              </a:rPr>
              <a:t> Закон за изменение и допълнение на Закона за защита при бедствия (ЗЗБ), </a:t>
            </a:r>
            <a:r>
              <a:rPr lang="ru-RU" altLang="bg-BG" sz="1800" dirty="0">
                <a:solidFill>
                  <a:srgbClr val="000000"/>
                </a:solidFill>
                <a:latin typeface="Times New Roman" panose="02020603050405020304" pitchFamily="18" charset="0"/>
                <a:cs typeface="Times New Roman" panose="02020603050405020304" pitchFamily="18" charset="0"/>
              </a:rPr>
              <a:t>във връзка с въвеждането на приоритети от Рамката за действие от Хиого 2005-2015 и Рамката за намаляване на риска от бедствия от Сендай 2015-2030, които отразяват съвременните разбирания и тенденции за управление на риска от бедствия.</a:t>
            </a:r>
            <a:endParaRPr lang="bg-BG" altLang="bg-BG" sz="1800" dirty="0">
              <a:solidFill>
                <a:srgbClr val="000000"/>
              </a:solidFill>
              <a:latin typeface="Times New Roman" panose="02020603050405020304" pitchFamily="18" charset="0"/>
              <a:cs typeface="Times New Roman" panose="02020603050405020304" pitchFamily="18" charset="0"/>
            </a:endParaRPr>
          </a:p>
        </p:txBody>
      </p:sp>
      <p:sp>
        <p:nvSpPr>
          <p:cNvPr id="2" name="TextBox 2"/>
          <p:cNvSpPr txBox="1">
            <a:spLocks noChangeArrowheads="1"/>
          </p:cNvSpPr>
          <p:nvPr/>
        </p:nvSpPr>
        <p:spPr bwMode="auto">
          <a:xfrm>
            <a:off x="539750" y="4810125"/>
            <a:ext cx="6553200" cy="369888"/>
          </a:xfrm>
          <a:prstGeom prst="rect">
            <a:avLst/>
          </a:prstGeom>
          <a:noFill/>
          <a:ln w="9525">
            <a:noFill/>
            <a:miter lim="800000"/>
            <a:headEnd/>
            <a:tailEnd/>
          </a:ln>
        </p:spPr>
        <p:txBody>
          <a:bodyPr>
            <a:spAutoFit/>
          </a:bodyPr>
          <a:lstStyle/>
          <a:p>
            <a:pPr algn="just"/>
            <a:r>
              <a:rPr lang="bg-BG" altLang="bg-BG">
                <a:solidFill>
                  <a:srgbClr val="000000"/>
                </a:solidFill>
              </a:rPr>
              <a:t>	</a:t>
            </a:r>
            <a:endParaRPr lang="en-US" altLang="bg-BG">
              <a:solidFill>
                <a:srgbClr val="0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6146" name="Picture 3"/>
          <p:cNvPicPr>
            <a:picLocks noChangeAspect="1"/>
          </p:cNvPicPr>
          <p:nvPr/>
        </p:nvPicPr>
        <p:blipFill>
          <a:blip r:embed="rId3" cstate="print"/>
          <a:srcRect/>
          <a:stretch>
            <a:fillRect/>
          </a:stretch>
        </p:blipFill>
        <p:spPr bwMode="auto">
          <a:xfrm>
            <a:off x="98425" y="236538"/>
            <a:ext cx="8972550" cy="635000"/>
          </a:xfrm>
          <a:prstGeom prst="rect">
            <a:avLst/>
          </a:prstGeom>
          <a:noFill/>
          <a:ln w="9525">
            <a:noFill/>
            <a:miter lim="800000"/>
            <a:headEnd/>
            <a:tailEnd/>
          </a:ln>
        </p:spPr>
      </p:pic>
      <p:pic>
        <p:nvPicPr>
          <p:cNvPr id="6147" name="Picture 1"/>
          <p:cNvPicPr>
            <a:picLocks noChangeAspect="1"/>
          </p:cNvPicPr>
          <p:nvPr/>
        </p:nvPicPr>
        <p:blipFill>
          <a:blip r:embed="rId4" cstate="print"/>
          <a:srcRect/>
          <a:stretch>
            <a:fillRect/>
          </a:stretch>
        </p:blipFill>
        <p:spPr bwMode="auto">
          <a:xfrm>
            <a:off x="2051720" y="1124744"/>
            <a:ext cx="5097462" cy="3671888"/>
          </a:xfrm>
          <a:prstGeom prst="rect">
            <a:avLst/>
          </a:prstGeom>
          <a:noFill/>
          <a:ln w="9525">
            <a:noFill/>
            <a:miter lim="800000"/>
            <a:headEnd/>
            <a:tailEnd/>
          </a:ln>
        </p:spPr>
      </p:pic>
      <p:sp>
        <p:nvSpPr>
          <p:cNvPr id="6148" name="Title 1"/>
          <p:cNvSpPr>
            <a:spLocks noGrp="1"/>
          </p:cNvSpPr>
          <p:nvPr>
            <p:ph type="title"/>
          </p:nvPr>
        </p:nvSpPr>
        <p:spPr>
          <a:xfrm>
            <a:off x="955675" y="73025"/>
            <a:ext cx="7253288" cy="974725"/>
          </a:xfrm>
        </p:spPr>
        <p:txBody>
          <a:bodyPr/>
          <a:lstStyle/>
          <a:p>
            <a:pPr eaLnBrk="1" hangingPunct="1"/>
            <a:r>
              <a:rPr lang="ru-RU" altLang="bg-BG" sz="2000" b="1" dirty="0" err="1" smtClean="0">
                <a:solidFill>
                  <a:schemeClr val="bg1"/>
                </a:solidFill>
                <a:latin typeface="Times New Roman" pitchFamily="18" charset="0"/>
                <a:cs typeface="Times New Roman" pitchFamily="18" charset="0"/>
              </a:rPr>
              <a:t>Предвидени</a:t>
            </a:r>
            <a:r>
              <a:rPr lang="ru-RU" altLang="bg-BG" sz="2000" b="1" dirty="0" smtClean="0">
                <a:solidFill>
                  <a:schemeClr val="bg1"/>
                </a:solidFill>
                <a:latin typeface="Times New Roman" pitchFamily="18" charset="0"/>
                <a:cs typeface="Times New Roman" pitchFamily="18" charset="0"/>
              </a:rPr>
              <a:t> </a:t>
            </a:r>
            <a:r>
              <a:rPr lang="ru-RU" altLang="bg-BG" sz="2000" b="1" dirty="0" err="1" smtClean="0">
                <a:solidFill>
                  <a:schemeClr val="bg1"/>
                </a:solidFill>
                <a:latin typeface="Times New Roman" pitchFamily="18" charset="0"/>
                <a:cs typeface="Times New Roman" pitchFamily="18" charset="0"/>
              </a:rPr>
              <a:t>промени</a:t>
            </a:r>
            <a:r>
              <a:rPr lang="ru-RU" altLang="bg-BG" sz="2000" b="1" dirty="0" smtClean="0">
                <a:solidFill>
                  <a:schemeClr val="bg1"/>
                </a:solidFill>
                <a:latin typeface="Times New Roman" pitchFamily="18" charset="0"/>
                <a:cs typeface="Times New Roman" pitchFamily="18" charset="0"/>
              </a:rPr>
              <a:t> </a:t>
            </a:r>
            <a:r>
              <a:rPr lang="ru-RU" altLang="bg-BG" sz="2000" b="1" dirty="0" err="1" smtClean="0">
                <a:solidFill>
                  <a:schemeClr val="bg1"/>
                </a:solidFill>
                <a:latin typeface="Times New Roman" pitchFamily="18" charset="0"/>
                <a:cs typeface="Times New Roman" pitchFamily="18" charset="0"/>
              </a:rPr>
              <a:t>със</a:t>
            </a:r>
            <a:r>
              <a:rPr lang="ru-RU" altLang="bg-BG" sz="2000" b="1" dirty="0" smtClean="0">
                <a:solidFill>
                  <a:schemeClr val="bg1"/>
                </a:solidFill>
                <a:latin typeface="Times New Roman" pitchFamily="18" charset="0"/>
                <a:cs typeface="Times New Roman" pitchFamily="18" charset="0"/>
              </a:rPr>
              <a:t> Закона за изменение и </a:t>
            </a:r>
            <a:r>
              <a:rPr lang="ru-RU" altLang="bg-BG" sz="2000" b="1" dirty="0" err="1" smtClean="0">
                <a:solidFill>
                  <a:schemeClr val="bg1"/>
                </a:solidFill>
                <a:latin typeface="Times New Roman" pitchFamily="18" charset="0"/>
                <a:cs typeface="Times New Roman" pitchFamily="18" charset="0"/>
              </a:rPr>
              <a:t>допълнение</a:t>
            </a:r>
            <a:r>
              <a:rPr lang="ru-RU" altLang="bg-BG" sz="2000" b="1" dirty="0" smtClean="0">
                <a:solidFill>
                  <a:schemeClr val="bg1"/>
                </a:solidFill>
                <a:latin typeface="Times New Roman" pitchFamily="18" charset="0"/>
                <a:cs typeface="Times New Roman" pitchFamily="18" charset="0"/>
              </a:rPr>
              <a:t> на Закона за защита при бедствия</a:t>
            </a:r>
            <a:endParaRPr lang="bg-BG" altLang="bg-BG" sz="2000" b="1" u="sng" dirty="0" smtClean="0">
              <a:solidFill>
                <a:schemeClr val="bg1"/>
              </a:solidFill>
              <a:latin typeface="Times New Roman" pitchFamily="18" charset="0"/>
              <a:cs typeface="Times New Roman" pitchFamily="18" charset="0"/>
            </a:endParaRPr>
          </a:p>
        </p:txBody>
      </p:sp>
      <p:sp>
        <p:nvSpPr>
          <p:cNvPr id="12293" name="Content Placeholder 2"/>
          <p:cNvSpPr>
            <a:spLocks noGrp="1"/>
          </p:cNvSpPr>
          <p:nvPr>
            <p:ph idx="1"/>
          </p:nvPr>
        </p:nvSpPr>
        <p:spPr>
          <a:xfrm>
            <a:off x="467544" y="836712"/>
            <a:ext cx="8205788" cy="1323975"/>
          </a:xfrm>
        </p:spPr>
        <p:txBody>
          <a:bodyPr/>
          <a:lstStyle/>
          <a:p>
            <a:pPr marL="0" indent="0" algn="just" eaLnBrk="1" hangingPunct="1">
              <a:buFontTx/>
              <a:buNone/>
              <a:defRPr/>
            </a:pPr>
            <a:endParaRPr lang="ru-RU" sz="1800" dirty="0" smtClean="0"/>
          </a:p>
          <a:p>
            <a:pPr marL="0" indent="0" algn="just" eaLnBrk="1" hangingPunct="1">
              <a:buFontTx/>
              <a:buNone/>
              <a:defRPr/>
            </a:pPr>
            <a:r>
              <a:rPr lang="ru-RU" sz="1800" dirty="0" smtClean="0"/>
              <a:t>	</a:t>
            </a:r>
          </a:p>
          <a:p>
            <a:pPr marL="0" indent="0" algn="just" eaLnBrk="1" hangingPunct="1">
              <a:buFontTx/>
              <a:buNone/>
              <a:defRPr/>
            </a:pPr>
            <a:endParaRPr lang="ru-RU" sz="1800" dirty="0" smtClean="0"/>
          </a:p>
          <a:p>
            <a:pPr marL="0" indent="0" algn="just" eaLnBrk="1" hangingPunct="1">
              <a:buFontTx/>
              <a:buNone/>
              <a:defRPr/>
            </a:pPr>
            <a:endParaRPr lang="ru-RU" sz="1800" dirty="0" smtClean="0"/>
          </a:p>
          <a:p>
            <a:pPr marL="0" indent="0" algn="just" eaLnBrk="1" hangingPunct="1">
              <a:buFontTx/>
              <a:buNone/>
              <a:defRPr/>
            </a:pPr>
            <a:endParaRPr lang="ru-RU" sz="1800" dirty="0" smtClean="0"/>
          </a:p>
          <a:p>
            <a:pPr marL="0" indent="0" algn="just" eaLnBrk="1" hangingPunct="1">
              <a:buFontTx/>
              <a:buNone/>
              <a:defRPr/>
            </a:pPr>
            <a:r>
              <a:rPr lang="ru-RU" sz="1800" dirty="0" smtClean="0"/>
              <a:t>	</a:t>
            </a:r>
          </a:p>
          <a:p>
            <a:pPr marL="0" indent="0" algn="just" eaLnBrk="1" hangingPunct="1">
              <a:buFontTx/>
              <a:buNone/>
              <a:defRPr/>
            </a:pPr>
            <a:endParaRPr lang="ru-RU" sz="1800" dirty="0" smtClean="0"/>
          </a:p>
          <a:p>
            <a:pPr marL="0" indent="0" algn="just" eaLnBrk="1" hangingPunct="1">
              <a:buFontTx/>
              <a:buNone/>
              <a:defRPr/>
            </a:pPr>
            <a:endParaRPr lang="ru-RU" sz="1800" dirty="0" smtClean="0"/>
          </a:p>
          <a:p>
            <a:pPr marL="0" indent="0" algn="just" eaLnBrk="1" hangingPunct="1">
              <a:buFontTx/>
              <a:buNone/>
              <a:defRPr/>
            </a:pPr>
            <a:endParaRPr lang="ru-RU" sz="1800" dirty="0" smtClean="0"/>
          </a:p>
          <a:p>
            <a:pPr marL="0" indent="0" algn="just" eaLnBrk="1" hangingPunct="1">
              <a:buFontTx/>
              <a:buNone/>
              <a:defRPr/>
            </a:pPr>
            <a:r>
              <a:rPr lang="ru-RU" sz="1800" dirty="0" smtClean="0"/>
              <a:t>	</a:t>
            </a:r>
          </a:p>
          <a:p>
            <a:pPr marL="0" indent="0" algn="just" eaLnBrk="1" hangingPunct="1">
              <a:buFontTx/>
              <a:buNone/>
              <a:defRPr/>
            </a:pPr>
            <a:endParaRPr lang="ru-RU" sz="1800" dirty="0" smtClean="0"/>
          </a:p>
          <a:p>
            <a:pPr marL="0" indent="0" algn="just" eaLnBrk="1" hangingPunct="1">
              <a:buFontTx/>
              <a:buNone/>
              <a:defRPr/>
            </a:pPr>
            <a:r>
              <a:rPr lang="ru-RU" sz="1800" dirty="0" smtClean="0"/>
              <a:t>	</a:t>
            </a:r>
          </a:p>
          <a:p>
            <a:pPr marL="0" indent="0" algn="just" eaLnBrk="1" hangingPunct="1">
              <a:buFontTx/>
              <a:buNone/>
              <a:defRPr/>
            </a:pPr>
            <a:r>
              <a:rPr lang="ru-RU" sz="1800" dirty="0" smtClean="0">
                <a:latin typeface="Times New Roman" panose="02020603050405020304" pitchFamily="18" charset="0"/>
                <a:cs typeface="Times New Roman" panose="02020603050405020304" pitchFamily="18" charset="0"/>
              </a:rPr>
              <a:t>	За правилното функциониране на системата за защита при бедствия е необходима добра координация и разпределение на отговорностите по изпълнението на дейностите свързани с превенцията, готовността, реакцията и възстановяването при бедствия, с по-активно участие на всички заинтересовани страни на национално, регионално и местно ниво.</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5122" name="Picture 3"/>
          <p:cNvPicPr>
            <a:picLocks noChangeAspect="1"/>
          </p:cNvPicPr>
          <p:nvPr/>
        </p:nvPicPr>
        <p:blipFill>
          <a:blip r:embed="rId3" cstate="print"/>
          <a:srcRect/>
          <a:stretch>
            <a:fillRect/>
          </a:stretch>
        </p:blipFill>
        <p:spPr bwMode="auto">
          <a:xfrm>
            <a:off x="73025" y="236538"/>
            <a:ext cx="8997950" cy="609600"/>
          </a:xfrm>
          <a:prstGeom prst="rect">
            <a:avLst/>
          </a:prstGeom>
          <a:noFill/>
          <a:ln w="9525">
            <a:noFill/>
            <a:miter lim="800000"/>
            <a:headEnd/>
            <a:tailEnd/>
          </a:ln>
        </p:spPr>
      </p:pic>
      <p:sp>
        <p:nvSpPr>
          <p:cNvPr id="5123" name="Title 1"/>
          <p:cNvSpPr>
            <a:spLocks noGrp="1"/>
          </p:cNvSpPr>
          <p:nvPr>
            <p:ph type="title"/>
          </p:nvPr>
        </p:nvSpPr>
        <p:spPr>
          <a:xfrm>
            <a:off x="785813" y="73025"/>
            <a:ext cx="7273925" cy="936625"/>
          </a:xfrm>
        </p:spPr>
        <p:txBody>
          <a:bodyPr/>
          <a:lstStyle/>
          <a:p>
            <a:pPr eaLnBrk="1" hangingPunct="1"/>
            <a:r>
              <a:rPr lang="bg-BG" altLang="bg-BG" sz="2000" b="1" smtClean="0">
                <a:solidFill>
                  <a:schemeClr val="bg1"/>
                </a:solidFill>
                <a:latin typeface="Times New Roman" pitchFamily="18" charset="0"/>
                <a:cs typeface="Times New Roman" pitchFamily="18" charset="0"/>
              </a:rPr>
              <a:t>Предложени изменения на Закона за защита при бедствия касаещи намаляването на риска от бедствия</a:t>
            </a:r>
            <a:endParaRPr lang="bg-BG" altLang="bg-BG" sz="2000" smtClean="0">
              <a:solidFill>
                <a:schemeClr val="bg1"/>
              </a:solidFill>
            </a:endParaRPr>
          </a:p>
        </p:txBody>
      </p:sp>
      <p:sp>
        <p:nvSpPr>
          <p:cNvPr id="4101" name="Content Placeholder 2"/>
          <p:cNvSpPr>
            <a:spLocks noGrp="1"/>
          </p:cNvSpPr>
          <p:nvPr>
            <p:ph idx="1"/>
          </p:nvPr>
        </p:nvSpPr>
        <p:spPr>
          <a:xfrm>
            <a:off x="467544" y="1484784"/>
            <a:ext cx="7920880" cy="4824536"/>
          </a:xfrm>
        </p:spPr>
        <p:txBody>
          <a:bodyPr/>
          <a:lstStyle/>
          <a:p>
            <a:pPr marL="0" indent="431800" algn="just" defTabSz="457200" eaLnBrk="1" fontAlgn="auto" hangingPunct="1">
              <a:lnSpc>
                <a:spcPct val="150000"/>
              </a:lnSpc>
              <a:spcBef>
                <a:spcPts val="1000"/>
              </a:spcBef>
              <a:spcAft>
                <a:spcPts val="0"/>
              </a:spcAft>
              <a:buFont typeface="Wingdings" pitchFamily="2" charset="2"/>
              <a:buChar char="Ø"/>
              <a:defRPr/>
            </a:pPr>
            <a:r>
              <a:rPr lang="bg-BG" altLang="bg-BG" sz="1800" dirty="0" smtClean="0">
                <a:solidFill>
                  <a:prstClr val="black">
                    <a:lumMod val="75000"/>
                    <a:lumOff val="25000"/>
                  </a:prstClr>
                </a:solidFill>
                <a:latin typeface="Times New Roman" pitchFamily="18" charset="0"/>
                <a:cs typeface="Times New Roman" pitchFamily="18" charset="0"/>
              </a:rPr>
              <a:t>С</a:t>
            </a:r>
            <a:r>
              <a:rPr lang="en-GB" altLang="bg-BG" sz="1800" dirty="0" err="1" smtClean="0">
                <a:solidFill>
                  <a:prstClr val="black">
                    <a:lumMod val="75000"/>
                    <a:lumOff val="25000"/>
                  </a:prstClr>
                </a:solidFill>
                <a:latin typeface="Times New Roman" pitchFamily="18" charset="0"/>
                <a:cs typeface="Times New Roman" pitchFamily="18" charset="0"/>
              </a:rPr>
              <a:t>ъздаване</a:t>
            </a:r>
            <a:r>
              <a:rPr lang="en-GB" altLang="bg-BG" sz="1800" dirty="0" smtClean="0">
                <a:solidFill>
                  <a:prstClr val="black">
                    <a:lumMod val="75000"/>
                    <a:lumOff val="25000"/>
                  </a:prstClr>
                </a:solidFill>
                <a:latin typeface="Times New Roman" pitchFamily="18" charset="0"/>
                <a:cs typeface="Times New Roman" pitchFamily="18" charset="0"/>
              </a:rPr>
              <a:t> </a:t>
            </a:r>
            <a:r>
              <a:rPr lang="en-GB" altLang="bg-BG" sz="1800" dirty="0" err="1" smtClean="0">
                <a:solidFill>
                  <a:prstClr val="black">
                    <a:lumMod val="75000"/>
                    <a:lumOff val="25000"/>
                  </a:prstClr>
                </a:solidFill>
                <a:latin typeface="Times New Roman" pitchFamily="18" charset="0"/>
                <a:cs typeface="Times New Roman" pitchFamily="18" charset="0"/>
              </a:rPr>
              <a:t>на</a:t>
            </a:r>
            <a:r>
              <a:rPr lang="en-GB" altLang="bg-BG" sz="1800" dirty="0" smtClean="0">
                <a:solidFill>
                  <a:prstClr val="black">
                    <a:lumMod val="75000"/>
                    <a:lumOff val="25000"/>
                  </a:prstClr>
                </a:solidFill>
                <a:latin typeface="Times New Roman" pitchFamily="18" charset="0"/>
                <a:cs typeface="Times New Roman" pitchFamily="18" charset="0"/>
              </a:rPr>
              <a:t> </a:t>
            </a:r>
            <a:r>
              <a:rPr lang="en-GB" altLang="bg-BG" sz="1800" dirty="0" err="1" smtClean="0">
                <a:solidFill>
                  <a:prstClr val="black">
                    <a:lumMod val="75000"/>
                    <a:lumOff val="25000"/>
                  </a:prstClr>
                </a:solidFill>
                <a:latin typeface="Times New Roman" pitchFamily="18" charset="0"/>
                <a:cs typeface="Times New Roman" pitchFamily="18" charset="0"/>
              </a:rPr>
              <a:t>съвети</a:t>
            </a:r>
            <a:r>
              <a:rPr lang="en-GB" altLang="bg-BG" sz="1800" dirty="0" smtClean="0">
                <a:solidFill>
                  <a:prstClr val="black">
                    <a:lumMod val="75000"/>
                    <a:lumOff val="25000"/>
                  </a:prstClr>
                </a:solidFill>
                <a:latin typeface="Times New Roman" pitchFamily="18" charset="0"/>
                <a:cs typeface="Times New Roman" pitchFamily="18" charset="0"/>
              </a:rPr>
              <a:t> </a:t>
            </a:r>
            <a:r>
              <a:rPr lang="en-GB" altLang="bg-BG" sz="1800" dirty="0" err="1" smtClean="0">
                <a:solidFill>
                  <a:prstClr val="black">
                    <a:lumMod val="75000"/>
                    <a:lumOff val="25000"/>
                  </a:prstClr>
                </a:solidFill>
                <a:latin typeface="Times New Roman" pitchFamily="18" charset="0"/>
                <a:cs typeface="Times New Roman" pitchFamily="18" charset="0"/>
              </a:rPr>
              <a:t>за</a:t>
            </a:r>
            <a:r>
              <a:rPr lang="en-GB" altLang="bg-BG" sz="1800" dirty="0" smtClean="0">
                <a:solidFill>
                  <a:prstClr val="black">
                    <a:lumMod val="75000"/>
                    <a:lumOff val="25000"/>
                  </a:prstClr>
                </a:solidFill>
                <a:latin typeface="Times New Roman" pitchFamily="18" charset="0"/>
                <a:cs typeface="Times New Roman" pitchFamily="18" charset="0"/>
              </a:rPr>
              <a:t> </a:t>
            </a:r>
            <a:r>
              <a:rPr lang="en-GB" altLang="bg-BG" sz="1800" dirty="0" err="1" smtClean="0">
                <a:solidFill>
                  <a:prstClr val="black">
                    <a:lumMod val="75000"/>
                    <a:lumOff val="25000"/>
                  </a:prstClr>
                </a:solidFill>
                <a:latin typeface="Times New Roman" pitchFamily="18" charset="0"/>
                <a:cs typeface="Times New Roman" pitchFamily="18" charset="0"/>
              </a:rPr>
              <a:t>намаляване</a:t>
            </a:r>
            <a:r>
              <a:rPr lang="en-GB" altLang="bg-BG" sz="1800" dirty="0" smtClean="0">
                <a:solidFill>
                  <a:prstClr val="black">
                    <a:lumMod val="75000"/>
                    <a:lumOff val="25000"/>
                  </a:prstClr>
                </a:solidFill>
                <a:latin typeface="Times New Roman" pitchFamily="18" charset="0"/>
                <a:cs typeface="Times New Roman" pitchFamily="18" charset="0"/>
              </a:rPr>
              <a:t> </a:t>
            </a:r>
            <a:r>
              <a:rPr lang="en-GB" altLang="bg-BG" sz="1800" dirty="0" err="1" smtClean="0">
                <a:solidFill>
                  <a:prstClr val="black">
                    <a:lumMod val="75000"/>
                    <a:lumOff val="25000"/>
                  </a:prstClr>
                </a:solidFill>
                <a:latin typeface="Times New Roman" pitchFamily="18" charset="0"/>
                <a:cs typeface="Times New Roman" pitchFamily="18" charset="0"/>
              </a:rPr>
              <a:t>на</a:t>
            </a:r>
            <a:r>
              <a:rPr lang="en-GB" altLang="bg-BG" sz="1800" dirty="0" smtClean="0">
                <a:solidFill>
                  <a:prstClr val="black">
                    <a:lumMod val="75000"/>
                    <a:lumOff val="25000"/>
                  </a:prstClr>
                </a:solidFill>
                <a:latin typeface="Times New Roman" pitchFamily="18" charset="0"/>
                <a:cs typeface="Times New Roman" pitchFamily="18" charset="0"/>
              </a:rPr>
              <a:t> </a:t>
            </a:r>
            <a:r>
              <a:rPr lang="en-GB" altLang="bg-BG" sz="1800" dirty="0" err="1" smtClean="0">
                <a:solidFill>
                  <a:prstClr val="black">
                    <a:lumMod val="75000"/>
                    <a:lumOff val="25000"/>
                  </a:prstClr>
                </a:solidFill>
                <a:latin typeface="Times New Roman" pitchFamily="18" charset="0"/>
                <a:cs typeface="Times New Roman" pitchFamily="18" charset="0"/>
              </a:rPr>
              <a:t>риска</a:t>
            </a:r>
            <a:r>
              <a:rPr lang="en-GB" altLang="bg-BG" sz="1800" dirty="0" smtClean="0">
                <a:solidFill>
                  <a:prstClr val="black">
                    <a:lumMod val="75000"/>
                    <a:lumOff val="25000"/>
                  </a:prstClr>
                </a:solidFill>
                <a:latin typeface="Times New Roman" pitchFamily="18" charset="0"/>
                <a:cs typeface="Times New Roman" pitchFamily="18" charset="0"/>
              </a:rPr>
              <a:t> </a:t>
            </a:r>
            <a:r>
              <a:rPr lang="en-GB" altLang="bg-BG" sz="1800" dirty="0" err="1" smtClean="0">
                <a:solidFill>
                  <a:prstClr val="black">
                    <a:lumMod val="75000"/>
                    <a:lumOff val="25000"/>
                  </a:prstClr>
                </a:solidFill>
                <a:latin typeface="Times New Roman" pitchFamily="18" charset="0"/>
                <a:cs typeface="Times New Roman" pitchFamily="18" charset="0"/>
              </a:rPr>
              <a:t>от</a:t>
            </a:r>
            <a:r>
              <a:rPr lang="en-GB" altLang="bg-BG" sz="1800" dirty="0" smtClean="0">
                <a:solidFill>
                  <a:prstClr val="black">
                    <a:lumMod val="75000"/>
                    <a:lumOff val="25000"/>
                  </a:prstClr>
                </a:solidFill>
                <a:latin typeface="Times New Roman" pitchFamily="18" charset="0"/>
                <a:cs typeface="Times New Roman" pitchFamily="18" charset="0"/>
              </a:rPr>
              <a:t> </a:t>
            </a:r>
            <a:r>
              <a:rPr lang="en-GB" altLang="bg-BG" sz="1800" dirty="0" err="1" smtClean="0">
                <a:solidFill>
                  <a:prstClr val="black">
                    <a:lumMod val="75000"/>
                    <a:lumOff val="25000"/>
                  </a:prstClr>
                </a:solidFill>
                <a:latin typeface="Times New Roman" pitchFamily="18" charset="0"/>
                <a:cs typeface="Times New Roman" pitchFamily="18" charset="0"/>
              </a:rPr>
              <a:t>бедствия</a:t>
            </a:r>
            <a:r>
              <a:rPr lang="en-GB" altLang="bg-BG" sz="1800" dirty="0" smtClean="0">
                <a:solidFill>
                  <a:prstClr val="black">
                    <a:lumMod val="75000"/>
                    <a:lumOff val="25000"/>
                  </a:prstClr>
                </a:solidFill>
                <a:latin typeface="Times New Roman" pitchFamily="18" charset="0"/>
                <a:cs typeface="Times New Roman" pitchFamily="18" charset="0"/>
              </a:rPr>
              <a:t> </a:t>
            </a:r>
            <a:r>
              <a:rPr lang="en-GB" altLang="bg-BG" sz="1800" dirty="0" err="1" smtClean="0">
                <a:solidFill>
                  <a:prstClr val="black">
                    <a:lumMod val="75000"/>
                    <a:lumOff val="25000"/>
                  </a:prstClr>
                </a:solidFill>
                <a:latin typeface="Times New Roman" pitchFamily="18" charset="0"/>
                <a:cs typeface="Times New Roman" pitchFamily="18" charset="0"/>
              </a:rPr>
              <a:t>към</a:t>
            </a:r>
            <a:r>
              <a:rPr lang="en-GB" altLang="bg-BG" sz="1800" dirty="0" smtClean="0">
                <a:solidFill>
                  <a:prstClr val="black">
                    <a:lumMod val="75000"/>
                    <a:lumOff val="25000"/>
                  </a:prstClr>
                </a:solidFill>
                <a:latin typeface="Times New Roman" pitchFamily="18" charset="0"/>
                <a:cs typeface="Times New Roman" pitchFamily="18" charset="0"/>
              </a:rPr>
              <a:t> </a:t>
            </a:r>
            <a:r>
              <a:rPr lang="en-GB" altLang="bg-BG" sz="1800" dirty="0" err="1" smtClean="0">
                <a:solidFill>
                  <a:prstClr val="black">
                    <a:lumMod val="75000"/>
                    <a:lumOff val="25000"/>
                  </a:prstClr>
                </a:solidFill>
                <a:latin typeface="Times New Roman" pitchFamily="18" charset="0"/>
                <a:cs typeface="Times New Roman" pitchFamily="18" charset="0"/>
              </a:rPr>
              <a:t>Министерския</a:t>
            </a:r>
            <a:r>
              <a:rPr lang="en-GB" altLang="bg-BG" sz="1800" dirty="0" smtClean="0">
                <a:solidFill>
                  <a:prstClr val="black">
                    <a:lumMod val="75000"/>
                    <a:lumOff val="25000"/>
                  </a:prstClr>
                </a:solidFill>
                <a:latin typeface="Times New Roman" pitchFamily="18" charset="0"/>
                <a:cs typeface="Times New Roman" pitchFamily="18" charset="0"/>
              </a:rPr>
              <a:t> </a:t>
            </a:r>
            <a:r>
              <a:rPr lang="en-GB" altLang="bg-BG" sz="1800" dirty="0" err="1" smtClean="0">
                <a:solidFill>
                  <a:prstClr val="black">
                    <a:lumMod val="75000"/>
                    <a:lumOff val="25000"/>
                  </a:prstClr>
                </a:solidFill>
                <a:latin typeface="Times New Roman" pitchFamily="18" charset="0"/>
                <a:cs typeface="Times New Roman" pitchFamily="18" charset="0"/>
              </a:rPr>
              <a:t>съвет</a:t>
            </a:r>
            <a:r>
              <a:rPr lang="en-GB" altLang="bg-BG" sz="1800" dirty="0" smtClean="0">
                <a:solidFill>
                  <a:prstClr val="black">
                    <a:lumMod val="75000"/>
                    <a:lumOff val="25000"/>
                  </a:prstClr>
                </a:solidFill>
                <a:latin typeface="Times New Roman" pitchFamily="18" charset="0"/>
                <a:cs typeface="Times New Roman" pitchFamily="18" charset="0"/>
              </a:rPr>
              <a:t>, </a:t>
            </a:r>
            <a:r>
              <a:rPr lang="en-GB" altLang="bg-BG" sz="1800" dirty="0" err="1" smtClean="0">
                <a:solidFill>
                  <a:prstClr val="black">
                    <a:lumMod val="75000"/>
                    <a:lumOff val="25000"/>
                  </a:prstClr>
                </a:solidFill>
                <a:latin typeface="Times New Roman" pitchFamily="18" charset="0"/>
                <a:cs typeface="Times New Roman" pitchFamily="18" charset="0"/>
              </a:rPr>
              <a:t>областните</a:t>
            </a:r>
            <a:r>
              <a:rPr lang="en-GB" altLang="bg-BG" sz="1800" dirty="0" smtClean="0">
                <a:solidFill>
                  <a:prstClr val="black">
                    <a:lumMod val="75000"/>
                    <a:lumOff val="25000"/>
                  </a:prstClr>
                </a:solidFill>
                <a:latin typeface="Times New Roman" pitchFamily="18" charset="0"/>
                <a:cs typeface="Times New Roman" pitchFamily="18" charset="0"/>
              </a:rPr>
              <a:t> </a:t>
            </a:r>
            <a:r>
              <a:rPr lang="en-GB" altLang="bg-BG" sz="1800" dirty="0" err="1" smtClean="0">
                <a:solidFill>
                  <a:prstClr val="black">
                    <a:lumMod val="75000"/>
                    <a:lumOff val="25000"/>
                  </a:prstClr>
                </a:solidFill>
                <a:latin typeface="Times New Roman" pitchFamily="18" charset="0"/>
                <a:cs typeface="Times New Roman" pitchFamily="18" charset="0"/>
              </a:rPr>
              <a:t>управители</a:t>
            </a:r>
            <a:r>
              <a:rPr lang="en-GB" altLang="bg-BG" sz="1800" dirty="0" smtClean="0">
                <a:solidFill>
                  <a:prstClr val="black">
                    <a:lumMod val="75000"/>
                    <a:lumOff val="25000"/>
                  </a:prstClr>
                </a:solidFill>
                <a:latin typeface="Times New Roman" pitchFamily="18" charset="0"/>
                <a:cs typeface="Times New Roman" pitchFamily="18" charset="0"/>
              </a:rPr>
              <a:t> и </a:t>
            </a:r>
            <a:r>
              <a:rPr lang="en-GB" altLang="bg-BG" sz="1800" dirty="0" err="1" smtClean="0">
                <a:solidFill>
                  <a:prstClr val="black">
                    <a:lumMod val="75000"/>
                    <a:lumOff val="25000"/>
                  </a:prstClr>
                </a:solidFill>
                <a:latin typeface="Times New Roman" pitchFamily="18" charset="0"/>
                <a:cs typeface="Times New Roman" pitchFamily="18" charset="0"/>
              </a:rPr>
              <a:t>кметовете</a:t>
            </a:r>
            <a:r>
              <a:rPr lang="en-GB" altLang="bg-BG" sz="1800" dirty="0" smtClean="0">
                <a:solidFill>
                  <a:prstClr val="black">
                    <a:lumMod val="75000"/>
                    <a:lumOff val="25000"/>
                  </a:prstClr>
                </a:solidFill>
                <a:latin typeface="Times New Roman" pitchFamily="18" charset="0"/>
                <a:cs typeface="Times New Roman" pitchFamily="18" charset="0"/>
              </a:rPr>
              <a:t> </a:t>
            </a:r>
            <a:r>
              <a:rPr lang="en-GB" altLang="bg-BG" sz="1800" dirty="0" err="1" smtClean="0">
                <a:solidFill>
                  <a:prstClr val="black">
                    <a:lumMod val="75000"/>
                    <a:lumOff val="25000"/>
                  </a:prstClr>
                </a:solidFill>
                <a:latin typeface="Times New Roman" pitchFamily="18" charset="0"/>
                <a:cs typeface="Times New Roman" pitchFamily="18" charset="0"/>
              </a:rPr>
              <a:t>на</a:t>
            </a:r>
            <a:r>
              <a:rPr lang="en-GB" altLang="bg-BG" sz="1800" dirty="0" smtClean="0">
                <a:solidFill>
                  <a:prstClr val="black">
                    <a:lumMod val="75000"/>
                    <a:lumOff val="25000"/>
                  </a:prstClr>
                </a:solidFill>
                <a:latin typeface="Times New Roman" pitchFamily="18" charset="0"/>
                <a:cs typeface="Times New Roman" pitchFamily="18" charset="0"/>
              </a:rPr>
              <a:t> </a:t>
            </a:r>
            <a:r>
              <a:rPr lang="en-GB" altLang="bg-BG" sz="1800" dirty="0" err="1" smtClean="0">
                <a:solidFill>
                  <a:prstClr val="black">
                    <a:lumMod val="75000"/>
                    <a:lumOff val="25000"/>
                  </a:prstClr>
                </a:solidFill>
                <a:latin typeface="Times New Roman" pitchFamily="18" charset="0"/>
                <a:cs typeface="Times New Roman" pitchFamily="18" charset="0"/>
              </a:rPr>
              <a:t>общини</a:t>
            </a:r>
            <a:r>
              <a:rPr lang="bg-BG" altLang="bg-BG" sz="1800" dirty="0" smtClean="0">
                <a:solidFill>
                  <a:prstClr val="black">
                    <a:lumMod val="75000"/>
                    <a:lumOff val="25000"/>
                  </a:prstClr>
                </a:solidFill>
                <a:latin typeface="Times New Roman" pitchFamily="18" charset="0"/>
                <a:cs typeface="Times New Roman" pitchFamily="18" charset="0"/>
              </a:rPr>
              <a:t>.</a:t>
            </a:r>
          </a:p>
          <a:p>
            <a:pPr marL="0" indent="431800" algn="just" defTabSz="457200" eaLnBrk="1" fontAlgn="auto" hangingPunct="1">
              <a:lnSpc>
                <a:spcPct val="150000"/>
              </a:lnSpc>
              <a:spcBef>
                <a:spcPts val="1000"/>
              </a:spcBef>
              <a:spcAft>
                <a:spcPts val="0"/>
              </a:spcAft>
              <a:buFont typeface="Wingdings" pitchFamily="2" charset="2"/>
              <a:buChar char="Ø"/>
              <a:defRPr/>
            </a:pPr>
            <a:endParaRPr lang="bg-BG" altLang="bg-BG" sz="1800" dirty="0" smtClean="0">
              <a:solidFill>
                <a:prstClr val="black">
                  <a:lumMod val="75000"/>
                  <a:lumOff val="25000"/>
                </a:prstClr>
              </a:solidFill>
              <a:latin typeface="Times New Roman" pitchFamily="18" charset="0"/>
              <a:cs typeface="Times New Roman" pitchFamily="18" charset="0"/>
            </a:endParaRPr>
          </a:p>
          <a:p>
            <a:pPr marL="0" indent="431800" algn="just" defTabSz="457200" eaLnBrk="1" fontAlgn="auto" hangingPunct="1">
              <a:lnSpc>
                <a:spcPct val="150000"/>
              </a:lnSpc>
              <a:spcBef>
                <a:spcPts val="1000"/>
              </a:spcBef>
              <a:spcAft>
                <a:spcPts val="0"/>
              </a:spcAft>
              <a:buFont typeface="Wingdings" pitchFamily="2" charset="2"/>
              <a:buChar char="Ø"/>
              <a:defRPr/>
            </a:pPr>
            <a:r>
              <a:rPr lang="bg-BG" altLang="bg-BG" sz="1800" dirty="0" smtClean="0">
                <a:solidFill>
                  <a:prstClr val="black">
                    <a:lumMod val="75000"/>
                    <a:lumOff val="25000"/>
                  </a:prstClr>
                </a:solidFill>
                <a:latin typeface="Times New Roman" pitchFamily="18" charset="0"/>
                <a:cs typeface="Times New Roman" pitchFamily="18" charset="0"/>
              </a:rPr>
              <a:t> </a:t>
            </a:r>
            <a:r>
              <a:rPr lang="en-GB" altLang="bg-BG" sz="1800" dirty="0" err="1" smtClean="0">
                <a:solidFill>
                  <a:prstClr val="black">
                    <a:lumMod val="75000"/>
                    <a:lumOff val="25000"/>
                  </a:prstClr>
                </a:solidFill>
                <a:latin typeface="Times New Roman" pitchFamily="18" charset="0"/>
                <a:cs typeface="Times New Roman" pitchFamily="18" charset="0"/>
              </a:rPr>
              <a:t>Въвежда</a:t>
            </a:r>
            <a:r>
              <a:rPr lang="bg-BG" altLang="bg-BG" sz="1800" dirty="0" smtClean="0">
                <a:solidFill>
                  <a:prstClr val="black">
                    <a:lumMod val="75000"/>
                    <a:lumOff val="25000"/>
                  </a:prstClr>
                </a:solidFill>
                <a:latin typeface="Times New Roman" pitchFamily="18" charset="0"/>
                <a:cs typeface="Times New Roman" pitchFamily="18" charset="0"/>
              </a:rPr>
              <a:t>не на </a:t>
            </a:r>
            <a:r>
              <a:rPr lang="en-GB" altLang="bg-BG" sz="1800" dirty="0" err="1" smtClean="0">
                <a:solidFill>
                  <a:prstClr val="black">
                    <a:lumMod val="75000"/>
                    <a:lumOff val="25000"/>
                  </a:prstClr>
                </a:solidFill>
                <a:latin typeface="Times New Roman" pitchFamily="18" charset="0"/>
                <a:cs typeface="Times New Roman" pitchFamily="18" charset="0"/>
              </a:rPr>
              <a:t>планиране</a:t>
            </a:r>
            <a:r>
              <a:rPr lang="en-GB" altLang="bg-BG" sz="1800" dirty="0" smtClean="0">
                <a:solidFill>
                  <a:prstClr val="black">
                    <a:lumMod val="75000"/>
                    <a:lumOff val="25000"/>
                  </a:prstClr>
                </a:solidFill>
                <a:latin typeface="Times New Roman" pitchFamily="18" charset="0"/>
                <a:cs typeface="Times New Roman" pitchFamily="18" charset="0"/>
              </a:rPr>
              <a:t> </a:t>
            </a:r>
            <a:r>
              <a:rPr lang="en-GB" altLang="bg-BG" sz="1800" dirty="0" err="1" smtClean="0">
                <a:solidFill>
                  <a:prstClr val="black">
                    <a:lumMod val="75000"/>
                    <a:lumOff val="25000"/>
                  </a:prstClr>
                </a:solidFill>
                <a:latin typeface="Times New Roman" pitchFamily="18" charset="0"/>
                <a:cs typeface="Times New Roman" pitchFamily="18" charset="0"/>
              </a:rPr>
              <a:t>на</a:t>
            </a:r>
            <a:r>
              <a:rPr lang="en-GB" altLang="bg-BG" sz="1800" dirty="0" smtClean="0">
                <a:solidFill>
                  <a:prstClr val="black">
                    <a:lumMod val="75000"/>
                    <a:lumOff val="25000"/>
                  </a:prstClr>
                </a:solidFill>
                <a:latin typeface="Times New Roman" pitchFamily="18" charset="0"/>
                <a:cs typeface="Times New Roman" pitchFamily="18" charset="0"/>
              </a:rPr>
              <a:t> </a:t>
            </a:r>
            <a:r>
              <a:rPr lang="en-GB" altLang="bg-BG" sz="1800" dirty="0" err="1" smtClean="0">
                <a:solidFill>
                  <a:prstClr val="black">
                    <a:lumMod val="75000"/>
                    <a:lumOff val="25000"/>
                  </a:prstClr>
                </a:solidFill>
                <a:latin typeface="Times New Roman" pitchFamily="18" charset="0"/>
                <a:cs typeface="Times New Roman" pitchFamily="18" charset="0"/>
              </a:rPr>
              <a:t>намаляването</a:t>
            </a:r>
            <a:r>
              <a:rPr lang="en-GB" altLang="bg-BG" sz="1800" dirty="0" smtClean="0">
                <a:solidFill>
                  <a:prstClr val="black">
                    <a:lumMod val="75000"/>
                    <a:lumOff val="25000"/>
                  </a:prstClr>
                </a:solidFill>
                <a:latin typeface="Times New Roman" pitchFamily="18" charset="0"/>
                <a:cs typeface="Times New Roman" pitchFamily="18" charset="0"/>
              </a:rPr>
              <a:t> </a:t>
            </a:r>
            <a:r>
              <a:rPr lang="en-GB" altLang="bg-BG" sz="1800" dirty="0" err="1" smtClean="0">
                <a:solidFill>
                  <a:prstClr val="black">
                    <a:lumMod val="75000"/>
                    <a:lumOff val="25000"/>
                  </a:prstClr>
                </a:solidFill>
                <a:latin typeface="Times New Roman" pitchFamily="18" charset="0"/>
                <a:cs typeface="Times New Roman" pitchFamily="18" charset="0"/>
              </a:rPr>
              <a:t>на</a:t>
            </a:r>
            <a:r>
              <a:rPr lang="en-GB" altLang="bg-BG" sz="1800" dirty="0" smtClean="0">
                <a:solidFill>
                  <a:prstClr val="black">
                    <a:lumMod val="75000"/>
                    <a:lumOff val="25000"/>
                  </a:prstClr>
                </a:solidFill>
                <a:latin typeface="Times New Roman" pitchFamily="18" charset="0"/>
                <a:cs typeface="Times New Roman" pitchFamily="18" charset="0"/>
              </a:rPr>
              <a:t> </a:t>
            </a:r>
            <a:r>
              <a:rPr lang="en-GB" altLang="bg-BG" sz="1800" dirty="0" err="1" smtClean="0">
                <a:solidFill>
                  <a:prstClr val="black">
                    <a:lumMod val="75000"/>
                    <a:lumOff val="25000"/>
                  </a:prstClr>
                </a:solidFill>
                <a:latin typeface="Times New Roman" pitchFamily="18" charset="0"/>
                <a:cs typeface="Times New Roman" pitchFamily="18" charset="0"/>
              </a:rPr>
              <a:t>риска</a:t>
            </a:r>
            <a:r>
              <a:rPr lang="en-GB" altLang="bg-BG" sz="1800" dirty="0" smtClean="0">
                <a:solidFill>
                  <a:prstClr val="black">
                    <a:lumMod val="75000"/>
                    <a:lumOff val="25000"/>
                  </a:prstClr>
                </a:solidFill>
                <a:latin typeface="Times New Roman" pitchFamily="18" charset="0"/>
                <a:cs typeface="Times New Roman" pitchFamily="18" charset="0"/>
              </a:rPr>
              <a:t> </a:t>
            </a:r>
            <a:r>
              <a:rPr lang="en-GB" altLang="bg-BG" sz="1800" dirty="0" err="1" smtClean="0">
                <a:solidFill>
                  <a:prstClr val="black">
                    <a:lumMod val="75000"/>
                    <a:lumOff val="25000"/>
                  </a:prstClr>
                </a:solidFill>
                <a:latin typeface="Times New Roman" pitchFamily="18" charset="0"/>
                <a:cs typeface="Times New Roman" pitchFamily="18" charset="0"/>
              </a:rPr>
              <a:t>от</a:t>
            </a:r>
            <a:r>
              <a:rPr lang="en-GB" altLang="bg-BG" sz="1800" dirty="0" smtClean="0">
                <a:solidFill>
                  <a:prstClr val="black">
                    <a:lumMod val="75000"/>
                    <a:lumOff val="25000"/>
                  </a:prstClr>
                </a:solidFill>
                <a:latin typeface="Times New Roman" pitchFamily="18" charset="0"/>
                <a:cs typeface="Times New Roman" pitchFamily="18" charset="0"/>
              </a:rPr>
              <a:t> </a:t>
            </a:r>
            <a:r>
              <a:rPr lang="en-GB" altLang="bg-BG" sz="1800" dirty="0" err="1" smtClean="0">
                <a:solidFill>
                  <a:prstClr val="black">
                    <a:lumMod val="75000"/>
                    <a:lumOff val="25000"/>
                  </a:prstClr>
                </a:solidFill>
                <a:latin typeface="Times New Roman" pitchFamily="18" charset="0"/>
                <a:cs typeface="Times New Roman" pitchFamily="18" charset="0"/>
              </a:rPr>
              <a:t>бедствия</a:t>
            </a:r>
            <a:r>
              <a:rPr lang="en-GB" altLang="bg-BG" sz="1800" dirty="0" smtClean="0">
                <a:solidFill>
                  <a:prstClr val="black">
                    <a:lumMod val="75000"/>
                    <a:lumOff val="25000"/>
                  </a:prstClr>
                </a:solidFill>
                <a:latin typeface="Times New Roman" pitchFamily="18" charset="0"/>
                <a:cs typeface="Times New Roman" pitchFamily="18" charset="0"/>
              </a:rPr>
              <a:t> </a:t>
            </a:r>
            <a:r>
              <a:rPr lang="en-GB" altLang="bg-BG" sz="1800" dirty="0" err="1" smtClean="0">
                <a:solidFill>
                  <a:prstClr val="black">
                    <a:lumMod val="75000"/>
                    <a:lumOff val="25000"/>
                  </a:prstClr>
                </a:solidFill>
                <a:latin typeface="Times New Roman" pitchFamily="18" charset="0"/>
                <a:cs typeface="Times New Roman" pitchFamily="18" charset="0"/>
              </a:rPr>
              <a:t>на</a:t>
            </a:r>
            <a:r>
              <a:rPr lang="en-GB" altLang="bg-BG" sz="1800" dirty="0" smtClean="0">
                <a:solidFill>
                  <a:prstClr val="black">
                    <a:lumMod val="75000"/>
                    <a:lumOff val="25000"/>
                  </a:prstClr>
                </a:solidFill>
                <a:latin typeface="Times New Roman" pitchFamily="18" charset="0"/>
                <a:cs typeface="Times New Roman" pitchFamily="18" charset="0"/>
              </a:rPr>
              <a:t> </a:t>
            </a:r>
            <a:r>
              <a:rPr lang="en-GB" altLang="bg-BG" sz="1800" dirty="0" err="1" smtClean="0">
                <a:solidFill>
                  <a:prstClr val="black">
                    <a:lumMod val="75000"/>
                    <a:lumOff val="25000"/>
                  </a:prstClr>
                </a:solidFill>
                <a:latin typeface="Times New Roman" pitchFamily="18" charset="0"/>
                <a:cs typeface="Times New Roman" pitchFamily="18" charset="0"/>
              </a:rPr>
              <a:t>национално</a:t>
            </a:r>
            <a:r>
              <a:rPr lang="en-GB" altLang="bg-BG" sz="1800" dirty="0" smtClean="0">
                <a:solidFill>
                  <a:prstClr val="black">
                    <a:lumMod val="75000"/>
                    <a:lumOff val="25000"/>
                  </a:prstClr>
                </a:solidFill>
                <a:latin typeface="Times New Roman" pitchFamily="18" charset="0"/>
                <a:cs typeface="Times New Roman" pitchFamily="18" charset="0"/>
              </a:rPr>
              <a:t>, </a:t>
            </a:r>
            <a:r>
              <a:rPr lang="en-GB" altLang="bg-BG" sz="1800" dirty="0" err="1" smtClean="0">
                <a:solidFill>
                  <a:prstClr val="black">
                    <a:lumMod val="75000"/>
                    <a:lumOff val="25000"/>
                  </a:prstClr>
                </a:solidFill>
                <a:latin typeface="Times New Roman" pitchFamily="18" charset="0"/>
                <a:cs typeface="Times New Roman" pitchFamily="18" charset="0"/>
              </a:rPr>
              <a:t>регионално</a:t>
            </a:r>
            <a:r>
              <a:rPr lang="en-GB" altLang="bg-BG" sz="1800" dirty="0" smtClean="0">
                <a:solidFill>
                  <a:prstClr val="black">
                    <a:lumMod val="75000"/>
                    <a:lumOff val="25000"/>
                  </a:prstClr>
                </a:solidFill>
                <a:latin typeface="Times New Roman" pitchFamily="18" charset="0"/>
                <a:cs typeface="Times New Roman" pitchFamily="18" charset="0"/>
              </a:rPr>
              <a:t> и </a:t>
            </a:r>
            <a:r>
              <a:rPr lang="en-GB" altLang="bg-BG" sz="1800" dirty="0" err="1" smtClean="0">
                <a:solidFill>
                  <a:prstClr val="black">
                    <a:lumMod val="75000"/>
                    <a:lumOff val="25000"/>
                  </a:prstClr>
                </a:solidFill>
                <a:latin typeface="Times New Roman" pitchFamily="18" charset="0"/>
                <a:cs typeface="Times New Roman" pitchFamily="18" charset="0"/>
              </a:rPr>
              <a:t>местно</a:t>
            </a:r>
            <a:r>
              <a:rPr lang="en-GB" altLang="bg-BG" sz="1800" dirty="0" smtClean="0">
                <a:solidFill>
                  <a:prstClr val="black">
                    <a:lumMod val="75000"/>
                    <a:lumOff val="25000"/>
                  </a:prstClr>
                </a:solidFill>
                <a:latin typeface="Times New Roman" pitchFamily="18" charset="0"/>
                <a:cs typeface="Times New Roman" pitchFamily="18" charset="0"/>
              </a:rPr>
              <a:t> </a:t>
            </a:r>
            <a:r>
              <a:rPr lang="en-GB" altLang="bg-BG" sz="1800" dirty="0" err="1" smtClean="0">
                <a:solidFill>
                  <a:prstClr val="black">
                    <a:lumMod val="75000"/>
                    <a:lumOff val="25000"/>
                  </a:prstClr>
                </a:solidFill>
                <a:latin typeface="Times New Roman" pitchFamily="18" charset="0"/>
                <a:cs typeface="Times New Roman" pitchFamily="18" charset="0"/>
              </a:rPr>
              <a:t>ниво</a:t>
            </a:r>
            <a:r>
              <a:rPr lang="bg-BG" altLang="bg-BG" sz="1800" dirty="0" smtClean="0">
                <a:solidFill>
                  <a:prstClr val="black">
                    <a:lumMod val="75000"/>
                    <a:lumOff val="25000"/>
                  </a:prstClr>
                </a:solidFill>
                <a:latin typeface="Times New Roman" pitchFamily="18" charset="0"/>
                <a:cs typeface="Times New Roman" pitchFamily="18" charset="0"/>
              </a:rPr>
              <a:t>.</a:t>
            </a:r>
          </a:p>
          <a:p>
            <a:pPr marL="0" indent="431800" algn="just" defTabSz="457200" eaLnBrk="1" fontAlgn="auto" hangingPunct="1">
              <a:lnSpc>
                <a:spcPct val="150000"/>
              </a:lnSpc>
              <a:spcBef>
                <a:spcPts val="1000"/>
              </a:spcBef>
              <a:spcAft>
                <a:spcPts val="0"/>
              </a:spcAft>
              <a:buFont typeface="Wingdings" pitchFamily="2" charset="2"/>
              <a:buChar char="Ø"/>
              <a:defRPr/>
            </a:pPr>
            <a:endParaRPr lang="bg-BG" altLang="bg-BG" sz="1800" dirty="0" smtClean="0">
              <a:solidFill>
                <a:prstClr val="black">
                  <a:lumMod val="75000"/>
                  <a:lumOff val="25000"/>
                </a:prstClr>
              </a:solidFill>
              <a:latin typeface="Times New Roman" pitchFamily="18" charset="0"/>
              <a:cs typeface="Times New Roman" pitchFamily="18" charset="0"/>
            </a:endParaRPr>
          </a:p>
          <a:p>
            <a:pPr marL="0" indent="431800" algn="just" defTabSz="457200" eaLnBrk="1" fontAlgn="auto" hangingPunct="1">
              <a:lnSpc>
                <a:spcPct val="150000"/>
              </a:lnSpc>
              <a:spcBef>
                <a:spcPts val="1000"/>
              </a:spcBef>
              <a:spcAft>
                <a:spcPts val="0"/>
              </a:spcAft>
              <a:buFont typeface="Wingdings" pitchFamily="2" charset="2"/>
              <a:buChar char="Ø"/>
              <a:defRPr/>
            </a:pPr>
            <a:r>
              <a:rPr lang="bg-BG" altLang="bg-BG" sz="1800" dirty="0" smtClean="0">
                <a:solidFill>
                  <a:prstClr val="black">
                    <a:lumMod val="75000"/>
                    <a:lumOff val="25000"/>
                  </a:prstClr>
                </a:solidFill>
                <a:latin typeface="Times New Roman" pitchFamily="18" charset="0"/>
                <a:cs typeface="Times New Roman" pitchFamily="18" charset="0"/>
              </a:rPr>
              <a:t> Прецизиране на задълженията и отговорностите на компетентните органи касаещи определянето на норми за устройственото планиране на територията, проектирането, изпълнението и поддържането на строежите, във връзка с намаляване на риска от бедствия.</a:t>
            </a:r>
          </a:p>
          <a:p>
            <a:pPr marL="0" indent="432000" algn="just" defTabSz="457200" eaLnBrk="1" hangingPunct="1">
              <a:lnSpc>
                <a:spcPct val="150000"/>
              </a:lnSpc>
              <a:spcBef>
                <a:spcPts val="1000"/>
              </a:spcBef>
              <a:buClr>
                <a:srgbClr val="A53010"/>
              </a:buClr>
              <a:buFont typeface="Wingdings" panose="05000000000000000000" pitchFamily="2" charset="2"/>
              <a:buChar char="Ø"/>
              <a:defRPr/>
            </a:pPr>
            <a:endParaRPr lang="bg-BG" altLang="bg-BG" sz="1800" dirty="0">
              <a:solidFill>
                <a:srgbClr val="000000"/>
              </a:solidFill>
              <a:latin typeface="Times New Roman" panose="02020603050405020304" pitchFamily="18" charset="0"/>
              <a:cs typeface="Times New Roman" panose="02020603050405020304" pitchFamily="18" charset="0"/>
            </a:endParaRPr>
          </a:p>
        </p:txBody>
      </p:sp>
      <p:sp>
        <p:nvSpPr>
          <p:cNvPr id="5125" name="TextBox 2"/>
          <p:cNvSpPr txBox="1">
            <a:spLocks noChangeArrowheads="1"/>
          </p:cNvSpPr>
          <p:nvPr/>
        </p:nvSpPr>
        <p:spPr bwMode="auto">
          <a:xfrm>
            <a:off x="457200" y="2924175"/>
            <a:ext cx="6553200" cy="369888"/>
          </a:xfrm>
          <a:prstGeom prst="rect">
            <a:avLst/>
          </a:prstGeom>
          <a:noFill/>
          <a:ln w="9525">
            <a:noFill/>
            <a:miter lim="800000"/>
            <a:headEnd/>
            <a:tailEnd/>
          </a:ln>
        </p:spPr>
        <p:txBody>
          <a:bodyPr>
            <a:spAutoFit/>
          </a:bodyPr>
          <a:lstStyle/>
          <a:p>
            <a:pPr algn="just"/>
            <a:r>
              <a:rPr lang="bg-BG" altLang="bg-BG">
                <a:solidFill>
                  <a:srgbClr val="000000"/>
                </a:solidFill>
              </a:rPr>
              <a:t>	</a:t>
            </a:r>
            <a:endParaRPr lang="en-US" altLang="bg-BG">
              <a:solidFill>
                <a:srgbClr val="00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7170" name="Picture 3"/>
          <p:cNvPicPr>
            <a:picLocks noChangeAspect="1"/>
          </p:cNvPicPr>
          <p:nvPr/>
        </p:nvPicPr>
        <p:blipFill>
          <a:blip r:embed="rId3" cstate="print"/>
          <a:srcRect/>
          <a:stretch>
            <a:fillRect/>
          </a:stretch>
        </p:blipFill>
        <p:spPr bwMode="auto">
          <a:xfrm>
            <a:off x="73025" y="236538"/>
            <a:ext cx="8997950" cy="609600"/>
          </a:xfrm>
          <a:prstGeom prst="rect">
            <a:avLst/>
          </a:prstGeom>
          <a:noFill/>
          <a:ln w="9525">
            <a:noFill/>
            <a:miter lim="800000"/>
            <a:headEnd/>
            <a:tailEnd/>
          </a:ln>
        </p:spPr>
      </p:pic>
      <p:sp>
        <p:nvSpPr>
          <p:cNvPr id="7171" name="Title 1"/>
          <p:cNvSpPr>
            <a:spLocks noGrp="1"/>
          </p:cNvSpPr>
          <p:nvPr>
            <p:ph type="title"/>
          </p:nvPr>
        </p:nvSpPr>
        <p:spPr>
          <a:xfrm>
            <a:off x="935038" y="73025"/>
            <a:ext cx="7273925" cy="936625"/>
          </a:xfrm>
        </p:spPr>
        <p:txBody>
          <a:bodyPr/>
          <a:lstStyle/>
          <a:p>
            <a:pPr eaLnBrk="1" hangingPunct="1"/>
            <a:r>
              <a:rPr lang="ru-RU" altLang="bg-BG" sz="2000" b="1" dirty="0" err="1" smtClean="0">
                <a:solidFill>
                  <a:schemeClr val="bg1"/>
                </a:solidFill>
                <a:latin typeface="Times New Roman" pitchFamily="18" charset="0"/>
                <a:cs typeface="Times New Roman" pitchFamily="18" charset="0"/>
              </a:rPr>
              <a:t>Предвидени</a:t>
            </a:r>
            <a:r>
              <a:rPr lang="ru-RU" altLang="bg-BG" sz="2000" b="1" dirty="0" smtClean="0">
                <a:solidFill>
                  <a:schemeClr val="bg1"/>
                </a:solidFill>
                <a:latin typeface="Times New Roman" pitchFamily="18" charset="0"/>
                <a:cs typeface="Times New Roman" pitchFamily="18" charset="0"/>
              </a:rPr>
              <a:t> </a:t>
            </a:r>
            <a:r>
              <a:rPr lang="ru-RU" altLang="bg-BG" sz="2000" b="1" dirty="0" err="1" smtClean="0">
                <a:solidFill>
                  <a:schemeClr val="bg1"/>
                </a:solidFill>
                <a:latin typeface="Times New Roman" pitchFamily="18" charset="0"/>
                <a:cs typeface="Times New Roman" pitchFamily="18" charset="0"/>
              </a:rPr>
              <a:t>промени</a:t>
            </a:r>
            <a:r>
              <a:rPr lang="ru-RU" altLang="bg-BG" sz="2000" b="1" dirty="0" smtClean="0">
                <a:solidFill>
                  <a:schemeClr val="bg1"/>
                </a:solidFill>
                <a:latin typeface="Times New Roman" pitchFamily="18" charset="0"/>
                <a:cs typeface="Times New Roman" pitchFamily="18" charset="0"/>
              </a:rPr>
              <a:t> </a:t>
            </a:r>
            <a:r>
              <a:rPr lang="ru-RU" altLang="bg-BG" sz="2000" b="1" dirty="0" err="1" smtClean="0">
                <a:solidFill>
                  <a:schemeClr val="bg1"/>
                </a:solidFill>
                <a:latin typeface="Times New Roman" pitchFamily="18" charset="0"/>
                <a:cs typeface="Times New Roman" pitchFamily="18" charset="0"/>
              </a:rPr>
              <a:t>със</a:t>
            </a:r>
            <a:r>
              <a:rPr lang="ru-RU" altLang="bg-BG" sz="2000" b="1" dirty="0" smtClean="0">
                <a:solidFill>
                  <a:schemeClr val="bg1"/>
                </a:solidFill>
                <a:latin typeface="Times New Roman" pitchFamily="18" charset="0"/>
                <a:cs typeface="Times New Roman" pitchFamily="18" charset="0"/>
              </a:rPr>
              <a:t> Закона за изменение и </a:t>
            </a:r>
            <a:r>
              <a:rPr lang="ru-RU" altLang="bg-BG" sz="2000" b="1" dirty="0" err="1" smtClean="0">
                <a:solidFill>
                  <a:schemeClr val="bg1"/>
                </a:solidFill>
                <a:latin typeface="Times New Roman" pitchFamily="18" charset="0"/>
                <a:cs typeface="Times New Roman" pitchFamily="18" charset="0"/>
              </a:rPr>
              <a:t>допълнение</a:t>
            </a:r>
            <a:r>
              <a:rPr lang="ru-RU" altLang="bg-BG" sz="2000" b="1" dirty="0" smtClean="0">
                <a:solidFill>
                  <a:schemeClr val="bg1"/>
                </a:solidFill>
                <a:latin typeface="Times New Roman" pitchFamily="18" charset="0"/>
                <a:cs typeface="Times New Roman" pitchFamily="18" charset="0"/>
              </a:rPr>
              <a:t> на Закона за защита при бедствия</a:t>
            </a:r>
            <a:endParaRPr lang="bg-BG" altLang="bg-BG" sz="2000" u="sng" dirty="0" smtClean="0">
              <a:solidFill>
                <a:schemeClr val="bg1"/>
              </a:solidFill>
              <a:latin typeface="Times New Roman" pitchFamily="18" charset="0"/>
              <a:cs typeface="Times New Roman" pitchFamily="18" charset="0"/>
            </a:endParaRPr>
          </a:p>
        </p:txBody>
      </p:sp>
      <p:pic>
        <p:nvPicPr>
          <p:cNvPr id="7172" name="Picture 3"/>
          <p:cNvPicPr>
            <a:picLocks noChangeAspect="1"/>
          </p:cNvPicPr>
          <p:nvPr/>
        </p:nvPicPr>
        <p:blipFill>
          <a:blip r:embed="rId4" cstate="print"/>
          <a:srcRect/>
          <a:stretch>
            <a:fillRect/>
          </a:stretch>
        </p:blipFill>
        <p:spPr bwMode="auto">
          <a:xfrm>
            <a:off x="6446838" y="4827588"/>
            <a:ext cx="2663825" cy="1471612"/>
          </a:xfrm>
          <a:prstGeom prst="rect">
            <a:avLst/>
          </a:prstGeom>
          <a:noFill/>
          <a:ln w="9525">
            <a:noFill/>
            <a:miter lim="800000"/>
            <a:headEnd/>
            <a:tailEnd/>
          </a:ln>
        </p:spPr>
      </p:pic>
      <p:sp>
        <p:nvSpPr>
          <p:cNvPr id="3" name="Content Placeholder 2"/>
          <p:cNvSpPr>
            <a:spLocks noGrp="1"/>
          </p:cNvSpPr>
          <p:nvPr>
            <p:ph idx="1"/>
          </p:nvPr>
        </p:nvSpPr>
        <p:spPr>
          <a:xfrm>
            <a:off x="457200" y="1036638"/>
            <a:ext cx="8229600" cy="4525962"/>
          </a:xfrm>
        </p:spPr>
        <p:txBody>
          <a:bodyPr/>
          <a:lstStyle/>
          <a:p>
            <a:pPr marL="0" indent="0" algn="just" eaLnBrk="1" hangingPunct="1">
              <a:buFontTx/>
              <a:buNone/>
              <a:defRPr/>
            </a:pPr>
            <a:endParaRPr lang="ru-RU" sz="1800" dirty="0" smtClean="0">
              <a:latin typeface="Times New Roman" panose="02020603050405020304" pitchFamily="18" charset="0"/>
              <a:cs typeface="Times New Roman" panose="02020603050405020304" pitchFamily="18" charset="0"/>
            </a:endParaRPr>
          </a:p>
          <a:p>
            <a:pPr algn="just" eaLnBrk="1" hangingPunct="1">
              <a:buFont typeface="Wingdings" panose="05000000000000000000" pitchFamily="2" charset="2"/>
              <a:buChar char="Ø"/>
              <a:defRPr/>
            </a:pPr>
            <a:r>
              <a:rPr lang="ru-RU" sz="1800" dirty="0" smtClean="0">
                <a:latin typeface="Times New Roman" panose="02020603050405020304" pitchFamily="18" charset="0"/>
                <a:cs typeface="Times New Roman" panose="02020603050405020304" pitchFamily="18" charset="0"/>
              </a:rPr>
              <a:t>Въвеждане на ясни механизми за действие на отговорните институции;</a:t>
            </a:r>
          </a:p>
          <a:p>
            <a:pPr algn="just" eaLnBrk="1" hangingPunct="1">
              <a:buFont typeface="Wingdings" panose="05000000000000000000" pitchFamily="2" charset="2"/>
              <a:buChar char="Ø"/>
              <a:defRPr/>
            </a:pPr>
            <a:endParaRPr lang="ru-RU" sz="1800" dirty="0" smtClean="0">
              <a:latin typeface="Times New Roman" panose="02020603050405020304" pitchFamily="18" charset="0"/>
              <a:cs typeface="Times New Roman" panose="02020603050405020304" pitchFamily="18" charset="0"/>
            </a:endParaRPr>
          </a:p>
          <a:p>
            <a:pPr algn="just" eaLnBrk="1" hangingPunct="1">
              <a:buFont typeface="Wingdings" panose="05000000000000000000" pitchFamily="2" charset="2"/>
              <a:buChar char="Ø"/>
              <a:defRPr/>
            </a:pPr>
            <a:r>
              <a:rPr lang="ru-RU" sz="1800" dirty="0" smtClean="0">
                <a:latin typeface="Times New Roman" panose="02020603050405020304" pitchFamily="18" charset="0"/>
                <a:cs typeface="Times New Roman" panose="02020603050405020304" pitchFamily="18" charset="0"/>
              </a:rPr>
              <a:t>Прецизиране на задълженията на институциите, произтичащи от ЗЗБ;</a:t>
            </a:r>
          </a:p>
          <a:p>
            <a:pPr algn="just" eaLnBrk="1" hangingPunct="1">
              <a:buFont typeface="Wingdings" panose="05000000000000000000" pitchFamily="2" charset="2"/>
              <a:buChar char="Ø"/>
              <a:defRPr/>
            </a:pPr>
            <a:endParaRPr lang="ru-RU" sz="1800" dirty="0" smtClean="0">
              <a:latin typeface="Times New Roman" panose="02020603050405020304" pitchFamily="18" charset="0"/>
              <a:cs typeface="Times New Roman" panose="02020603050405020304" pitchFamily="18" charset="0"/>
            </a:endParaRPr>
          </a:p>
          <a:p>
            <a:pPr marL="0" indent="355600" algn="just" eaLnBrk="1" hangingPunct="1">
              <a:buFont typeface="Wingdings" panose="05000000000000000000" pitchFamily="2" charset="2"/>
              <a:buChar char="Ø"/>
              <a:defRPr/>
            </a:pPr>
            <a:r>
              <a:rPr lang="ru-RU" sz="1800" dirty="0" smtClean="0">
                <a:latin typeface="Times New Roman" panose="02020603050405020304" pitchFamily="18" charset="0"/>
                <a:cs typeface="Times New Roman" panose="02020603050405020304" pitchFamily="18" charset="0"/>
              </a:rPr>
              <a:t>Оптимизиране планирането на ефективното </a:t>
            </a:r>
            <a:r>
              <a:rPr lang="ru-RU" sz="1800" dirty="0">
                <a:latin typeface="Times New Roman" panose="02020603050405020304" pitchFamily="18" charset="0"/>
                <a:cs typeface="Times New Roman" panose="02020603050405020304" pitchFamily="18" charset="0"/>
              </a:rPr>
              <a:t>използване </a:t>
            </a:r>
            <a:r>
              <a:rPr lang="ru-RU" sz="1800" dirty="0" smtClean="0">
                <a:latin typeface="Times New Roman" panose="02020603050405020304" pitchFamily="18" charset="0"/>
                <a:cs typeface="Times New Roman" panose="02020603050405020304" pitchFamily="18" charset="0"/>
              </a:rPr>
              <a:t>на финансовите ресурси;</a:t>
            </a:r>
          </a:p>
          <a:p>
            <a:pPr algn="just" eaLnBrk="1" hangingPunct="1">
              <a:buFont typeface="Wingdings" panose="05000000000000000000" pitchFamily="2" charset="2"/>
              <a:buChar char="Ø"/>
              <a:defRPr/>
            </a:pPr>
            <a:endParaRPr lang="ru-RU" sz="1800" dirty="0" smtClean="0">
              <a:latin typeface="Times New Roman" panose="02020603050405020304" pitchFamily="18" charset="0"/>
              <a:cs typeface="Times New Roman" panose="02020603050405020304" pitchFamily="18" charset="0"/>
            </a:endParaRPr>
          </a:p>
          <a:p>
            <a:pPr marL="0" indent="355600" algn="just" eaLnBrk="1" hangingPunct="1">
              <a:buFont typeface="Wingdings" panose="05000000000000000000" pitchFamily="2" charset="2"/>
              <a:buChar char="Ø"/>
              <a:defRPr/>
            </a:pPr>
            <a:r>
              <a:rPr lang="ru-RU" sz="1800" dirty="0" smtClean="0">
                <a:latin typeface="Times New Roman" panose="02020603050405020304" pitchFamily="18" charset="0"/>
                <a:cs typeface="Times New Roman" panose="02020603050405020304" pitchFamily="18" charset="0"/>
              </a:rPr>
              <a:t>Подобряване на обучението и практическата подготовка, комуникацията и координацията между органите на изпълнителната власт, силите за реагиране, доброволните формирования и населението;</a:t>
            </a:r>
          </a:p>
          <a:p>
            <a:pPr algn="just" eaLnBrk="1" hangingPunct="1">
              <a:buFont typeface="Wingdings" panose="05000000000000000000" pitchFamily="2" charset="2"/>
              <a:buChar char="Ø"/>
              <a:defRPr/>
            </a:pPr>
            <a:endParaRPr lang="ru-RU" sz="1800" dirty="0" smtClean="0">
              <a:latin typeface="Times New Roman" panose="02020603050405020304" pitchFamily="18" charset="0"/>
              <a:cs typeface="Times New Roman" panose="02020603050405020304" pitchFamily="18" charset="0"/>
            </a:endParaRPr>
          </a:p>
          <a:p>
            <a:pPr marL="0" indent="355600" algn="just" eaLnBrk="1" hangingPunct="1">
              <a:buFont typeface="Wingdings" panose="05000000000000000000" pitchFamily="2" charset="2"/>
              <a:buChar char="Ø"/>
              <a:defRPr/>
            </a:pPr>
            <a:r>
              <a:rPr lang="ru-RU" sz="1800" dirty="0" smtClean="0">
                <a:latin typeface="Times New Roman" panose="02020603050405020304" pitchFamily="18" charset="0"/>
                <a:cs typeface="Times New Roman" panose="02020603050405020304" pitchFamily="18" charset="0"/>
              </a:rPr>
              <a:t>Ограничаване на субективното използване </a:t>
            </a:r>
            <a:r>
              <a:rPr lang="ru-RU" sz="1800" dirty="0" err="1" smtClean="0">
                <a:latin typeface="Times New Roman" panose="02020603050405020304" pitchFamily="18" charset="0"/>
                <a:cs typeface="Times New Roman" panose="02020603050405020304" pitchFamily="18" charset="0"/>
              </a:rPr>
              <a:t>на</a:t>
            </a:r>
            <a:r>
              <a:rPr lang="ru-RU" sz="1800" dirty="0" smtClean="0">
                <a:latin typeface="Times New Roman" panose="02020603050405020304" pitchFamily="18" charset="0"/>
                <a:cs typeface="Times New Roman" panose="02020603050405020304" pitchFamily="18" charset="0"/>
              </a:rPr>
              <a:t> режим </a:t>
            </a:r>
          </a:p>
          <a:p>
            <a:pPr marL="0" indent="0" algn="just" eaLnBrk="1" hangingPunct="1">
              <a:buFontTx/>
              <a:buNone/>
              <a:defRPr/>
            </a:pP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бедствено</a:t>
            </a:r>
            <a:r>
              <a:rPr lang="ru-RU" sz="1800" dirty="0" smtClean="0">
                <a:latin typeface="Times New Roman" panose="02020603050405020304" pitchFamily="18" charset="0"/>
                <a:cs typeface="Times New Roman" panose="02020603050405020304" pitchFamily="18" charset="0"/>
              </a:rPr>
              <a:t> положение” от страна на </a:t>
            </a:r>
            <a:r>
              <a:rPr lang="ru-RU" sz="1800" dirty="0" err="1" smtClean="0">
                <a:latin typeface="Times New Roman" panose="02020603050405020304" pitchFamily="18" charset="0"/>
                <a:cs typeface="Times New Roman" panose="02020603050405020304" pitchFamily="18" charset="0"/>
              </a:rPr>
              <a:t>компетентните</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органи</a:t>
            </a:r>
            <a:r>
              <a:rPr lang="ru-RU" sz="1800" dirty="0" smtClean="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8194" name="Picture 1"/>
          <p:cNvPicPr>
            <a:picLocks noChangeAspect="1"/>
          </p:cNvPicPr>
          <p:nvPr/>
        </p:nvPicPr>
        <p:blipFill>
          <a:blip r:embed="rId3" cstate="print"/>
          <a:srcRect/>
          <a:stretch>
            <a:fillRect/>
          </a:stretch>
        </p:blipFill>
        <p:spPr bwMode="auto">
          <a:xfrm>
            <a:off x="7235825" y="5229225"/>
            <a:ext cx="1908175" cy="1390650"/>
          </a:xfrm>
          <a:prstGeom prst="rect">
            <a:avLst/>
          </a:prstGeom>
          <a:noFill/>
          <a:ln w="9525">
            <a:noFill/>
            <a:miter lim="800000"/>
            <a:headEnd/>
            <a:tailEnd/>
          </a:ln>
        </p:spPr>
      </p:pic>
      <p:pic>
        <p:nvPicPr>
          <p:cNvPr id="8195" name="Picture 3"/>
          <p:cNvPicPr>
            <a:picLocks noChangeAspect="1"/>
          </p:cNvPicPr>
          <p:nvPr/>
        </p:nvPicPr>
        <p:blipFill>
          <a:blip r:embed="rId4" cstate="print"/>
          <a:srcRect/>
          <a:stretch>
            <a:fillRect/>
          </a:stretch>
        </p:blipFill>
        <p:spPr bwMode="auto">
          <a:xfrm>
            <a:off x="73025" y="236538"/>
            <a:ext cx="8997950" cy="609600"/>
          </a:xfrm>
          <a:prstGeom prst="rect">
            <a:avLst/>
          </a:prstGeom>
          <a:noFill/>
          <a:ln w="9525">
            <a:noFill/>
            <a:miter lim="800000"/>
            <a:headEnd/>
            <a:tailEnd/>
          </a:ln>
        </p:spPr>
      </p:pic>
      <p:sp>
        <p:nvSpPr>
          <p:cNvPr id="8196" name="Title 1"/>
          <p:cNvSpPr>
            <a:spLocks noGrp="1"/>
          </p:cNvSpPr>
          <p:nvPr>
            <p:ph type="title"/>
          </p:nvPr>
        </p:nvSpPr>
        <p:spPr>
          <a:xfrm>
            <a:off x="785813" y="73025"/>
            <a:ext cx="7273925" cy="936625"/>
          </a:xfrm>
        </p:spPr>
        <p:txBody>
          <a:bodyPr/>
          <a:lstStyle/>
          <a:p>
            <a:pPr eaLnBrk="1" hangingPunct="1"/>
            <a:r>
              <a:rPr lang="bg-BG" altLang="bg-BG" sz="2000" b="1" smtClean="0">
                <a:solidFill>
                  <a:schemeClr val="bg1"/>
                </a:solidFill>
                <a:latin typeface="Times New Roman" pitchFamily="18" charset="0"/>
                <a:cs typeface="Times New Roman" pitchFamily="18" charset="0"/>
              </a:rPr>
              <a:t>Съвети за намаляване на риска от бедствия</a:t>
            </a:r>
            <a:endParaRPr lang="bg-BG" altLang="bg-BG" sz="2000" smtClean="0">
              <a:solidFill>
                <a:schemeClr val="bg1"/>
              </a:solidFill>
            </a:endParaRPr>
          </a:p>
        </p:txBody>
      </p:sp>
      <p:sp>
        <p:nvSpPr>
          <p:cNvPr id="4101" name="Content Placeholder 2"/>
          <p:cNvSpPr>
            <a:spLocks noGrp="1"/>
          </p:cNvSpPr>
          <p:nvPr>
            <p:ph idx="1"/>
          </p:nvPr>
        </p:nvSpPr>
        <p:spPr>
          <a:xfrm>
            <a:off x="467544" y="1844824"/>
            <a:ext cx="7787208" cy="3575223"/>
          </a:xfrm>
        </p:spPr>
        <p:txBody>
          <a:bodyPr/>
          <a:lstStyle/>
          <a:p>
            <a:pPr marL="0" indent="431800" algn="just" defTabSz="457200" eaLnBrk="1" fontAlgn="auto" hangingPunct="1">
              <a:lnSpc>
                <a:spcPct val="140000"/>
              </a:lnSpc>
              <a:spcBef>
                <a:spcPts val="1000"/>
              </a:spcBef>
              <a:spcAft>
                <a:spcPts val="0"/>
              </a:spcAft>
              <a:buFont typeface="Wingdings" pitchFamily="2" charset="2"/>
              <a:buChar char="Ø"/>
              <a:defRPr/>
            </a:pPr>
            <a:r>
              <a:rPr lang="ru-RU" altLang="bg-BG" sz="1800" dirty="0">
                <a:solidFill>
                  <a:prstClr val="black">
                    <a:lumMod val="75000"/>
                    <a:lumOff val="25000"/>
                  </a:prstClr>
                </a:solidFill>
                <a:latin typeface="Times New Roman" pitchFamily="18" charset="0"/>
                <a:cs typeface="Times New Roman" pitchFamily="18" charset="0"/>
              </a:rPr>
              <a:t>Съветите за намаляване на риска от бедствия ще изпълняват ролята на платформи за намаляване на риска от бедствия на съответните нива. </a:t>
            </a:r>
          </a:p>
          <a:p>
            <a:pPr marL="0" indent="431800" algn="just" defTabSz="457200" eaLnBrk="1" fontAlgn="auto" hangingPunct="1">
              <a:lnSpc>
                <a:spcPct val="140000"/>
              </a:lnSpc>
              <a:spcBef>
                <a:spcPts val="1000"/>
              </a:spcBef>
              <a:spcAft>
                <a:spcPts val="0"/>
              </a:spcAft>
              <a:buFont typeface="Wingdings" pitchFamily="2" charset="2"/>
              <a:buChar char="Ø"/>
              <a:defRPr/>
            </a:pPr>
            <a:r>
              <a:rPr lang="bg-BG" altLang="bg-BG" sz="1800" dirty="0" smtClean="0">
                <a:solidFill>
                  <a:prstClr val="black">
                    <a:lumMod val="75000"/>
                    <a:lumOff val="25000"/>
                  </a:prstClr>
                </a:solidFill>
                <a:latin typeface="Times New Roman" pitchFamily="18" charset="0"/>
                <a:cs typeface="Times New Roman" pitchFamily="18" charset="0"/>
              </a:rPr>
              <a:t>Н</a:t>
            </a:r>
            <a:r>
              <a:rPr lang="en-GB" altLang="bg-BG" sz="1800" dirty="0" err="1" smtClean="0">
                <a:solidFill>
                  <a:prstClr val="black">
                    <a:lumMod val="75000"/>
                    <a:lumOff val="25000"/>
                  </a:prstClr>
                </a:solidFill>
                <a:latin typeface="Times New Roman" pitchFamily="18" charset="0"/>
                <a:cs typeface="Times New Roman" pitchFamily="18" charset="0"/>
              </a:rPr>
              <a:t>асърчаване</a:t>
            </a:r>
            <a:r>
              <a:rPr lang="en-GB" altLang="bg-BG" sz="1800" dirty="0" smtClean="0">
                <a:solidFill>
                  <a:prstClr val="black">
                    <a:lumMod val="75000"/>
                    <a:lumOff val="25000"/>
                  </a:prstClr>
                </a:solidFill>
                <a:latin typeface="Times New Roman" pitchFamily="18" charset="0"/>
                <a:cs typeface="Times New Roman" pitchFamily="18" charset="0"/>
              </a:rPr>
              <a:t> </a:t>
            </a:r>
            <a:r>
              <a:rPr lang="en-GB" altLang="bg-BG" sz="1800" dirty="0">
                <a:solidFill>
                  <a:prstClr val="black">
                    <a:lumMod val="75000"/>
                    <a:lumOff val="25000"/>
                  </a:prstClr>
                </a:solidFill>
                <a:latin typeface="Times New Roman" pitchFamily="18" charset="0"/>
                <a:cs typeface="Times New Roman" pitchFamily="18" charset="0"/>
              </a:rPr>
              <a:t>и </a:t>
            </a:r>
            <a:r>
              <a:rPr lang="en-GB" altLang="bg-BG" sz="1800" dirty="0" err="1" smtClean="0">
                <a:solidFill>
                  <a:prstClr val="black">
                    <a:lumMod val="75000"/>
                    <a:lumOff val="25000"/>
                  </a:prstClr>
                </a:solidFill>
                <a:latin typeface="Times New Roman" pitchFamily="18" charset="0"/>
                <a:cs typeface="Times New Roman" pitchFamily="18" charset="0"/>
              </a:rPr>
              <a:t>стимулиране</a:t>
            </a:r>
            <a:r>
              <a:rPr lang="en-GB" altLang="bg-BG" sz="1800" dirty="0" smtClean="0">
                <a:solidFill>
                  <a:prstClr val="black">
                    <a:lumMod val="75000"/>
                    <a:lumOff val="25000"/>
                  </a:prstClr>
                </a:solidFill>
                <a:latin typeface="Times New Roman" pitchFamily="18" charset="0"/>
                <a:cs typeface="Times New Roman" pitchFamily="18" charset="0"/>
              </a:rPr>
              <a:t> </a:t>
            </a:r>
            <a:r>
              <a:rPr lang="en-GB" altLang="bg-BG" sz="1800" dirty="0" err="1">
                <a:solidFill>
                  <a:prstClr val="black">
                    <a:lumMod val="75000"/>
                    <a:lumOff val="25000"/>
                  </a:prstClr>
                </a:solidFill>
                <a:latin typeface="Times New Roman" pitchFamily="18" charset="0"/>
                <a:cs typeface="Times New Roman" pitchFamily="18" charset="0"/>
              </a:rPr>
              <a:t>на</a:t>
            </a:r>
            <a:r>
              <a:rPr lang="en-GB" altLang="bg-BG" sz="1800" dirty="0">
                <a:solidFill>
                  <a:prstClr val="black">
                    <a:lumMod val="75000"/>
                    <a:lumOff val="25000"/>
                  </a:prstClr>
                </a:solidFill>
                <a:latin typeface="Times New Roman" pitchFamily="18" charset="0"/>
                <a:cs typeface="Times New Roman" pitchFamily="18" charset="0"/>
              </a:rPr>
              <a:t> </a:t>
            </a:r>
            <a:r>
              <a:rPr lang="en-GB" altLang="bg-BG" sz="1800" dirty="0" err="1">
                <a:solidFill>
                  <a:prstClr val="black">
                    <a:lumMod val="75000"/>
                    <a:lumOff val="25000"/>
                  </a:prstClr>
                </a:solidFill>
                <a:latin typeface="Times New Roman" pitchFamily="18" charset="0"/>
                <a:cs typeface="Times New Roman" pitchFamily="18" charset="0"/>
              </a:rPr>
              <a:t>публичния</a:t>
            </a:r>
            <a:r>
              <a:rPr lang="en-GB" altLang="bg-BG" sz="1800" dirty="0">
                <a:solidFill>
                  <a:prstClr val="black">
                    <a:lumMod val="75000"/>
                    <a:lumOff val="25000"/>
                  </a:prstClr>
                </a:solidFill>
                <a:latin typeface="Times New Roman" pitchFamily="18" charset="0"/>
                <a:cs typeface="Times New Roman" pitchFamily="18" charset="0"/>
              </a:rPr>
              <a:t> и </a:t>
            </a:r>
            <a:r>
              <a:rPr lang="en-GB" altLang="bg-BG" sz="1800" dirty="0" err="1" smtClean="0">
                <a:solidFill>
                  <a:prstClr val="black">
                    <a:lumMod val="75000"/>
                    <a:lumOff val="25000"/>
                  </a:prstClr>
                </a:solidFill>
                <a:latin typeface="Times New Roman" pitchFamily="18" charset="0"/>
                <a:cs typeface="Times New Roman" pitchFamily="18" charset="0"/>
              </a:rPr>
              <a:t>на</a:t>
            </a:r>
            <a:r>
              <a:rPr lang="en-GB" altLang="bg-BG" sz="1800" dirty="0" smtClean="0">
                <a:solidFill>
                  <a:prstClr val="black">
                    <a:lumMod val="75000"/>
                    <a:lumOff val="25000"/>
                  </a:prstClr>
                </a:solidFill>
                <a:latin typeface="Times New Roman" pitchFamily="18" charset="0"/>
                <a:cs typeface="Times New Roman" pitchFamily="18" charset="0"/>
              </a:rPr>
              <a:t> </a:t>
            </a:r>
            <a:r>
              <a:rPr lang="en-GB" altLang="bg-BG" sz="1800" dirty="0" err="1" smtClean="0">
                <a:solidFill>
                  <a:prstClr val="black">
                    <a:lumMod val="75000"/>
                    <a:lumOff val="25000"/>
                  </a:prstClr>
                </a:solidFill>
                <a:latin typeface="Times New Roman" pitchFamily="18" charset="0"/>
                <a:cs typeface="Times New Roman" pitchFamily="18" charset="0"/>
              </a:rPr>
              <a:t>частния</a:t>
            </a:r>
            <a:r>
              <a:rPr lang="en-GB" altLang="bg-BG" sz="1800" dirty="0" smtClean="0">
                <a:solidFill>
                  <a:prstClr val="black">
                    <a:lumMod val="75000"/>
                    <a:lumOff val="25000"/>
                  </a:prstClr>
                </a:solidFill>
                <a:latin typeface="Times New Roman" pitchFamily="18" charset="0"/>
                <a:cs typeface="Times New Roman" pitchFamily="18" charset="0"/>
              </a:rPr>
              <a:t> </a:t>
            </a:r>
            <a:r>
              <a:rPr lang="en-GB" altLang="bg-BG" sz="1800" dirty="0" err="1">
                <a:solidFill>
                  <a:prstClr val="black">
                    <a:lumMod val="75000"/>
                    <a:lumOff val="25000"/>
                  </a:prstClr>
                </a:solidFill>
                <a:latin typeface="Times New Roman" pitchFamily="18" charset="0"/>
                <a:cs typeface="Times New Roman" pitchFamily="18" charset="0"/>
              </a:rPr>
              <a:t>сектор</a:t>
            </a:r>
            <a:r>
              <a:rPr lang="en-GB" altLang="bg-BG" sz="1800" dirty="0">
                <a:solidFill>
                  <a:prstClr val="black">
                    <a:lumMod val="75000"/>
                    <a:lumOff val="25000"/>
                  </a:prstClr>
                </a:solidFill>
                <a:latin typeface="Times New Roman" pitchFamily="18" charset="0"/>
                <a:cs typeface="Times New Roman" pitchFamily="18" charset="0"/>
              </a:rPr>
              <a:t> </a:t>
            </a:r>
            <a:r>
              <a:rPr lang="en-GB" altLang="bg-BG" sz="1800" dirty="0" err="1">
                <a:solidFill>
                  <a:prstClr val="black">
                    <a:lumMod val="75000"/>
                    <a:lumOff val="25000"/>
                  </a:prstClr>
                </a:solidFill>
                <a:latin typeface="Times New Roman" pitchFamily="18" charset="0"/>
                <a:cs typeface="Times New Roman" pitchFamily="18" charset="0"/>
              </a:rPr>
              <a:t>за</a:t>
            </a:r>
            <a:r>
              <a:rPr lang="en-GB" altLang="bg-BG" sz="1800" dirty="0">
                <a:solidFill>
                  <a:prstClr val="black">
                    <a:lumMod val="75000"/>
                    <a:lumOff val="25000"/>
                  </a:prstClr>
                </a:solidFill>
                <a:latin typeface="Times New Roman" pitchFamily="18" charset="0"/>
                <a:cs typeface="Times New Roman" pitchFamily="18" charset="0"/>
              </a:rPr>
              <a:t> </a:t>
            </a:r>
            <a:r>
              <a:rPr lang="en-GB" altLang="bg-BG" sz="1800" dirty="0" err="1">
                <a:solidFill>
                  <a:prstClr val="black">
                    <a:lumMod val="75000"/>
                    <a:lumOff val="25000"/>
                  </a:prstClr>
                </a:solidFill>
                <a:latin typeface="Times New Roman" pitchFamily="18" charset="0"/>
                <a:cs typeface="Times New Roman" pitchFamily="18" charset="0"/>
              </a:rPr>
              <a:t>предприемане</a:t>
            </a:r>
            <a:r>
              <a:rPr lang="en-GB" altLang="bg-BG" sz="1800" dirty="0">
                <a:solidFill>
                  <a:prstClr val="black">
                    <a:lumMod val="75000"/>
                    <a:lumOff val="25000"/>
                  </a:prstClr>
                </a:solidFill>
                <a:latin typeface="Times New Roman" pitchFamily="18" charset="0"/>
                <a:cs typeface="Times New Roman" pitchFamily="18" charset="0"/>
              </a:rPr>
              <a:t> </a:t>
            </a:r>
            <a:r>
              <a:rPr lang="en-GB" altLang="bg-BG" sz="1800" dirty="0" err="1">
                <a:solidFill>
                  <a:prstClr val="black">
                    <a:lumMod val="75000"/>
                    <a:lumOff val="25000"/>
                  </a:prstClr>
                </a:solidFill>
                <a:latin typeface="Times New Roman" pitchFamily="18" charset="0"/>
                <a:cs typeface="Times New Roman" pitchFamily="18" charset="0"/>
              </a:rPr>
              <a:t>на</a:t>
            </a:r>
            <a:r>
              <a:rPr lang="en-GB" altLang="bg-BG" sz="1800" dirty="0">
                <a:solidFill>
                  <a:prstClr val="black">
                    <a:lumMod val="75000"/>
                    <a:lumOff val="25000"/>
                  </a:prstClr>
                </a:solidFill>
                <a:latin typeface="Times New Roman" pitchFamily="18" charset="0"/>
                <a:cs typeface="Times New Roman" pitchFamily="18" charset="0"/>
              </a:rPr>
              <a:t> </a:t>
            </a:r>
            <a:r>
              <a:rPr lang="en-GB" altLang="bg-BG" sz="1800" dirty="0" err="1">
                <a:solidFill>
                  <a:prstClr val="black">
                    <a:lumMod val="75000"/>
                    <a:lumOff val="25000"/>
                  </a:prstClr>
                </a:solidFill>
                <a:latin typeface="Times New Roman" pitchFamily="18" charset="0"/>
                <a:cs typeface="Times New Roman" pitchFamily="18" charset="0"/>
              </a:rPr>
              <a:t>действия</a:t>
            </a:r>
            <a:r>
              <a:rPr lang="en-GB" altLang="bg-BG" sz="1800" dirty="0">
                <a:solidFill>
                  <a:prstClr val="black">
                    <a:lumMod val="75000"/>
                    <a:lumOff val="25000"/>
                  </a:prstClr>
                </a:solidFill>
                <a:latin typeface="Times New Roman" pitchFamily="18" charset="0"/>
                <a:cs typeface="Times New Roman" pitchFamily="18" charset="0"/>
              </a:rPr>
              <a:t> и </a:t>
            </a:r>
            <a:r>
              <a:rPr lang="en-GB" altLang="bg-BG" sz="1800" dirty="0" err="1">
                <a:solidFill>
                  <a:prstClr val="black">
                    <a:lumMod val="75000"/>
                    <a:lumOff val="25000"/>
                  </a:prstClr>
                </a:solidFill>
                <a:latin typeface="Times New Roman" pitchFamily="18" charset="0"/>
                <a:cs typeface="Times New Roman" pitchFamily="18" charset="0"/>
              </a:rPr>
              <a:t>адресиране</a:t>
            </a:r>
            <a:r>
              <a:rPr lang="en-GB" altLang="bg-BG" sz="1800" dirty="0">
                <a:solidFill>
                  <a:prstClr val="black">
                    <a:lumMod val="75000"/>
                    <a:lumOff val="25000"/>
                  </a:prstClr>
                </a:solidFill>
                <a:latin typeface="Times New Roman" pitchFamily="18" charset="0"/>
                <a:cs typeface="Times New Roman" pitchFamily="18" charset="0"/>
              </a:rPr>
              <a:t> </a:t>
            </a:r>
            <a:r>
              <a:rPr lang="en-GB" altLang="bg-BG" sz="1800" dirty="0" err="1">
                <a:solidFill>
                  <a:prstClr val="black">
                    <a:lumMod val="75000"/>
                    <a:lumOff val="25000"/>
                  </a:prstClr>
                </a:solidFill>
                <a:latin typeface="Times New Roman" pitchFamily="18" charset="0"/>
                <a:cs typeface="Times New Roman" pitchFamily="18" charset="0"/>
              </a:rPr>
              <a:t>на</a:t>
            </a:r>
            <a:r>
              <a:rPr lang="en-GB" altLang="bg-BG" sz="1800" dirty="0">
                <a:solidFill>
                  <a:prstClr val="black">
                    <a:lumMod val="75000"/>
                    <a:lumOff val="25000"/>
                  </a:prstClr>
                </a:solidFill>
                <a:latin typeface="Times New Roman" pitchFamily="18" charset="0"/>
                <a:cs typeface="Times New Roman" pitchFamily="18" charset="0"/>
              </a:rPr>
              <a:t> </a:t>
            </a:r>
            <a:r>
              <a:rPr lang="en-GB" altLang="bg-BG" sz="1800" dirty="0" err="1">
                <a:solidFill>
                  <a:prstClr val="black">
                    <a:lumMod val="75000"/>
                    <a:lumOff val="25000"/>
                  </a:prstClr>
                </a:solidFill>
                <a:latin typeface="Times New Roman" pitchFamily="18" charset="0"/>
                <a:cs typeface="Times New Roman" pitchFamily="18" charset="0"/>
              </a:rPr>
              <a:t>дейностите</a:t>
            </a:r>
            <a:r>
              <a:rPr lang="en-GB" altLang="bg-BG" sz="1800" dirty="0">
                <a:solidFill>
                  <a:prstClr val="black">
                    <a:lumMod val="75000"/>
                    <a:lumOff val="25000"/>
                  </a:prstClr>
                </a:solidFill>
                <a:latin typeface="Times New Roman" pitchFamily="18" charset="0"/>
                <a:cs typeface="Times New Roman" pitchFamily="18" charset="0"/>
              </a:rPr>
              <a:t> </a:t>
            </a:r>
            <a:r>
              <a:rPr lang="en-GB" altLang="bg-BG" sz="1800" dirty="0" err="1">
                <a:solidFill>
                  <a:prstClr val="black">
                    <a:lumMod val="75000"/>
                    <a:lumOff val="25000"/>
                  </a:prstClr>
                </a:solidFill>
                <a:latin typeface="Times New Roman" pitchFamily="18" charset="0"/>
                <a:cs typeface="Times New Roman" pitchFamily="18" charset="0"/>
              </a:rPr>
              <a:t>по</a:t>
            </a:r>
            <a:r>
              <a:rPr lang="en-GB" altLang="bg-BG" sz="1800" dirty="0">
                <a:solidFill>
                  <a:prstClr val="black">
                    <a:lumMod val="75000"/>
                    <a:lumOff val="25000"/>
                  </a:prstClr>
                </a:solidFill>
                <a:latin typeface="Times New Roman" pitchFamily="18" charset="0"/>
                <a:cs typeface="Times New Roman" pitchFamily="18" charset="0"/>
              </a:rPr>
              <a:t> </a:t>
            </a:r>
            <a:r>
              <a:rPr lang="en-GB" altLang="bg-BG" sz="1800" dirty="0" err="1">
                <a:solidFill>
                  <a:prstClr val="black">
                    <a:lumMod val="75000"/>
                    <a:lumOff val="25000"/>
                  </a:prstClr>
                </a:solidFill>
                <a:latin typeface="Times New Roman" pitchFamily="18" charset="0"/>
                <a:cs typeface="Times New Roman" pitchFamily="18" charset="0"/>
              </a:rPr>
              <a:t>управление</a:t>
            </a:r>
            <a:r>
              <a:rPr lang="en-GB" altLang="bg-BG" sz="1800" dirty="0">
                <a:solidFill>
                  <a:prstClr val="black">
                    <a:lumMod val="75000"/>
                    <a:lumOff val="25000"/>
                  </a:prstClr>
                </a:solidFill>
                <a:latin typeface="Times New Roman" pitchFamily="18" charset="0"/>
                <a:cs typeface="Times New Roman" pitchFamily="18" charset="0"/>
              </a:rPr>
              <a:t> </a:t>
            </a:r>
            <a:r>
              <a:rPr lang="en-GB" altLang="bg-BG" sz="1800" dirty="0" err="1">
                <a:solidFill>
                  <a:prstClr val="black">
                    <a:lumMod val="75000"/>
                    <a:lumOff val="25000"/>
                  </a:prstClr>
                </a:solidFill>
                <a:latin typeface="Times New Roman" pitchFamily="18" charset="0"/>
                <a:cs typeface="Times New Roman" pitchFamily="18" charset="0"/>
              </a:rPr>
              <a:t>на</a:t>
            </a:r>
            <a:r>
              <a:rPr lang="en-GB" altLang="bg-BG" sz="1800" dirty="0">
                <a:solidFill>
                  <a:prstClr val="black">
                    <a:lumMod val="75000"/>
                    <a:lumOff val="25000"/>
                  </a:prstClr>
                </a:solidFill>
                <a:latin typeface="Times New Roman" pitchFamily="18" charset="0"/>
                <a:cs typeface="Times New Roman" pitchFamily="18" charset="0"/>
              </a:rPr>
              <a:t> </a:t>
            </a:r>
            <a:r>
              <a:rPr lang="en-GB" altLang="bg-BG" sz="1800" dirty="0" err="1">
                <a:solidFill>
                  <a:prstClr val="black">
                    <a:lumMod val="75000"/>
                    <a:lumOff val="25000"/>
                  </a:prstClr>
                </a:solidFill>
                <a:latin typeface="Times New Roman" pitchFamily="18" charset="0"/>
                <a:cs typeface="Times New Roman" pitchFamily="18" charset="0"/>
              </a:rPr>
              <a:t>риска</a:t>
            </a:r>
            <a:r>
              <a:rPr lang="en-GB" altLang="bg-BG" sz="1800" dirty="0">
                <a:solidFill>
                  <a:prstClr val="black">
                    <a:lumMod val="75000"/>
                    <a:lumOff val="25000"/>
                  </a:prstClr>
                </a:solidFill>
                <a:latin typeface="Times New Roman" pitchFamily="18" charset="0"/>
                <a:cs typeface="Times New Roman" pitchFamily="18" charset="0"/>
              </a:rPr>
              <a:t> </a:t>
            </a:r>
            <a:r>
              <a:rPr lang="en-GB" altLang="bg-BG" sz="1800" dirty="0" err="1">
                <a:solidFill>
                  <a:prstClr val="black">
                    <a:lumMod val="75000"/>
                    <a:lumOff val="25000"/>
                  </a:prstClr>
                </a:solidFill>
                <a:latin typeface="Times New Roman" pitchFamily="18" charset="0"/>
                <a:cs typeface="Times New Roman" pitchFamily="18" charset="0"/>
              </a:rPr>
              <a:t>от</a:t>
            </a:r>
            <a:r>
              <a:rPr lang="en-GB" altLang="bg-BG" sz="1800" dirty="0">
                <a:solidFill>
                  <a:prstClr val="black">
                    <a:lumMod val="75000"/>
                    <a:lumOff val="25000"/>
                  </a:prstClr>
                </a:solidFill>
                <a:latin typeface="Times New Roman" pitchFamily="18" charset="0"/>
                <a:cs typeface="Times New Roman" pitchFamily="18" charset="0"/>
              </a:rPr>
              <a:t> </a:t>
            </a:r>
            <a:r>
              <a:rPr lang="en-GB" altLang="bg-BG" sz="1800" dirty="0" err="1" smtClean="0">
                <a:solidFill>
                  <a:prstClr val="black">
                    <a:lumMod val="75000"/>
                    <a:lumOff val="25000"/>
                  </a:prstClr>
                </a:solidFill>
                <a:latin typeface="Times New Roman" pitchFamily="18" charset="0"/>
                <a:cs typeface="Times New Roman" pitchFamily="18" charset="0"/>
              </a:rPr>
              <a:t>бедствия</a:t>
            </a:r>
            <a:r>
              <a:rPr lang="en-GB" altLang="bg-BG" sz="1800" dirty="0" smtClean="0">
                <a:solidFill>
                  <a:prstClr val="black">
                    <a:lumMod val="75000"/>
                    <a:lumOff val="25000"/>
                  </a:prstClr>
                </a:solidFill>
                <a:latin typeface="Times New Roman" pitchFamily="18" charset="0"/>
                <a:cs typeface="Times New Roman" pitchFamily="18" charset="0"/>
              </a:rPr>
              <a:t>.</a:t>
            </a:r>
            <a:r>
              <a:rPr lang="bg-BG" altLang="bg-BG" sz="1800" dirty="0" smtClean="0">
                <a:solidFill>
                  <a:prstClr val="black">
                    <a:lumMod val="75000"/>
                    <a:lumOff val="25000"/>
                  </a:prstClr>
                </a:solidFill>
                <a:latin typeface="Times New Roman" pitchFamily="18" charset="0"/>
                <a:cs typeface="Times New Roman" pitchFamily="18" charset="0"/>
              </a:rPr>
              <a:t> </a:t>
            </a:r>
            <a:endParaRPr lang="bg-BG" altLang="bg-BG" sz="1800" dirty="0">
              <a:solidFill>
                <a:prstClr val="black">
                  <a:lumMod val="75000"/>
                  <a:lumOff val="25000"/>
                </a:prstClr>
              </a:solidFill>
              <a:latin typeface="Times New Roman" pitchFamily="18" charset="0"/>
              <a:cs typeface="Times New Roman" pitchFamily="18" charset="0"/>
            </a:endParaRPr>
          </a:p>
          <a:p>
            <a:pPr marL="0" indent="431800" algn="just" defTabSz="457200" eaLnBrk="1" fontAlgn="auto" hangingPunct="1">
              <a:lnSpc>
                <a:spcPct val="140000"/>
              </a:lnSpc>
              <a:spcBef>
                <a:spcPts val="1000"/>
              </a:spcBef>
              <a:spcAft>
                <a:spcPts val="0"/>
              </a:spcAft>
              <a:buFont typeface="Wingdings" pitchFamily="2" charset="2"/>
              <a:buChar char="Ø"/>
              <a:defRPr/>
            </a:pPr>
            <a:r>
              <a:rPr lang="bg-BG" altLang="bg-BG" sz="1800" dirty="0" smtClean="0">
                <a:solidFill>
                  <a:prstClr val="black">
                    <a:lumMod val="75000"/>
                    <a:lumOff val="25000"/>
                  </a:prstClr>
                </a:solidFill>
                <a:latin typeface="Times New Roman" pitchFamily="18" charset="0"/>
                <a:cs typeface="Times New Roman" pitchFamily="18" charset="0"/>
              </a:rPr>
              <a:t>З</a:t>
            </a:r>
            <a:r>
              <a:rPr lang="en-GB" altLang="bg-BG" sz="1800" dirty="0" err="1" smtClean="0">
                <a:solidFill>
                  <a:prstClr val="black">
                    <a:lumMod val="75000"/>
                    <a:lumOff val="25000"/>
                  </a:prstClr>
                </a:solidFill>
                <a:latin typeface="Times New Roman" pitchFamily="18" charset="0"/>
                <a:cs typeface="Times New Roman" pitchFamily="18" charset="0"/>
              </a:rPr>
              <a:t>асилва</a:t>
            </a:r>
            <a:r>
              <a:rPr lang="bg-BG" altLang="bg-BG" sz="1800" dirty="0" smtClean="0">
                <a:solidFill>
                  <a:prstClr val="black">
                    <a:lumMod val="75000"/>
                    <a:lumOff val="25000"/>
                  </a:prstClr>
                </a:solidFill>
                <a:latin typeface="Times New Roman" pitchFamily="18" charset="0"/>
                <a:cs typeface="Times New Roman" pitchFamily="18" charset="0"/>
              </a:rPr>
              <a:t>не на </a:t>
            </a:r>
            <a:r>
              <a:rPr lang="en-GB" altLang="bg-BG" sz="1800" dirty="0" err="1" smtClean="0">
                <a:solidFill>
                  <a:prstClr val="black">
                    <a:lumMod val="75000"/>
                    <a:lumOff val="25000"/>
                  </a:prstClr>
                </a:solidFill>
                <a:latin typeface="Times New Roman" pitchFamily="18" charset="0"/>
                <a:cs typeface="Times New Roman" pitchFamily="18" charset="0"/>
              </a:rPr>
              <a:t>ролята</a:t>
            </a:r>
            <a:r>
              <a:rPr lang="en-GB" altLang="bg-BG" sz="1800" dirty="0" smtClean="0">
                <a:solidFill>
                  <a:prstClr val="black">
                    <a:lumMod val="75000"/>
                    <a:lumOff val="25000"/>
                  </a:prstClr>
                </a:solidFill>
                <a:latin typeface="Times New Roman" pitchFamily="18" charset="0"/>
                <a:cs typeface="Times New Roman" pitchFamily="18" charset="0"/>
              </a:rPr>
              <a:t> </a:t>
            </a:r>
            <a:r>
              <a:rPr lang="en-GB" altLang="bg-BG" sz="1800" dirty="0" err="1" smtClean="0">
                <a:solidFill>
                  <a:prstClr val="black">
                    <a:lumMod val="75000"/>
                    <a:lumOff val="25000"/>
                  </a:prstClr>
                </a:solidFill>
                <a:latin typeface="Times New Roman" pitchFamily="18" charset="0"/>
                <a:cs typeface="Times New Roman" pitchFamily="18" charset="0"/>
              </a:rPr>
              <a:t>на</a:t>
            </a:r>
            <a:r>
              <a:rPr lang="en-GB" altLang="bg-BG" sz="1800" dirty="0" smtClean="0">
                <a:solidFill>
                  <a:prstClr val="black">
                    <a:lumMod val="75000"/>
                    <a:lumOff val="25000"/>
                  </a:prstClr>
                </a:solidFill>
                <a:latin typeface="Times New Roman" pitchFamily="18" charset="0"/>
                <a:cs typeface="Times New Roman" pitchFamily="18" charset="0"/>
              </a:rPr>
              <a:t> </a:t>
            </a:r>
            <a:r>
              <a:rPr lang="en-GB" altLang="bg-BG" sz="1800" dirty="0" err="1" smtClean="0">
                <a:solidFill>
                  <a:prstClr val="black">
                    <a:lumMod val="75000"/>
                    <a:lumOff val="25000"/>
                  </a:prstClr>
                </a:solidFill>
                <a:latin typeface="Times New Roman" pitchFamily="18" charset="0"/>
                <a:cs typeface="Times New Roman" pitchFamily="18" charset="0"/>
              </a:rPr>
              <a:t>националната</a:t>
            </a:r>
            <a:r>
              <a:rPr lang="en-GB" altLang="bg-BG" sz="1800" dirty="0" smtClean="0">
                <a:solidFill>
                  <a:prstClr val="black">
                    <a:lumMod val="75000"/>
                    <a:lumOff val="25000"/>
                  </a:prstClr>
                </a:solidFill>
                <a:latin typeface="Times New Roman" pitchFamily="18" charset="0"/>
                <a:cs typeface="Times New Roman" pitchFamily="18" charset="0"/>
              </a:rPr>
              <a:t> </a:t>
            </a:r>
            <a:r>
              <a:rPr lang="en-GB" altLang="bg-BG" sz="1800" dirty="0" err="1" smtClean="0">
                <a:solidFill>
                  <a:prstClr val="black">
                    <a:lumMod val="75000"/>
                    <a:lumOff val="25000"/>
                  </a:prstClr>
                </a:solidFill>
                <a:latin typeface="Times New Roman" pitchFamily="18" charset="0"/>
                <a:cs typeface="Times New Roman" pitchFamily="18" charset="0"/>
              </a:rPr>
              <a:t>платформа</a:t>
            </a:r>
            <a:r>
              <a:rPr lang="en-GB" altLang="bg-BG" sz="1800" dirty="0" smtClean="0">
                <a:solidFill>
                  <a:prstClr val="black">
                    <a:lumMod val="75000"/>
                    <a:lumOff val="25000"/>
                  </a:prstClr>
                </a:solidFill>
                <a:latin typeface="Times New Roman" pitchFamily="18" charset="0"/>
                <a:cs typeface="Times New Roman" pitchFamily="18" charset="0"/>
              </a:rPr>
              <a:t> </a:t>
            </a:r>
            <a:r>
              <a:rPr lang="en-GB" altLang="bg-BG" sz="1800" dirty="0" err="1" smtClean="0">
                <a:solidFill>
                  <a:prstClr val="black">
                    <a:lumMod val="75000"/>
                    <a:lumOff val="25000"/>
                  </a:prstClr>
                </a:solidFill>
                <a:latin typeface="Times New Roman" pitchFamily="18" charset="0"/>
                <a:cs typeface="Times New Roman" pitchFamily="18" charset="0"/>
              </a:rPr>
              <a:t>за</a:t>
            </a:r>
            <a:r>
              <a:rPr lang="en-GB" altLang="bg-BG" sz="1800" dirty="0" smtClean="0">
                <a:solidFill>
                  <a:prstClr val="black">
                    <a:lumMod val="75000"/>
                    <a:lumOff val="25000"/>
                  </a:prstClr>
                </a:solidFill>
                <a:latin typeface="Times New Roman" pitchFamily="18" charset="0"/>
                <a:cs typeface="Times New Roman" pitchFamily="18" charset="0"/>
              </a:rPr>
              <a:t> </a:t>
            </a:r>
            <a:r>
              <a:rPr lang="en-GB" altLang="bg-BG" sz="1800" dirty="0" err="1" smtClean="0">
                <a:solidFill>
                  <a:prstClr val="black">
                    <a:lumMod val="75000"/>
                    <a:lumOff val="25000"/>
                  </a:prstClr>
                </a:solidFill>
                <a:latin typeface="Times New Roman" pitchFamily="18" charset="0"/>
                <a:cs typeface="Times New Roman" pitchFamily="18" charset="0"/>
              </a:rPr>
              <a:t>намаляване</a:t>
            </a:r>
            <a:r>
              <a:rPr lang="en-GB" altLang="bg-BG" sz="1800" dirty="0" smtClean="0">
                <a:solidFill>
                  <a:prstClr val="black">
                    <a:lumMod val="75000"/>
                    <a:lumOff val="25000"/>
                  </a:prstClr>
                </a:solidFill>
                <a:latin typeface="Times New Roman" pitchFamily="18" charset="0"/>
                <a:cs typeface="Times New Roman" pitchFamily="18" charset="0"/>
              </a:rPr>
              <a:t> </a:t>
            </a:r>
            <a:r>
              <a:rPr lang="en-GB" altLang="bg-BG" sz="1800" dirty="0" err="1" smtClean="0">
                <a:solidFill>
                  <a:prstClr val="black">
                    <a:lumMod val="75000"/>
                    <a:lumOff val="25000"/>
                  </a:prstClr>
                </a:solidFill>
                <a:latin typeface="Times New Roman" pitchFamily="18" charset="0"/>
                <a:cs typeface="Times New Roman" pitchFamily="18" charset="0"/>
              </a:rPr>
              <a:t>на</a:t>
            </a:r>
            <a:r>
              <a:rPr lang="en-GB" altLang="bg-BG" sz="1800" dirty="0" smtClean="0">
                <a:solidFill>
                  <a:prstClr val="black">
                    <a:lumMod val="75000"/>
                    <a:lumOff val="25000"/>
                  </a:prstClr>
                </a:solidFill>
                <a:latin typeface="Times New Roman" pitchFamily="18" charset="0"/>
                <a:cs typeface="Times New Roman" pitchFamily="18" charset="0"/>
              </a:rPr>
              <a:t> </a:t>
            </a:r>
            <a:r>
              <a:rPr lang="en-GB" altLang="bg-BG" sz="1800" dirty="0" err="1" smtClean="0">
                <a:solidFill>
                  <a:prstClr val="black">
                    <a:lumMod val="75000"/>
                    <a:lumOff val="25000"/>
                  </a:prstClr>
                </a:solidFill>
                <a:latin typeface="Times New Roman" pitchFamily="18" charset="0"/>
                <a:cs typeface="Times New Roman" pitchFamily="18" charset="0"/>
              </a:rPr>
              <a:t>риска</a:t>
            </a:r>
            <a:r>
              <a:rPr lang="en-GB" altLang="bg-BG" sz="1800" dirty="0" smtClean="0">
                <a:solidFill>
                  <a:prstClr val="black">
                    <a:lumMod val="75000"/>
                    <a:lumOff val="25000"/>
                  </a:prstClr>
                </a:solidFill>
                <a:latin typeface="Times New Roman" pitchFamily="18" charset="0"/>
                <a:cs typeface="Times New Roman" pitchFamily="18" charset="0"/>
              </a:rPr>
              <a:t> </a:t>
            </a:r>
            <a:r>
              <a:rPr lang="en-GB" altLang="bg-BG" sz="1800" dirty="0" err="1" smtClean="0">
                <a:solidFill>
                  <a:prstClr val="black">
                    <a:lumMod val="75000"/>
                    <a:lumOff val="25000"/>
                  </a:prstClr>
                </a:solidFill>
                <a:latin typeface="Times New Roman" pitchFamily="18" charset="0"/>
                <a:cs typeface="Times New Roman" pitchFamily="18" charset="0"/>
              </a:rPr>
              <a:t>от</a:t>
            </a:r>
            <a:r>
              <a:rPr lang="en-GB" altLang="bg-BG" sz="1800" dirty="0" smtClean="0">
                <a:solidFill>
                  <a:prstClr val="black">
                    <a:lumMod val="75000"/>
                    <a:lumOff val="25000"/>
                  </a:prstClr>
                </a:solidFill>
                <a:latin typeface="Times New Roman" pitchFamily="18" charset="0"/>
                <a:cs typeface="Times New Roman" pitchFamily="18" charset="0"/>
              </a:rPr>
              <a:t> </a:t>
            </a:r>
            <a:r>
              <a:rPr lang="en-GB" altLang="bg-BG" sz="1800" dirty="0" err="1" smtClean="0">
                <a:solidFill>
                  <a:prstClr val="black">
                    <a:lumMod val="75000"/>
                    <a:lumOff val="25000"/>
                  </a:prstClr>
                </a:solidFill>
                <a:latin typeface="Times New Roman" pitchFamily="18" charset="0"/>
                <a:cs typeface="Times New Roman" pitchFamily="18" charset="0"/>
              </a:rPr>
              <a:t>бедствия</a:t>
            </a:r>
            <a:r>
              <a:rPr lang="en-GB" altLang="bg-BG" sz="1800" dirty="0" smtClean="0">
                <a:solidFill>
                  <a:prstClr val="black">
                    <a:lumMod val="75000"/>
                    <a:lumOff val="25000"/>
                  </a:prstClr>
                </a:solidFill>
                <a:latin typeface="Times New Roman" pitchFamily="18" charset="0"/>
                <a:cs typeface="Times New Roman" pitchFamily="18" charset="0"/>
              </a:rPr>
              <a:t>, </a:t>
            </a:r>
            <a:r>
              <a:rPr lang="en-GB" altLang="bg-BG" sz="1800" dirty="0" err="1" smtClean="0">
                <a:solidFill>
                  <a:prstClr val="black">
                    <a:lumMod val="75000"/>
                    <a:lumOff val="25000"/>
                  </a:prstClr>
                </a:solidFill>
                <a:latin typeface="Times New Roman" pitchFamily="18" charset="0"/>
                <a:cs typeface="Times New Roman" pitchFamily="18" charset="0"/>
              </a:rPr>
              <a:t>като</a:t>
            </a:r>
            <a:r>
              <a:rPr lang="en-GB" altLang="bg-BG" sz="1800" dirty="0" smtClean="0">
                <a:solidFill>
                  <a:prstClr val="black">
                    <a:lumMod val="75000"/>
                    <a:lumOff val="25000"/>
                  </a:prstClr>
                </a:solidFill>
                <a:latin typeface="Times New Roman" pitchFamily="18" charset="0"/>
                <a:cs typeface="Times New Roman" pitchFamily="18" charset="0"/>
              </a:rPr>
              <a:t> </a:t>
            </a:r>
            <a:r>
              <a:rPr lang="en-GB" altLang="bg-BG" sz="1800" dirty="0" err="1" smtClean="0">
                <a:solidFill>
                  <a:prstClr val="black">
                    <a:lumMod val="75000"/>
                    <a:lumOff val="25000"/>
                  </a:prstClr>
                </a:solidFill>
                <a:latin typeface="Times New Roman" pitchFamily="18" charset="0"/>
                <a:cs typeface="Times New Roman" pitchFamily="18" charset="0"/>
              </a:rPr>
              <a:t>се</a:t>
            </a:r>
            <a:r>
              <a:rPr lang="en-GB" altLang="bg-BG" sz="1800" dirty="0" smtClean="0">
                <a:solidFill>
                  <a:prstClr val="black">
                    <a:lumMod val="75000"/>
                    <a:lumOff val="25000"/>
                  </a:prstClr>
                </a:solidFill>
                <a:latin typeface="Times New Roman" pitchFamily="18" charset="0"/>
                <a:cs typeface="Times New Roman" pitchFamily="18" charset="0"/>
              </a:rPr>
              <a:t> </a:t>
            </a:r>
            <a:r>
              <a:rPr lang="en-GB" altLang="bg-BG" sz="1800" dirty="0" err="1" smtClean="0">
                <a:solidFill>
                  <a:prstClr val="black">
                    <a:lumMod val="75000"/>
                    <a:lumOff val="25000"/>
                  </a:prstClr>
                </a:solidFill>
                <a:latin typeface="Times New Roman" pitchFamily="18" charset="0"/>
                <a:cs typeface="Times New Roman" pitchFamily="18" charset="0"/>
              </a:rPr>
              <a:t>регламентират</a:t>
            </a:r>
            <a:r>
              <a:rPr lang="en-GB" altLang="bg-BG" sz="1800" dirty="0" smtClean="0">
                <a:solidFill>
                  <a:prstClr val="black">
                    <a:lumMod val="75000"/>
                    <a:lumOff val="25000"/>
                  </a:prstClr>
                </a:solidFill>
                <a:latin typeface="Times New Roman" pitchFamily="18" charset="0"/>
                <a:cs typeface="Times New Roman" pitchFamily="18" charset="0"/>
              </a:rPr>
              <a:t> </a:t>
            </a:r>
            <a:r>
              <a:rPr lang="en-GB" altLang="bg-BG" sz="1800" dirty="0" err="1" smtClean="0">
                <a:solidFill>
                  <a:prstClr val="black">
                    <a:lumMod val="75000"/>
                    <a:lumOff val="25000"/>
                  </a:prstClr>
                </a:solidFill>
                <a:latin typeface="Times New Roman" pitchFamily="18" charset="0"/>
                <a:cs typeface="Times New Roman" pitchFamily="18" charset="0"/>
              </a:rPr>
              <a:t>връзките</a:t>
            </a:r>
            <a:r>
              <a:rPr lang="en-GB" altLang="bg-BG" sz="1800" dirty="0" smtClean="0">
                <a:solidFill>
                  <a:prstClr val="black">
                    <a:lumMod val="75000"/>
                    <a:lumOff val="25000"/>
                  </a:prstClr>
                </a:solidFill>
                <a:latin typeface="Times New Roman" pitchFamily="18" charset="0"/>
                <a:cs typeface="Times New Roman" pitchFamily="18" charset="0"/>
              </a:rPr>
              <a:t> </a:t>
            </a:r>
            <a:r>
              <a:rPr lang="en-GB" altLang="bg-BG" sz="1800" dirty="0" err="1" smtClean="0">
                <a:solidFill>
                  <a:prstClr val="black">
                    <a:lumMod val="75000"/>
                    <a:lumOff val="25000"/>
                  </a:prstClr>
                </a:solidFill>
                <a:latin typeface="Times New Roman" pitchFamily="18" charset="0"/>
                <a:cs typeface="Times New Roman" pitchFamily="18" charset="0"/>
              </a:rPr>
              <a:t>по</a:t>
            </a:r>
            <a:r>
              <a:rPr lang="en-GB" altLang="bg-BG" sz="1800" dirty="0" smtClean="0">
                <a:solidFill>
                  <a:prstClr val="black">
                    <a:lumMod val="75000"/>
                    <a:lumOff val="25000"/>
                  </a:prstClr>
                </a:solidFill>
                <a:latin typeface="Times New Roman" pitchFamily="18" charset="0"/>
                <a:cs typeface="Times New Roman" pitchFamily="18" charset="0"/>
              </a:rPr>
              <a:t> </a:t>
            </a:r>
            <a:r>
              <a:rPr lang="en-GB" altLang="bg-BG" sz="1800" dirty="0" err="1" smtClean="0">
                <a:solidFill>
                  <a:prstClr val="black">
                    <a:lumMod val="75000"/>
                    <a:lumOff val="25000"/>
                  </a:prstClr>
                </a:solidFill>
                <a:latin typeface="Times New Roman" pitchFamily="18" charset="0"/>
                <a:cs typeface="Times New Roman" pitchFamily="18" charset="0"/>
              </a:rPr>
              <a:t>вертикала</a:t>
            </a:r>
            <a:r>
              <a:rPr lang="en-GB" altLang="bg-BG" sz="1800" dirty="0" smtClean="0">
                <a:solidFill>
                  <a:prstClr val="black">
                    <a:lumMod val="75000"/>
                    <a:lumOff val="25000"/>
                  </a:prstClr>
                </a:solidFill>
                <a:latin typeface="Times New Roman" pitchFamily="18" charset="0"/>
                <a:cs typeface="Times New Roman" pitchFamily="18" charset="0"/>
              </a:rPr>
              <a:t> и </a:t>
            </a:r>
            <a:r>
              <a:rPr lang="en-GB" altLang="bg-BG" sz="1800" dirty="0" err="1" smtClean="0">
                <a:solidFill>
                  <a:prstClr val="black">
                    <a:lumMod val="75000"/>
                    <a:lumOff val="25000"/>
                  </a:prstClr>
                </a:solidFill>
                <a:latin typeface="Times New Roman" pitchFamily="18" charset="0"/>
                <a:cs typeface="Times New Roman" pitchFamily="18" charset="0"/>
              </a:rPr>
              <a:t>хоризонтала</a:t>
            </a:r>
            <a:r>
              <a:rPr lang="en-GB" altLang="bg-BG" sz="1800" dirty="0" smtClean="0">
                <a:solidFill>
                  <a:prstClr val="black">
                    <a:lumMod val="75000"/>
                    <a:lumOff val="25000"/>
                  </a:prstClr>
                </a:solidFill>
                <a:latin typeface="Times New Roman" pitchFamily="18" charset="0"/>
                <a:cs typeface="Times New Roman" pitchFamily="18" charset="0"/>
              </a:rPr>
              <a:t> </a:t>
            </a:r>
            <a:r>
              <a:rPr lang="en-GB" altLang="bg-BG" sz="1800" dirty="0" err="1" smtClean="0">
                <a:solidFill>
                  <a:prstClr val="black">
                    <a:lumMod val="75000"/>
                    <a:lumOff val="25000"/>
                  </a:prstClr>
                </a:solidFill>
                <a:latin typeface="Times New Roman" pitchFamily="18" charset="0"/>
                <a:cs typeface="Times New Roman" pitchFamily="18" charset="0"/>
              </a:rPr>
              <a:t>на</a:t>
            </a:r>
            <a:r>
              <a:rPr lang="en-GB" altLang="bg-BG" sz="1800" dirty="0" smtClean="0">
                <a:solidFill>
                  <a:prstClr val="black">
                    <a:lumMod val="75000"/>
                    <a:lumOff val="25000"/>
                  </a:prstClr>
                </a:solidFill>
                <a:latin typeface="Times New Roman" pitchFamily="18" charset="0"/>
                <a:cs typeface="Times New Roman" pitchFamily="18" charset="0"/>
              </a:rPr>
              <a:t> </a:t>
            </a:r>
            <a:r>
              <a:rPr lang="en-GB" altLang="bg-BG" sz="1800" dirty="0" err="1" smtClean="0">
                <a:solidFill>
                  <a:prstClr val="black">
                    <a:lumMod val="75000"/>
                    <a:lumOff val="25000"/>
                  </a:prstClr>
                </a:solidFill>
                <a:latin typeface="Times New Roman" pitchFamily="18" charset="0"/>
                <a:cs typeface="Times New Roman" pitchFamily="18" charset="0"/>
              </a:rPr>
              <a:t>различните</a:t>
            </a:r>
            <a:r>
              <a:rPr lang="en-GB" altLang="bg-BG" sz="1800" dirty="0" smtClean="0">
                <a:solidFill>
                  <a:prstClr val="black">
                    <a:lumMod val="75000"/>
                    <a:lumOff val="25000"/>
                  </a:prstClr>
                </a:solidFill>
                <a:latin typeface="Times New Roman" pitchFamily="18" charset="0"/>
                <a:cs typeface="Times New Roman" pitchFamily="18" charset="0"/>
              </a:rPr>
              <a:t> </a:t>
            </a:r>
            <a:r>
              <a:rPr lang="en-GB" altLang="bg-BG" sz="1800" dirty="0" err="1" smtClean="0">
                <a:solidFill>
                  <a:prstClr val="black">
                    <a:lumMod val="75000"/>
                    <a:lumOff val="25000"/>
                  </a:prstClr>
                </a:solidFill>
                <a:latin typeface="Times New Roman" pitchFamily="18" charset="0"/>
                <a:cs typeface="Times New Roman" pitchFamily="18" charset="0"/>
              </a:rPr>
              <a:t>нива</a:t>
            </a:r>
            <a:r>
              <a:rPr lang="en-GB" altLang="bg-BG" sz="1800" dirty="0" smtClean="0">
                <a:solidFill>
                  <a:prstClr val="black">
                    <a:lumMod val="75000"/>
                    <a:lumOff val="25000"/>
                  </a:prstClr>
                </a:solidFill>
                <a:latin typeface="Times New Roman" pitchFamily="18" charset="0"/>
                <a:cs typeface="Times New Roman" pitchFamily="18" charset="0"/>
              </a:rPr>
              <a:t> </a:t>
            </a:r>
            <a:r>
              <a:rPr lang="en-GB" altLang="bg-BG" sz="1800" dirty="0" err="1" smtClean="0">
                <a:solidFill>
                  <a:prstClr val="black">
                    <a:lumMod val="75000"/>
                    <a:lumOff val="25000"/>
                  </a:prstClr>
                </a:solidFill>
                <a:latin typeface="Times New Roman" pitchFamily="18" charset="0"/>
                <a:cs typeface="Times New Roman" pitchFamily="18" charset="0"/>
              </a:rPr>
              <a:t>на</a:t>
            </a:r>
            <a:r>
              <a:rPr lang="en-GB" altLang="bg-BG" sz="1800" dirty="0" smtClean="0">
                <a:solidFill>
                  <a:prstClr val="black">
                    <a:lumMod val="75000"/>
                    <a:lumOff val="25000"/>
                  </a:prstClr>
                </a:solidFill>
                <a:latin typeface="Times New Roman" pitchFamily="18" charset="0"/>
                <a:cs typeface="Times New Roman" pitchFamily="18" charset="0"/>
              </a:rPr>
              <a:t> </a:t>
            </a:r>
            <a:r>
              <a:rPr lang="en-GB" altLang="bg-BG" sz="1800" dirty="0" err="1" smtClean="0">
                <a:solidFill>
                  <a:prstClr val="black">
                    <a:lumMod val="75000"/>
                    <a:lumOff val="25000"/>
                  </a:prstClr>
                </a:solidFill>
                <a:latin typeface="Times New Roman" pitchFamily="18" charset="0"/>
                <a:cs typeface="Times New Roman" pitchFamily="18" charset="0"/>
              </a:rPr>
              <a:t>държавното</a:t>
            </a:r>
            <a:r>
              <a:rPr lang="en-GB" altLang="bg-BG" sz="1800" dirty="0" smtClean="0">
                <a:solidFill>
                  <a:prstClr val="black">
                    <a:lumMod val="75000"/>
                    <a:lumOff val="25000"/>
                  </a:prstClr>
                </a:solidFill>
                <a:latin typeface="Times New Roman" pitchFamily="18" charset="0"/>
                <a:cs typeface="Times New Roman" pitchFamily="18" charset="0"/>
              </a:rPr>
              <a:t> </a:t>
            </a:r>
            <a:r>
              <a:rPr lang="en-GB" altLang="bg-BG" sz="1800" dirty="0" err="1" smtClean="0">
                <a:solidFill>
                  <a:prstClr val="black">
                    <a:lumMod val="75000"/>
                    <a:lumOff val="25000"/>
                  </a:prstClr>
                </a:solidFill>
                <a:latin typeface="Times New Roman" pitchFamily="18" charset="0"/>
                <a:cs typeface="Times New Roman" pitchFamily="18" charset="0"/>
              </a:rPr>
              <a:t>управление</a:t>
            </a:r>
            <a:r>
              <a:rPr lang="bg-BG" altLang="bg-BG" sz="1800" dirty="0" smtClean="0">
                <a:solidFill>
                  <a:prstClr val="black">
                    <a:lumMod val="75000"/>
                    <a:lumOff val="25000"/>
                  </a:prstClr>
                </a:solidFill>
                <a:latin typeface="Times New Roman" pitchFamily="18" charset="0"/>
                <a:cs typeface="Times New Roman" pitchFamily="18" charset="0"/>
              </a:rPr>
              <a:t>.</a:t>
            </a:r>
            <a:endParaRPr lang="bg-BG" sz="1800" dirty="0" smtClean="0">
              <a:solidFill>
                <a:prstClr val="black">
                  <a:lumMod val="75000"/>
                  <a:lumOff val="25000"/>
                </a:prstClr>
              </a:solidFill>
              <a:latin typeface="Century Gothic" panose="020B0502020202020204"/>
            </a:endParaRPr>
          </a:p>
          <a:p>
            <a:pPr marL="0" indent="432000" algn="just" defTabSz="457200" eaLnBrk="1" hangingPunct="1">
              <a:lnSpc>
                <a:spcPct val="150000"/>
              </a:lnSpc>
              <a:spcBef>
                <a:spcPts val="1000"/>
              </a:spcBef>
              <a:buClr>
                <a:srgbClr val="A53010"/>
              </a:buClr>
              <a:buFont typeface="Wingdings" panose="05000000000000000000" pitchFamily="2" charset="2"/>
              <a:buChar char="Ø"/>
              <a:defRPr/>
            </a:pPr>
            <a:endParaRPr lang="bg-BG" altLang="bg-BG" sz="1800" dirty="0">
              <a:solidFill>
                <a:srgbClr val="000000"/>
              </a:solidFill>
              <a:latin typeface="Times New Roman" panose="02020603050405020304" pitchFamily="18" charset="0"/>
              <a:cs typeface="Times New Roman" panose="02020603050405020304" pitchFamily="18" charset="0"/>
            </a:endParaRPr>
          </a:p>
        </p:txBody>
      </p:sp>
      <p:sp>
        <p:nvSpPr>
          <p:cNvPr id="8198" name="TextBox 2"/>
          <p:cNvSpPr txBox="1">
            <a:spLocks noChangeArrowheads="1"/>
          </p:cNvSpPr>
          <p:nvPr/>
        </p:nvSpPr>
        <p:spPr bwMode="auto">
          <a:xfrm>
            <a:off x="457200" y="2924175"/>
            <a:ext cx="6553200" cy="369888"/>
          </a:xfrm>
          <a:prstGeom prst="rect">
            <a:avLst/>
          </a:prstGeom>
          <a:noFill/>
          <a:ln w="9525">
            <a:noFill/>
            <a:miter lim="800000"/>
            <a:headEnd/>
            <a:tailEnd/>
          </a:ln>
        </p:spPr>
        <p:txBody>
          <a:bodyPr>
            <a:spAutoFit/>
          </a:bodyPr>
          <a:lstStyle/>
          <a:p>
            <a:pPr algn="just"/>
            <a:r>
              <a:rPr lang="bg-BG" altLang="bg-BG">
                <a:solidFill>
                  <a:srgbClr val="000000"/>
                </a:solidFill>
              </a:rPr>
              <a:t>	</a:t>
            </a:r>
            <a:endParaRPr lang="en-US" altLang="bg-BG">
              <a:solidFill>
                <a:srgbClr val="0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9218" name="Picture 3"/>
          <p:cNvPicPr>
            <a:picLocks noChangeAspect="1"/>
          </p:cNvPicPr>
          <p:nvPr/>
        </p:nvPicPr>
        <p:blipFill>
          <a:blip r:embed="rId3" cstate="print"/>
          <a:srcRect/>
          <a:stretch>
            <a:fillRect/>
          </a:stretch>
        </p:blipFill>
        <p:spPr bwMode="auto">
          <a:xfrm>
            <a:off x="73025" y="236538"/>
            <a:ext cx="8997950" cy="609600"/>
          </a:xfrm>
          <a:prstGeom prst="rect">
            <a:avLst/>
          </a:prstGeom>
          <a:noFill/>
          <a:ln w="9525">
            <a:noFill/>
            <a:miter lim="800000"/>
            <a:headEnd/>
            <a:tailEnd/>
          </a:ln>
        </p:spPr>
      </p:pic>
      <p:sp>
        <p:nvSpPr>
          <p:cNvPr id="9219" name="Title 1"/>
          <p:cNvSpPr>
            <a:spLocks noGrp="1"/>
          </p:cNvSpPr>
          <p:nvPr>
            <p:ph type="title"/>
          </p:nvPr>
        </p:nvSpPr>
        <p:spPr>
          <a:xfrm>
            <a:off x="785813" y="73025"/>
            <a:ext cx="7273925" cy="936625"/>
          </a:xfrm>
        </p:spPr>
        <p:txBody>
          <a:bodyPr/>
          <a:lstStyle/>
          <a:p>
            <a:pPr eaLnBrk="1" hangingPunct="1"/>
            <a:r>
              <a:rPr lang="bg-BG" altLang="bg-BG" sz="2000" b="1" dirty="0" smtClean="0">
                <a:solidFill>
                  <a:schemeClr val="bg1"/>
                </a:solidFill>
                <a:latin typeface="Times New Roman" pitchFamily="18" charset="0"/>
                <a:cs typeface="Times New Roman" pitchFamily="18" charset="0"/>
              </a:rPr>
              <a:t>Съвети за намаляване на риска </a:t>
            </a:r>
            <a:r>
              <a:rPr lang="bg-BG" altLang="bg-BG" sz="2000" b="1" smtClean="0">
                <a:solidFill>
                  <a:schemeClr val="bg1"/>
                </a:solidFill>
                <a:latin typeface="Times New Roman" pitchFamily="18" charset="0"/>
                <a:cs typeface="Times New Roman" pitchFamily="18" charset="0"/>
              </a:rPr>
              <a:t>от бедствия</a:t>
            </a:r>
            <a:endParaRPr lang="bg-BG" altLang="bg-BG" sz="2000" u="sng" smtClean="0">
              <a:solidFill>
                <a:schemeClr val="bg1"/>
              </a:solidFill>
            </a:endParaRPr>
          </a:p>
        </p:txBody>
      </p:sp>
      <p:sp>
        <p:nvSpPr>
          <p:cNvPr id="9220" name="TextBox 2"/>
          <p:cNvSpPr txBox="1">
            <a:spLocks noChangeArrowheads="1"/>
          </p:cNvSpPr>
          <p:nvPr/>
        </p:nvSpPr>
        <p:spPr bwMode="auto">
          <a:xfrm>
            <a:off x="457200" y="2924175"/>
            <a:ext cx="6553200" cy="369888"/>
          </a:xfrm>
          <a:prstGeom prst="rect">
            <a:avLst/>
          </a:prstGeom>
          <a:noFill/>
          <a:ln w="9525">
            <a:noFill/>
            <a:miter lim="800000"/>
            <a:headEnd/>
            <a:tailEnd/>
          </a:ln>
        </p:spPr>
        <p:txBody>
          <a:bodyPr>
            <a:spAutoFit/>
          </a:bodyPr>
          <a:lstStyle/>
          <a:p>
            <a:pPr algn="just"/>
            <a:r>
              <a:rPr lang="bg-BG" altLang="bg-BG">
                <a:solidFill>
                  <a:srgbClr val="000000"/>
                </a:solidFill>
              </a:rPr>
              <a:t>	</a:t>
            </a:r>
            <a:endParaRPr lang="en-US" altLang="bg-BG">
              <a:solidFill>
                <a:srgbClr val="000000"/>
              </a:solidFill>
            </a:endParaRPr>
          </a:p>
        </p:txBody>
      </p:sp>
      <p:pic>
        <p:nvPicPr>
          <p:cNvPr id="9221" name="Content Placeholder 57"/>
          <p:cNvPicPr>
            <a:picLocks noChangeAspect="1"/>
          </p:cNvPicPr>
          <p:nvPr/>
        </p:nvPicPr>
        <p:blipFill>
          <a:blip r:embed="rId4" cstate="print"/>
          <a:srcRect l="146" t="18910" r="-146" b="-18910"/>
          <a:stretch>
            <a:fillRect/>
          </a:stretch>
        </p:blipFill>
        <p:spPr bwMode="auto">
          <a:xfrm>
            <a:off x="-93663" y="1341438"/>
            <a:ext cx="9032876" cy="5256212"/>
          </a:xfrm>
          <a:prstGeom prst="rect">
            <a:avLst/>
          </a:prstGeom>
          <a:noFill/>
          <a:ln w="9525">
            <a:noFill/>
            <a:miter lim="800000"/>
            <a:headEnd/>
            <a:tailEnd/>
          </a:ln>
        </p:spPr>
      </p:pic>
      <p:pic>
        <p:nvPicPr>
          <p:cNvPr id="9222" name="Picture 1"/>
          <p:cNvPicPr>
            <a:picLocks noChangeAspect="1"/>
          </p:cNvPicPr>
          <p:nvPr/>
        </p:nvPicPr>
        <p:blipFill>
          <a:blip r:embed="rId5" cstate="print"/>
          <a:srcRect/>
          <a:stretch>
            <a:fillRect/>
          </a:stretch>
        </p:blipFill>
        <p:spPr bwMode="auto">
          <a:xfrm>
            <a:off x="287338" y="1565275"/>
            <a:ext cx="8569325" cy="4095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10242" name="Picture 1"/>
          <p:cNvPicPr>
            <a:picLocks noChangeAspect="1"/>
          </p:cNvPicPr>
          <p:nvPr/>
        </p:nvPicPr>
        <p:blipFill>
          <a:blip r:embed="rId3" cstate="print"/>
          <a:srcRect/>
          <a:stretch>
            <a:fillRect/>
          </a:stretch>
        </p:blipFill>
        <p:spPr bwMode="auto">
          <a:xfrm>
            <a:off x="6956425" y="4365625"/>
            <a:ext cx="2187575" cy="1898650"/>
          </a:xfrm>
          <a:prstGeom prst="rect">
            <a:avLst/>
          </a:prstGeom>
          <a:noFill/>
          <a:ln w="9525">
            <a:noFill/>
            <a:miter lim="800000"/>
            <a:headEnd/>
            <a:tailEnd/>
          </a:ln>
        </p:spPr>
      </p:pic>
      <p:pic>
        <p:nvPicPr>
          <p:cNvPr id="10243" name="Picture 3"/>
          <p:cNvPicPr>
            <a:picLocks noChangeAspect="1"/>
          </p:cNvPicPr>
          <p:nvPr/>
        </p:nvPicPr>
        <p:blipFill>
          <a:blip r:embed="rId4" cstate="print"/>
          <a:srcRect/>
          <a:stretch>
            <a:fillRect/>
          </a:stretch>
        </p:blipFill>
        <p:spPr bwMode="auto">
          <a:xfrm>
            <a:off x="73025" y="236538"/>
            <a:ext cx="8997950" cy="609600"/>
          </a:xfrm>
          <a:prstGeom prst="rect">
            <a:avLst/>
          </a:prstGeom>
          <a:noFill/>
          <a:ln w="9525">
            <a:noFill/>
            <a:miter lim="800000"/>
            <a:headEnd/>
            <a:tailEnd/>
          </a:ln>
        </p:spPr>
      </p:pic>
      <p:sp>
        <p:nvSpPr>
          <p:cNvPr id="10244" name="Title 1"/>
          <p:cNvSpPr>
            <a:spLocks noGrp="1"/>
          </p:cNvSpPr>
          <p:nvPr>
            <p:ph type="title"/>
          </p:nvPr>
        </p:nvSpPr>
        <p:spPr>
          <a:xfrm>
            <a:off x="935038" y="73025"/>
            <a:ext cx="7273925" cy="936625"/>
          </a:xfrm>
        </p:spPr>
        <p:txBody>
          <a:bodyPr/>
          <a:lstStyle/>
          <a:p>
            <a:pPr eaLnBrk="1" hangingPunct="1"/>
            <a:r>
              <a:rPr lang="bg-BG" altLang="bg-BG" sz="2000" b="1" smtClean="0">
                <a:solidFill>
                  <a:schemeClr val="bg1"/>
                </a:solidFill>
                <a:latin typeface="Times New Roman" pitchFamily="18" charset="0"/>
                <a:cs typeface="Times New Roman" pitchFamily="18" charset="0"/>
              </a:rPr>
              <a:t>Планиране на намаляването на риска от бедствия</a:t>
            </a:r>
            <a:endParaRPr lang="bg-BG" altLang="bg-BG" sz="2000" smtClean="0">
              <a:solidFill>
                <a:schemeClr val="bg1"/>
              </a:solidFill>
            </a:endParaRPr>
          </a:p>
        </p:txBody>
      </p:sp>
      <p:sp>
        <p:nvSpPr>
          <p:cNvPr id="10245" name="Content Placeholder 2"/>
          <p:cNvSpPr>
            <a:spLocks noGrp="1"/>
          </p:cNvSpPr>
          <p:nvPr>
            <p:ph idx="1"/>
          </p:nvPr>
        </p:nvSpPr>
        <p:spPr>
          <a:xfrm>
            <a:off x="457200" y="1600200"/>
            <a:ext cx="7931150" cy="1612900"/>
          </a:xfrm>
        </p:spPr>
        <p:txBody>
          <a:bodyPr/>
          <a:lstStyle/>
          <a:p>
            <a:pPr marL="0" indent="431800" algn="just">
              <a:lnSpc>
                <a:spcPct val="140000"/>
              </a:lnSpc>
              <a:buFont typeface="Wingdings" pitchFamily="2" charset="2"/>
              <a:buChar char="Ø"/>
            </a:pPr>
            <a:r>
              <a:rPr lang="bg-BG" altLang="bg-BG" sz="1800" smtClean="0">
                <a:latin typeface="Times New Roman" pitchFamily="18" charset="0"/>
                <a:cs typeface="Times New Roman" pitchFamily="18" charset="0"/>
              </a:rPr>
              <a:t>О</a:t>
            </a:r>
            <a:r>
              <a:rPr lang="en-GB" altLang="bg-BG" sz="1800" smtClean="0">
                <a:latin typeface="Times New Roman" pitchFamily="18" charset="0"/>
                <a:cs typeface="Times New Roman" pitchFamily="18" charset="0"/>
              </a:rPr>
              <a:t>сигуряване на съгласуваност между политиките в отделните сектори и политиките по защита при бедствия</a:t>
            </a:r>
            <a:r>
              <a:rPr lang="bg-BG" altLang="bg-BG" sz="1800" smtClean="0">
                <a:latin typeface="Times New Roman" pitchFamily="18" charset="0"/>
                <a:cs typeface="Times New Roman" pitchFamily="18" charset="0"/>
              </a:rPr>
              <a:t>.</a:t>
            </a:r>
          </a:p>
          <a:p>
            <a:pPr marL="0" indent="431800" algn="just">
              <a:lnSpc>
                <a:spcPct val="140000"/>
              </a:lnSpc>
              <a:buFont typeface="Wingdings" pitchFamily="2" charset="2"/>
              <a:buChar char="Ø"/>
            </a:pPr>
            <a:endParaRPr lang="bg-BG" altLang="bg-BG" sz="1800" smtClean="0">
              <a:latin typeface="Times New Roman" pitchFamily="18" charset="0"/>
              <a:cs typeface="Times New Roman" pitchFamily="18" charset="0"/>
            </a:endParaRPr>
          </a:p>
          <a:p>
            <a:pPr marL="0" indent="431800" algn="just">
              <a:lnSpc>
                <a:spcPct val="140000"/>
              </a:lnSpc>
              <a:buFont typeface="Wingdings" pitchFamily="2" charset="2"/>
              <a:buChar char="Ø"/>
            </a:pPr>
            <a:r>
              <a:rPr lang="bg-BG" altLang="bg-BG" sz="1800" smtClean="0">
                <a:latin typeface="Times New Roman" pitchFamily="18" charset="0"/>
                <a:cs typeface="Times New Roman" pitchFamily="18" charset="0"/>
              </a:rPr>
              <a:t> У</a:t>
            </a:r>
            <a:r>
              <a:rPr lang="en-GB" altLang="bg-BG" sz="1800" smtClean="0">
                <a:latin typeface="Times New Roman" pitchFamily="18" charset="0"/>
                <a:cs typeface="Times New Roman" pitchFamily="18" charset="0"/>
              </a:rPr>
              <a:t>казания за изготвянето и изпълнението на планиращите документи, което ще доведе до единен подход при планиране на защитата при бедствия</a:t>
            </a:r>
            <a:r>
              <a:rPr lang="bg-BG" altLang="bg-BG" sz="1800" smtClean="0">
                <a:latin typeface="Times New Roman" pitchFamily="18" charset="0"/>
                <a:cs typeface="Times New Roman" pitchFamily="18" charset="0"/>
              </a:rPr>
              <a:t>.</a:t>
            </a:r>
          </a:p>
          <a:p>
            <a:pPr marL="0" indent="431800" algn="just">
              <a:lnSpc>
                <a:spcPct val="140000"/>
              </a:lnSpc>
              <a:buFont typeface="Wingdings" pitchFamily="2" charset="2"/>
              <a:buChar char="Ø"/>
            </a:pPr>
            <a:endParaRPr lang="bg-BG" altLang="bg-BG" sz="1800" smtClean="0">
              <a:latin typeface="Times New Roman" pitchFamily="18" charset="0"/>
              <a:cs typeface="Times New Roman" pitchFamily="18" charset="0"/>
            </a:endParaRPr>
          </a:p>
          <a:p>
            <a:pPr marL="0" indent="431800" algn="just">
              <a:lnSpc>
                <a:spcPct val="140000"/>
              </a:lnSpc>
              <a:buFont typeface="Wingdings" pitchFamily="2" charset="2"/>
              <a:buChar char="Ø"/>
            </a:pPr>
            <a:r>
              <a:rPr lang="bg-BG" altLang="bg-BG" sz="1800" smtClean="0">
                <a:latin typeface="Times New Roman" pitchFamily="18" charset="0"/>
                <a:cs typeface="Times New Roman" pitchFamily="18" charset="0"/>
              </a:rPr>
              <a:t> Възможности за приоритизиране на дейностите за намаляване на риска от бедствия. </a:t>
            </a:r>
          </a:p>
          <a:p>
            <a:pPr marL="0" indent="431800" algn="just" eaLnBrk="1" hangingPunct="1">
              <a:lnSpc>
                <a:spcPct val="150000"/>
              </a:lnSpc>
              <a:spcBef>
                <a:spcPts val="1000"/>
              </a:spcBef>
              <a:buClr>
                <a:srgbClr val="A53010"/>
              </a:buClr>
              <a:buFont typeface="Wingdings" pitchFamily="2" charset="2"/>
              <a:buChar char="Ø"/>
            </a:pPr>
            <a:endParaRPr lang="bg-BG" altLang="bg-BG" sz="1800" smtClean="0">
              <a:solidFill>
                <a:srgbClr val="000000"/>
              </a:solidFill>
              <a:latin typeface="Times New Roman" pitchFamily="18" charset="0"/>
              <a:cs typeface="Times New Roman" pitchFamily="18" charset="0"/>
            </a:endParaRPr>
          </a:p>
        </p:txBody>
      </p:sp>
      <p:sp>
        <p:nvSpPr>
          <p:cNvPr id="10246" name="TextBox 2"/>
          <p:cNvSpPr txBox="1">
            <a:spLocks noChangeArrowheads="1"/>
          </p:cNvSpPr>
          <p:nvPr/>
        </p:nvSpPr>
        <p:spPr bwMode="auto">
          <a:xfrm>
            <a:off x="457200" y="2924175"/>
            <a:ext cx="6553200" cy="369888"/>
          </a:xfrm>
          <a:prstGeom prst="rect">
            <a:avLst/>
          </a:prstGeom>
          <a:noFill/>
          <a:ln w="9525">
            <a:noFill/>
            <a:miter lim="800000"/>
            <a:headEnd/>
            <a:tailEnd/>
          </a:ln>
        </p:spPr>
        <p:txBody>
          <a:bodyPr>
            <a:spAutoFit/>
          </a:bodyPr>
          <a:lstStyle/>
          <a:p>
            <a:pPr algn="just"/>
            <a:r>
              <a:rPr lang="bg-BG" altLang="bg-BG">
                <a:solidFill>
                  <a:srgbClr val="000000"/>
                </a:solidFill>
              </a:rPr>
              <a:t>	</a:t>
            </a:r>
            <a:endParaRPr lang="en-US" altLang="bg-BG">
              <a:solidFill>
                <a:srgbClr val="00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8968</TotalTime>
  <Words>1257</Words>
  <Application>Microsoft Office PowerPoint</Application>
  <PresentationFormat>Презентация на цял екран (4:3)</PresentationFormat>
  <Paragraphs>109</Paragraphs>
  <Slides>17</Slides>
  <Notes>0</Notes>
  <HiddenSlides>0</HiddenSlides>
  <MMClips>0</MMClips>
  <ScaleCrop>false</ScaleCrop>
  <HeadingPairs>
    <vt:vector size="4" baseType="variant">
      <vt:variant>
        <vt:lpstr>Тема</vt:lpstr>
      </vt:variant>
      <vt:variant>
        <vt:i4>1</vt:i4>
      </vt:variant>
      <vt:variant>
        <vt:lpstr>Заглавия на слайдовете</vt:lpstr>
      </vt:variant>
      <vt:variant>
        <vt:i4>17</vt:i4>
      </vt:variant>
    </vt:vector>
  </HeadingPairs>
  <TitlesOfParts>
    <vt:vector size="18" baseType="lpstr">
      <vt:lpstr>Diseño predeterminado</vt:lpstr>
      <vt:lpstr>Промени в Закона за защита при бедствия и Правилника за организацията и дейността на Междуведомствената комисия за възстановяване и подпомагане към Министерския съвет</vt:lpstr>
      <vt:lpstr>Проблеми в действащата нормативна база регламентираща защитата при бедствия</vt:lpstr>
      <vt:lpstr>Предприети действия за подобряване на системата за защита при бедствия</vt:lpstr>
      <vt:lpstr>Предвидени промени със Закона за изменение и допълнение на Закона за защита при бедствия</vt:lpstr>
      <vt:lpstr>Предложени изменения на Закона за защита при бедствия касаещи намаляването на риска от бедствия</vt:lpstr>
      <vt:lpstr>Предвидени промени със Закона за изменение и допълнение на Закона за защита при бедствия</vt:lpstr>
      <vt:lpstr>Съвети за намаляване на риска от бедствия</vt:lpstr>
      <vt:lpstr>Съвети за намаляване на риска от бедствия</vt:lpstr>
      <vt:lpstr>Планиране на намаляването на риска от бедствия</vt:lpstr>
      <vt:lpstr>Съветите за намаляване на риска от бедствия и планиращите документи </vt:lpstr>
      <vt:lpstr>Слайд 11</vt:lpstr>
      <vt:lpstr>Изменения и допълнения на Правилника за организацията и дейността на Междуведомствената комисия за възстановяване и подпомагане към Министерския съвет</vt:lpstr>
      <vt:lpstr>Изменения и допълнения на Правилника за организацията и дейността на Междуведомствената комисия за възстановяване и подпомагане към Министерския съвет</vt:lpstr>
      <vt:lpstr>Изменения и допълнения на Правилника за организацията и дейността на Междуведомствената комисия за възстановяване и подпомагане към Министерския съвет</vt:lpstr>
      <vt:lpstr>Изменения и допълнения на Правилника за организацията и дейността на Междуведомствената комисия за възстановяване и подпомагане към Министерския съвет</vt:lpstr>
      <vt:lpstr>Изменения и допълнения на Правилника за организацията и дейността на Междуведомствената комисия за възстановяване и подпомагане към Министерския съвет</vt:lpstr>
      <vt:lpstr>Слайд 17</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Alex</cp:lastModifiedBy>
  <cp:revision>796</cp:revision>
  <dcterms:created xsi:type="dcterms:W3CDTF">2010-05-23T14:28:12Z</dcterms:created>
  <dcterms:modified xsi:type="dcterms:W3CDTF">2016-04-20T09:01:55Z</dcterms:modified>
</cp:coreProperties>
</file>