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diagrams/layout4.xml" ContentType="application/vnd.openxmlformats-officedocument.drawingml.diagram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ags/tag9.xml" ContentType="application/vnd.openxmlformats-officedocument.presentationml.tags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  <p:sldMasterId id="2147483722" r:id="rId7"/>
    <p:sldMasterId id="2147483735" r:id="rId8"/>
    <p:sldMasterId id="2147483747" r:id="rId9"/>
    <p:sldMasterId id="2147483760" r:id="rId10"/>
    <p:sldMasterId id="2147483772" r:id="rId11"/>
    <p:sldMasterId id="2147483785" r:id="rId12"/>
  </p:sldMasterIdLst>
  <p:notesMasterIdLst>
    <p:notesMasterId r:id="rId37"/>
  </p:notesMasterIdLst>
  <p:handoutMasterIdLst>
    <p:handoutMasterId r:id="rId38"/>
  </p:handoutMasterIdLst>
  <p:sldIdLst>
    <p:sldId id="256" r:id="rId13"/>
    <p:sldId id="295" r:id="rId14"/>
    <p:sldId id="336" r:id="rId15"/>
    <p:sldId id="293" r:id="rId16"/>
    <p:sldId id="296" r:id="rId17"/>
    <p:sldId id="298" r:id="rId18"/>
    <p:sldId id="301" r:id="rId19"/>
    <p:sldId id="305" r:id="rId20"/>
    <p:sldId id="312" r:id="rId21"/>
    <p:sldId id="324" r:id="rId22"/>
    <p:sldId id="325" r:id="rId23"/>
    <p:sldId id="330" r:id="rId24"/>
    <p:sldId id="335" r:id="rId25"/>
    <p:sldId id="314" r:id="rId26"/>
    <p:sldId id="334" r:id="rId27"/>
    <p:sldId id="345" r:id="rId28"/>
    <p:sldId id="316" r:id="rId29"/>
    <p:sldId id="317" r:id="rId30"/>
    <p:sldId id="328" r:id="rId31"/>
    <p:sldId id="329" r:id="rId32"/>
    <p:sldId id="318" r:id="rId33"/>
    <p:sldId id="320" r:id="rId34"/>
    <p:sldId id="332" r:id="rId35"/>
    <p:sldId id="272" r:id="rId36"/>
  </p:sldIdLst>
  <p:sldSz cx="9144000" cy="6858000" type="screen4x3"/>
  <p:notesSz cx="6985000" cy="92837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/VOLgKq1H+AEXzhTjaSE2g" hashData="jIreKW+SPz3bsTNARMtfZ+mjg/4" cryptProvider="" algIdExt="0" algIdExtSource="" cryptProviderTypeExt="0" cryptProviderTypeExtSource=""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D3F1"/>
    <a:srgbClr val="FCF0E8"/>
    <a:srgbClr val="F9E0CD"/>
    <a:srgbClr val="9AEF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983" autoAdjust="0"/>
  </p:normalViewPr>
  <p:slideViewPr>
    <p:cSldViewPr>
      <p:cViewPr>
        <p:scale>
          <a:sx n="60" d="100"/>
          <a:sy n="60" d="100"/>
        </p:scale>
        <p:origin x="-143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D9672-A49F-4AA5-82E6-647BAFE648F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9DC79AAB-DB95-478F-B190-95C68EABECF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800" dirty="0" smtClean="0">
              <a:solidFill>
                <a:prstClr val="white"/>
              </a:solidFill>
            </a:rPr>
            <a:t>ПО1</a:t>
          </a:r>
        </a:p>
        <a:p>
          <a:pPr rtl="0"/>
          <a:endParaRPr lang="bg-BG" dirty="0"/>
        </a:p>
      </dgm:t>
    </dgm:pt>
    <dgm:pt modelId="{5E415791-1388-402B-B65D-B2A8834DB782}" type="parTrans" cxnId="{3975647B-7F40-49FB-BDDD-F53360FF4A61}">
      <dgm:prSet/>
      <dgm:spPr/>
      <dgm:t>
        <a:bodyPr/>
        <a:lstStyle/>
        <a:p>
          <a:endParaRPr lang="bg-BG"/>
        </a:p>
      </dgm:t>
    </dgm:pt>
    <dgm:pt modelId="{0FC18CD9-B95F-48C6-AC8E-BF9C5B3E2A6B}" type="sibTrans" cxnId="{3975647B-7F40-49FB-BDDD-F53360FF4A61}">
      <dgm:prSet/>
      <dgm:spPr/>
      <dgm:t>
        <a:bodyPr/>
        <a:lstStyle/>
        <a:p>
          <a:endParaRPr lang="bg-BG"/>
        </a:p>
      </dgm:t>
    </dgm:pt>
    <dgm:pt modelId="{28A813B4-FFA1-4678-A376-EB63223A19CC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bg-BG" sz="1300" dirty="0" smtClean="0">
              <a:solidFill>
                <a:srgbClr val="002060"/>
              </a:solidFill>
            </a:rPr>
            <a:t>Разработване на продуктови и производствени иновации</a:t>
          </a:r>
          <a:endParaRPr lang="bg-BG" sz="1300" dirty="0">
            <a:solidFill>
              <a:srgbClr val="002060"/>
            </a:solidFill>
          </a:endParaRPr>
        </a:p>
      </dgm:t>
    </dgm:pt>
    <dgm:pt modelId="{F40D5190-B0B8-440E-BFA6-F3497D63C8D7}" type="parTrans" cxnId="{DA66E355-D85E-470E-BB70-300790239658}">
      <dgm:prSet/>
      <dgm:spPr/>
      <dgm:t>
        <a:bodyPr/>
        <a:lstStyle/>
        <a:p>
          <a:endParaRPr lang="bg-BG"/>
        </a:p>
      </dgm:t>
    </dgm:pt>
    <dgm:pt modelId="{81E2286B-FE98-4803-8E0C-D1D1C4D6758E}" type="sibTrans" cxnId="{DA66E355-D85E-470E-BB70-300790239658}">
      <dgm:prSet/>
      <dgm:spPr/>
      <dgm:t>
        <a:bodyPr/>
        <a:lstStyle/>
        <a:p>
          <a:endParaRPr lang="bg-BG"/>
        </a:p>
      </dgm:t>
    </dgm:pt>
    <dgm:pt modelId="{FD743521-ECDD-41B7-BCF4-F4FC1C9C905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300" dirty="0" smtClean="0">
              <a:solidFill>
                <a:srgbClr val="002060"/>
              </a:solidFill>
            </a:rPr>
            <a:t>Надграждане и развитие на научно-технологичен парк „София Тех Парк“ </a:t>
          </a:r>
          <a:endParaRPr lang="bg-BG" sz="1300" dirty="0">
            <a:solidFill>
              <a:srgbClr val="002060"/>
            </a:solidFill>
          </a:endParaRPr>
        </a:p>
      </dgm:t>
    </dgm:pt>
    <dgm:pt modelId="{BE79554B-A813-4F1A-B47F-30D7661E6EC8}" type="parTrans" cxnId="{BA78802B-28B1-4A46-8FAF-DAFA1A59F5D9}">
      <dgm:prSet/>
      <dgm:spPr/>
      <dgm:t>
        <a:bodyPr/>
        <a:lstStyle/>
        <a:p>
          <a:endParaRPr lang="bg-BG"/>
        </a:p>
      </dgm:t>
    </dgm:pt>
    <dgm:pt modelId="{A41F500E-E6CC-43C6-8B81-AFAB7042FA24}" type="sibTrans" cxnId="{BA78802B-28B1-4A46-8FAF-DAFA1A59F5D9}">
      <dgm:prSet/>
      <dgm:spPr/>
      <dgm:t>
        <a:bodyPr/>
        <a:lstStyle/>
        <a:p>
          <a:endParaRPr lang="bg-BG"/>
        </a:p>
      </dgm:t>
    </dgm:pt>
    <dgm:pt modelId="{62D4635C-12BE-4CE7-B76B-AAAA952CC6ED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300" dirty="0" smtClean="0">
              <a:solidFill>
                <a:srgbClr val="002060"/>
              </a:solidFill>
            </a:rPr>
            <a:t>Създаване и развитие на тематично фокусирани лаборатории</a:t>
          </a:r>
          <a:endParaRPr lang="bg-BG" sz="1300" dirty="0">
            <a:solidFill>
              <a:srgbClr val="002060"/>
            </a:solidFill>
          </a:endParaRPr>
        </a:p>
      </dgm:t>
    </dgm:pt>
    <dgm:pt modelId="{A3131D60-7B31-47A6-BE04-34286A11002B}" type="parTrans" cxnId="{F750751A-69C1-48CB-AA30-4A9325774CB6}">
      <dgm:prSet/>
      <dgm:spPr/>
      <dgm:t>
        <a:bodyPr/>
        <a:lstStyle/>
        <a:p>
          <a:endParaRPr lang="bg-BG"/>
        </a:p>
      </dgm:t>
    </dgm:pt>
    <dgm:pt modelId="{D63F7652-ECD4-4534-8F72-3660A07C707C}" type="sibTrans" cxnId="{F750751A-69C1-48CB-AA30-4A9325774CB6}">
      <dgm:prSet/>
      <dgm:spPr/>
      <dgm:t>
        <a:bodyPr/>
        <a:lstStyle/>
        <a:p>
          <a:endParaRPr lang="bg-BG"/>
        </a:p>
      </dgm:t>
    </dgm:pt>
    <dgm:pt modelId="{1AC4008E-C17B-4E8E-91A5-3143E7FEE667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1200" dirty="0" smtClean="0">
              <a:solidFill>
                <a:srgbClr val="002060"/>
              </a:solidFill>
            </a:rPr>
            <a:t>Развитие  на модерна система за индустриална собственост чрез подкрепа за дейността на Патентно ведомство</a:t>
          </a:r>
          <a:endParaRPr lang="bg-BG" sz="1200" dirty="0">
            <a:solidFill>
              <a:srgbClr val="002060"/>
            </a:solidFill>
          </a:endParaRPr>
        </a:p>
      </dgm:t>
    </dgm:pt>
    <dgm:pt modelId="{EFA74E4E-F3C9-48A0-90F0-4249BB1C9559}" type="parTrans" cxnId="{29A9482B-CF9C-4D4E-BD63-A4531C33852D}">
      <dgm:prSet/>
      <dgm:spPr/>
      <dgm:t>
        <a:bodyPr/>
        <a:lstStyle/>
        <a:p>
          <a:endParaRPr lang="bg-BG"/>
        </a:p>
      </dgm:t>
    </dgm:pt>
    <dgm:pt modelId="{154A01A0-0F24-48A3-AAD6-F6BAF3FB5F90}" type="sibTrans" cxnId="{29A9482B-CF9C-4D4E-BD63-A4531C33852D}">
      <dgm:prSet/>
      <dgm:spPr/>
      <dgm:t>
        <a:bodyPr/>
        <a:lstStyle/>
        <a:p>
          <a:endParaRPr lang="bg-BG"/>
        </a:p>
      </dgm:t>
    </dgm:pt>
    <dgm:pt modelId="{8290D2FB-CD93-485D-9641-23E90543DAF8}" type="pres">
      <dgm:prSet presAssocID="{08BD9672-A49F-4AA5-82E6-647BAFE648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9D593176-4860-4756-BD64-133E8B47A3AB}" type="pres">
      <dgm:prSet presAssocID="{9DC79AAB-DB95-478F-B190-95C68EABECF2}" presName="root" presStyleCnt="0"/>
      <dgm:spPr/>
    </dgm:pt>
    <dgm:pt modelId="{DAE7D0A3-6663-41AF-84B4-47F137F24800}" type="pres">
      <dgm:prSet presAssocID="{9DC79AAB-DB95-478F-B190-95C68EABECF2}" presName="rootComposite" presStyleCnt="0"/>
      <dgm:spPr/>
    </dgm:pt>
    <dgm:pt modelId="{5DA0D0B8-F966-43E7-A140-631567E47015}" type="pres">
      <dgm:prSet presAssocID="{9DC79AAB-DB95-478F-B190-95C68EABECF2}" presName="rootText" presStyleLbl="node1" presStyleIdx="0" presStyleCnt="1"/>
      <dgm:spPr/>
      <dgm:t>
        <a:bodyPr/>
        <a:lstStyle/>
        <a:p>
          <a:endParaRPr lang="bg-BG"/>
        </a:p>
      </dgm:t>
    </dgm:pt>
    <dgm:pt modelId="{D11D329E-5A85-4CB4-BEA3-BE80771B4613}" type="pres">
      <dgm:prSet presAssocID="{9DC79AAB-DB95-478F-B190-95C68EABECF2}" presName="rootConnector" presStyleLbl="node1" presStyleIdx="0" presStyleCnt="1"/>
      <dgm:spPr/>
      <dgm:t>
        <a:bodyPr/>
        <a:lstStyle/>
        <a:p>
          <a:endParaRPr lang="bg-BG"/>
        </a:p>
      </dgm:t>
    </dgm:pt>
    <dgm:pt modelId="{1A378171-3B70-4A14-B5F9-14F21BF5B5C2}" type="pres">
      <dgm:prSet presAssocID="{9DC79AAB-DB95-478F-B190-95C68EABECF2}" presName="childShape" presStyleCnt="0"/>
      <dgm:spPr/>
    </dgm:pt>
    <dgm:pt modelId="{FB8A34BD-C408-4F85-A666-774A7660AD2F}" type="pres">
      <dgm:prSet presAssocID="{F40D5190-B0B8-440E-BFA6-F3497D63C8D7}" presName="Name13" presStyleLbl="parChTrans1D2" presStyleIdx="0" presStyleCnt="4"/>
      <dgm:spPr/>
      <dgm:t>
        <a:bodyPr/>
        <a:lstStyle/>
        <a:p>
          <a:endParaRPr lang="bg-BG"/>
        </a:p>
      </dgm:t>
    </dgm:pt>
    <dgm:pt modelId="{3E8B201F-2597-44D4-BD88-013A7C480453}" type="pres">
      <dgm:prSet presAssocID="{28A813B4-FFA1-4678-A376-EB63223A19CC}" presName="childText" presStyleLbl="bgAcc1" presStyleIdx="0" presStyleCnt="4" custScaleX="123782" custLinFactNeighborX="-1003" custLinFactNeighborY="-225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3AA8256-FACE-41CF-8A7B-E4605E593DEA}" type="pres">
      <dgm:prSet presAssocID="{BE79554B-A813-4F1A-B47F-30D7661E6EC8}" presName="Name13" presStyleLbl="parChTrans1D2" presStyleIdx="1" presStyleCnt="4"/>
      <dgm:spPr/>
      <dgm:t>
        <a:bodyPr/>
        <a:lstStyle/>
        <a:p>
          <a:endParaRPr lang="bg-BG"/>
        </a:p>
      </dgm:t>
    </dgm:pt>
    <dgm:pt modelId="{6E7CEB0A-73DB-483A-B1EF-5AB6DC6A0BC2}" type="pres">
      <dgm:prSet presAssocID="{FD743521-ECDD-41B7-BCF4-F4FC1C9C9053}" presName="childText" presStyleLbl="bgAcc1" presStyleIdx="1" presStyleCnt="4" custScaleX="12378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8C3A25F-220B-4940-B07A-7CF1639FF056}" type="pres">
      <dgm:prSet presAssocID="{A3131D60-7B31-47A6-BE04-34286A11002B}" presName="Name13" presStyleLbl="parChTrans1D2" presStyleIdx="2" presStyleCnt="4"/>
      <dgm:spPr/>
      <dgm:t>
        <a:bodyPr/>
        <a:lstStyle/>
        <a:p>
          <a:endParaRPr lang="bg-BG"/>
        </a:p>
      </dgm:t>
    </dgm:pt>
    <dgm:pt modelId="{BE78E998-FB76-4CB3-90C1-3F2D8F2CEE54}" type="pres">
      <dgm:prSet presAssocID="{62D4635C-12BE-4CE7-B76B-AAAA952CC6ED}" presName="childText" presStyleLbl="bgAcc1" presStyleIdx="2" presStyleCnt="4" custScaleX="123782" custLinFactNeighborX="-1003" custLinFactNeighborY="115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80250A9-3986-4063-9ADE-3F2D5BC08F7D}" type="pres">
      <dgm:prSet presAssocID="{EFA74E4E-F3C9-48A0-90F0-4249BB1C9559}" presName="Name13" presStyleLbl="parChTrans1D2" presStyleIdx="3" presStyleCnt="4"/>
      <dgm:spPr/>
      <dgm:t>
        <a:bodyPr/>
        <a:lstStyle/>
        <a:p>
          <a:endParaRPr lang="bg-BG"/>
        </a:p>
      </dgm:t>
    </dgm:pt>
    <dgm:pt modelId="{34F8D336-1B75-47A7-BEF7-07D489E06474}" type="pres">
      <dgm:prSet presAssocID="{1AC4008E-C17B-4E8E-91A5-3143E7FEE667}" presName="childText" presStyleLbl="bgAcc1" presStyleIdx="3" presStyleCnt="4" custScaleX="123782" custScaleY="12177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3975647B-7F40-49FB-BDDD-F53360FF4A61}" srcId="{08BD9672-A49F-4AA5-82E6-647BAFE648F0}" destId="{9DC79AAB-DB95-478F-B190-95C68EABECF2}" srcOrd="0" destOrd="0" parTransId="{5E415791-1388-402B-B65D-B2A8834DB782}" sibTransId="{0FC18CD9-B95F-48C6-AC8E-BF9C5B3E2A6B}"/>
    <dgm:cxn modelId="{E03100AA-DD0C-4975-9B30-77BE80B52903}" type="presOf" srcId="{F40D5190-B0B8-440E-BFA6-F3497D63C8D7}" destId="{FB8A34BD-C408-4F85-A666-774A7660AD2F}" srcOrd="0" destOrd="0" presId="urn:microsoft.com/office/officeart/2005/8/layout/hierarchy3"/>
    <dgm:cxn modelId="{34A9414B-9175-4412-AE1A-EE07CD20F1E1}" type="presOf" srcId="{EFA74E4E-F3C9-48A0-90F0-4249BB1C9559}" destId="{180250A9-3986-4063-9ADE-3F2D5BC08F7D}" srcOrd="0" destOrd="0" presId="urn:microsoft.com/office/officeart/2005/8/layout/hierarchy3"/>
    <dgm:cxn modelId="{B1127196-8C63-4BFB-BF30-D3AB5900A8FC}" type="presOf" srcId="{BE79554B-A813-4F1A-B47F-30D7661E6EC8}" destId="{63AA8256-FACE-41CF-8A7B-E4605E593DEA}" srcOrd="0" destOrd="0" presId="urn:microsoft.com/office/officeart/2005/8/layout/hierarchy3"/>
    <dgm:cxn modelId="{DA66E355-D85E-470E-BB70-300790239658}" srcId="{9DC79AAB-DB95-478F-B190-95C68EABECF2}" destId="{28A813B4-FFA1-4678-A376-EB63223A19CC}" srcOrd="0" destOrd="0" parTransId="{F40D5190-B0B8-440E-BFA6-F3497D63C8D7}" sibTransId="{81E2286B-FE98-4803-8E0C-D1D1C4D6758E}"/>
    <dgm:cxn modelId="{1FEC7505-3B3F-4948-A95C-423043DBF614}" type="presOf" srcId="{9DC79AAB-DB95-478F-B190-95C68EABECF2}" destId="{D11D329E-5A85-4CB4-BEA3-BE80771B4613}" srcOrd="1" destOrd="0" presId="urn:microsoft.com/office/officeart/2005/8/layout/hierarchy3"/>
    <dgm:cxn modelId="{4A102E85-0AB2-499C-AEE9-2B3485AEC21E}" type="presOf" srcId="{62D4635C-12BE-4CE7-B76B-AAAA952CC6ED}" destId="{BE78E998-FB76-4CB3-90C1-3F2D8F2CEE54}" srcOrd="0" destOrd="0" presId="urn:microsoft.com/office/officeart/2005/8/layout/hierarchy3"/>
    <dgm:cxn modelId="{FCF3358D-F234-442F-9F7A-F10AAB9CD08D}" type="presOf" srcId="{FD743521-ECDD-41B7-BCF4-F4FC1C9C9053}" destId="{6E7CEB0A-73DB-483A-B1EF-5AB6DC6A0BC2}" srcOrd="0" destOrd="0" presId="urn:microsoft.com/office/officeart/2005/8/layout/hierarchy3"/>
    <dgm:cxn modelId="{BA78802B-28B1-4A46-8FAF-DAFA1A59F5D9}" srcId="{9DC79AAB-DB95-478F-B190-95C68EABECF2}" destId="{FD743521-ECDD-41B7-BCF4-F4FC1C9C9053}" srcOrd="1" destOrd="0" parTransId="{BE79554B-A813-4F1A-B47F-30D7661E6EC8}" sibTransId="{A41F500E-E6CC-43C6-8B81-AFAB7042FA24}"/>
    <dgm:cxn modelId="{F750751A-69C1-48CB-AA30-4A9325774CB6}" srcId="{9DC79AAB-DB95-478F-B190-95C68EABECF2}" destId="{62D4635C-12BE-4CE7-B76B-AAAA952CC6ED}" srcOrd="2" destOrd="0" parTransId="{A3131D60-7B31-47A6-BE04-34286A11002B}" sibTransId="{D63F7652-ECD4-4534-8F72-3660A07C707C}"/>
    <dgm:cxn modelId="{7B53D4BB-1216-483E-AAFE-44E8AA214CA9}" type="presOf" srcId="{9DC79AAB-DB95-478F-B190-95C68EABECF2}" destId="{5DA0D0B8-F966-43E7-A140-631567E47015}" srcOrd="0" destOrd="0" presId="urn:microsoft.com/office/officeart/2005/8/layout/hierarchy3"/>
    <dgm:cxn modelId="{64A6DE70-C476-4D70-B8D2-E25A0F04CDE9}" type="presOf" srcId="{08BD9672-A49F-4AA5-82E6-647BAFE648F0}" destId="{8290D2FB-CD93-485D-9641-23E90543DAF8}" srcOrd="0" destOrd="0" presId="urn:microsoft.com/office/officeart/2005/8/layout/hierarchy3"/>
    <dgm:cxn modelId="{29A9482B-CF9C-4D4E-BD63-A4531C33852D}" srcId="{9DC79AAB-DB95-478F-B190-95C68EABECF2}" destId="{1AC4008E-C17B-4E8E-91A5-3143E7FEE667}" srcOrd="3" destOrd="0" parTransId="{EFA74E4E-F3C9-48A0-90F0-4249BB1C9559}" sibTransId="{154A01A0-0F24-48A3-AAD6-F6BAF3FB5F90}"/>
    <dgm:cxn modelId="{D938E000-9EE7-4998-83FA-71646BCD1783}" type="presOf" srcId="{A3131D60-7B31-47A6-BE04-34286A11002B}" destId="{38C3A25F-220B-4940-B07A-7CF1639FF056}" srcOrd="0" destOrd="0" presId="urn:microsoft.com/office/officeart/2005/8/layout/hierarchy3"/>
    <dgm:cxn modelId="{A5169C24-F9B0-4D99-B93C-0055E1357D51}" type="presOf" srcId="{28A813B4-FFA1-4678-A376-EB63223A19CC}" destId="{3E8B201F-2597-44D4-BD88-013A7C480453}" srcOrd="0" destOrd="0" presId="urn:microsoft.com/office/officeart/2005/8/layout/hierarchy3"/>
    <dgm:cxn modelId="{5BEB3C44-2335-4590-AF54-5D23EB6FF7E5}" type="presOf" srcId="{1AC4008E-C17B-4E8E-91A5-3143E7FEE667}" destId="{34F8D336-1B75-47A7-BEF7-07D489E06474}" srcOrd="0" destOrd="0" presId="urn:microsoft.com/office/officeart/2005/8/layout/hierarchy3"/>
    <dgm:cxn modelId="{C8B1E4F9-BA9D-4C18-8588-55BEEC3E57B7}" type="presParOf" srcId="{8290D2FB-CD93-485D-9641-23E90543DAF8}" destId="{9D593176-4860-4756-BD64-133E8B47A3AB}" srcOrd="0" destOrd="0" presId="urn:microsoft.com/office/officeart/2005/8/layout/hierarchy3"/>
    <dgm:cxn modelId="{21E4E187-6F54-4068-83C3-4CC7C9A5B949}" type="presParOf" srcId="{9D593176-4860-4756-BD64-133E8B47A3AB}" destId="{DAE7D0A3-6663-41AF-84B4-47F137F24800}" srcOrd="0" destOrd="0" presId="urn:microsoft.com/office/officeart/2005/8/layout/hierarchy3"/>
    <dgm:cxn modelId="{3F9A39EC-136A-4F9B-A476-42CF3D88908C}" type="presParOf" srcId="{DAE7D0A3-6663-41AF-84B4-47F137F24800}" destId="{5DA0D0B8-F966-43E7-A140-631567E47015}" srcOrd="0" destOrd="0" presId="urn:microsoft.com/office/officeart/2005/8/layout/hierarchy3"/>
    <dgm:cxn modelId="{DD35477E-AA08-4DAF-9C2B-BF3E11FA9EA7}" type="presParOf" srcId="{DAE7D0A3-6663-41AF-84B4-47F137F24800}" destId="{D11D329E-5A85-4CB4-BEA3-BE80771B4613}" srcOrd="1" destOrd="0" presId="urn:microsoft.com/office/officeart/2005/8/layout/hierarchy3"/>
    <dgm:cxn modelId="{39C4D607-609D-4E4D-B9A0-3C90127FCAE8}" type="presParOf" srcId="{9D593176-4860-4756-BD64-133E8B47A3AB}" destId="{1A378171-3B70-4A14-B5F9-14F21BF5B5C2}" srcOrd="1" destOrd="0" presId="urn:microsoft.com/office/officeart/2005/8/layout/hierarchy3"/>
    <dgm:cxn modelId="{8F93ED0C-FCC1-4D5A-AAC9-F40E1A3B757E}" type="presParOf" srcId="{1A378171-3B70-4A14-B5F9-14F21BF5B5C2}" destId="{FB8A34BD-C408-4F85-A666-774A7660AD2F}" srcOrd="0" destOrd="0" presId="urn:microsoft.com/office/officeart/2005/8/layout/hierarchy3"/>
    <dgm:cxn modelId="{C8395075-A887-4951-8E39-B1378F41D9F3}" type="presParOf" srcId="{1A378171-3B70-4A14-B5F9-14F21BF5B5C2}" destId="{3E8B201F-2597-44D4-BD88-013A7C480453}" srcOrd="1" destOrd="0" presId="urn:microsoft.com/office/officeart/2005/8/layout/hierarchy3"/>
    <dgm:cxn modelId="{25EC6613-3DAE-4A7A-865D-FA4A19707C58}" type="presParOf" srcId="{1A378171-3B70-4A14-B5F9-14F21BF5B5C2}" destId="{63AA8256-FACE-41CF-8A7B-E4605E593DEA}" srcOrd="2" destOrd="0" presId="urn:microsoft.com/office/officeart/2005/8/layout/hierarchy3"/>
    <dgm:cxn modelId="{20058461-9C5C-4829-9001-041A620FEE6C}" type="presParOf" srcId="{1A378171-3B70-4A14-B5F9-14F21BF5B5C2}" destId="{6E7CEB0A-73DB-483A-B1EF-5AB6DC6A0BC2}" srcOrd="3" destOrd="0" presId="urn:microsoft.com/office/officeart/2005/8/layout/hierarchy3"/>
    <dgm:cxn modelId="{2D639DA6-DFE7-41DF-8218-02040014C73D}" type="presParOf" srcId="{1A378171-3B70-4A14-B5F9-14F21BF5B5C2}" destId="{38C3A25F-220B-4940-B07A-7CF1639FF056}" srcOrd="4" destOrd="0" presId="urn:microsoft.com/office/officeart/2005/8/layout/hierarchy3"/>
    <dgm:cxn modelId="{BCA5E8CD-E67E-49C5-ACE2-62749A48ED0A}" type="presParOf" srcId="{1A378171-3B70-4A14-B5F9-14F21BF5B5C2}" destId="{BE78E998-FB76-4CB3-90C1-3F2D8F2CEE54}" srcOrd="5" destOrd="0" presId="urn:microsoft.com/office/officeart/2005/8/layout/hierarchy3"/>
    <dgm:cxn modelId="{C1939148-5FA0-404E-9DAC-B8F9E8756A90}" type="presParOf" srcId="{1A378171-3B70-4A14-B5F9-14F21BF5B5C2}" destId="{180250A9-3986-4063-9ADE-3F2D5BC08F7D}" srcOrd="6" destOrd="0" presId="urn:microsoft.com/office/officeart/2005/8/layout/hierarchy3"/>
    <dgm:cxn modelId="{3653C885-92E3-468E-9C7F-FDD9783E319D}" type="presParOf" srcId="{1A378171-3B70-4A14-B5F9-14F21BF5B5C2}" destId="{34F8D336-1B75-47A7-BEF7-07D489E0647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D9672-A49F-4AA5-82E6-647BAFE648F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9DC79AAB-DB95-478F-B190-95C68EABECF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800" dirty="0" smtClean="0">
              <a:solidFill>
                <a:prstClr val="white"/>
              </a:solidFill>
            </a:rPr>
            <a:t>ПО2</a:t>
          </a:r>
        </a:p>
        <a:p>
          <a:pPr rtl="0"/>
          <a:endParaRPr lang="bg-BG" dirty="0"/>
        </a:p>
      </dgm:t>
    </dgm:pt>
    <dgm:pt modelId="{5E415791-1388-402B-B65D-B2A8834DB782}" type="parTrans" cxnId="{3975647B-7F40-49FB-BDDD-F53360FF4A61}">
      <dgm:prSet/>
      <dgm:spPr/>
      <dgm:t>
        <a:bodyPr/>
        <a:lstStyle/>
        <a:p>
          <a:endParaRPr lang="bg-BG"/>
        </a:p>
      </dgm:t>
    </dgm:pt>
    <dgm:pt modelId="{0FC18CD9-B95F-48C6-AC8E-BF9C5B3E2A6B}" type="sibTrans" cxnId="{3975647B-7F40-49FB-BDDD-F53360FF4A61}">
      <dgm:prSet/>
      <dgm:spPr/>
      <dgm:t>
        <a:bodyPr/>
        <a:lstStyle/>
        <a:p>
          <a:endParaRPr lang="bg-BG"/>
        </a:p>
      </dgm:t>
    </dgm:pt>
    <dgm:pt modelId="{BD88983D-F706-4610-8861-A387FD1B928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Насърчаване на предприемачеството в области, свързани с европейски и регионални предизвикателства и секторите на НСНМСП</a:t>
          </a:r>
          <a:endParaRPr lang="bg-BG" sz="1200" dirty="0">
            <a:solidFill>
              <a:srgbClr val="002060"/>
            </a:solidFill>
          </a:endParaRPr>
        </a:p>
      </dgm:t>
    </dgm:pt>
    <dgm:pt modelId="{8E947AF2-8F20-4F62-A45A-5F24E0D9DDDF}" type="parTrans" cxnId="{53DB3012-6BCA-482E-B74A-2B4593A3016D}">
      <dgm:prSet/>
      <dgm:spPr/>
      <dgm:t>
        <a:bodyPr/>
        <a:lstStyle/>
        <a:p>
          <a:endParaRPr lang="bg-BG"/>
        </a:p>
      </dgm:t>
    </dgm:pt>
    <dgm:pt modelId="{4466C42A-5B65-4687-90EA-AA69EBE21B1F}" type="sibTrans" cxnId="{53DB3012-6BCA-482E-B74A-2B4593A3016D}">
      <dgm:prSet/>
      <dgm:spPr/>
      <dgm:t>
        <a:bodyPr/>
        <a:lstStyle/>
        <a:p>
          <a:endParaRPr lang="bg-BG"/>
        </a:p>
      </dgm:t>
    </dgm:pt>
    <dgm:pt modelId="{BBC2D96D-1B51-4D37-84C9-4D75E611CFF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Подобряване на бизнес средата за българските производители и създаване на условия за изпитване на съоръжения чрез подкрепа за дейността на БИМ</a:t>
          </a:r>
          <a:endParaRPr lang="bg-BG" dirty="0">
            <a:solidFill>
              <a:srgbClr val="002060"/>
            </a:solidFill>
          </a:endParaRPr>
        </a:p>
      </dgm:t>
    </dgm:pt>
    <dgm:pt modelId="{15A8FBEF-1709-4B0C-A75C-E76567B9A9FC}" type="parTrans" cxnId="{A7B4E8F9-B316-4471-A2E2-FEB60849435F}">
      <dgm:prSet/>
      <dgm:spPr/>
      <dgm:t>
        <a:bodyPr/>
        <a:lstStyle/>
        <a:p>
          <a:endParaRPr lang="bg-BG"/>
        </a:p>
      </dgm:t>
    </dgm:pt>
    <dgm:pt modelId="{230235DD-DD7E-4267-BA13-8170CACBEB60}" type="sibTrans" cxnId="{A7B4E8F9-B316-4471-A2E2-FEB60849435F}">
      <dgm:prSet/>
      <dgm:spPr/>
      <dgm:t>
        <a:bodyPr/>
        <a:lstStyle/>
        <a:p>
          <a:endParaRPr lang="bg-BG"/>
        </a:p>
      </dgm:t>
    </dgm:pt>
    <dgm:pt modelId="{8290D2FB-CD93-485D-9641-23E90543DAF8}" type="pres">
      <dgm:prSet presAssocID="{08BD9672-A49F-4AA5-82E6-647BAFE648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9D593176-4860-4756-BD64-133E8B47A3AB}" type="pres">
      <dgm:prSet presAssocID="{9DC79AAB-DB95-478F-B190-95C68EABECF2}" presName="root" presStyleCnt="0"/>
      <dgm:spPr/>
    </dgm:pt>
    <dgm:pt modelId="{DAE7D0A3-6663-41AF-84B4-47F137F24800}" type="pres">
      <dgm:prSet presAssocID="{9DC79AAB-DB95-478F-B190-95C68EABECF2}" presName="rootComposite" presStyleCnt="0"/>
      <dgm:spPr/>
    </dgm:pt>
    <dgm:pt modelId="{5DA0D0B8-F966-43E7-A140-631567E47015}" type="pres">
      <dgm:prSet presAssocID="{9DC79AAB-DB95-478F-B190-95C68EABECF2}" presName="rootText" presStyleLbl="node1" presStyleIdx="0" presStyleCnt="1" custLinFactNeighborY="-4720"/>
      <dgm:spPr/>
      <dgm:t>
        <a:bodyPr/>
        <a:lstStyle/>
        <a:p>
          <a:endParaRPr lang="bg-BG"/>
        </a:p>
      </dgm:t>
    </dgm:pt>
    <dgm:pt modelId="{D11D329E-5A85-4CB4-BEA3-BE80771B4613}" type="pres">
      <dgm:prSet presAssocID="{9DC79AAB-DB95-478F-B190-95C68EABECF2}" presName="rootConnector" presStyleLbl="node1" presStyleIdx="0" presStyleCnt="1"/>
      <dgm:spPr/>
      <dgm:t>
        <a:bodyPr/>
        <a:lstStyle/>
        <a:p>
          <a:endParaRPr lang="bg-BG"/>
        </a:p>
      </dgm:t>
    </dgm:pt>
    <dgm:pt modelId="{1A378171-3B70-4A14-B5F9-14F21BF5B5C2}" type="pres">
      <dgm:prSet presAssocID="{9DC79AAB-DB95-478F-B190-95C68EABECF2}" presName="childShape" presStyleCnt="0"/>
      <dgm:spPr/>
    </dgm:pt>
    <dgm:pt modelId="{FA8AE5A8-8543-4306-80A6-614C1ECEF380}" type="pres">
      <dgm:prSet presAssocID="{8E947AF2-8F20-4F62-A45A-5F24E0D9DDDF}" presName="Name13" presStyleLbl="parChTrans1D2" presStyleIdx="0" presStyleCnt="2"/>
      <dgm:spPr/>
      <dgm:t>
        <a:bodyPr/>
        <a:lstStyle/>
        <a:p>
          <a:endParaRPr lang="bg-BG"/>
        </a:p>
      </dgm:t>
    </dgm:pt>
    <dgm:pt modelId="{BD2DE4AF-01FA-4569-A3DB-2EAFB1503F66}" type="pres">
      <dgm:prSet presAssocID="{BD88983D-F706-4610-8861-A387FD1B9283}" presName="childText" presStyleLbl="bgAcc1" presStyleIdx="0" presStyleCnt="2" custScaleY="195155" custLinFactNeighborX="61" custLinFactNeighborY="-1363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1DF8AE8-1BF6-47BB-80C3-7A14436B18BF}" type="pres">
      <dgm:prSet presAssocID="{15A8FBEF-1709-4B0C-A75C-E76567B9A9FC}" presName="Name13" presStyleLbl="parChTrans1D2" presStyleIdx="1" presStyleCnt="2"/>
      <dgm:spPr/>
      <dgm:t>
        <a:bodyPr/>
        <a:lstStyle/>
        <a:p>
          <a:endParaRPr lang="bg-BG"/>
        </a:p>
      </dgm:t>
    </dgm:pt>
    <dgm:pt modelId="{15E3B414-D62F-4730-B6AC-2B47774AD455}" type="pres">
      <dgm:prSet presAssocID="{BBC2D96D-1B51-4D37-84C9-4D75E611CFFF}" presName="childText" presStyleLbl="bgAcc1" presStyleIdx="1" presStyleCnt="2" custScaleY="23379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3975647B-7F40-49FB-BDDD-F53360FF4A61}" srcId="{08BD9672-A49F-4AA5-82E6-647BAFE648F0}" destId="{9DC79AAB-DB95-478F-B190-95C68EABECF2}" srcOrd="0" destOrd="0" parTransId="{5E415791-1388-402B-B65D-B2A8834DB782}" sibTransId="{0FC18CD9-B95F-48C6-AC8E-BF9C5B3E2A6B}"/>
    <dgm:cxn modelId="{53DB3012-6BCA-482E-B74A-2B4593A3016D}" srcId="{9DC79AAB-DB95-478F-B190-95C68EABECF2}" destId="{BD88983D-F706-4610-8861-A387FD1B9283}" srcOrd="0" destOrd="0" parTransId="{8E947AF2-8F20-4F62-A45A-5F24E0D9DDDF}" sibTransId="{4466C42A-5B65-4687-90EA-AA69EBE21B1F}"/>
    <dgm:cxn modelId="{E53CDAE1-0424-4528-9D20-CD84191016C5}" type="presOf" srcId="{BBC2D96D-1B51-4D37-84C9-4D75E611CFFF}" destId="{15E3B414-D62F-4730-B6AC-2B47774AD455}" srcOrd="0" destOrd="0" presId="urn:microsoft.com/office/officeart/2005/8/layout/hierarchy3"/>
    <dgm:cxn modelId="{5DE7594E-8D3C-4B6C-91C4-10BDED606207}" type="presOf" srcId="{9DC79AAB-DB95-478F-B190-95C68EABECF2}" destId="{D11D329E-5A85-4CB4-BEA3-BE80771B4613}" srcOrd="1" destOrd="0" presId="urn:microsoft.com/office/officeart/2005/8/layout/hierarchy3"/>
    <dgm:cxn modelId="{A7B4E8F9-B316-4471-A2E2-FEB60849435F}" srcId="{9DC79AAB-DB95-478F-B190-95C68EABECF2}" destId="{BBC2D96D-1B51-4D37-84C9-4D75E611CFFF}" srcOrd="1" destOrd="0" parTransId="{15A8FBEF-1709-4B0C-A75C-E76567B9A9FC}" sibTransId="{230235DD-DD7E-4267-BA13-8170CACBEB60}"/>
    <dgm:cxn modelId="{672BA382-1256-442B-B7C4-CD27E83E2D97}" type="presOf" srcId="{BD88983D-F706-4610-8861-A387FD1B9283}" destId="{BD2DE4AF-01FA-4569-A3DB-2EAFB1503F66}" srcOrd="0" destOrd="0" presId="urn:microsoft.com/office/officeart/2005/8/layout/hierarchy3"/>
    <dgm:cxn modelId="{4120421E-0388-4D39-A768-6A1A86A57637}" type="presOf" srcId="{08BD9672-A49F-4AA5-82E6-647BAFE648F0}" destId="{8290D2FB-CD93-485D-9641-23E90543DAF8}" srcOrd="0" destOrd="0" presId="urn:microsoft.com/office/officeart/2005/8/layout/hierarchy3"/>
    <dgm:cxn modelId="{E558540E-154A-478E-B197-A9DD17A89E9D}" type="presOf" srcId="{15A8FBEF-1709-4B0C-A75C-E76567B9A9FC}" destId="{A1DF8AE8-1BF6-47BB-80C3-7A14436B18BF}" srcOrd="0" destOrd="0" presId="urn:microsoft.com/office/officeart/2005/8/layout/hierarchy3"/>
    <dgm:cxn modelId="{6E2220D5-952C-40BB-BF40-E625F8BAF800}" type="presOf" srcId="{8E947AF2-8F20-4F62-A45A-5F24E0D9DDDF}" destId="{FA8AE5A8-8543-4306-80A6-614C1ECEF380}" srcOrd="0" destOrd="0" presId="urn:microsoft.com/office/officeart/2005/8/layout/hierarchy3"/>
    <dgm:cxn modelId="{592F8C12-9007-455A-BBF7-78947EFC3F68}" type="presOf" srcId="{9DC79AAB-DB95-478F-B190-95C68EABECF2}" destId="{5DA0D0B8-F966-43E7-A140-631567E47015}" srcOrd="0" destOrd="0" presId="urn:microsoft.com/office/officeart/2005/8/layout/hierarchy3"/>
    <dgm:cxn modelId="{74706CA6-A5A6-4B42-9888-6522387C372F}" type="presParOf" srcId="{8290D2FB-CD93-485D-9641-23E90543DAF8}" destId="{9D593176-4860-4756-BD64-133E8B47A3AB}" srcOrd="0" destOrd="0" presId="urn:microsoft.com/office/officeart/2005/8/layout/hierarchy3"/>
    <dgm:cxn modelId="{2A745473-CC5E-472F-9E90-7503B5E2E6B6}" type="presParOf" srcId="{9D593176-4860-4756-BD64-133E8B47A3AB}" destId="{DAE7D0A3-6663-41AF-84B4-47F137F24800}" srcOrd="0" destOrd="0" presId="urn:microsoft.com/office/officeart/2005/8/layout/hierarchy3"/>
    <dgm:cxn modelId="{FDF5C99E-C618-4E1D-9C2C-9D5021B8468C}" type="presParOf" srcId="{DAE7D0A3-6663-41AF-84B4-47F137F24800}" destId="{5DA0D0B8-F966-43E7-A140-631567E47015}" srcOrd="0" destOrd="0" presId="urn:microsoft.com/office/officeart/2005/8/layout/hierarchy3"/>
    <dgm:cxn modelId="{D391F583-FAA7-4FEF-A26E-D29E73B9FA54}" type="presParOf" srcId="{DAE7D0A3-6663-41AF-84B4-47F137F24800}" destId="{D11D329E-5A85-4CB4-BEA3-BE80771B4613}" srcOrd="1" destOrd="0" presId="urn:microsoft.com/office/officeart/2005/8/layout/hierarchy3"/>
    <dgm:cxn modelId="{CEA83111-4F0C-4084-BBAB-C3583561DCC2}" type="presParOf" srcId="{9D593176-4860-4756-BD64-133E8B47A3AB}" destId="{1A378171-3B70-4A14-B5F9-14F21BF5B5C2}" srcOrd="1" destOrd="0" presId="urn:microsoft.com/office/officeart/2005/8/layout/hierarchy3"/>
    <dgm:cxn modelId="{E1C1BD66-80AF-4E46-A7DA-2EBD7C73E04E}" type="presParOf" srcId="{1A378171-3B70-4A14-B5F9-14F21BF5B5C2}" destId="{FA8AE5A8-8543-4306-80A6-614C1ECEF380}" srcOrd="0" destOrd="0" presId="urn:microsoft.com/office/officeart/2005/8/layout/hierarchy3"/>
    <dgm:cxn modelId="{2B8C6DDF-0391-4F7A-B164-0783A456A6BA}" type="presParOf" srcId="{1A378171-3B70-4A14-B5F9-14F21BF5B5C2}" destId="{BD2DE4AF-01FA-4569-A3DB-2EAFB1503F66}" srcOrd="1" destOrd="0" presId="urn:microsoft.com/office/officeart/2005/8/layout/hierarchy3"/>
    <dgm:cxn modelId="{E0BF8777-D4AE-40A5-AC2E-D641279A9545}" type="presParOf" srcId="{1A378171-3B70-4A14-B5F9-14F21BF5B5C2}" destId="{A1DF8AE8-1BF6-47BB-80C3-7A14436B18BF}" srcOrd="2" destOrd="0" presId="urn:microsoft.com/office/officeart/2005/8/layout/hierarchy3"/>
    <dgm:cxn modelId="{697C7249-EB65-4C4D-9DAA-370E11063884}" type="presParOf" srcId="{1A378171-3B70-4A14-B5F9-14F21BF5B5C2}" destId="{15E3B414-D62F-4730-B6AC-2B47774AD45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BD9672-A49F-4AA5-82E6-647BAFE648F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9DC79AAB-DB95-478F-B190-95C68EABECF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800" dirty="0" smtClean="0">
              <a:solidFill>
                <a:prstClr val="white"/>
              </a:solidFill>
            </a:rPr>
            <a:t>ПО3</a:t>
          </a:r>
        </a:p>
        <a:p>
          <a:pPr rtl="0"/>
          <a:endParaRPr lang="bg-BG" dirty="0"/>
        </a:p>
      </dgm:t>
    </dgm:pt>
    <dgm:pt modelId="{5E415791-1388-402B-B65D-B2A8834DB782}" type="parTrans" cxnId="{3975647B-7F40-49FB-BDDD-F53360FF4A61}">
      <dgm:prSet/>
      <dgm:spPr/>
      <dgm:t>
        <a:bodyPr/>
        <a:lstStyle/>
        <a:p>
          <a:endParaRPr lang="bg-BG"/>
        </a:p>
      </dgm:t>
    </dgm:pt>
    <dgm:pt modelId="{0FC18CD9-B95F-48C6-AC8E-BF9C5B3E2A6B}" type="sibTrans" cxnId="{3975647B-7F40-49FB-BDDD-F53360FF4A61}">
      <dgm:prSet/>
      <dgm:spPr/>
      <dgm:t>
        <a:bodyPr/>
        <a:lstStyle/>
        <a:p>
          <a:endParaRPr lang="bg-BG"/>
        </a:p>
      </dgm:t>
    </dgm:pt>
    <dgm:pt modelId="{B5D98BEB-5EA0-43CF-832C-AECD3D1E7E3A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solidFill>
                <a:srgbClr val="002060"/>
              </a:solidFill>
            </a:rPr>
            <a:t>Устойчиво енергийно развитие на българските предприятия чрез подкрепа за дейността на АУЕР</a:t>
          </a:r>
          <a:endParaRPr lang="bg-BG" sz="1300" dirty="0">
            <a:solidFill>
              <a:srgbClr val="002060"/>
            </a:solidFill>
          </a:endParaRPr>
        </a:p>
      </dgm:t>
    </dgm:pt>
    <dgm:pt modelId="{2D290770-DF96-4E4B-B64E-847B7A18F599}" type="parTrans" cxnId="{EF7F7B6E-BC88-412C-8B67-DA9B306DE47D}">
      <dgm:prSet/>
      <dgm:spPr/>
      <dgm:t>
        <a:bodyPr/>
        <a:lstStyle/>
        <a:p>
          <a:endParaRPr lang="bg-BG"/>
        </a:p>
      </dgm:t>
    </dgm:pt>
    <dgm:pt modelId="{AD9BA110-B3E2-4E97-9678-038500B7FD8C}" type="sibTrans" cxnId="{EF7F7B6E-BC88-412C-8B67-DA9B306DE47D}">
      <dgm:prSet/>
      <dgm:spPr/>
      <dgm:t>
        <a:bodyPr/>
        <a:lstStyle/>
        <a:p>
          <a:endParaRPr lang="bg-BG"/>
        </a:p>
      </dgm:t>
    </dgm:pt>
    <dgm:pt modelId="{12E3ABAD-8E04-4F4C-87D4-DD3F1664955D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solidFill>
                <a:srgbClr val="002060"/>
              </a:solidFill>
            </a:rPr>
            <a:t>Подкрепа за пилотни и демонстрационни инициативи за ефективно използване на ресурсите</a:t>
          </a:r>
          <a:endParaRPr lang="bg-BG" sz="1300" dirty="0">
            <a:solidFill>
              <a:srgbClr val="002060"/>
            </a:solidFill>
          </a:endParaRPr>
        </a:p>
      </dgm:t>
    </dgm:pt>
    <dgm:pt modelId="{6AAD66C0-C530-48EC-8530-184B16133DC7}" type="parTrans" cxnId="{C07467D0-D4BC-449F-B179-08D8443B8104}">
      <dgm:prSet/>
      <dgm:spPr/>
      <dgm:t>
        <a:bodyPr/>
        <a:lstStyle/>
        <a:p>
          <a:endParaRPr lang="bg-BG"/>
        </a:p>
      </dgm:t>
    </dgm:pt>
    <dgm:pt modelId="{C5433D09-159D-4F92-9F52-94ADF095FBFF}" type="sibTrans" cxnId="{C07467D0-D4BC-449F-B179-08D8443B8104}">
      <dgm:prSet/>
      <dgm:spPr/>
      <dgm:t>
        <a:bodyPr/>
        <a:lstStyle/>
        <a:p>
          <a:endParaRPr lang="bg-BG"/>
        </a:p>
      </dgm:t>
    </dgm:pt>
    <dgm:pt modelId="{8290D2FB-CD93-485D-9641-23E90543DAF8}" type="pres">
      <dgm:prSet presAssocID="{08BD9672-A49F-4AA5-82E6-647BAFE648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9D593176-4860-4756-BD64-133E8B47A3AB}" type="pres">
      <dgm:prSet presAssocID="{9DC79AAB-DB95-478F-B190-95C68EABECF2}" presName="root" presStyleCnt="0"/>
      <dgm:spPr/>
    </dgm:pt>
    <dgm:pt modelId="{DAE7D0A3-6663-41AF-84B4-47F137F24800}" type="pres">
      <dgm:prSet presAssocID="{9DC79AAB-DB95-478F-B190-95C68EABECF2}" presName="rootComposite" presStyleCnt="0"/>
      <dgm:spPr/>
    </dgm:pt>
    <dgm:pt modelId="{5DA0D0B8-F966-43E7-A140-631567E47015}" type="pres">
      <dgm:prSet presAssocID="{9DC79AAB-DB95-478F-B190-95C68EABECF2}" presName="rootText" presStyleLbl="node1" presStyleIdx="0" presStyleCnt="1" custLinFactNeighborY="-28645"/>
      <dgm:spPr/>
      <dgm:t>
        <a:bodyPr/>
        <a:lstStyle/>
        <a:p>
          <a:endParaRPr lang="bg-BG"/>
        </a:p>
      </dgm:t>
    </dgm:pt>
    <dgm:pt modelId="{D11D329E-5A85-4CB4-BEA3-BE80771B4613}" type="pres">
      <dgm:prSet presAssocID="{9DC79AAB-DB95-478F-B190-95C68EABECF2}" presName="rootConnector" presStyleLbl="node1" presStyleIdx="0" presStyleCnt="1"/>
      <dgm:spPr/>
      <dgm:t>
        <a:bodyPr/>
        <a:lstStyle/>
        <a:p>
          <a:endParaRPr lang="bg-BG"/>
        </a:p>
      </dgm:t>
    </dgm:pt>
    <dgm:pt modelId="{1A378171-3B70-4A14-B5F9-14F21BF5B5C2}" type="pres">
      <dgm:prSet presAssocID="{9DC79AAB-DB95-478F-B190-95C68EABECF2}" presName="childShape" presStyleCnt="0"/>
      <dgm:spPr/>
    </dgm:pt>
    <dgm:pt modelId="{FF1D9DC3-FC31-424D-9C9D-9C8417CF3D95}" type="pres">
      <dgm:prSet presAssocID="{2D290770-DF96-4E4B-B64E-847B7A18F599}" presName="Name13" presStyleLbl="parChTrans1D2" presStyleIdx="0" presStyleCnt="2"/>
      <dgm:spPr/>
      <dgm:t>
        <a:bodyPr/>
        <a:lstStyle/>
        <a:p>
          <a:endParaRPr lang="bg-BG"/>
        </a:p>
      </dgm:t>
    </dgm:pt>
    <dgm:pt modelId="{5E565F2A-9839-4F58-96D1-01ADE54340C5}" type="pres">
      <dgm:prSet presAssocID="{B5D98BEB-5EA0-43CF-832C-AECD3D1E7E3A}" presName="childText" presStyleLbl="bgAcc1" presStyleIdx="0" presStyleCnt="2" custScaleY="191090" custLinFactNeighborX="-364" custLinFactNeighborY="-146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7609F16-D914-4803-AD0C-7A63386DEFF3}" type="pres">
      <dgm:prSet presAssocID="{6AAD66C0-C530-48EC-8530-184B16133DC7}" presName="Name13" presStyleLbl="parChTrans1D2" presStyleIdx="1" presStyleCnt="2"/>
      <dgm:spPr/>
      <dgm:t>
        <a:bodyPr/>
        <a:lstStyle/>
        <a:p>
          <a:endParaRPr lang="bg-BG"/>
        </a:p>
      </dgm:t>
    </dgm:pt>
    <dgm:pt modelId="{B7ACAAEA-F87C-4414-8FD3-3804BE688E3D}" type="pres">
      <dgm:prSet presAssocID="{12E3ABAD-8E04-4F4C-87D4-DD3F1664955D}" presName="childText" presStyleLbl="bgAcc1" presStyleIdx="1" presStyleCnt="2" custScaleY="18677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BF081AA-FAB2-4450-BBE2-20AB63C7F22C}" type="presOf" srcId="{9DC79AAB-DB95-478F-B190-95C68EABECF2}" destId="{5DA0D0B8-F966-43E7-A140-631567E47015}" srcOrd="0" destOrd="0" presId="urn:microsoft.com/office/officeart/2005/8/layout/hierarchy3"/>
    <dgm:cxn modelId="{3975647B-7F40-49FB-BDDD-F53360FF4A61}" srcId="{08BD9672-A49F-4AA5-82E6-647BAFE648F0}" destId="{9DC79AAB-DB95-478F-B190-95C68EABECF2}" srcOrd="0" destOrd="0" parTransId="{5E415791-1388-402B-B65D-B2A8834DB782}" sibTransId="{0FC18CD9-B95F-48C6-AC8E-BF9C5B3E2A6B}"/>
    <dgm:cxn modelId="{7B66A99B-2022-4B3D-8045-193619DBFDCD}" type="presOf" srcId="{2D290770-DF96-4E4B-B64E-847B7A18F599}" destId="{FF1D9DC3-FC31-424D-9C9D-9C8417CF3D95}" srcOrd="0" destOrd="0" presId="urn:microsoft.com/office/officeart/2005/8/layout/hierarchy3"/>
    <dgm:cxn modelId="{EF7F7B6E-BC88-412C-8B67-DA9B306DE47D}" srcId="{9DC79AAB-DB95-478F-B190-95C68EABECF2}" destId="{B5D98BEB-5EA0-43CF-832C-AECD3D1E7E3A}" srcOrd="0" destOrd="0" parTransId="{2D290770-DF96-4E4B-B64E-847B7A18F599}" sibTransId="{AD9BA110-B3E2-4E97-9678-038500B7FD8C}"/>
    <dgm:cxn modelId="{0F0FB83E-2C00-4DF9-970D-A03592BC41B6}" type="presOf" srcId="{6AAD66C0-C530-48EC-8530-184B16133DC7}" destId="{07609F16-D914-4803-AD0C-7A63386DEFF3}" srcOrd="0" destOrd="0" presId="urn:microsoft.com/office/officeart/2005/8/layout/hierarchy3"/>
    <dgm:cxn modelId="{B6F08A6B-56FD-402E-92BC-82A629629735}" type="presOf" srcId="{12E3ABAD-8E04-4F4C-87D4-DD3F1664955D}" destId="{B7ACAAEA-F87C-4414-8FD3-3804BE688E3D}" srcOrd="0" destOrd="0" presId="urn:microsoft.com/office/officeart/2005/8/layout/hierarchy3"/>
    <dgm:cxn modelId="{C07467D0-D4BC-449F-B179-08D8443B8104}" srcId="{9DC79AAB-DB95-478F-B190-95C68EABECF2}" destId="{12E3ABAD-8E04-4F4C-87D4-DD3F1664955D}" srcOrd="1" destOrd="0" parTransId="{6AAD66C0-C530-48EC-8530-184B16133DC7}" sibTransId="{C5433D09-159D-4F92-9F52-94ADF095FBFF}"/>
    <dgm:cxn modelId="{60B9142A-787C-45D2-A9C3-190830415BAB}" type="presOf" srcId="{B5D98BEB-5EA0-43CF-832C-AECD3D1E7E3A}" destId="{5E565F2A-9839-4F58-96D1-01ADE54340C5}" srcOrd="0" destOrd="0" presId="urn:microsoft.com/office/officeart/2005/8/layout/hierarchy3"/>
    <dgm:cxn modelId="{52CE9F8A-EEC4-457F-8650-6F7A7086274C}" type="presOf" srcId="{08BD9672-A49F-4AA5-82E6-647BAFE648F0}" destId="{8290D2FB-CD93-485D-9641-23E90543DAF8}" srcOrd="0" destOrd="0" presId="urn:microsoft.com/office/officeart/2005/8/layout/hierarchy3"/>
    <dgm:cxn modelId="{CF12DE55-8F87-4742-B4E7-66DE35D59D5D}" type="presOf" srcId="{9DC79AAB-DB95-478F-B190-95C68EABECF2}" destId="{D11D329E-5A85-4CB4-BEA3-BE80771B4613}" srcOrd="1" destOrd="0" presId="urn:microsoft.com/office/officeart/2005/8/layout/hierarchy3"/>
    <dgm:cxn modelId="{872B5A19-A63F-41B7-98D8-3BC32700F834}" type="presParOf" srcId="{8290D2FB-CD93-485D-9641-23E90543DAF8}" destId="{9D593176-4860-4756-BD64-133E8B47A3AB}" srcOrd="0" destOrd="0" presId="urn:microsoft.com/office/officeart/2005/8/layout/hierarchy3"/>
    <dgm:cxn modelId="{F0A9FC13-CDFB-4703-837E-6E2E0C8173C9}" type="presParOf" srcId="{9D593176-4860-4756-BD64-133E8B47A3AB}" destId="{DAE7D0A3-6663-41AF-84B4-47F137F24800}" srcOrd="0" destOrd="0" presId="urn:microsoft.com/office/officeart/2005/8/layout/hierarchy3"/>
    <dgm:cxn modelId="{CA678F24-6AFA-41FC-964E-9E5E6CC91EBB}" type="presParOf" srcId="{DAE7D0A3-6663-41AF-84B4-47F137F24800}" destId="{5DA0D0B8-F966-43E7-A140-631567E47015}" srcOrd="0" destOrd="0" presId="urn:microsoft.com/office/officeart/2005/8/layout/hierarchy3"/>
    <dgm:cxn modelId="{857E8E49-F2D6-4D5D-9582-05F5EEDEC44C}" type="presParOf" srcId="{DAE7D0A3-6663-41AF-84B4-47F137F24800}" destId="{D11D329E-5A85-4CB4-BEA3-BE80771B4613}" srcOrd="1" destOrd="0" presId="urn:microsoft.com/office/officeart/2005/8/layout/hierarchy3"/>
    <dgm:cxn modelId="{AF7D9172-C95F-4E3D-B8C9-EBECB279865E}" type="presParOf" srcId="{9D593176-4860-4756-BD64-133E8B47A3AB}" destId="{1A378171-3B70-4A14-B5F9-14F21BF5B5C2}" srcOrd="1" destOrd="0" presId="urn:microsoft.com/office/officeart/2005/8/layout/hierarchy3"/>
    <dgm:cxn modelId="{5A52BE63-89BB-4703-8EF3-6A515C40F287}" type="presParOf" srcId="{1A378171-3B70-4A14-B5F9-14F21BF5B5C2}" destId="{FF1D9DC3-FC31-424D-9C9D-9C8417CF3D95}" srcOrd="0" destOrd="0" presId="urn:microsoft.com/office/officeart/2005/8/layout/hierarchy3"/>
    <dgm:cxn modelId="{E5A74283-1276-475A-A6A6-2BAB67348E34}" type="presParOf" srcId="{1A378171-3B70-4A14-B5F9-14F21BF5B5C2}" destId="{5E565F2A-9839-4F58-96D1-01ADE54340C5}" srcOrd="1" destOrd="0" presId="urn:microsoft.com/office/officeart/2005/8/layout/hierarchy3"/>
    <dgm:cxn modelId="{F0609556-AFB9-4DCB-824A-6A3FEEB136CB}" type="presParOf" srcId="{1A378171-3B70-4A14-B5F9-14F21BF5B5C2}" destId="{07609F16-D914-4803-AD0C-7A63386DEFF3}" srcOrd="2" destOrd="0" presId="urn:microsoft.com/office/officeart/2005/8/layout/hierarchy3"/>
    <dgm:cxn modelId="{2B03C3BC-A6E0-4D5D-81D5-272E7C30868A}" type="presParOf" srcId="{1A378171-3B70-4A14-B5F9-14F21BF5B5C2}" destId="{B7ACAAEA-F87C-4414-8FD3-3804BE688E3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D9672-A49F-4AA5-82E6-647BAFE648F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9DC79AAB-DB95-478F-B190-95C68EABECF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800" dirty="0" smtClean="0">
              <a:solidFill>
                <a:prstClr val="white"/>
              </a:solidFill>
            </a:rPr>
            <a:t>ПО4</a:t>
          </a:r>
        </a:p>
        <a:p>
          <a:pPr rtl="0"/>
          <a:endParaRPr lang="bg-BG" dirty="0"/>
        </a:p>
      </dgm:t>
    </dgm:pt>
    <dgm:pt modelId="{5E415791-1388-402B-B65D-B2A8834DB782}" type="parTrans" cxnId="{3975647B-7F40-49FB-BDDD-F53360FF4A61}">
      <dgm:prSet/>
      <dgm:spPr/>
      <dgm:t>
        <a:bodyPr/>
        <a:lstStyle/>
        <a:p>
          <a:endParaRPr lang="bg-BG"/>
        </a:p>
      </dgm:t>
    </dgm:pt>
    <dgm:pt modelId="{0FC18CD9-B95F-48C6-AC8E-BF9C5B3E2A6B}" type="sibTrans" cxnId="{3975647B-7F40-49FB-BDDD-F53360FF4A61}">
      <dgm:prSet/>
      <dgm:spPr/>
      <dgm:t>
        <a:bodyPr/>
        <a:lstStyle/>
        <a:p>
          <a:endParaRPr lang="bg-BG"/>
        </a:p>
      </dgm:t>
    </dgm:pt>
    <dgm:pt modelId="{82C3BF5D-B149-4053-BC61-7018C1893194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300" dirty="0" smtClean="0">
              <a:solidFill>
                <a:srgbClr val="002060"/>
              </a:solidFill>
            </a:rPr>
            <a:t>Фаза 2 на проект „Изграждане на междусистемна газова връзка България-Сърбия</a:t>
          </a:r>
          <a:r>
            <a:rPr lang="ru-RU" sz="1400" dirty="0" smtClean="0">
              <a:solidFill>
                <a:srgbClr val="002060"/>
              </a:solidFill>
            </a:rPr>
            <a:t>“</a:t>
          </a:r>
          <a:endParaRPr lang="bg-BG" sz="1400" dirty="0">
            <a:solidFill>
              <a:srgbClr val="002060"/>
            </a:solidFill>
          </a:endParaRPr>
        </a:p>
      </dgm:t>
    </dgm:pt>
    <dgm:pt modelId="{C89D8638-90C6-4B09-BE34-AC1C9D561BCE}" type="parTrans" cxnId="{32E5ABDB-71A5-4352-B96B-00DC71DAE669}">
      <dgm:prSet/>
      <dgm:spPr/>
      <dgm:t>
        <a:bodyPr/>
        <a:lstStyle/>
        <a:p>
          <a:endParaRPr lang="bg-BG"/>
        </a:p>
      </dgm:t>
    </dgm:pt>
    <dgm:pt modelId="{DE6C4D9D-70EE-49D1-97A9-7D133E0DB0B8}" type="sibTrans" cxnId="{32E5ABDB-71A5-4352-B96B-00DC71DAE669}">
      <dgm:prSet/>
      <dgm:spPr/>
      <dgm:t>
        <a:bodyPr/>
        <a:lstStyle/>
        <a:p>
          <a:endParaRPr lang="bg-BG"/>
        </a:p>
      </dgm:t>
    </dgm:pt>
    <dgm:pt modelId="{8290D2FB-CD93-485D-9641-23E90543DAF8}" type="pres">
      <dgm:prSet presAssocID="{08BD9672-A49F-4AA5-82E6-647BAFE648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9D593176-4860-4756-BD64-133E8B47A3AB}" type="pres">
      <dgm:prSet presAssocID="{9DC79AAB-DB95-478F-B190-95C68EABECF2}" presName="root" presStyleCnt="0"/>
      <dgm:spPr/>
    </dgm:pt>
    <dgm:pt modelId="{DAE7D0A3-6663-41AF-84B4-47F137F24800}" type="pres">
      <dgm:prSet presAssocID="{9DC79AAB-DB95-478F-B190-95C68EABECF2}" presName="rootComposite" presStyleCnt="0"/>
      <dgm:spPr/>
    </dgm:pt>
    <dgm:pt modelId="{5DA0D0B8-F966-43E7-A140-631567E47015}" type="pres">
      <dgm:prSet presAssocID="{9DC79AAB-DB95-478F-B190-95C68EABECF2}" presName="rootText" presStyleLbl="node1" presStyleIdx="0" presStyleCnt="1" custLinFactY="-38446" custLinFactNeighborX="7883" custLinFactNeighborY="-100000"/>
      <dgm:spPr/>
      <dgm:t>
        <a:bodyPr/>
        <a:lstStyle/>
        <a:p>
          <a:endParaRPr lang="bg-BG"/>
        </a:p>
      </dgm:t>
    </dgm:pt>
    <dgm:pt modelId="{D11D329E-5A85-4CB4-BEA3-BE80771B4613}" type="pres">
      <dgm:prSet presAssocID="{9DC79AAB-DB95-478F-B190-95C68EABECF2}" presName="rootConnector" presStyleLbl="node1" presStyleIdx="0" presStyleCnt="1"/>
      <dgm:spPr/>
      <dgm:t>
        <a:bodyPr/>
        <a:lstStyle/>
        <a:p>
          <a:endParaRPr lang="bg-BG"/>
        </a:p>
      </dgm:t>
    </dgm:pt>
    <dgm:pt modelId="{1A378171-3B70-4A14-B5F9-14F21BF5B5C2}" type="pres">
      <dgm:prSet presAssocID="{9DC79AAB-DB95-478F-B190-95C68EABECF2}" presName="childShape" presStyleCnt="0"/>
      <dgm:spPr/>
    </dgm:pt>
    <dgm:pt modelId="{1F4FFC4F-88CB-47C4-A807-BF2863E89368}" type="pres">
      <dgm:prSet presAssocID="{C89D8638-90C6-4B09-BE34-AC1C9D561BCE}" presName="Name13" presStyleLbl="parChTrans1D2" presStyleIdx="0" presStyleCnt="1"/>
      <dgm:spPr/>
      <dgm:t>
        <a:bodyPr/>
        <a:lstStyle/>
        <a:p>
          <a:endParaRPr lang="bg-BG"/>
        </a:p>
      </dgm:t>
    </dgm:pt>
    <dgm:pt modelId="{93ABFDD9-77B8-4643-966A-4485470944DE}" type="pres">
      <dgm:prSet presAssocID="{82C3BF5D-B149-4053-BC61-7018C1893194}" presName="childText" presStyleLbl="bgAcc1" presStyleIdx="0" presStyleCnt="1" custScaleY="23272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88838B8-1500-40D3-BCA8-CCE86A170841}" type="presOf" srcId="{08BD9672-A49F-4AA5-82E6-647BAFE648F0}" destId="{8290D2FB-CD93-485D-9641-23E90543DAF8}" srcOrd="0" destOrd="0" presId="urn:microsoft.com/office/officeart/2005/8/layout/hierarchy3"/>
    <dgm:cxn modelId="{3975647B-7F40-49FB-BDDD-F53360FF4A61}" srcId="{08BD9672-A49F-4AA5-82E6-647BAFE648F0}" destId="{9DC79AAB-DB95-478F-B190-95C68EABECF2}" srcOrd="0" destOrd="0" parTransId="{5E415791-1388-402B-B65D-B2A8834DB782}" sibTransId="{0FC18CD9-B95F-48C6-AC8E-BF9C5B3E2A6B}"/>
    <dgm:cxn modelId="{32E5ABDB-71A5-4352-B96B-00DC71DAE669}" srcId="{9DC79AAB-DB95-478F-B190-95C68EABECF2}" destId="{82C3BF5D-B149-4053-BC61-7018C1893194}" srcOrd="0" destOrd="0" parTransId="{C89D8638-90C6-4B09-BE34-AC1C9D561BCE}" sibTransId="{DE6C4D9D-70EE-49D1-97A9-7D133E0DB0B8}"/>
    <dgm:cxn modelId="{94B36E36-24AF-4743-A07B-C95D818549C5}" type="presOf" srcId="{82C3BF5D-B149-4053-BC61-7018C1893194}" destId="{93ABFDD9-77B8-4643-966A-4485470944DE}" srcOrd="0" destOrd="0" presId="urn:microsoft.com/office/officeart/2005/8/layout/hierarchy3"/>
    <dgm:cxn modelId="{4A64D42C-596B-4DB2-809C-09B6F8C3708E}" type="presOf" srcId="{C89D8638-90C6-4B09-BE34-AC1C9D561BCE}" destId="{1F4FFC4F-88CB-47C4-A807-BF2863E89368}" srcOrd="0" destOrd="0" presId="urn:microsoft.com/office/officeart/2005/8/layout/hierarchy3"/>
    <dgm:cxn modelId="{3995A5FE-2B89-45BC-9B03-D660CD7FE98D}" type="presOf" srcId="{9DC79AAB-DB95-478F-B190-95C68EABECF2}" destId="{D11D329E-5A85-4CB4-BEA3-BE80771B4613}" srcOrd="1" destOrd="0" presId="urn:microsoft.com/office/officeart/2005/8/layout/hierarchy3"/>
    <dgm:cxn modelId="{B4DF2FEC-9C07-4EE3-80F4-7715E4B69E36}" type="presOf" srcId="{9DC79AAB-DB95-478F-B190-95C68EABECF2}" destId="{5DA0D0B8-F966-43E7-A140-631567E47015}" srcOrd="0" destOrd="0" presId="urn:microsoft.com/office/officeart/2005/8/layout/hierarchy3"/>
    <dgm:cxn modelId="{32118A0D-5445-4E8E-9DBB-A1417C6055B4}" type="presParOf" srcId="{8290D2FB-CD93-485D-9641-23E90543DAF8}" destId="{9D593176-4860-4756-BD64-133E8B47A3AB}" srcOrd="0" destOrd="0" presId="urn:microsoft.com/office/officeart/2005/8/layout/hierarchy3"/>
    <dgm:cxn modelId="{7BA6B7B0-ABE1-4390-9BFF-A18E5A050511}" type="presParOf" srcId="{9D593176-4860-4756-BD64-133E8B47A3AB}" destId="{DAE7D0A3-6663-41AF-84B4-47F137F24800}" srcOrd="0" destOrd="0" presId="urn:microsoft.com/office/officeart/2005/8/layout/hierarchy3"/>
    <dgm:cxn modelId="{3153DC25-45F3-4D3E-90AB-F2A45944186B}" type="presParOf" srcId="{DAE7D0A3-6663-41AF-84B4-47F137F24800}" destId="{5DA0D0B8-F966-43E7-A140-631567E47015}" srcOrd="0" destOrd="0" presId="urn:microsoft.com/office/officeart/2005/8/layout/hierarchy3"/>
    <dgm:cxn modelId="{E5E535B0-1C71-43D4-87C8-6AB93E1057E7}" type="presParOf" srcId="{DAE7D0A3-6663-41AF-84B4-47F137F24800}" destId="{D11D329E-5A85-4CB4-BEA3-BE80771B4613}" srcOrd="1" destOrd="0" presId="urn:microsoft.com/office/officeart/2005/8/layout/hierarchy3"/>
    <dgm:cxn modelId="{500A482B-C7BA-4AD3-9FD7-BDBFF9BABA45}" type="presParOf" srcId="{9D593176-4860-4756-BD64-133E8B47A3AB}" destId="{1A378171-3B70-4A14-B5F9-14F21BF5B5C2}" srcOrd="1" destOrd="0" presId="urn:microsoft.com/office/officeart/2005/8/layout/hierarchy3"/>
    <dgm:cxn modelId="{20C2579E-1822-428D-ABDF-9BDADF0AB87C}" type="presParOf" srcId="{1A378171-3B70-4A14-B5F9-14F21BF5B5C2}" destId="{1F4FFC4F-88CB-47C4-A807-BF2863E89368}" srcOrd="0" destOrd="0" presId="urn:microsoft.com/office/officeart/2005/8/layout/hierarchy3"/>
    <dgm:cxn modelId="{1F2D1DB7-2BAA-4961-A670-ABFBBC18D5AD}" type="presParOf" srcId="{1A378171-3B70-4A14-B5F9-14F21BF5B5C2}" destId="{93ABFDD9-77B8-4643-966A-4485470944D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0D0B8-F966-43E7-A140-631567E47015}">
      <dsp:nvSpPr>
        <dsp:cNvPr id="0" name=""/>
        <dsp:cNvSpPr/>
      </dsp:nvSpPr>
      <dsp:spPr>
        <a:xfrm>
          <a:off x="144011" y="1084"/>
          <a:ext cx="1875442" cy="9377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800" kern="1200" dirty="0" smtClean="0">
              <a:solidFill>
                <a:prstClr val="white"/>
              </a:solidFill>
            </a:rPr>
            <a:t>ПО1</a:t>
          </a:r>
        </a:p>
        <a:p>
          <a:pPr lvl="0" rtl="0">
            <a:spcBef>
              <a:spcPct val="0"/>
            </a:spcBef>
          </a:pPr>
          <a:endParaRPr lang="bg-BG" kern="1200" dirty="0"/>
        </a:p>
      </dsp:txBody>
      <dsp:txXfrm>
        <a:off x="171476" y="28549"/>
        <a:ext cx="1820512" cy="882791"/>
      </dsp:txXfrm>
    </dsp:sp>
    <dsp:sp modelId="{FB8A34BD-C408-4F85-A666-774A7660AD2F}">
      <dsp:nvSpPr>
        <dsp:cNvPr id="0" name=""/>
        <dsp:cNvSpPr/>
      </dsp:nvSpPr>
      <dsp:spPr>
        <a:xfrm>
          <a:off x="331555" y="938805"/>
          <a:ext cx="172495" cy="682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182"/>
              </a:lnTo>
              <a:lnTo>
                <a:pt x="172495" y="6821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B201F-2597-44D4-BD88-013A7C480453}">
      <dsp:nvSpPr>
        <dsp:cNvPr id="0" name=""/>
        <dsp:cNvSpPr/>
      </dsp:nvSpPr>
      <dsp:spPr>
        <a:xfrm>
          <a:off x="504051" y="1152127"/>
          <a:ext cx="1857168" cy="93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kern="1200" dirty="0" smtClean="0">
              <a:solidFill>
                <a:srgbClr val="002060"/>
              </a:solidFill>
            </a:rPr>
            <a:t>Разработване на продуктови и производствени иновации</a:t>
          </a:r>
          <a:endParaRPr lang="bg-BG" sz="1300" kern="1200" dirty="0">
            <a:solidFill>
              <a:srgbClr val="002060"/>
            </a:solidFill>
          </a:endParaRPr>
        </a:p>
      </dsp:txBody>
      <dsp:txXfrm>
        <a:off x="531516" y="1179592"/>
        <a:ext cx="1802238" cy="882791"/>
      </dsp:txXfrm>
    </dsp:sp>
    <dsp:sp modelId="{63AA8256-FACE-41CF-8A7B-E4605E593DEA}">
      <dsp:nvSpPr>
        <dsp:cNvPr id="0" name=""/>
        <dsp:cNvSpPr/>
      </dsp:nvSpPr>
      <dsp:spPr>
        <a:xfrm>
          <a:off x="331555" y="938805"/>
          <a:ext cx="187544" cy="1875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5442"/>
              </a:lnTo>
              <a:lnTo>
                <a:pt x="187544" y="18754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CEB0A-73DB-483A-B1EF-5AB6DC6A0BC2}">
      <dsp:nvSpPr>
        <dsp:cNvPr id="0" name=""/>
        <dsp:cNvSpPr/>
      </dsp:nvSpPr>
      <dsp:spPr>
        <a:xfrm>
          <a:off x="519100" y="2345387"/>
          <a:ext cx="1857168" cy="93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Надграждане и развитие на научно-технологичен парк „София Тех Парк“ </a:t>
          </a:r>
          <a:endParaRPr lang="bg-BG" sz="1300" kern="1200" dirty="0">
            <a:solidFill>
              <a:srgbClr val="002060"/>
            </a:solidFill>
          </a:endParaRPr>
        </a:p>
      </dsp:txBody>
      <dsp:txXfrm>
        <a:off x="546565" y="2372852"/>
        <a:ext cx="1802238" cy="882791"/>
      </dsp:txXfrm>
    </dsp:sp>
    <dsp:sp modelId="{38C3A25F-220B-4940-B07A-7CF1639FF056}">
      <dsp:nvSpPr>
        <dsp:cNvPr id="0" name=""/>
        <dsp:cNvSpPr/>
      </dsp:nvSpPr>
      <dsp:spPr>
        <a:xfrm>
          <a:off x="331555" y="938805"/>
          <a:ext cx="172495" cy="3058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8443"/>
              </a:lnTo>
              <a:lnTo>
                <a:pt x="172495" y="30584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8E998-FB76-4CB3-90C1-3F2D8F2CEE54}">
      <dsp:nvSpPr>
        <dsp:cNvPr id="0" name=""/>
        <dsp:cNvSpPr/>
      </dsp:nvSpPr>
      <dsp:spPr>
        <a:xfrm>
          <a:off x="504051" y="3528388"/>
          <a:ext cx="1857168" cy="93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Създаване и развитие на тематично фокусирани лаборатории</a:t>
          </a:r>
          <a:endParaRPr lang="bg-BG" sz="1300" kern="1200" dirty="0">
            <a:solidFill>
              <a:srgbClr val="002060"/>
            </a:solidFill>
          </a:endParaRPr>
        </a:p>
      </dsp:txBody>
      <dsp:txXfrm>
        <a:off x="531516" y="3555853"/>
        <a:ext cx="1802238" cy="882791"/>
      </dsp:txXfrm>
    </dsp:sp>
    <dsp:sp modelId="{180250A9-3986-4063-9ADE-3F2D5BC08F7D}">
      <dsp:nvSpPr>
        <dsp:cNvPr id="0" name=""/>
        <dsp:cNvSpPr/>
      </dsp:nvSpPr>
      <dsp:spPr>
        <a:xfrm>
          <a:off x="331555" y="938805"/>
          <a:ext cx="187544" cy="432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821"/>
              </a:lnTo>
              <a:lnTo>
                <a:pt x="187544" y="43218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8D336-1B75-47A7-BEF7-07D489E06474}">
      <dsp:nvSpPr>
        <dsp:cNvPr id="0" name=""/>
        <dsp:cNvSpPr/>
      </dsp:nvSpPr>
      <dsp:spPr>
        <a:xfrm>
          <a:off x="519100" y="4689691"/>
          <a:ext cx="1857168" cy="1141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Развитие  на модерна система за индустриална собственост чрез подкрепа за дейността на Патентно ведомство</a:t>
          </a:r>
          <a:endParaRPr lang="bg-BG" sz="1200" kern="1200" dirty="0">
            <a:solidFill>
              <a:srgbClr val="002060"/>
            </a:solidFill>
          </a:endParaRPr>
        </a:p>
      </dsp:txBody>
      <dsp:txXfrm>
        <a:off x="552544" y="4723135"/>
        <a:ext cx="1790280" cy="1074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0D0B8-F966-43E7-A140-631567E47015}">
      <dsp:nvSpPr>
        <dsp:cNvPr id="0" name=""/>
        <dsp:cNvSpPr/>
      </dsp:nvSpPr>
      <dsp:spPr>
        <a:xfrm>
          <a:off x="821" y="11344"/>
          <a:ext cx="1681162" cy="8405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800" kern="1200" dirty="0" smtClean="0">
              <a:solidFill>
                <a:prstClr val="white"/>
              </a:solidFill>
            </a:rPr>
            <a:t>ПО2</a:t>
          </a:r>
        </a:p>
        <a:p>
          <a:pPr lvl="0" rtl="0">
            <a:spcBef>
              <a:spcPct val="0"/>
            </a:spcBef>
          </a:pPr>
          <a:endParaRPr lang="bg-BG" kern="1200" dirty="0"/>
        </a:p>
      </dsp:txBody>
      <dsp:txXfrm>
        <a:off x="25441" y="35964"/>
        <a:ext cx="1631922" cy="791341"/>
      </dsp:txXfrm>
    </dsp:sp>
    <dsp:sp modelId="{FA8AE5A8-8543-4306-80A6-614C1ECEF380}">
      <dsp:nvSpPr>
        <dsp:cNvPr id="0" name=""/>
        <dsp:cNvSpPr/>
      </dsp:nvSpPr>
      <dsp:spPr>
        <a:xfrm>
          <a:off x="168937" y="851925"/>
          <a:ext cx="168936" cy="955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417"/>
              </a:lnTo>
              <a:lnTo>
                <a:pt x="168936" y="9554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DE4AF-01FA-4569-A3DB-2EAFB1503F66}">
      <dsp:nvSpPr>
        <dsp:cNvPr id="0" name=""/>
        <dsp:cNvSpPr/>
      </dsp:nvSpPr>
      <dsp:spPr>
        <a:xfrm>
          <a:off x="337874" y="987125"/>
          <a:ext cx="1344930" cy="1640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Насърчаване на предприемачеството в области, свързани с европейски и регионални предизвикателства и секторите на НСНМСП</a:t>
          </a:r>
          <a:endParaRPr lang="bg-BG" sz="1200" kern="1200" dirty="0">
            <a:solidFill>
              <a:srgbClr val="002060"/>
            </a:solidFill>
          </a:endParaRPr>
        </a:p>
      </dsp:txBody>
      <dsp:txXfrm>
        <a:off x="377266" y="1026517"/>
        <a:ext cx="1266146" cy="1561652"/>
      </dsp:txXfrm>
    </dsp:sp>
    <dsp:sp modelId="{A1DF8AE8-1BF6-47BB-80C3-7A14436B18BF}">
      <dsp:nvSpPr>
        <dsp:cNvPr id="0" name=""/>
        <dsp:cNvSpPr/>
      </dsp:nvSpPr>
      <dsp:spPr>
        <a:xfrm>
          <a:off x="168937" y="851925"/>
          <a:ext cx="168116" cy="3083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004"/>
              </a:lnTo>
              <a:lnTo>
                <a:pt x="168116" y="30830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3B414-D62F-4730-B6AC-2B47774AD455}">
      <dsp:nvSpPr>
        <dsp:cNvPr id="0" name=""/>
        <dsp:cNvSpPr/>
      </dsp:nvSpPr>
      <dsp:spPr>
        <a:xfrm>
          <a:off x="337054" y="2952328"/>
          <a:ext cx="1344930" cy="1965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</a:rPr>
            <a:t>Подобряване на бизнес средата за българските производители и създаване на условия за изпитване на съоръжения чрез подкрепа за дейността на БИМ</a:t>
          </a:r>
          <a:endParaRPr lang="bg-BG" sz="1200" kern="1200" dirty="0">
            <a:solidFill>
              <a:srgbClr val="002060"/>
            </a:solidFill>
          </a:endParaRPr>
        </a:p>
      </dsp:txBody>
      <dsp:txXfrm>
        <a:off x="376446" y="2991720"/>
        <a:ext cx="1266146" cy="1886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0D0B8-F966-43E7-A140-631567E47015}">
      <dsp:nvSpPr>
        <dsp:cNvPr id="0" name=""/>
        <dsp:cNvSpPr/>
      </dsp:nvSpPr>
      <dsp:spPr>
        <a:xfrm>
          <a:off x="41032" y="0"/>
          <a:ext cx="1744757" cy="8723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800" kern="1200" dirty="0" smtClean="0">
              <a:solidFill>
                <a:prstClr val="white"/>
              </a:solidFill>
            </a:rPr>
            <a:t>ПО3</a:t>
          </a:r>
        </a:p>
        <a:p>
          <a:pPr lvl="0" rtl="0">
            <a:spcBef>
              <a:spcPct val="0"/>
            </a:spcBef>
          </a:pPr>
          <a:endParaRPr lang="bg-BG" kern="1200" dirty="0"/>
        </a:p>
      </dsp:txBody>
      <dsp:txXfrm>
        <a:off x="66583" y="25551"/>
        <a:ext cx="1693655" cy="821276"/>
      </dsp:txXfrm>
    </dsp:sp>
    <dsp:sp modelId="{FF1D9DC3-FC31-424D-9C9D-9C8417CF3D95}">
      <dsp:nvSpPr>
        <dsp:cNvPr id="0" name=""/>
        <dsp:cNvSpPr/>
      </dsp:nvSpPr>
      <dsp:spPr>
        <a:xfrm>
          <a:off x="215507" y="872378"/>
          <a:ext cx="169395" cy="925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749"/>
              </a:lnTo>
              <a:lnTo>
                <a:pt x="169395" y="9257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65F2A-9839-4F58-96D1-01ADE54340C5}">
      <dsp:nvSpPr>
        <dsp:cNvPr id="0" name=""/>
        <dsp:cNvSpPr/>
      </dsp:nvSpPr>
      <dsp:spPr>
        <a:xfrm>
          <a:off x="384902" y="964613"/>
          <a:ext cx="1395806" cy="1667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Устойчиво енергийно развитие на българските предприятия чрез подкрепа за дейността на АУЕР</a:t>
          </a:r>
          <a:endParaRPr lang="bg-BG" sz="1300" kern="1200" dirty="0">
            <a:solidFill>
              <a:srgbClr val="002060"/>
            </a:solidFill>
          </a:endParaRPr>
        </a:p>
      </dsp:txBody>
      <dsp:txXfrm>
        <a:off x="425784" y="1005495"/>
        <a:ext cx="1314042" cy="1585264"/>
      </dsp:txXfrm>
    </dsp:sp>
    <dsp:sp modelId="{07609F16-D914-4803-AD0C-7A63386DEFF3}">
      <dsp:nvSpPr>
        <dsp:cNvPr id="0" name=""/>
        <dsp:cNvSpPr/>
      </dsp:nvSpPr>
      <dsp:spPr>
        <a:xfrm>
          <a:off x="215507" y="872378"/>
          <a:ext cx="174475" cy="2919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9675"/>
              </a:lnTo>
              <a:lnTo>
                <a:pt x="174475" y="29196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CAAEA-F87C-4414-8FD3-3804BE688E3D}">
      <dsp:nvSpPr>
        <dsp:cNvPr id="0" name=""/>
        <dsp:cNvSpPr/>
      </dsp:nvSpPr>
      <dsp:spPr>
        <a:xfrm>
          <a:off x="389983" y="2977383"/>
          <a:ext cx="1395806" cy="1629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Подкрепа за пилотни и демонстрационни инициативи за ефективно използване на ресурсите</a:t>
          </a:r>
          <a:endParaRPr lang="bg-BG" sz="1300" kern="1200" dirty="0">
            <a:solidFill>
              <a:srgbClr val="002060"/>
            </a:solidFill>
          </a:endParaRPr>
        </a:p>
      </dsp:txBody>
      <dsp:txXfrm>
        <a:off x="430865" y="3018265"/>
        <a:ext cx="1314042" cy="1547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0D0B8-F966-43E7-A140-631567E47015}">
      <dsp:nvSpPr>
        <dsp:cNvPr id="0" name=""/>
        <dsp:cNvSpPr/>
      </dsp:nvSpPr>
      <dsp:spPr>
        <a:xfrm>
          <a:off x="1784" y="0"/>
          <a:ext cx="1825037" cy="9125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800" kern="1200" dirty="0" smtClean="0">
              <a:solidFill>
                <a:prstClr val="white"/>
              </a:solidFill>
            </a:rPr>
            <a:t>ПО4</a:t>
          </a:r>
        </a:p>
        <a:p>
          <a:pPr lvl="0" rtl="0">
            <a:spcBef>
              <a:spcPct val="0"/>
            </a:spcBef>
          </a:pPr>
          <a:endParaRPr lang="bg-BG" kern="1200" dirty="0"/>
        </a:p>
      </dsp:txBody>
      <dsp:txXfrm>
        <a:off x="28511" y="26727"/>
        <a:ext cx="1771583" cy="859064"/>
      </dsp:txXfrm>
    </dsp:sp>
    <dsp:sp modelId="{1F4FFC4F-88CB-47C4-A807-BF2863E89368}">
      <dsp:nvSpPr>
        <dsp:cNvPr id="0" name=""/>
        <dsp:cNvSpPr/>
      </dsp:nvSpPr>
      <dsp:spPr>
        <a:xfrm>
          <a:off x="184287" y="912518"/>
          <a:ext cx="181611" cy="1301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900"/>
              </a:lnTo>
              <a:lnTo>
                <a:pt x="181611" y="13019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BFDD9-77B8-4643-966A-4485470944DE}">
      <dsp:nvSpPr>
        <dsp:cNvPr id="0" name=""/>
        <dsp:cNvSpPr/>
      </dsp:nvSpPr>
      <dsp:spPr>
        <a:xfrm>
          <a:off x="365899" y="1152608"/>
          <a:ext cx="1460030" cy="2123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Фаза 2 на проект „Изграждане на междусистемна газова връзка България-Сърбия</a:t>
          </a:r>
          <a:r>
            <a:rPr lang="ru-RU" sz="1400" kern="1200" dirty="0" smtClean="0">
              <a:solidFill>
                <a:srgbClr val="002060"/>
              </a:solidFill>
            </a:rPr>
            <a:t>“</a:t>
          </a:r>
          <a:endParaRPr lang="bg-BG" sz="1400" kern="1200" dirty="0">
            <a:solidFill>
              <a:srgbClr val="002060"/>
            </a:solidFill>
          </a:endParaRPr>
        </a:p>
      </dsp:txBody>
      <dsp:txXfrm>
        <a:off x="408662" y="1195371"/>
        <a:ext cx="1374504" cy="2038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4345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4" y="1"/>
            <a:ext cx="3027466" cy="464345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E792C877-5BC5-47B0-96CC-9090E8677542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760"/>
            <a:ext cx="3027466" cy="464345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4" y="8817760"/>
            <a:ext cx="3027466" cy="464345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2CD18AA9-E7DE-4E61-BD99-410963BB0AA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938488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607" tIns="46304" rIns="92607" bIns="46304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607" tIns="46304" rIns="92607" bIns="46304" rtlCol="0"/>
          <a:lstStyle>
            <a:lvl1pPr algn="r">
              <a:defRPr sz="1200"/>
            </a:lvl1pPr>
          </a:lstStyle>
          <a:p>
            <a:fld id="{9C3189A2-F55B-452E-8AF3-C0F5C02650C3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7" tIns="46304" rIns="92607" bIns="46304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607" tIns="46304" rIns="92607" bIns="4630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3"/>
            <a:ext cx="3026833" cy="464185"/>
          </a:xfrm>
          <a:prstGeom prst="rect">
            <a:avLst/>
          </a:prstGeom>
        </p:spPr>
        <p:txBody>
          <a:bodyPr vert="horz" lIns="92607" tIns="46304" rIns="92607" bIns="46304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3"/>
            <a:ext cx="3026833" cy="464185"/>
          </a:xfrm>
          <a:prstGeom prst="rect">
            <a:avLst/>
          </a:prstGeom>
        </p:spPr>
        <p:txBody>
          <a:bodyPr vert="horz" lIns="92607" tIns="46304" rIns="92607" bIns="46304" rtlCol="0" anchor="b"/>
          <a:lstStyle>
            <a:lvl1pPr algn="r">
              <a:defRPr sz="1200"/>
            </a:lvl1pPr>
          </a:lstStyle>
          <a:p>
            <a:fld id="{804C82C2-5032-4700-8659-C1FFDC8AB81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0949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3527-8418-4418-887A-53D68217BD7E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65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50353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Предстои обявяване на </a:t>
            </a:r>
            <a:r>
              <a:rPr lang="ru-RU" dirty="0" smtClean="0"/>
              <a:t>Процедура „Предоставяне на институционална подкрепа на ИАБСА за подобряване на инфраструктурата по качството в частта касаеща</a:t>
            </a:r>
          </a:p>
          <a:p>
            <a:r>
              <a:rPr lang="ru-RU" dirty="0" smtClean="0"/>
              <a:t>акредитацията“ по ПО 2 „Предприемачество и капацитет за растеж на МСП“ на стойност 1.9 млн.евро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255935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9837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  <a:p>
            <a:pPr marL="171039" indent="-171039">
              <a:buFontTx/>
              <a:buChar char="-"/>
            </a:pPr>
            <a:endParaRPr lang="bg-BG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>
                <a:solidFill>
                  <a:prstClr val="black"/>
                </a:solidFill>
              </a:rPr>
              <a:pPr/>
              <a:t>13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49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7786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11352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83162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9422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71037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686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Общият бюджет на ОПИК 2014-2020 след изменението през м.септември е в размер на 1,270 млрд. евро, като финансирането от ЕФРР е 1,079 млрд. евро (85% от бюджета), а националното съфинансиране се равнява на 191 млн. евро (15% от бюджета).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84075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392589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91334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980164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62524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2342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6034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2794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5223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2901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8469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380680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82C2-5032-4700-8659-C1FFDC8AB81E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2050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D46-61CE-4BBF-B83B-71E4A9636A77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CF5-7174-44AC-BDA0-4275B28B15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32388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D46-61CE-4BBF-B83B-71E4A9636A77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CF5-7174-44AC-BDA0-4275B28B15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367540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2816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303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265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1465141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4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394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9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26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43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1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D46-61CE-4BBF-B83B-71E4A9636A77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CF5-7174-44AC-BDA0-4275B28B15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142868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55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32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310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10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24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61296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2716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333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871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6653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831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551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498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841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45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559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703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5823856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89745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5112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418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48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95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2231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565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946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421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9612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513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183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19250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11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38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29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94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77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35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D46-61CE-4BBF-B83B-71E4A9636A77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CF5-7174-44AC-BDA0-4275B28B15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12889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558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92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52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19165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6644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215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312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8300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114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731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D46-61CE-4BBF-B83B-71E4A9636A77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CF5-7174-44AC-BDA0-4275B28B15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12794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515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875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933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091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35865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5464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14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094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2237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72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D46-61CE-4BBF-B83B-71E4A9636A77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CF5-7174-44AC-BDA0-4275B28B15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83464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785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814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1589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866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300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7056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2626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954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28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587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D46-61CE-4BBF-B83B-71E4A9636A77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CF5-7174-44AC-BDA0-4275B28B15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75333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113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316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600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936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993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629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331692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59507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0106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47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D46-61CE-4BBF-B83B-71E4A9636A77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CF5-7174-44AC-BDA0-4275B28B15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218849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472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0828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009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582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588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3508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893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463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102117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3463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D46-61CE-4BBF-B83B-71E4A9636A77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CF5-7174-44AC-BDA0-4275B28B15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095308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7239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369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582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8198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933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812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119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292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718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614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D46-61CE-4BBF-B83B-71E4A9636A77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CF5-7174-44AC-BDA0-4275B28B15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077529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3734425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86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112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71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61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62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46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50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09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90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AD46-61CE-4BBF-B83B-71E4A9636A77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2CF5-7174-44AC-BDA0-4275B28B15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39483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89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20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14060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4836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66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845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8574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50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927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894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AD46-61CE-4BBF-B83B-71E4A9636A77}" type="datetimeFigureOut">
              <a:rPr lang="bg-BG" smtClean="0"/>
              <a:pPr/>
              <a:t>14.12.2016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2CF5-7174-44AC-BDA0-4275B28B15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422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15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03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86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28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12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21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0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2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12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71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14.12.2016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76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0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10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7.png"/><Relationship Id="rId21" Type="http://schemas.microsoft.com/office/2007/relationships/diagramDrawing" Target="../diagrams/drawing2.xml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3.xml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16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05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3.xml"/><Relationship Id="rId23" Type="http://schemas.microsoft.com/office/2007/relationships/diagramDrawing" Target="../diagrams/drawing4.xml"/><Relationship Id="rId10" Type="http://schemas.openxmlformats.org/officeDocument/2006/relationships/diagramQuickStyle" Target="../diagrams/quickStyle2.xml"/><Relationship Id="rId19" Type="http://schemas.openxmlformats.org/officeDocument/2006/relationships/diagramColors" Target="../diagrams/colors4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Relationship Id="rId22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10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9.png"/><Relationship Id="rId4" Type="http://schemas.openxmlformats.org/officeDocument/2006/relationships/tags" Target="../tags/tag16.xml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10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9.png"/><Relationship Id="rId4" Type="http://schemas.openxmlformats.org/officeDocument/2006/relationships/tags" Target="../tags/tag22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105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7.png"/><Relationship Id="rId4" Type="http://schemas.openxmlformats.org/officeDocument/2006/relationships/tags" Target="../tags/tag28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105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7.png"/><Relationship Id="rId4" Type="http://schemas.openxmlformats.org/officeDocument/2006/relationships/tags" Target="../tags/tag34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c.bg/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bg-BG" sz="3200" dirty="0" smtClean="0">
                <a:solidFill>
                  <a:srgbClr val="002060"/>
                </a:solidFill>
              </a:rPr>
              <a:t/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Напредък </a:t>
            </a:r>
            <a:r>
              <a:rPr lang="bg-BG" sz="3200" dirty="0">
                <a:solidFill>
                  <a:srgbClr val="002060"/>
                </a:solidFill>
              </a:rPr>
              <a:t>в изпълнението на </a:t>
            </a:r>
            <a:r>
              <a:rPr lang="bg-BG" sz="3200" dirty="0" smtClean="0">
                <a:solidFill>
                  <a:srgbClr val="002060"/>
                </a:solidFill>
              </a:rPr>
              <a:t/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Оперативна програма “Иновации </a:t>
            </a:r>
            <a:r>
              <a:rPr lang="bg-BG" sz="3200" dirty="0">
                <a:solidFill>
                  <a:srgbClr val="002060"/>
                </a:solidFill>
              </a:rPr>
              <a:t>и конкурентоспособност“2014-2020 и </a:t>
            </a:r>
            <a:r>
              <a:rPr lang="bg-BG" sz="3200" dirty="0" smtClean="0">
                <a:solidFill>
                  <a:srgbClr val="002060"/>
                </a:solidFill>
              </a:rPr>
              <a:t>предстоящи процедури през 2016 и 2017 г.</a:t>
            </a:r>
            <a:r>
              <a:rPr lang="bg-BG" sz="3200" dirty="0">
                <a:solidFill>
                  <a:srgbClr val="002060"/>
                </a:solidFill>
              </a:rPr>
              <a:t/>
            </a:r>
            <a:br>
              <a:rPr lang="bg-BG" sz="3200" dirty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/>
            </a:r>
            <a:br>
              <a:rPr lang="bg-BG" sz="3200" dirty="0" smtClean="0">
                <a:solidFill>
                  <a:srgbClr val="002060"/>
                </a:solidFill>
              </a:rPr>
            </a:br>
            <a:endParaRPr lang="bg-BG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612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95536" y="479715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bg-BG" sz="3200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Съвместно заседание на РСС и РКК на Югозападен район</a:t>
            </a:r>
          </a:p>
          <a:p>
            <a:pPr marL="18288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bg-BG" sz="24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18288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bg-BG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Банско, 13-14 декември 2016 </a:t>
            </a:r>
            <a:r>
              <a:rPr lang="bg-BG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г.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5535" y="188641"/>
            <a:ext cx="8352929" cy="1872208"/>
            <a:chOff x="773899" y="18005"/>
            <a:chExt cx="8075413" cy="1972851"/>
          </a:xfrm>
        </p:grpSpPr>
        <p:grpSp>
          <p:nvGrpSpPr>
            <p:cNvPr id="9" name="Group 8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2" name="Picture 11" descr="OPIC1BG_COLOR_DOWN.fw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3" name="Picture 12" descr="Description: textEU+LOGO.fw.pn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920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Процедури през 2016 </a:t>
            </a: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директно предоставяне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(1/2)</a:t>
            </a: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2267897"/>
              </p:ext>
            </p:extLst>
          </p:nvPr>
        </p:nvGraphicFramePr>
        <p:xfrm>
          <a:off x="107504" y="1196753"/>
          <a:ext cx="8928992" cy="5386908"/>
        </p:xfrm>
        <a:graphic>
          <a:graphicData uri="http://schemas.openxmlformats.org/drawingml/2006/table">
            <a:tbl>
              <a:tblPr/>
              <a:tblGrid>
                <a:gridCol w="1800200"/>
                <a:gridCol w="1152128"/>
                <a:gridCol w="4392488"/>
                <a:gridCol w="1584176"/>
              </a:tblGrid>
              <a:tr h="772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Наименование на процедурата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Бюджет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Подадено проектно предложение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Стойност на заявената БФП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</a:tr>
              <a:tr h="1096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Фаза 2 на проект „</a:t>
                      </a:r>
                      <a:r>
                        <a:rPr kumimoji="0" lang="ru-RU" sz="15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Създаване</a:t>
                      </a:r>
                      <a:r>
                        <a:rPr kumimoji="0" lang="ru-RU" sz="15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на научно-технологичен парк” </a:t>
                      </a:r>
                      <a:endParaRPr kumimoji="0" lang="bg-BG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12,5 млн. лева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: София Тех Парк АД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Проект: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В процес на оценка</a:t>
                      </a:r>
                      <a:endParaRPr kumimoji="0" lang="en-US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12 295 821,11 лв.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17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„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Създаване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условия за устойчиво развитие и успешно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интегриране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българските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предприятия на европейски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международни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пазари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чрез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дейността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ИАНМСП“ </a:t>
                      </a: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9 779 150 лева </a:t>
                      </a:r>
                      <a:endParaRPr kumimoji="0" lang="bg-BG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: ИАНМСП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Проект 1: 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„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Организиране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търговски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мисии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и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форуми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за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български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производители и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чуждестранни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купувачи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“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Проект 2: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 „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Създаване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условия за устойчиво развитие и успешно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интегриране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българските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предприятия на европейски и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международни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пазари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, чрез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осигуряване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за участие в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международни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търговски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панаири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и конференции“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Проект 3: В </a:t>
                      </a:r>
                      <a:r>
                        <a:rPr kumimoji="0" lang="ru-RU" sz="1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процес</a:t>
                      </a: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оценка</a:t>
                      </a:r>
                      <a:endParaRPr kumimoji="0" lang="bg-BG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7 398 000 лв.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2 381 000 лв.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13026" y="1033807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764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Процедури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 2016 </a:t>
            </a: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директно предоставяне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(2/2)</a:t>
            </a: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3547198"/>
              </p:ext>
            </p:extLst>
          </p:nvPr>
        </p:nvGraphicFramePr>
        <p:xfrm>
          <a:off x="179512" y="1358660"/>
          <a:ext cx="8767348" cy="5167627"/>
        </p:xfrm>
        <a:graphic>
          <a:graphicData uri="http://schemas.openxmlformats.org/drawingml/2006/table">
            <a:tbl>
              <a:tblPr/>
              <a:tblGrid>
                <a:gridCol w="2808312"/>
                <a:gridCol w="1152128"/>
                <a:gridCol w="3240360"/>
                <a:gridCol w="1566548"/>
              </a:tblGrid>
              <a:tr h="743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Наименование на процедурата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Бюджет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Подадено проектно предложение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Стойност на заявената БФП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</a:tr>
              <a:tr h="1751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 „Предоставяне на институционална подкрепа на ДАМТН за повишаване на ефективността на надзор на пазара, метрологичния надзор и контрола на качеството на течните горива“</a:t>
                      </a:r>
                      <a:endParaRPr kumimoji="0" lang="bg-BG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2 млн. лв. 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Държавната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агенция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за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метрологичен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и технически надзор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1 проектно предложение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В процес на оценка</a:t>
                      </a:r>
                      <a:endParaRPr kumimoji="0" lang="en-US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1 999 953,82 лв.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23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„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Повишаване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ефективността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и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ефикасността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услугите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предлагани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от КЗП за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българските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предприятия“</a:t>
                      </a: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5 867 490 лв.</a:t>
                      </a:r>
                      <a:endParaRPr kumimoji="0" lang="bg-BG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: КЗП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1 проектно предложение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В процес на оценка</a:t>
                      </a:r>
                      <a:endParaRPr kumimoji="0" lang="bg-BG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5 866 563 лв.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1432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„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Позициониране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България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като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позната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и 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предпочитана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дестинация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за инвестиции чрез 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дейността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на БАИ“</a:t>
                      </a:r>
                      <a:endParaRPr kumimoji="0" lang="bg-BG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9 779 150 лв.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5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bg-BG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БАИ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Проект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Проект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kumimoji="0" lang="ru-RU" sz="15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процес</a:t>
                      </a:r>
                      <a:r>
                        <a:rPr kumimoji="0" lang="ru-RU" sz="15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на оценка</a:t>
                      </a:r>
                      <a:endParaRPr kumimoji="0" lang="bg-BG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uLnTx/>
                        <a:uFillTx/>
                        <a:latin typeface="Franklin Gothic Book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2 474 022 лв.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7 305 128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лв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13026" y="1130524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884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79512" y="123824"/>
            <a:ext cx="8670801" cy="10202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2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Предстоящи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процедури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 края на 2016 г. (</a:t>
            </a:r>
            <a:r>
              <a:rPr lang="ru-RU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1/2)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2 „</a:t>
            </a:r>
            <a:r>
              <a:rPr lang="ru-RU" sz="22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Предприемачество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2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капацитет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2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растеж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МСП“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6225" y="1233311"/>
            <a:ext cx="8676536" cy="5391115"/>
            <a:chOff x="224184" y="976388"/>
            <a:chExt cx="8676536" cy="5391115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59802" y="1374501"/>
              <a:ext cx="8625682" cy="10230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hangingPunct="1">
                <a:spcBef>
                  <a:spcPct val="35000"/>
                </a:spcBef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err="1" smtClean="0">
                  <a:solidFill>
                    <a:srgbClr val="002060"/>
                  </a:solidFill>
                </a:rPr>
                <a:t>Основна</a:t>
              </a:r>
              <a:r>
                <a:rPr lang="ru-RU" sz="1400" b="1" kern="0" dirty="0" smtClean="0">
                  <a:solidFill>
                    <a:srgbClr val="002060"/>
                  </a:solidFill>
                </a:rPr>
                <a:t> цел: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Предоставяне</a:t>
              </a:r>
              <a:r>
                <a:rPr lang="ru-RU" sz="1400" kern="0" dirty="0">
                  <a:solidFill>
                    <a:srgbClr val="002060"/>
                  </a:solidFill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подкрепа</a:t>
              </a:r>
              <a:r>
                <a:rPr lang="ru-RU" sz="1400" kern="0" dirty="0">
                  <a:solidFill>
                    <a:srgbClr val="002060"/>
                  </a:solidFill>
                </a:rPr>
                <a:t> за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коопериране</a:t>
              </a:r>
              <a:r>
                <a:rPr lang="ru-RU" sz="1400" kern="0" dirty="0">
                  <a:solidFill>
                    <a:srgbClr val="002060"/>
                  </a:solidFill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създаване</a:t>
              </a:r>
              <a:r>
                <a:rPr lang="ru-RU" sz="1400" kern="0" dirty="0">
                  <a:solidFill>
                    <a:srgbClr val="002060"/>
                  </a:solidFill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клъстери</a:t>
              </a:r>
              <a:r>
                <a:rPr lang="ru-RU" sz="1400" kern="0" dirty="0">
                  <a:solidFill>
                    <a:srgbClr val="002060"/>
                  </a:solidFill>
                </a:rPr>
                <a:t> в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България</a:t>
              </a:r>
              <a:r>
                <a:rPr lang="ru-RU" sz="1400" kern="0" dirty="0">
                  <a:solidFill>
                    <a:srgbClr val="002060"/>
                  </a:solidFill>
                </a:rPr>
                <a:t>, развитие на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капацитета</a:t>
              </a:r>
              <a:r>
                <a:rPr lang="ru-RU" sz="1400" kern="0" dirty="0">
                  <a:solidFill>
                    <a:srgbClr val="002060"/>
                  </a:solidFill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интернационализацията</a:t>
              </a:r>
              <a:r>
                <a:rPr lang="ru-RU" sz="1400" kern="0" dirty="0">
                  <a:solidFill>
                    <a:srgbClr val="002060"/>
                  </a:solidFill>
                </a:rPr>
                <a:t> на вече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създадени</a:t>
              </a:r>
              <a:r>
                <a:rPr lang="ru-RU" sz="1400" kern="0" dirty="0">
                  <a:solidFill>
                    <a:srgbClr val="002060"/>
                  </a:solidFill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такива</a:t>
              </a:r>
              <a:r>
                <a:rPr lang="ru-RU" sz="1400" kern="0" dirty="0">
                  <a:solidFill>
                    <a:srgbClr val="002060"/>
                  </a:solidFill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като</a:t>
              </a:r>
              <a:r>
                <a:rPr lang="ru-RU" sz="1400" kern="0" dirty="0">
                  <a:solidFill>
                    <a:srgbClr val="002060"/>
                  </a:solidFill>
                </a:rPr>
                <a:t> фактор за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повишаване</a:t>
              </a:r>
              <a:r>
                <a:rPr lang="ru-RU" sz="1400" kern="0" dirty="0">
                  <a:solidFill>
                    <a:srgbClr val="002060"/>
                  </a:solidFill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конкурентоспособността</a:t>
              </a:r>
              <a:r>
                <a:rPr lang="ru-RU" sz="1400" kern="0" dirty="0">
                  <a:solidFill>
                    <a:srgbClr val="002060"/>
                  </a:solidFill>
                </a:rPr>
                <a:t> и бизнес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развитието</a:t>
              </a:r>
              <a:endParaRPr lang="ru-RU" sz="1400" kern="0" dirty="0">
                <a:solidFill>
                  <a:srgbClr val="002060"/>
                </a:solidFill>
              </a:endParaRPr>
            </a:p>
            <a:p>
              <a:pPr marL="0" indent="0" eaLnBrk="1" hangingPunct="1">
                <a:spcBef>
                  <a:spcPct val="35000"/>
                </a:spcBef>
                <a:buClr>
                  <a:srgbClr val="1F497D"/>
                </a:buClr>
                <a:buSzPct val="110000"/>
                <a:defRPr/>
              </a:pPr>
              <a:r>
                <a:rPr lang="ru-RU" sz="1400" dirty="0" smtClean="0">
                  <a:solidFill>
                    <a:srgbClr val="002060"/>
                  </a:solidFill>
                </a:rPr>
                <a:t> </a:t>
              </a:r>
              <a:r>
                <a:rPr lang="ru-RU" sz="1400" b="1" kern="0" dirty="0" smtClean="0">
                  <a:solidFill>
                    <a:srgbClr val="002060"/>
                  </a:solidFill>
                </a:rPr>
                <a:t>Бюджет</a:t>
              </a:r>
              <a:r>
                <a:rPr lang="ru-RU" sz="1400" b="1" kern="0" dirty="0">
                  <a:solidFill>
                    <a:srgbClr val="002060"/>
                  </a:solidFill>
                </a:rPr>
                <a:t>: </a:t>
              </a:r>
              <a:r>
                <a:rPr lang="ru-RU" sz="1400" kern="0" dirty="0">
                  <a:solidFill>
                    <a:srgbClr val="002060"/>
                  </a:solidFill>
                </a:rPr>
                <a:t>39 116 600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лв</a:t>
              </a:r>
              <a:r>
                <a:rPr lang="ru-RU" sz="1400" kern="0" dirty="0">
                  <a:solidFill>
                    <a:srgbClr val="002060"/>
                  </a:solidFill>
                </a:rPr>
                <a:t>. (20 млн. евро)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5038" y="976388"/>
              <a:ext cx="8625682" cy="3600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bg-BG" sz="17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Процедура „</a:t>
              </a:r>
              <a:r>
                <a:rPr lang="ru-RU" sz="17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Развитие на </a:t>
              </a:r>
              <a:r>
                <a:rPr lang="ru-RU" sz="1700" b="1" kern="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клъстери</a:t>
              </a:r>
              <a:r>
                <a:rPr lang="ru-RU" sz="17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в </a:t>
              </a:r>
              <a:r>
                <a:rPr lang="ru-RU" sz="1700" b="1" kern="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България</a:t>
              </a:r>
              <a:r>
                <a:rPr lang="ru-RU" sz="17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’’</a:t>
              </a:r>
              <a:endParaRPr lang="en-US" sz="17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>
              <a:off x="2225459" y="2429702"/>
              <a:ext cx="4786313" cy="232598"/>
            </a:xfrm>
            <a:prstGeom prst="triangle">
              <a:avLst>
                <a:gd name="adj" fmla="val 49602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10800000" vert="eaVert" wrap="none" lIns="90488" tIns="44450" rIns="90488" bIns="44450" anchor="ctr"/>
            <a:lstStyle/>
            <a:p>
              <a:pPr eaLnBrk="0" hangingPunct="0">
                <a:spcBef>
                  <a:spcPct val="0"/>
                </a:spcBef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24184" y="3370551"/>
              <a:ext cx="4235447" cy="29969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71463" lvl="1" indent="-271463" algn="just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Arial" charset="0"/>
                </a:rPr>
                <a:t>Допустими кандидати: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клъстери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в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начален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етап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на развитие,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развиващи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се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клъстери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или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развити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клъстери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след категоризация,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извършена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за целите на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процедурата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от</a:t>
              </a:r>
              <a:r>
                <a:rPr lang="en-US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bg-BG" sz="1400" dirty="0" smtClean="0">
                  <a:solidFill>
                    <a:srgbClr val="002060"/>
                  </a:solidFill>
                  <a:latin typeface="Arial" charset="0"/>
                </a:rPr>
                <a:t>ИАНМСП; 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клъстери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, регистрирани като обединения по смисъла на Закона за юридическите лица с нестопанска цел; клъстери - юридически лица, регистрирани по Търговския 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закон. </a:t>
              </a:r>
              <a:endParaRPr lang="bg-BG" sz="1400" dirty="0" smtClean="0">
                <a:solidFill>
                  <a:srgbClr val="002060"/>
                </a:solidFill>
                <a:latin typeface="Arial" charset="0"/>
              </a:endParaRPr>
            </a:p>
            <a:p>
              <a:pPr marL="271463" lvl="1" indent="-271463" algn="just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Arial" charset="0"/>
                </a:rPr>
                <a:t>Дейности за: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изграждане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и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подкрепа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за организационно-административно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укрепване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;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коопериране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,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създаване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на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сътрудничества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и 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интернационализация; развитие на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споделени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инфраструктура и ноу-хау</a:t>
              </a:r>
              <a:endParaRPr lang="bg-BG" sz="1400" dirty="0" smtClean="0">
                <a:solidFill>
                  <a:srgbClr val="002060"/>
                </a:solidFill>
                <a:latin typeface="Arial" charset="0"/>
              </a:endParaRPr>
            </a:p>
            <a:p>
              <a:pPr marL="0" lvl="1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000000"/>
                </a:solidFill>
                <a:latin typeface="Arial" charset="0"/>
              </a:endParaRPr>
            </a:p>
            <a:p>
              <a:pPr marL="265112" lvl="1" defTabSz="912813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tabLst>
                  <a:tab pos="542925" algn="l"/>
                </a:tabLst>
                <a:defRPr/>
              </a:pPr>
              <a:endParaRPr lang="ru-RU" sz="1400" dirty="0" smtClean="0">
                <a:solidFill>
                  <a:srgbClr val="000000"/>
                </a:solidFill>
                <a:latin typeface="Arial" charset="0"/>
              </a:endParaRP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0000"/>
                </a:solidFill>
                <a:latin typeface="Arial" charset="0"/>
              </a:endParaRP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0000"/>
                </a:solidFill>
                <a:latin typeface="Arial" charset="0"/>
              </a:endParaRP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807744" y="3370550"/>
              <a:ext cx="4062413" cy="2996953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Инвестиционни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разходи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(ДМА и ДНА) </a:t>
              </a:r>
              <a:endParaRPr lang="ru-RU" sz="1400" dirty="0" smtClean="0">
                <a:solidFill>
                  <a:srgbClr val="002060"/>
                </a:solidFill>
                <a:latin typeface="Arial" charset="0"/>
              </a:endParaRP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за 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услуги</a:t>
              </a: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Разходи за възнаграждения, 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материали и консумативи </a:t>
              </a:r>
            </a:p>
            <a:p>
              <a:pPr marL="0" lvl="1" defTabSz="912813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002060"/>
                </a:solidFill>
                <a:latin typeface="Arial" charset="0"/>
              </a:endParaRPr>
            </a:p>
            <a:p>
              <a:pPr marL="0" lvl="1" defTabSz="912813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Минимален </a:t>
              </a:r>
              <a:r>
                <a:rPr lang="ru-RU" sz="1400" b="1" dirty="0">
                  <a:solidFill>
                    <a:srgbClr val="002060"/>
                  </a:solidFill>
                  <a:latin typeface="Arial" charset="0"/>
                </a:rPr>
                <a:t>размер на </a:t>
              </a:r>
              <a:r>
                <a:rPr lang="ru-RU" sz="1400" b="1" dirty="0" err="1">
                  <a:solidFill>
                    <a:srgbClr val="002060"/>
                  </a:solidFill>
                  <a:latin typeface="Arial" charset="0"/>
                </a:rPr>
                <a:t>помощта</a:t>
              </a:r>
              <a:r>
                <a:rPr lang="ru-RU" sz="1400" b="1" dirty="0">
                  <a:solidFill>
                    <a:srgbClr val="002060"/>
                  </a:solidFill>
                  <a:latin typeface="Arial" charset="0"/>
                </a:rPr>
                <a:t>: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100 000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. </a:t>
              </a:r>
            </a:p>
            <a:p>
              <a:pPr marL="0" lvl="1" defTabSz="912813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Максимален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Arial" charset="0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</a:p>
            <a:p>
              <a:pPr marL="0" lvl="1" defTabSz="912813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−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клъстери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в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начален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етап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на развитие 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– </a:t>
              </a:r>
            </a:p>
            <a:p>
              <a:pPr marL="0" lvl="1" defTabSz="912813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391 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166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.</a:t>
              </a:r>
              <a:endParaRPr lang="ru-RU" sz="1400" dirty="0">
                <a:solidFill>
                  <a:srgbClr val="002060"/>
                </a:solidFill>
                <a:latin typeface="Arial" charset="0"/>
              </a:endParaRPr>
            </a:p>
            <a:p>
              <a:pPr marL="0" lvl="1" defTabSz="912813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−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развиващи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се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клъстери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– 1 500 000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.</a:t>
              </a:r>
              <a:endParaRPr lang="ru-RU" sz="1400" dirty="0">
                <a:solidFill>
                  <a:srgbClr val="002060"/>
                </a:solidFill>
                <a:latin typeface="Arial" charset="0"/>
              </a:endParaRPr>
            </a:p>
            <a:p>
              <a:pPr marL="0" lvl="1" defTabSz="912813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−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развити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клъстери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– 2 000 000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.</a:t>
              </a:r>
              <a:endParaRPr lang="ru-RU" sz="1400" dirty="0">
                <a:solidFill>
                  <a:srgbClr val="002060"/>
                </a:solidFill>
                <a:latin typeface="Arial" charset="0"/>
              </a:endParaRPr>
            </a:p>
            <a:p>
              <a:pPr marL="0" lvl="1" defTabSz="912813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Дата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Arial" charset="0"/>
                </a:rPr>
                <a:t>обявяване</a:t>
              </a:r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:</a:t>
              </a:r>
              <a:r>
                <a:rPr lang="ru-RU" sz="14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400" b="1" dirty="0" smtClean="0">
                  <a:solidFill>
                    <a:srgbClr val="FF0000"/>
                  </a:solidFill>
                  <a:latin typeface="Arial" charset="0"/>
                </a:rPr>
                <a:t>12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charset="0"/>
                </a:rPr>
                <a:t>д</a:t>
              </a:r>
              <a:r>
                <a:rPr lang="bg-BG" sz="1400" b="1" dirty="0" err="1">
                  <a:solidFill>
                    <a:srgbClr val="FF0000"/>
                  </a:solidFill>
                  <a:latin typeface="Arial" charset="0"/>
                </a:rPr>
                <a:t>екември</a:t>
              </a:r>
              <a:r>
                <a:rPr lang="ru-RU" sz="1400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ru-RU" sz="1400" b="1" dirty="0">
                  <a:solidFill>
                    <a:srgbClr val="FF0000"/>
                  </a:solidFill>
                  <a:latin typeface="Arial" charset="0"/>
                </a:rPr>
                <a:t>2016 г.</a:t>
              </a:r>
              <a:r>
                <a:rPr lang="ru-RU" sz="1400" b="1" dirty="0">
                  <a:solidFill>
                    <a:srgbClr val="002060"/>
                  </a:solidFill>
                  <a:latin typeface="Arial" charset="0"/>
                </a:rPr>
                <a:t> </a:t>
              </a:r>
            </a:p>
            <a:p>
              <a:pPr marL="0" lvl="1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000000"/>
                </a:solidFill>
                <a:latin typeface="Arial" charset="0"/>
              </a:endParaRP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8155" y="2702682"/>
              <a:ext cx="4231476" cy="66786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Допустими кандидати/дейности </a:t>
              </a:r>
              <a:endParaRPr lang="en-US" sz="16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807744" y="2679936"/>
              <a:ext cx="4062413" cy="68693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Допустими разходи </a:t>
              </a:r>
              <a:endParaRPr lang="en-US" sz="16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4970766" y="4725144"/>
            <a:ext cx="3600450" cy="0"/>
          </a:xfrm>
          <a:prstGeom prst="line">
            <a:avLst/>
          </a:prstGeom>
          <a:noFill/>
          <a:ln w="9525" cap="flat" cmpd="sng" algn="ctr">
            <a:solidFill>
              <a:srgbClr val="050595"/>
            </a:solidFill>
            <a:prstDash val="solid"/>
          </a:ln>
          <a:effectLst/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048484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099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346087" y="123824"/>
            <a:ext cx="8504226" cy="10202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ru-RU" sz="22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Предстоящи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процедури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 края на 2016 г. (</a:t>
            </a:r>
            <a:r>
              <a:rPr lang="ru-RU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2/2)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3 </a:t>
            </a:r>
            <a:r>
              <a:rPr lang="bg-BG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„Енергийна и ресурсна ефективност“ </a:t>
            </a: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513" y="1178879"/>
            <a:ext cx="8769808" cy="5490481"/>
            <a:chOff x="179513" y="1303116"/>
            <a:chExt cx="8769808" cy="5490481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179513" y="1663155"/>
              <a:ext cx="8769808" cy="82809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eaLnBrk="1" hangingPunct="1">
                <a:spcBef>
                  <a:spcPct val="35000"/>
                </a:spcBef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err="1" smtClean="0">
                  <a:solidFill>
                    <a:srgbClr val="002060"/>
                  </a:solidFill>
                </a:rPr>
                <a:t>Основна</a:t>
              </a:r>
              <a:r>
                <a:rPr lang="ru-RU" sz="1400" b="1" kern="0" dirty="0" smtClean="0">
                  <a:solidFill>
                    <a:srgbClr val="002060"/>
                  </a:solidFill>
                </a:rPr>
                <a:t> цел: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</a:rPr>
                <a:t>Предоставяне</a:t>
              </a:r>
              <a:r>
                <a:rPr lang="ru-RU" sz="1400" dirty="0">
                  <a:solidFill>
                    <a:srgbClr val="002060"/>
                  </a:solidFill>
                </a:rPr>
                <a:t> на </a:t>
              </a:r>
              <a:r>
                <a:rPr lang="ru-RU" sz="1400" dirty="0" err="1">
                  <a:solidFill>
                    <a:srgbClr val="002060"/>
                  </a:solidFill>
                </a:rPr>
                <a:t>фокусирана</a:t>
              </a:r>
              <a:r>
                <a:rPr lang="ru-RU" sz="1400" dirty="0">
                  <a:solidFill>
                    <a:srgbClr val="002060"/>
                  </a:solidFill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</a:rPr>
                <a:t>подкрепа</a:t>
              </a:r>
              <a:r>
                <a:rPr lang="ru-RU" sz="1400" dirty="0">
                  <a:solidFill>
                    <a:srgbClr val="002060"/>
                  </a:solidFill>
                </a:rPr>
                <a:t> на </a:t>
              </a:r>
              <a:r>
                <a:rPr lang="ru-RU" sz="1400" dirty="0" err="1">
                  <a:solidFill>
                    <a:srgbClr val="002060"/>
                  </a:solidFill>
                </a:rPr>
                <a:t>големите</a:t>
              </a:r>
              <a:r>
                <a:rPr lang="ru-RU" sz="1400" dirty="0">
                  <a:solidFill>
                    <a:srgbClr val="002060"/>
                  </a:solidFill>
                </a:rPr>
                <a:t> </a:t>
              </a:r>
              <a:r>
                <a:rPr lang="ru-RU" sz="1400" dirty="0" err="1" smtClean="0">
                  <a:solidFill>
                    <a:srgbClr val="002060"/>
                  </a:solidFill>
                </a:rPr>
                <a:t>предприяти</a:t>
              </a:r>
              <a:r>
                <a:rPr lang="bg-BG" sz="1400" dirty="0" smtClean="0">
                  <a:solidFill>
                    <a:srgbClr val="002060"/>
                  </a:solidFill>
                </a:rPr>
                <a:t>я</a:t>
              </a:r>
              <a:r>
                <a:rPr lang="ru-RU" sz="1400" dirty="0" smtClean="0">
                  <a:solidFill>
                    <a:srgbClr val="002060"/>
                  </a:solidFill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</a:rPr>
                <a:t>за </a:t>
              </a:r>
              <a:r>
                <a:rPr lang="ru-RU" sz="1400" dirty="0" err="1">
                  <a:solidFill>
                    <a:srgbClr val="002060"/>
                  </a:solidFill>
                </a:rPr>
                <a:t>изпълнение</a:t>
              </a:r>
              <a:r>
                <a:rPr lang="ru-RU" sz="1400" dirty="0">
                  <a:solidFill>
                    <a:srgbClr val="002060"/>
                  </a:solidFill>
                </a:rPr>
                <a:t> на мерки за </a:t>
              </a:r>
              <a:r>
                <a:rPr lang="en-US" sz="1400" dirty="0" smtClean="0">
                  <a:solidFill>
                    <a:srgbClr val="002060"/>
                  </a:solidFill>
                </a:rPr>
                <a:t>EE</a:t>
              </a:r>
              <a:r>
                <a:rPr lang="ru-RU" sz="1400" dirty="0" smtClean="0">
                  <a:solidFill>
                    <a:srgbClr val="002060"/>
                  </a:solidFill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</a:rPr>
                <a:t>с цел </a:t>
              </a:r>
              <a:r>
                <a:rPr lang="ru-RU" sz="1400" dirty="0" err="1">
                  <a:solidFill>
                    <a:srgbClr val="002060"/>
                  </a:solidFill>
                </a:rPr>
                <a:t>постигане</a:t>
              </a:r>
              <a:r>
                <a:rPr lang="ru-RU" sz="1400" dirty="0">
                  <a:solidFill>
                    <a:srgbClr val="002060"/>
                  </a:solidFill>
                </a:rPr>
                <a:t> на устойчив </a:t>
              </a:r>
              <a:r>
                <a:rPr lang="ru-RU" sz="1400" dirty="0" err="1">
                  <a:solidFill>
                    <a:srgbClr val="002060"/>
                  </a:solidFill>
                </a:rPr>
                <a:t>растеж</a:t>
              </a:r>
              <a:r>
                <a:rPr lang="ru-RU" sz="1400" dirty="0">
                  <a:solidFill>
                    <a:srgbClr val="002060"/>
                  </a:solidFill>
                </a:rPr>
                <a:t> и </a:t>
              </a:r>
              <a:r>
                <a:rPr lang="ru-RU" sz="1400" dirty="0" err="1">
                  <a:solidFill>
                    <a:srgbClr val="002060"/>
                  </a:solidFill>
                </a:rPr>
                <a:t>конкурентоспособност</a:t>
              </a:r>
              <a:r>
                <a:rPr lang="ru-RU" sz="1400" dirty="0">
                  <a:solidFill>
                    <a:srgbClr val="002060"/>
                  </a:solidFill>
                </a:rPr>
                <a:t> на </a:t>
              </a:r>
              <a:r>
                <a:rPr lang="ru-RU" sz="1400" dirty="0" err="1" smtClean="0">
                  <a:solidFill>
                    <a:srgbClr val="002060"/>
                  </a:solidFill>
                </a:rPr>
                <a:t>икономиката</a:t>
              </a:r>
              <a:endParaRPr lang="en-US" sz="1400" dirty="0" smtClean="0">
                <a:solidFill>
                  <a:srgbClr val="002060"/>
                </a:solidFill>
              </a:endParaRPr>
            </a:p>
            <a:p>
              <a:pPr marL="0" indent="0" eaLnBrk="1" hangingPunct="1">
                <a:spcBef>
                  <a:spcPct val="35000"/>
                </a:spcBef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smtClean="0">
                  <a:solidFill>
                    <a:srgbClr val="002060"/>
                  </a:solidFill>
                </a:rPr>
                <a:t>Бюджет</a:t>
              </a:r>
              <a:r>
                <a:rPr lang="ru-RU" sz="1400" b="1" kern="0" dirty="0">
                  <a:solidFill>
                    <a:srgbClr val="002060"/>
                  </a:solidFill>
                </a:rPr>
                <a:t>: </a:t>
              </a:r>
              <a:r>
                <a:rPr lang="ru-RU" sz="1400" dirty="0">
                  <a:solidFill>
                    <a:srgbClr val="002060"/>
                  </a:solidFill>
                </a:rPr>
                <a:t>97 791 500 </a:t>
              </a:r>
              <a:r>
                <a:rPr lang="ru-RU" sz="1400" dirty="0" err="1" smtClean="0">
                  <a:solidFill>
                    <a:srgbClr val="002060"/>
                  </a:solidFill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</a:rPr>
                <a:t>. (50 </a:t>
              </a:r>
              <a:r>
                <a:rPr lang="ru-RU" sz="1400" dirty="0">
                  <a:solidFill>
                    <a:srgbClr val="002060"/>
                  </a:solidFill>
                </a:rPr>
                <a:t>млн. </a:t>
              </a:r>
              <a:r>
                <a:rPr lang="ru-RU" sz="1400" dirty="0" smtClean="0">
                  <a:solidFill>
                    <a:srgbClr val="002060"/>
                  </a:solidFill>
                </a:rPr>
                <a:t>евро)</a:t>
              </a:r>
              <a:endParaRPr lang="ru-RU" sz="1400" kern="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79513" y="1303116"/>
              <a:ext cx="8769808" cy="36003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bg-BG" sz="16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Процедура „</a:t>
              </a:r>
              <a:r>
                <a:rPr lang="ru-RU" sz="1600" b="1" kern="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Повишаване</a:t>
              </a:r>
              <a:r>
                <a:rPr lang="ru-RU" sz="16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на </a:t>
              </a:r>
              <a:r>
                <a:rPr lang="ru-RU" sz="1600" b="1" kern="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енергийната</a:t>
              </a:r>
              <a:r>
                <a:rPr lang="ru-RU" sz="16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b="1" kern="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ефективност</a:t>
              </a:r>
              <a:r>
                <a:rPr lang="ru-RU" sz="16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в </a:t>
              </a:r>
              <a:r>
                <a:rPr lang="ru-RU" sz="1600" b="1" kern="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големи</a:t>
              </a:r>
              <a:r>
                <a:rPr lang="ru-RU" sz="16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предприятия’’</a:t>
              </a:r>
              <a:endParaRPr lang="en-US" sz="16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>
              <a:off x="2243324" y="2537714"/>
              <a:ext cx="4786312" cy="364414"/>
            </a:xfrm>
            <a:prstGeom prst="triangle">
              <a:avLst>
                <a:gd name="adj" fmla="val 49403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10800000" vert="eaVert" wrap="none" lIns="90488" tIns="44450" rIns="90488" bIns="44450" anchor="ctr"/>
            <a:lstStyle/>
            <a:p>
              <a:pPr eaLnBrk="0" hangingPunct="0">
                <a:spcBef>
                  <a:spcPct val="0"/>
                </a:spcBef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9513" y="2902129"/>
              <a:ext cx="8769808" cy="3891468"/>
              <a:chOff x="159669" y="3028365"/>
              <a:chExt cx="8769808" cy="3891468"/>
            </a:xfrm>
          </p:grpSpPr>
          <p:sp>
            <p:nvSpPr>
              <p:cNvPr id="32" name="Rectangle 5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59669" y="3418385"/>
                <a:ext cx="4220826" cy="35014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91440" rIns="90488" bIns="91440"/>
              <a:lstStyle/>
              <a:p>
                <a:pPr marL="271463" lvl="1" indent="-271463" algn="just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Blip>
                    <a:blip r:embed="rId9"/>
                  </a:buBlip>
                  <a:defRPr/>
                </a:pPr>
                <a:r>
                  <a:rPr lang="bg-BG" sz="1400" b="1" dirty="0">
                    <a:solidFill>
                      <a:srgbClr val="002060"/>
                    </a:solidFill>
                    <a:latin typeface="Arial" charset="0"/>
                  </a:rPr>
                  <a:t>Допустими кандидати: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Големи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предприятия,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които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са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търговци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по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смисъла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на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Търговския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закон или Закона за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кооперациите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или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са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еквивалентно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лице по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смисъла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на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законодателството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на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държава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-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членка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на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Европейското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икономическо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пространство.</a:t>
                </a:r>
              </a:p>
              <a:p>
                <a:pPr marL="0" lvl="1" algn="just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1400" dirty="0">
                  <a:solidFill>
                    <a:srgbClr val="002060"/>
                  </a:solidFill>
                  <a:latin typeface="Arial" charset="0"/>
                </a:endParaRPr>
              </a:p>
              <a:p>
                <a:pPr marL="271463" lvl="1" indent="-271463" algn="just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Blip>
                    <a:blip r:embed="rId9"/>
                  </a:buBlip>
                  <a:defRPr/>
                </a:pPr>
                <a:r>
                  <a:rPr lang="bg-BG" sz="1400" b="1" dirty="0">
                    <a:solidFill>
                      <a:srgbClr val="002060"/>
                    </a:solidFill>
                    <a:latin typeface="Arial" charset="0"/>
                  </a:rPr>
                  <a:t>Дейности: </a:t>
                </a:r>
                <a:r>
                  <a:rPr lang="bg-BG" sz="1400" dirty="0">
                    <a:solidFill>
                      <a:srgbClr val="002060"/>
                    </a:solidFill>
                    <a:latin typeface="Arial" charset="0"/>
                  </a:rPr>
                  <a:t>и</a:t>
                </a:r>
                <a:r>
                  <a:rPr lang="ru-RU" sz="1400" dirty="0" err="1" smtClean="0">
                    <a:solidFill>
                      <a:srgbClr val="002060"/>
                    </a:solidFill>
                    <a:latin typeface="Arial" charset="0"/>
                  </a:rPr>
                  <a:t>нвестиции</a:t>
                </a:r>
                <a:r>
                  <a:rPr lang="ru-RU" sz="1400" dirty="0" smtClean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за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изпълнение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на мерки,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препоръчани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в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обследването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за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енергийна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ru-RU" sz="1400" dirty="0" err="1" smtClean="0">
                    <a:solidFill>
                      <a:srgbClr val="002060"/>
                    </a:solidFill>
                    <a:latin typeface="Arial" charset="0"/>
                  </a:rPr>
                  <a:t>ефективност</a:t>
                </a:r>
                <a:r>
                  <a:rPr lang="ru-RU" sz="1400" dirty="0" smtClean="0">
                    <a:solidFill>
                      <a:srgbClr val="002060"/>
                    </a:solidFill>
                    <a:latin typeface="Arial" charset="0"/>
                  </a:rPr>
                  <a:t>; </a:t>
                </a:r>
                <a:r>
                  <a:rPr lang="bg-BG" sz="1400" dirty="0" smtClean="0">
                    <a:solidFill>
                      <a:srgbClr val="002060"/>
                    </a:solidFill>
                    <a:latin typeface="Arial" charset="0"/>
                  </a:rPr>
                  <a:t>придобиване на </a:t>
                </a:r>
                <a:r>
                  <a:rPr lang="ru-RU" sz="1400" dirty="0" err="1" smtClean="0">
                    <a:solidFill>
                      <a:srgbClr val="002060"/>
                    </a:solidFill>
                    <a:latin typeface="Arial" charset="0"/>
                  </a:rPr>
                  <a:t>материали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,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които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са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пряко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свързани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с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изпълнението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на </a:t>
                </a:r>
                <a:r>
                  <a:rPr lang="ru-RU" sz="1400" dirty="0" smtClean="0">
                    <a:solidFill>
                      <a:srgbClr val="002060"/>
                    </a:solidFill>
                    <a:latin typeface="Arial" charset="0"/>
                  </a:rPr>
                  <a:t>ЕЕ мерки;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въвеждане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и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сертифициране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на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системи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за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енергиен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мениджмънт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bg-BG" sz="1400" dirty="0">
                    <a:solidFill>
                      <a:srgbClr val="002060"/>
                    </a:solidFill>
                    <a:latin typeface="Arial" charset="0"/>
                  </a:rPr>
                  <a:t>съгласно БДС </a:t>
                </a:r>
                <a:r>
                  <a:rPr lang="en-US" sz="1400" dirty="0">
                    <a:solidFill>
                      <a:srgbClr val="002060"/>
                    </a:solidFill>
                    <a:latin typeface="Arial" charset="0"/>
                  </a:rPr>
                  <a:t>EN ISO 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Arial" charset="0"/>
                  </a:rPr>
                  <a:t>50001</a:t>
                </a:r>
                <a:r>
                  <a:rPr lang="bg-BG" sz="1400" dirty="0" smtClean="0">
                    <a:solidFill>
                      <a:srgbClr val="002060"/>
                    </a:solidFill>
                    <a:latin typeface="Arial" charset="0"/>
                  </a:rPr>
                  <a:t>.</a:t>
                </a:r>
                <a:endParaRPr lang="ru-RU" sz="1400" dirty="0">
                  <a:solidFill>
                    <a:srgbClr val="002060"/>
                  </a:solidFill>
                  <a:latin typeface="Arial" charset="0"/>
                </a:endParaRPr>
              </a:p>
              <a:p>
                <a:pPr marL="0" lvl="1" algn="just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35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endParaRPr lang="ru-RU" sz="14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271463" lvl="1" indent="-271463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Blip>
                    <a:blip r:embed="rId9"/>
                  </a:buBlip>
                  <a:defRPr/>
                </a:pPr>
                <a:endParaRPr lang="ru-RU" sz="14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271463" lvl="1" indent="-271463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Blip>
                    <a:blip r:embed="rId9"/>
                  </a:buBlip>
                  <a:defRPr/>
                </a:pPr>
                <a:endParaRPr lang="ru-RU" sz="14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271463" lvl="1" indent="-271463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Blip>
                    <a:blip r:embed="rId9"/>
                  </a:buBlip>
                  <a:defRPr/>
                </a:pPr>
                <a:endParaRPr lang="en-US" sz="1400" b="1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867064" y="3418385"/>
                <a:ext cx="4062413" cy="3501448"/>
              </a:xfrm>
              <a:prstGeom prst="rect">
                <a:avLst/>
              </a:prstGeom>
              <a:noFill/>
              <a:ln w="12700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lIns="90488" tIns="91440" rIns="90488" bIns="91440"/>
              <a:lstStyle/>
              <a:p>
                <a:pPr marL="271463" lvl="1" indent="-271463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Blip>
                    <a:blip r:embed="rId9"/>
                  </a:buBlip>
                  <a:defRPr/>
                </a:pPr>
                <a:endParaRPr lang="ru-RU" sz="1400" dirty="0" smtClean="0">
                  <a:solidFill>
                    <a:srgbClr val="002060"/>
                  </a:solidFill>
                  <a:latin typeface="Arial" charset="0"/>
                </a:endParaRPr>
              </a:p>
              <a:p>
                <a:pPr marL="271463" lvl="1" indent="-271463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Blip>
                    <a:blip r:embed="rId9"/>
                  </a:buBlip>
                  <a:defRPr/>
                </a:pPr>
                <a:r>
                  <a:rPr lang="ru-RU" sz="1400" dirty="0" err="1" smtClean="0">
                    <a:solidFill>
                      <a:srgbClr val="002060"/>
                    </a:solidFill>
                    <a:latin typeface="Arial" charset="0"/>
                  </a:rPr>
                  <a:t>Инвестиционни</a:t>
                </a:r>
                <a:r>
                  <a:rPr lang="ru-RU" sz="1400" dirty="0" smtClean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разходи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ru-RU" sz="1400" dirty="0" smtClean="0">
                    <a:solidFill>
                      <a:srgbClr val="002060"/>
                    </a:solidFill>
                    <a:latin typeface="Arial" charset="0"/>
                  </a:rPr>
                  <a:t>(ДМА, ДНА, СМР)</a:t>
                </a:r>
                <a:endParaRPr lang="ru-RU" sz="1400" dirty="0">
                  <a:solidFill>
                    <a:srgbClr val="002060"/>
                  </a:solidFill>
                  <a:latin typeface="Arial" charset="0"/>
                </a:endParaRPr>
              </a:p>
              <a:p>
                <a:pPr marL="271463" lvl="1" indent="-271463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Blip>
                    <a:blip r:embed="rId9"/>
                  </a:buBlip>
                  <a:defRPr/>
                </a:pP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Разходи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за </a:t>
                </a:r>
                <a:r>
                  <a:rPr lang="ru-RU" sz="1400" dirty="0" err="1" smtClean="0">
                    <a:solidFill>
                      <a:srgbClr val="002060"/>
                    </a:solidFill>
                    <a:latin typeface="Arial" charset="0"/>
                  </a:rPr>
                  <a:t>материали</a:t>
                </a:r>
                <a:endParaRPr lang="ru-RU" sz="1400" dirty="0">
                  <a:solidFill>
                    <a:srgbClr val="002060"/>
                  </a:solidFill>
                  <a:latin typeface="Arial" charset="0"/>
                </a:endParaRPr>
              </a:p>
              <a:p>
                <a:pPr marL="271463" lvl="1" indent="-271463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Blip>
                    <a:blip r:embed="rId9"/>
                  </a:buBlip>
                  <a:defRPr/>
                </a:pP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Разходи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за услуги</a:t>
                </a:r>
                <a:endParaRPr lang="ru-RU" sz="1400" b="1" dirty="0">
                  <a:solidFill>
                    <a:srgbClr val="002060"/>
                  </a:solidFill>
                  <a:latin typeface="Arial" charset="0"/>
                </a:endParaRPr>
              </a:p>
              <a:p>
                <a:pPr marL="0" lvl="1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1400" dirty="0">
                  <a:solidFill>
                    <a:srgbClr val="002060"/>
                  </a:solidFill>
                  <a:latin typeface="Arial" charset="0"/>
                </a:endParaRPr>
              </a:p>
              <a:p>
                <a:pPr marL="0" lvl="1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1400" b="1" dirty="0">
                  <a:solidFill>
                    <a:srgbClr val="002060"/>
                  </a:solidFill>
                  <a:latin typeface="Arial" charset="0"/>
                </a:endParaRPr>
              </a:p>
              <a:p>
                <a:pPr marL="0" lvl="1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1400" b="1" dirty="0">
                  <a:solidFill>
                    <a:srgbClr val="002060"/>
                  </a:solidFill>
                  <a:latin typeface="Arial" charset="0"/>
                </a:endParaRPr>
              </a:p>
              <a:p>
                <a:pPr marL="0" lvl="1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400" b="1" dirty="0">
                    <a:solidFill>
                      <a:srgbClr val="002060"/>
                    </a:solidFill>
                    <a:latin typeface="Arial" charset="0"/>
                  </a:rPr>
                  <a:t>Минимален размер на </a:t>
                </a:r>
                <a:r>
                  <a:rPr lang="ru-RU" sz="1400" b="1" dirty="0" err="1">
                    <a:solidFill>
                      <a:srgbClr val="002060"/>
                    </a:solidFill>
                    <a:latin typeface="Arial" charset="0"/>
                  </a:rPr>
                  <a:t>помощта</a:t>
                </a:r>
                <a:r>
                  <a:rPr lang="ru-RU" sz="1400" b="1" dirty="0">
                    <a:solidFill>
                      <a:srgbClr val="002060"/>
                    </a:solidFill>
                    <a:latin typeface="Arial" charset="0"/>
                  </a:rPr>
                  <a:t>: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500 000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лв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. </a:t>
                </a:r>
              </a:p>
              <a:p>
                <a:pPr marL="0" lvl="1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400" b="1" dirty="0">
                    <a:solidFill>
                      <a:srgbClr val="002060"/>
                    </a:solidFill>
                    <a:latin typeface="Arial" charset="0"/>
                  </a:rPr>
                  <a:t>Максимален размер на </a:t>
                </a:r>
                <a:r>
                  <a:rPr lang="ru-RU" sz="1400" b="1" dirty="0" err="1">
                    <a:solidFill>
                      <a:srgbClr val="002060"/>
                    </a:solidFill>
                    <a:latin typeface="Arial" charset="0"/>
                  </a:rPr>
                  <a:t>помощта</a:t>
                </a:r>
                <a:r>
                  <a:rPr lang="ru-RU" sz="1400" b="1" dirty="0">
                    <a:solidFill>
                      <a:srgbClr val="002060"/>
                    </a:solidFill>
                    <a:latin typeface="Arial" charset="0"/>
                  </a:rPr>
                  <a:t>: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 2 500 000 </a:t>
                </a:r>
                <a:r>
                  <a:rPr lang="ru-RU" sz="1400" dirty="0" err="1">
                    <a:solidFill>
                      <a:srgbClr val="002060"/>
                    </a:solidFill>
                    <a:latin typeface="Arial" charset="0"/>
                  </a:rPr>
                  <a:t>лв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.  </a:t>
                </a:r>
                <a:endParaRPr lang="ru-RU" sz="1400" dirty="0" smtClean="0">
                  <a:solidFill>
                    <a:srgbClr val="002060"/>
                  </a:solidFill>
                  <a:latin typeface="Arial" charset="0"/>
                </a:endParaRPr>
              </a:p>
              <a:p>
                <a:pPr marL="0" lvl="1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ru-RU" sz="1400" b="1" dirty="0" smtClean="0">
                    <a:solidFill>
                      <a:srgbClr val="002060"/>
                    </a:solidFill>
                    <a:latin typeface="Arial" charset="0"/>
                  </a:rPr>
                  <a:t>Интензитет на помощта</a:t>
                </a:r>
                <a:r>
                  <a:rPr lang="ru-RU" sz="1400" dirty="0" smtClean="0">
                    <a:solidFill>
                      <a:srgbClr val="002060"/>
                    </a:solidFill>
                    <a:latin typeface="Arial" charset="0"/>
                  </a:rPr>
                  <a:t>: 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от 25 % – 50 %</a:t>
                </a:r>
              </a:p>
              <a:p>
                <a:pPr marL="0" lvl="1" defTabSz="912813">
                  <a:spcBef>
                    <a:spcPct val="35000"/>
                  </a:spcBef>
                  <a:buClr>
                    <a:srgbClr val="1F497D"/>
                  </a:buClr>
                  <a:buSzPct val="110000"/>
                  <a:tabLst>
                    <a:tab pos="444500" algn="l"/>
                  </a:tabLst>
                  <a:defRPr/>
                </a:pPr>
                <a:r>
                  <a:rPr lang="ru-RU" sz="1400" b="1" dirty="0" smtClean="0">
                    <a:solidFill>
                      <a:srgbClr val="002060"/>
                    </a:solidFill>
                    <a:latin typeface="Arial" charset="0"/>
                  </a:rPr>
                  <a:t>Дата </a:t>
                </a:r>
                <a:r>
                  <a:rPr lang="ru-RU" sz="1400" b="1" dirty="0">
                    <a:solidFill>
                      <a:srgbClr val="002060"/>
                    </a:solidFill>
                    <a:latin typeface="Arial" charset="0"/>
                  </a:rPr>
                  <a:t>на обявяване: </a:t>
                </a:r>
                <a:r>
                  <a:rPr lang="ru-RU" sz="1400" dirty="0">
                    <a:solidFill>
                      <a:srgbClr val="002060"/>
                    </a:solidFill>
                    <a:latin typeface="Arial" charset="0"/>
                  </a:rPr>
                  <a:t>декември 2016 г. </a:t>
                </a:r>
              </a:p>
              <a:p>
                <a:pPr marL="0" lvl="1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ru-RU" sz="1400" dirty="0">
                  <a:solidFill>
                    <a:srgbClr val="000000"/>
                  </a:solidFill>
                  <a:latin typeface="Arial" charset="0"/>
                </a:endParaRPr>
              </a:p>
              <a:p>
                <a:pPr marL="271463" lvl="1" indent="-271463" defTabSz="912813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Blip>
                    <a:blip r:embed="rId9"/>
                  </a:buBlip>
                  <a:defRPr/>
                </a:pPr>
                <a:endParaRPr lang="en-US" sz="14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9669" y="3028365"/>
                <a:ext cx="4220825" cy="39002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90488" tIns="91440" rIns="90488" bIns="9144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bg-BG" sz="1600" b="1" kern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Допустими кандидати/дейности </a:t>
                </a:r>
                <a:endParaRPr lang="en-US" sz="16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867064" y="3028366"/>
                <a:ext cx="4062413" cy="39002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90488" tIns="91440" rIns="90488" bIns="9144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bg-BG" sz="1600" b="1" kern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Допустими разходи </a:t>
                </a:r>
                <a:endParaRPr lang="en-US" sz="1600" b="1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13" name="Straight Connector 12"/>
          <p:cNvCxnSpPr/>
          <p:nvPr/>
        </p:nvCxnSpPr>
        <p:spPr>
          <a:xfrm>
            <a:off x="5117889" y="4653136"/>
            <a:ext cx="3600450" cy="0"/>
          </a:xfrm>
          <a:prstGeom prst="line">
            <a:avLst/>
          </a:prstGeom>
          <a:noFill/>
          <a:ln w="9525" cap="flat" cmpd="sng" algn="ctr">
            <a:solidFill>
              <a:srgbClr val="050595"/>
            </a:solidFill>
            <a:prstDash val="solid"/>
          </a:ln>
          <a:effectLst/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13026" y="1130524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59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3681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Планирано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изпълнение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финансовите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инструменти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ОПИК</a:t>
            </a:r>
            <a:b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32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382" y="1293453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6525071"/>
              </p:ext>
            </p:extLst>
          </p:nvPr>
        </p:nvGraphicFramePr>
        <p:xfrm>
          <a:off x="254887" y="1376102"/>
          <a:ext cx="8709601" cy="535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793"/>
                <a:gridCol w="1008112"/>
                <a:gridCol w="1008112"/>
                <a:gridCol w="1008112"/>
                <a:gridCol w="1008112"/>
                <a:gridCol w="1152128"/>
                <a:gridCol w="1008112"/>
                <a:gridCol w="1080120"/>
              </a:tblGrid>
              <a:tr h="453794">
                <a:tc rowSpan="2">
                  <a:txBody>
                    <a:bodyPr/>
                    <a:lstStyle/>
                    <a:p>
                      <a:endParaRPr lang="bg-BG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2016</a:t>
                      </a:r>
                      <a:endParaRPr lang="bg-BG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2017</a:t>
                      </a:r>
                      <a:endParaRPr lang="bg-BG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2018</a:t>
                      </a:r>
                      <a:endParaRPr lang="bg-BG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87092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100" b="1" dirty="0" smtClean="0"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4</a:t>
                      </a:r>
                      <a:r>
                        <a:rPr lang="bg-BG" sz="1100" b="1" baseline="30000" dirty="0" smtClean="0"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то</a:t>
                      </a:r>
                      <a:r>
                        <a:rPr lang="bg-BG" sz="1100" b="1" baseline="0" dirty="0" smtClean="0"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bg-BG" sz="1100" b="1" baseline="0" dirty="0" smtClean="0"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тримесечие</a:t>
                      </a:r>
                      <a:endParaRPr lang="bg-BG" sz="1100" b="1" dirty="0">
                        <a:latin typeface="Arial" pitchFamily="34" charset="0"/>
                        <a:ea typeface="Cambria Math" panose="02040503050406030204" pitchFamily="18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1</a:t>
                      </a:r>
                      <a:r>
                        <a:rPr kumimoji="0" lang="bg-BG" sz="1100" b="1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во </a:t>
                      </a:r>
                    </a:p>
                    <a:p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тримесечие</a:t>
                      </a:r>
                      <a:endParaRPr kumimoji="0" lang="bg-BG" sz="11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Cambria Math" panose="02040503050406030204" pitchFamily="18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bg-BG" sz="1100" b="1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ро</a:t>
                      </a:r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algn="l" rtl="0" eaLnBrk="1" latinLnBrk="0" hangingPunct="1"/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тримесечие</a:t>
                      </a:r>
                    </a:p>
                    <a:p>
                      <a:endParaRPr lang="bg-BG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bg-BG" sz="1100" b="1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то</a:t>
                      </a:r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тримесечие</a:t>
                      </a:r>
                    </a:p>
                    <a:p>
                      <a:endParaRPr lang="bg-BG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4</a:t>
                      </a:r>
                      <a:r>
                        <a:rPr kumimoji="0" lang="bg-BG" sz="11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то</a:t>
                      </a:r>
                      <a:r>
                        <a:rPr kumimoji="0" lang="bg-BG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тримесечие</a:t>
                      </a:r>
                    </a:p>
                    <a:p>
                      <a:endParaRPr lang="bg-B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1</a:t>
                      </a:r>
                      <a:r>
                        <a:rPr kumimoji="0" lang="bg-BG" sz="1100" b="1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во </a:t>
                      </a:r>
                    </a:p>
                    <a:p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тримесечие</a:t>
                      </a:r>
                      <a:endParaRPr kumimoji="0" lang="bg-BG" sz="11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Cambria Math" panose="02040503050406030204" pitchFamily="18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bg-BG" sz="1100" b="1" kern="1200" baseline="300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ро</a:t>
                      </a:r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algn="l" rtl="0" eaLnBrk="1" latinLnBrk="0" hangingPunct="1"/>
                      <a:r>
                        <a:rPr kumimoji="0" lang="bg-BG" sz="11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тримесечие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72156">
                <a:tc>
                  <a:txBody>
                    <a:bodyPr/>
                    <a:lstStyle/>
                    <a:p>
                      <a:r>
                        <a:rPr lang="bg-BG" sz="1200" b="1" dirty="0" smtClean="0"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Фонд /</a:t>
                      </a:r>
                      <a:r>
                        <a:rPr lang="bg-BG" sz="1200" b="1" dirty="0" err="1" smtClean="0"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ове</a:t>
                      </a:r>
                      <a:r>
                        <a:rPr lang="bg-BG" sz="1200" b="1" dirty="0" smtClean="0"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 за технологичен трансфер</a:t>
                      </a:r>
                      <a:endParaRPr lang="bg-BG" sz="1200" b="1" dirty="0">
                        <a:latin typeface="Arial" pitchFamily="34" charset="0"/>
                        <a:ea typeface="Cambria Math" panose="02040503050406030204" pitchFamily="18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866334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Фонд/ове за ускоряване и за начално финансиране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477977">
                <a:tc>
                  <a:txBody>
                    <a:bodyPr/>
                    <a:lstStyle/>
                    <a:p>
                      <a:r>
                        <a:rPr kumimoji="0" lang="bg-BG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Фонд за рисков капитал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477977">
                <a:tc>
                  <a:txBody>
                    <a:bodyPr/>
                    <a:lstStyle/>
                    <a:p>
                      <a:r>
                        <a:rPr kumimoji="0" lang="bg-BG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Фонд/</a:t>
                      </a:r>
                      <a:r>
                        <a:rPr kumimoji="0" lang="bg-BG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ове</a:t>
                      </a:r>
                      <a:r>
                        <a:rPr kumimoji="0" lang="bg-BG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 за растеж</a:t>
                      </a:r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/</a:t>
                      </a:r>
                      <a:r>
                        <a:rPr kumimoji="0" lang="bg-BG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мецанин</a:t>
                      </a:r>
                      <a:endParaRPr kumimoji="0" lang="bg-BG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Cambria Math" panose="02040503050406030204" pitchFamily="18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672156">
                <a:tc>
                  <a:txBody>
                    <a:bodyPr/>
                    <a:lstStyle/>
                    <a:p>
                      <a:r>
                        <a:rPr kumimoji="0" lang="bg-BG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Гаранционен продукт за иновации</a:t>
                      </a:r>
                      <a:endParaRPr kumimoji="0" lang="bg-BG" sz="12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Cambria Math" panose="02040503050406030204" pitchFamily="18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672156">
                <a:tc>
                  <a:txBody>
                    <a:bodyPr/>
                    <a:lstStyle/>
                    <a:p>
                      <a:r>
                        <a:rPr kumimoji="0" lang="bg-BG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Гаранционен продукт за иновации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  <a:tr h="266612">
                <a:tc>
                  <a:txBody>
                    <a:bodyPr/>
                    <a:lstStyle/>
                    <a:p>
                      <a:r>
                        <a:rPr kumimoji="0" lang="bg-BG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Cambria Math" panose="02040503050406030204" pitchFamily="18" charset="0"/>
                          <a:cs typeface="Arial" pitchFamily="34" charset="0"/>
                        </a:rPr>
                        <a:t>Микрокредити</a:t>
                      </a:r>
                      <a:endParaRPr kumimoji="0" lang="bg-BG" sz="12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Cambria Math" panose="02040503050406030204" pitchFamily="18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2446825" y="2564904"/>
            <a:ext cx="2486332" cy="696154"/>
          </a:xfrm>
          <a:prstGeom prst="rightArrow">
            <a:avLst>
              <a:gd name="adj1" fmla="val 69641"/>
              <a:gd name="adj2" fmla="val 5613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150" b="1" dirty="0" smtClean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Предварително ТЗ, пазар. тест, обявяване на подбор</a:t>
            </a:r>
            <a:endParaRPr lang="bg-BG" sz="1150" b="1" dirty="0">
              <a:solidFill>
                <a:srgbClr val="00206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27784" y="4077072"/>
            <a:ext cx="2126290" cy="504056"/>
          </a:xfrm>
          <a:prstGeom prst="rightArrow">
            <a:avLst>
              <a:gd name="adj1" fmla="val 80517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36000" rtlCol="0" anchor="ctr"/>
          <a:lstStyle/>
          <a:p>
            <a:pPr algn="just"/>
            <a:r>
              <a:rPr lang="bg-BG" sz="1050" b="1" dirty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Предварително ТЗ, пазар. тест, обявяване на подбор</a:t>
            </a:r>
          </a:p>
          <a:p>
            <a:pPr algn="ctr"/>
            <a:endParaRPr lang="bg-BG" sz="900" dirty="0">
              <a:solidFill>
                <a:prstClr val="white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301654" y="6358086"/>
            <a:ext cx="1609422" cy="504056"/>
          </a:xfrm>
          <a:prstGeom prst="rightArrow">
            <a:avLst>
              <a:gd name="adj1" fmla="val 80518"/>
              <a:gd name="adj2" fmla="val 6017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52000" rIns="72000" bIns="0" rtlCol="0" anchor="ctr"/>
          <a:lstStyle/>
          <a:p>
            <a:pPr algn="just">
              <a:lnSpc>
                <a:spcPts val="900"/>
              </a:lnSpc>
            </a:pPr>
            <a:r>
              <a:rPr lang="bg-BG" sz="900" b="1" dirty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Предварително ТЗ, пазар. тест, обявяване на подбор</a:t>
            </a:r>
          </a:p>
          <a:p>
            <a:pPr algn="ctr"/>
            <a:endParaRPr lang="bg-BG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17715" y="3275236"/>
            <a:ext cx="2236359" cy="69615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050" b="1" dirty="0" smtClean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Предварително ТЗ, пазар. тест, обявяване на подбор</a:t>
            </a:r>
            <a:endParaRPr lang="bg-BG" sz="1050" b="1" dirty="0">
              <a:solidFill>
                <a:srgbClr val="00206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45708" y="4663745"/>
            <a:ext cx="2299820" cy="571840"/>
          </a:xfrm>
          <a:prstGeom prst="rightArrow">
            <a:avLst>
              <a:gd name="adj1" fmla="val 70922"/>
              <a:gd name="adj2" fmla="val 4679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050" b="1" dirty="0" smtClean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Предварително ТЗ, пазар. тест, обявяване на подбор</a:t>
            </a:r>
            <a:endParaRPr lang="bg-BG" sz="1050" b="1" dirty="0">
              <a:solidFill>
                <a:srgbClr val="00206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894852" y="5157192"/>
            <a:ext cx="2049290" cy="504056"/>
          </a:xfrm>
          <a:prstGeom prst="rightArrow">
            <a:avLst>
              <a:gd name="adj1" fmla="val 80517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36000" rtlCol="0" anchor="ctr"/>
          <a:lstStyle/>
          <a:p>
            <a:pPr algn="just"/>
            <a:r>
              <a:rPr lang="bg-BG" sz="1050" b="1" dirty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Предварително ТЗ, пазар. тест, обявяване на подбор</a:t>
            </a:r>
          </a:p>
          <a:p>
            <a:pPr algn="ctr"/>
            <a:endParaRPr lang="bg-BG" sz="900" dirty="0">
              <a:solidFill>
                <a:prstClr val="white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894852" y="5824256"/>
            <a:ext cx="2016224" cy="504056"/>
          </a:xfrm>
          <a:prstGeom prst="rightArrow">
            <a:avLst>
              <a:gd name="adj1" fmla="val 80517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36000" rtlCol="0" anchor="ctr"/>
          <a:lstStyle/>
          <a:p>
            <a:pPr algn="just"/>
            <a:r>
              <a:rPr lang="bg-BG" sz="1050" b="1" dirty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Предварително ТЗ, пазар. тест, обявяване на подбор</a:t>
            </a:r>
          </a:p>
          <a:p>
            <a:pPr algn="ctr"/>
            <a:endParaRPr lang="bg-BG" sz="900" dirty="0">
              <a:solidFill>
                <a:prstClr val="white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771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3681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Индикативна </a:t>
            </a:r>
            <a:r>
              <a:rPr lang="ru-RU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годишна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работна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програма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2017 г.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3200" b="1" kern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539553" y="2132856"/>
            <a:ext cx="7992888" cy="3672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Обща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стойност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планираните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процедури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2017 г.: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186,8 млн. евро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тях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процедури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предоставяне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БФП на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конкурентен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подбор 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процедури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директно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предоставяне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2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341808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48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92696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23528" y="188640"/>
            <a:ext cx="8352928" cy="5040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Процедури ИГРП 2017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170223638"/>
              </p:ext>
            </p:extLst>
          </p:nvPr>
        </p:nvGraphicFramePr>
        <p:xfrm>
          <a:off x="251520" y="836712"/>
          <a:ext cx="25202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571216058"/>
              </p:ext>
            </p:extLst>
          </p:nvPr>
        </p:nvGraphicFramePr>
        <p:xfrm>
          <a:off x="2889194" y="1628800"/>
          <a:ext cx="168280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1318160173"/>
              </p:ext>
            </p:extLst>
          </p:nvPr>
        </p:nvGraphicFramePr>
        <p:xfrm>
          <a:off x="4716016" y="836712"/>
          <a:ext cx="182682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577007277"/>
              </p:ext>
            </p:extLst>
          </p:nvPr>
        </p:nvGraphicFramePr>
        <p:xfrm>
          <a:off x="6876256" y="1700808"/>
          <a:ext cx="1826822" cy="328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xmlns="" val="3418014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42938" y="188640"/>
            <a:ext cx="8208911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Процедури </a:t>
            </a: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 2017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ПО 1 „Технологично развитие и иновации“ </a:t>
            </a:r>
            <a:r>
              <a:rPr lang="bg-BG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9160" y="1183644"/>
            <a:ext cx="8605838" cy="5472608"/>
            <a:chOff x="244475" y="980729"/>
            <a:chExt cx="8605838" cy="5472608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44475" y="1340769"/>
              <a:ext cx="8599488" cy="828227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hangingPunct="1">
                <a:spcBef>
                  <a:spcPct val="35000"/>
                </a:spcBef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Основна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цел: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</a:rPr>
                <a:t>Нарастване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на дела на </a:t>
              </a:r>
              <a:r>
                <a:rPr lang="ru-RU" sz="1400" kern="0" dirty="0" err="1" smtClean="0">
                  <a:solidFill>
                    <a:srgbClr val="002060"/>
                  </a:solidFill>
                </a:rPr>
                <a:t>предприятията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, </a:t>
              </a:r>
              <a:r>
                <a:rPr lang="ru-RU" sz="1400" kern="0" dirty="0" err="1" smtClean="0">
                  <a:solidFill>
                    <a:srgbClr val="002060"/>
                  </a:solidFill>
                </a:rPr>
                <a:t>които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</a:rPr>
                <a:t>разработват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и </a:t>
              </a:r>
              <a:r>
                <a:rPr lang="ru-RU" sz="1400" kern="0" dirty="0" err="1" smtClean="0">
                  <a:solidFill>
                    <a:srgbClr val="002060"/>
                  </a:solidFill>
                </a:rPr>
                <a:t>разпространяват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</a:rPr>
                <a:t>иновации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, </a:t>
              </a:r>
              <a:r>
                <a:rPr lang="ru-RU" sz="1400" kern="0" dirty="0" err="1" smtClean="0">
                  <a:solidFill>
                    <a:srgbClr val="002060"/>
                  </a:solidFill>
                </a:rPr>
                <a:t>както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и </a:t>
              </a:r>
              <a:r>
                <a:rPr lang="ru-RU" sz="1400" kern="0" dirty="0" err="1" smtClean="0">
                  <a:solidFill>
                    <a:srgbClr val="002060"/>
                  </a:solidFill>
                </a:rPr>
                <a:t>повишаване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на </a:t>
              </a:r>
              <a:r>
                <a:rPr lang="ru-RU" sz="1400" kern="0" dirty="0" err="1" smtClean="0">
                  <a:solidFill>
                    <a:srgbClr val="002060"/>
                  </a:solidFill>
                </a:rPr>
                <a:t>иновационния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</a:rPr>
                <a:t>капацитет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на </a:t>
              </a:r>
              <a:r>
                <a:rPr lang="ru-RU" sz="1400" kern="0" dirty="0" err="1" smtClean="0">
                  <a:solidFill>
                    <a:srgbClr val="002060"/>
                  </a:solidFill>
                </a:rPr>
                <a:t>предприятията</a:t>
              </a:r>
              <a:endParaRPr lang="ru-RU" sz="1400" kern="0" dirty="0" smtClean="0">
                <a:solidFill>
                  <a:srgbClr val="002060"/>
                </a:solidFill>
              </a:endParaRPr>
            </a:p>
            <a:p>
              <a:pPr marL="0" indent="0" eaLnBrk="1" hangingPunct="1">
                <a:spcBef>
                  <a:spcPct val="35000"/>
                </a:spcBef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Бюджет: 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35 000 000 евро </a:t>
              </a:r>
              <a:r>
                <a:rPr lang="en-US" sz="1400" kern="0" dirty="0" smtClean="0">
                  <a:solidFill>
                    <a:srgbClr val="002060"/>
                  </a:solidFill>
                </a:rPr>
                <a:t>(</a:t>
              </a:r>
              <a:r>
                <a:rPr lang="bg-BG" sz="1400" kern="0" dirty="0" smtClean="0">
                  <a:solidFill>
                    <a:srgbClr val="002060"/>
                  </a:solidFill>
                </a:rPr>
                <a:t>68 454 050 лв</a:t>
              </a:r>
              <a:r>
                <a:rPr lang="bg-BG" sz="1400" kern="0" dirty="0">
                  <a:solidFill>
                    <a:srgbClr val="002060"/>
                  </a:solidFill>
                </a:rPr>
                <a:t>.</a:t>
              </a:r>
              <a:r>
                <a:rPr lang="en-US" sz="1400" kern="0" dirty="0" smtClean="0">
                  <a:solidFill>
                    <a:srgbClr val="002060"/>
                  </a:solidFill>
                </a:rPr>
                <a:t>)</a:t>
              </a:r>
              <a:endParaRPr lang="ru-RU" sz="1400" kern="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44475" y="980729"/>
              <a:ext cx="8605838" cy="3600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bg-BG" sz="1700" b="1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Процедура „Разработване на продуктови и производствени иновации“ </a:t>
              </a:r>
              <a:endParaRPr lang="en-US" sz="17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>
              <a:off x="2160669" y="2252386"/>
              <a:ext cx="4786312" cy="287337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10800000" vert="eaVert" wrap="none" lIns="90488" tIns="44450" rIns="90488" bIns="44450" anchor="ctr"/>
            <a:lstStyle/>
            <a:p>
              <a:pPr eaLnBrk="0" hangingPunct="0">
                <a:spcBef>
                  <a:spcPct val="0"/>
                </a:spcBef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8763" y="3212977"/>
              <a:ext cx="4060825" cy="324035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0" lvl="1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Arial" charset="0"/>
                </a:rPr>
                <a:t>Допустими кандидати: </a:t>
              </a:r>
              <a:r>
                <a:rPr lang="bg-BG" sz="1400" dirty="0">
                  <a:solidFill>
                    <a:srgbClr val="002060"/>
                  </a:solidFill>
                  <a:latin typeface="Arial" charset="0"/>
                </a:rPr>
                <a:t>С</a:t>
              </a:r>
              <a:r>
                <a:rPr lang="bg-BG" sz="1400" dirty="0" smtClean="0">
                  <a:solidFill>
                    <a:srgbClr val="002060"/>
                  </a:solidFill>
                  <a:latin typeface="Arial" charset="0"/>
                </a:rPr>
                <a:t>ъществуващи предприятия, 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вкл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. в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партньорство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с </a:t>
              </a:r>
              <a:r>
                <a:rPr lang="ru-RU" sz="1400" dirty="0" err="1">
                  <a:solidFill>
                    <a:srgbClr val="002060"/>
                  </a:solidFill>
                  <a:latin typeface="Arial" charset="0"/>
                </a:rPr>
                <a:t>научни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 организации 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и София 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Тех 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Парк</a:t>
              </a:r>
            </a:p>
            <a:p>
              <a:pPr marL="0" lvl="1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endParaRPr lang="bg-BG" sz="1400" dirty="0">
                <a:solidFill>
                  <a:srgbClr val="002060"/>
                </a:solidFill>
                <a:latin typeface="Arial" charset="0"/>
              </a:endParaRPr>
            </a:p>
            <a:p>
              <a:pPr marL="0" lvl="1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Arial" charset="0"/>
                </a:rPr>
                <a:t>Допустими дейности</a:t>
              </a:r>
              <a:r>
                <a:rPr lang="bg-BG" sz="1400" dirty="0" smtClean="0">
                  <a:solidFill>
                    <a:srgbClr val="002060"/>
                  </a:solidFill>
                  <a:latin typeface="Arial" charset="0"/>
                </a:rPr>
                <a:t>: Дейности по разработване на иновации в тематичните области на ИСИС 2014-2020:</a:t>
              </a: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Приложни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и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научни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изследвания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;</a:t>
              </a:r>
              <a:endParaRPr lang="ru-RU" sz="1400" dirty="0" smtClean="0">
                <a:solidFill>
                  <a:srgbClr val="002060"/>
                </a:solidFill>
                <a:latin typeface="Arial" charset="0"/>
              </a:endParaRP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Тествания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,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изпитвания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,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измервания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;</a:t>
              </a:r>
              <a:endParaRPr lang="ru-RU" sz="1400" dirty="0" smtClean="0">
                <a:solidFill>
                  <a:srgbClr val="002060"/>
                </a:solidFill>
                <a:latin typeface="Arial" charset="0"/>
              </a:endParaRP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Проучване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,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придобиване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и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прилагане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на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резултати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от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научни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изследвания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, технологии, ноу-хау,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непатентовани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открития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, права по ИС;</a:t>
              </a: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Създаване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и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тестване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на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прототипи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и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пилотни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линии</a:t>
              </a:r>
              <a:r>
                <a:rPr lang="ru-RU" sz="1400" dirty="0">
                  <a:solidFill>
                    <a:srgbClr val="002060"/>
                  </a:solidFill>
                  <a:latin typeface="Arial" charset="0"/>
                </a:rPr>
                <a:t>.</a:t>
              </a: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0000"/>
                </a:solidFill>
                <a:latin typeface="Arial" charset="0"/>
              </a:endParaRP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87900" y="3212979"/>
              <a:ext cx="4062413" cy="3240358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r>
                <a:rPr lang="ru-RU" sz="1400" kern="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Инвестиционни</a:t>
              </a:r>
              <a:r>
                <a:rPr lang="ru-RU" sz="1400" kern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разходи</a:t>
              </a:r>
              <a:r>
                <a:rPr lang="ru-RU" sz="1400" kern="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(ДМА и ДНА)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за услуги </a:t>
              </a: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Оперативни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</a:t>
              </a:r>
            </a:p>
            <a:p>
              <a:pPr marL="0" lvl="1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002060"/>
                </a:solidFill>
                <a:latin typeface="Arial" charset="0"/>
              </a:endParaRPr>
            </a:p>
            <a:p>
              <a:pPr marL="0" lvl="1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002060"/>
                </a:solidFill>
                <a:latin typeface="Arial" charset="0"/>
              </a:endParaRPr>
            </a:p>
            <a:p>
              <a:pPr marL="0" lvl="1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Минимален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Arial" charset="0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50 000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. </a:t>
              </a:r>
            </a:p>
            <a:p>
              <a:pPr marL="0" lvl="1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rgbClr val="002060"/>
                </a:solidFill>
                <a:latin typeface="Arial" charset="0"/>
              </a:endParaRPr>
            </a:p>
            <a:p>
              <a:pPr marL="0" lvl="1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Максимален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Arial" charset="0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 1 000 000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charset="0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. </a:t>
              </a: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2060"/>
                </a:solidFill>
                <a:latin typeface="Arial" charset="0"/>
              </a:endParaRPr>
            </a:p>
            <a:p>
              <a:pPr marL="0" lvl="1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Дата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Arial" charset="0"/>
                </a:rPr>
                <a:t>обявяване</a:t>
              </a:r>
              <a:r>
                <a:rPr lang="ru-RU" sz="1400" b="1" dirty="0" smtClean="0">
                  <a:solidFill>
                    <a:srgbClr val="002060"/>
                  </a:solidFill>
                  <a:latin typeface="Arial" charset="0"/>
                </a:rPr>
                <a:t>: </a:t>
              </a:r>
              <a:r>
                <a:rPr lang="ru-RU" sz="1400" dirty="0" smtClean="0">
                  <a:solidFill>
                    <a:srgbClr val="002060"/>
                  </a:solidFill>
                  <a:latin typeface="Arial" charset="0"/>
                </a:rPr>
                <a:t>март 2017 г. </a:t>
              </a:r>
              <a:endParaRPr lang="ru-RU" sz="1400" dirty="0">
                <a:solidFill>
                  <a:srgbClr val="002060"/>
                </a:solidFill>
                <a:latin typeface="Arial" charset="0"/>
              </a:endParaRPr>
            </a:p>
            <a:p>
              <a:pPr marL="271463" lvl="1" indent="-271463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8763" y="2627013"/>
              <a:ext cx="4075113" cy="57606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Допустими кандидати/дейности </a:t>
              </a:r>
              <a:endParaRPr lang="en-US" sz="16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200" y="2636910"/>
              <a:ext cx="4075113" cy="57606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Допустими разходи </a:t>
              </a:r>
              <a:endParaRPr lang="en-US" sz="16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4775200" y="4293096"/>
            <a:ext cx="407511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742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274091" y="188640"/>
            <a:ext cx="8605837" cy="9937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Процедури </a:t>
            </a: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 2017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ПО 1 „Технологично развитие и иновации“ 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74091" y="1628800"/>
            <a:ext cx="8605838" cy="7920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35000"/>
              </a:spcBef>
              <a:buClr>
                <a:srgbClr val="1F497D"/>
              </a:buClr>
              <a:buSzPct val="110000"/>
              <a:defRPr/>
            </a:pPr>
            <a:r>
              <a:rPr lang="ru-RU" sz="14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</a:t>
            </a:r>
            <a:r>
              <a:rPr lang="ru-RU" sz="1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цел:</a:t>
            </a:r>
            <a:r>
              <a:rPr lang="ru-RU" sz="1400" kern="0" dirty="0" smtClean="0">
                <a:solidFill>
                  <a:srgbClr val="002060"/>
                </a:solidFill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</a:rPr>
              <a:t>Създаване</a:t>
            </a:r>
            <a:r>
              <a:rPr lang="ru-RU" sz="1400" kern="0" dirty="0">
                <a:solidFill>
                  <a:srgbClr val="002060"/>
                </a:solidFill>
              </a:rPr>
              <a:t> на нова и </a:t>
            </a:r>
            <a:r>
              <a:rPr lang="ru-RU" sz="1400" kern="0" dirty="0" err="1">
                <a:solidFill>
                  <a:srgbClr val="002060"/>
                </a:solidFill>
              </a:rPr>
              <a:t>подобряване</a:t>
            </a:r>
            <a:r>
              <a:rPr lang="ru-RU" sz="1400" kern="0" dirty="0">
                <a:solidFill>
                  <a:srgbClr val="002060"/>
                </a:solidFill>
              </a:rPr>
              <a:t> на </a:t>
            </a:r>
            <a:r>
              <a:rPr lang="ru-RU" sz="1400" kern="0" dirty="0" err="1">
                <a:solidFill>
                  <a:srgbClr val="002060"/>
                </a:solidFill>
              </a:rPr>
              <a:t>съществуваща</a:t>
            </a:r>
            <a:r>
              <a:rPr lang="ru-RU" sz="1400" kern="0" dirty="0">
                <a:solidFill>
                  <a:srgbClr val="002060"/>
                </a:solidFill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</a:rPr>
              <a:t>иновативна</a:t>
            </a:r>
            <a:r>
              <a:rPr lang="ru-RU" sz="1400" kern="0" dirty="0">
                <a:solidFill>
                  <a:srgbClr val="002060"/>
                </a:solidFill>
              </a:rPr>
              <a:t> инфраструктура за </a:t>
            </a:r>
            <a:r>
              <a:rPr lang="ru-RU" sz="1400" kern="0" dirty="0" err="1">
                <a:solidFill>
                  <a:srgbClr val="002060"/>
                </a:solidFill>
              </a:rPr>
              <a:t>подпомагане</a:t>
            </a:r>
            <a:r>
              <a:rPr lang="ru-RU" sz="1400" kern="0" dirty="0">
                <a:solidFill>
                  <a:srgbClr val="002060"/>
                </a:solidFill>
              </a:rPr>
              <a:t> на </a:t>
            </a:r>
            <a:r>
              <a:rPr lang="ru-RU" sz="1400" kern="0" dirty="0" err="1">
                <a:solidFill>
                  <a:srgbClr val="002060"/>
                </a:solidFill>
              </a:rPr>
              <a:t>процеса</a:t>
            </a:r>
            <a:r>
              <a:rPr lang="ru-RU" sz="1400" kern="0" dirty="0">
                <a:solidFill>
                  <a:srgbClr val="002060"/>
                </a:solidFill>
              </a:rPr>
              <a:t> на комерсиализация на нови </a:t>
            </a:r>
            <a:r>
              <a:rPr lang="ru-RU" sz="1400" kern="0" dirty="0" err="1">
                <a:solidFill>
                  <a:srgbClr val="002060"/>
                </a:solidFill>
              </a:rPr>
              <a:t>продукти</a:t>
            </a:r>
            <a:r>
              <a:rPr lang="ru-RU" sz="1400" kern="0" dirty="0">
                <a:solidFill>
                  <a:srgbClr val="002060"/>
                </a:solidFill>
              </a:rPr>
              <a:t> </a:t>
            </a:r>
            <a:endParaRPr lang="ru-RU" sz="1400" kern="0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35000"/>
              </a:spcBef>
              <a:buClr>
                <a:srgbClr val="1F497D"/>
              </a:buClr>
              <a:buSzPct val="110000"/>
              <a:defRPr/>
            </a:pPr>
            <a:r>
              <a:rPr lang="ru-RU" sz="1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ru-RU" sz="1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kern="0" dirty="0" smtClean="0">
                <a:solidFill>
                  <a:srgbClr val="002060"/>
                </a:solidFill>
              </a:rPr>
              <a:t>5 000 000 евро </a:t>
            </a:r>
            <a:r>
              <a:rPr lang="en-US" sz="1400" kern="0" dirty="0" smtClean="0">
                <a:solidFill>
                  <a:srgbClr val="002060"/>
                </a:solidFill>
              </a:rPr>
              <a:t>(</a:t>
            </a:r>
            <a:r>
              <a:rPr lang="bg-BG" sz="1400" dirty="0">
                <a:solidFill>
                  <a:srgbClr val="002060"/>
                </a:solidFill>
              </a:rPr>
              <a:t>9 779 150</a:t>
            </a:r>
            <a:r>
              <a:rPr lang="bg-BG" sz="1400" kern="0" dirty="0" smtClean="0">
                <a:solidFill>
                  <a:srgbClr val="002060"/>
                </a:solidFill>
              </a:rPr>
              <a:t> лв.</a:t>
            </a:r>
            <a:r>
              <a:rPr lang="en-US" sz="1400" kern="0" dirty="0" smtClean="0">
                <a:solidFill>
                  <a:srgbClr val="002060"/>
                </a:solidFill>
              </a:rPr>
              <a:t>)</a:t>
            </a:r>
            <a:endParaRPr lang="ru-RU" sz="1400" kern="0" dirty="0" smtClean="0">
              <a:solidFill>
                <a:srgbClr val="00206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091" y="1182366"/>
            <a:ext cx="8605838" cy="446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bg-BG" sz="17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Процедура „</a:t>
            </a:r>
            <a:r>
              <a:rPr lang="ru-RU" sz="17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Създаване</a:t>
            </a:r>
            <a:r>
              <a:rPr lang="ru-RU" sz="17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развитие на </a:t>
            </a:r>
            <a:r>
              <a:rPr lang="ru-RU" sz="17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тематично</a:t>
            </a:r>
            <a:r>
              <a:rPr lang="ru-RU" sz="17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фокусирани</a:t>
            </a:r>
            <a:r>
              <a:rPr lang="ru-RU" sz="17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лаборатории</a:t>
            </a:r>
            <a:r>
              <a:rPr lang="bg-BG" sz="17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 </a:t>
            </a:r>
            <a:endParaRPr lang="en-US" sz="17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0800000">
            <a:off x="2061368" y="2492896"/>
            <a:ext cx="4786312" cy="451648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vert="eaVert" wrap="none" lIns="90488" tIns="44450" rIns="90488" bIns="44450" anchor="ctr"/>
          <a:lstStyle/>
          <a:p>
            <a:pPr eaLnBrk="0" hangingPunct="0">
              <a:spcBef>
                <a:spcPct val="0"/>
              </a:spcBef>
              <a:defRPr/>
            </a:pPr>
            <a:endParaRPr lang="de-DE" sz="16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0505" y="3573017"/>
            <a:ext cx="4060825" cy="26642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bg-BG" sz="1600" b="1" dirty="0" smtClean="0">
                <a:solidFill>
                  <a:srgbClr val="002060"/>
                </a:solidFill>
                <a:latin typeface="Arial" charset="0"/>
              </a:rPr>
              <a:t>Допустими кандидати: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Съществуващи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средни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и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големи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</a:rPr>
              <a:t>предприятия</a:t>
            </a: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bg-BG" sz="1600" dirty="0" smtClean="0">
              <a:solidFill>
                <a:srgbClr val="00206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bg-BG" sz="1600" b="1" dirty="0" smtClean="0">
                <a:solidFill>
                  <a:srgbClr val="002060"/>
                </a:solidFill>
                <a:latin typeface="Arial" charset="0"/>
              </a:rPr>
              <a:t>Допустими дейности: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Дейности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инвестиционна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подкрепа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изграждане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на нови,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разширяване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и модернизация на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съществуващи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тематично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фокусирани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лаборатории</a:t>
            </a:r>
            <a:endParaRPr lang="bg-BG" sz="1600" dirty="0" smtClean="0">
              <a:solidFill>
                <a:srgbClr val="002060"/>
              </a:solidFill>
              <a:latin typeface="Arial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marL="265112" lvl="1" defTabSz="912813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tabLst>
                <a:tab pos="542925" algn="l"/>
              </a:tabLst>
              <a:defRPr/>
            </a:pPr>
            <a:endParaRPr lang="ru-RU" sz="1400" dirty="0" smtClean="0">
              <a:solidFill>
                <a:srgbClr val="00000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en-US" sz="1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7010" y="3573017"/>
            <a:ext cx="4273303" cy="2664296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6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Инвестиционни</a:t>
            </a:r>
            <a:r>
              <a:rPr lang="ru-RU" sz="16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разходи</a:t>
            </a:r>
            <a:r>
              <a:rPr lang="ru-RU" sz="16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ДМА </a:t>
            </a:r>
            <a:r>
              <a:rPr lang="ru-RU" sz="16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ДНА)</a:t>
            </a:r>
            <a:endParaRPr lang="ru-RU" sz="16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6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Разходи</a:t>
            </a:r>
            <a:r>
              <a:rPr lang="ru-RU" sz="16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СМР</a:t>
            </a: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1400" dirty="0" smtClean="0">
              <a:solidFill>
                <a:srgbClr val="002060"/>
              </a:solidFill>
              <a:latin typeface="Arial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1400" dirty="0" smtClean="0">
              <a:solidFill>
                <a:srgbClr val="002060"/>
              </a:solidFill>
              <a:latin typeface="Arial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Минимален размер на </a:t>
            </a:r>
            <a:r>
              <a:rPr lang="ru-RU" sz="1400" b="1" dirty="0" err="1" smtClean="0">
                <a:solidFill>
                  <a:srgbClr val="002060"/>
                </a:solidFill>
                <a:latin typeface="Arial" charset="0"/>
              </a:rPr>
              <a:t>помощта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:</a:t>
            </a: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100 000 </a:t>
            </a:r>
            <a:r>
              <a:rPr lang="ru-RU" sz="1400" dirty="0" err="1" smtClean="0">
                <a:solidFill>
                  <a:srgbClr val="002060"/>
                </a:solidFill>
                <a:latin typeface="Arial" charset="0"/>
              </a:rPr>
              <a:t>лв</a:t>
            </a: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.  </a:t>
            </a: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1400" dirty="0" smtClean="0">
              <a:solidFill>
                <a:srgbClr val="002060"/>
              </a:solidFill>
              <a:latin typeface="Arial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Максимален размер на помощта:</a:t>
            </a: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charset="0"/>
              </a:rPr>
              <a:t>1 250 </a:t>
            </a: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000 лв.  </a:t>
            </a: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1400" b="1" dirty="0" smtClean="0">
              <a:solidFill>
                <a:srgbClr val="002060"/>
              </a:solidFill>
              <a:latin typeface="Arial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Дата на </a:t>
            </a:r>
            <a:r>
              <a:rPr lang="ru-RU" sz="1400" b="1" dirty="0" err="1" smtClean="0">
                <a:solidFill>
                  <a:srgbClr val="002060"/>
                </a:solidFill>
                <a:latin typeface="Arial" charset="0"/>
              </a:rPr>
              <a:t>обявяване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: </a:t>
            </a:r>
            <a:r>
              <a:rPr lang="ru-RU" sz="1400" dirty="0" err="1" smtClean="0">
                <a:solidFill>
                  <a:srgbClr val="002060"/>
                </a:solidFill>
                <a:latin typeface="Arial" charset="0"/>
              </a:rPr>
              <a:t>юни</a:t>
            </a: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2017 г. </a:t>
            </a:r>
            <a:endParaRPr lang="ru-RU" sz="1400" dirty="0">
              <a:solidFill>
                <a:srgbClr val="002060"/>
              </a:solidFill>
              <a:latin typeface="Arial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en-US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0505" y="3089257"/>
            <a:ext cx="4056855" cy="4837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bg-BG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Допустими кандидати/дейности </a:t>
            </a:r>
            <a:endParaRPr lang="en-US" sz="16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7010" y="3089257"/>
            <a:ext cx="4259189" cy="4837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bg-BG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Допустими разходи </a:t>
            </a:r>
            <a:endParaRPr lang="en-US" sz="16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78400" y="4437112"/>
            <a:ext cx="3600450" cy="0"/>
          </a:xfrm>
          <a:prstGeom prst="line">
            <a:avLst/>
          </a:prstGeom>
          <a:noFill/>
          <a:ln w="9525" cap="flat" cmpd="sng" algn="ctr">
            <a:solidFill>
              <a:srgbClr val="050595"/>
            </a:solidFill>
            <a:prstDash val="solid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163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390707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Процедури </a:t>
            </a: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 2017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ПО 2 „Предприемачество и капацитет за растеж на </a:t>
            </a: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МСП“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8763" y="1340768"/>
            <a:ext cx="8605838" cy="1224137"/>
            <a:chOff x="258763" y="1412776"/>
            <a:chExt cx="8605838" cy="122413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58763" y="1863799"/>
              <a:ext cx="8599488" cy="77311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eaLnBrk="1" hangingPunct="1">
                <a:spcBef>
                  <a:spcPct val="35000"/>
                </a:spcBef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Основна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цел: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Създаване</a:t>
              </a:r>
              <a:r>
                <a:rPr lang="ru-RU" sz="1400" kern="0" dirty="0">
                  <a:solidFill>
                    <a:srgbClr val="002060"/>
                  </a:solidFill>
                </a:rPr>
                <a:t> и развитие на нови предприятия в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специфични</a:t>
              </a:r>
              <a:r>
                <a:rPr lang="ru-RU" sz="1400" kern="0" dirty="0">
                  <a:solidFill>
                    <a:srgbClr val="002060"/>
                  </a:solidFill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сфери</a:t>
              </a:r>
              <a:r>
                <a:rPr lang="ru-RU" sz="1400" kern="0" dirty="0">
                  <a:solidFill>
                    <a:srgbClr val="002060"/>
                  </a:solidFill>
                </a:rPr>
                <a:t>,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свързани</a:t>
              </a:r>
              <a:r>
                <a:rPr lang="ru-RU" sz="1400" kern="0" dirty="0">
                  <a:solidFill>
                    <a:srgbClr val="002060"/>
                  </a:solidFill>
                </a:rPr>
                <a:t> с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преодоляването</a:t>
              </a:r>
              <a:r>
                <a:rPr lang="ru-RU" sz="1400" kern="0" dirty="0">
                  <a:solidFill>
                    <a:srgbClr val="002060"/>
                  </a:solidFill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европейските</a:t>
              </a:r>
              <a:r>
                <a:rPr lang="ru-RU" sz="1400" kern="0" dirty="0">
                  <a:solidFill>
                    <a:srgbClr val="002060"/>
                  </a:solidFill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регионални</a:t>
              </a:r>
              <a:r>
                <a:rPr lang="ru-RU" sz="1400" kern="0" dirty="0">
                  <a:solidFill>
                    <a:srgbClr val="002060"/>
                  </a:solidFill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предизвикателства</a:t>
              </a:r>
              <a:r>
                <a:rPr lang="ru-RU" sz="1400" kern="0" dirty="0">
                  <a:solidFill>
                    <a:srgbClr val="002060"/>
                  </a:solidFill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секторите</a:t>
              </a:r>
              <a:r>
                <a:rPr lang="ru-RU" sz="1400" kern="0" dirty="0">
                  <a:solidFill>
                    <a:srgbClr val="002060"/>
                  </a:solidFill>
                </a:rPr>
                <a:t> на 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НСНМСП</a:t>
              </a:r>
            </a:p>
            <a:p>
              <a:pPr marL="0" indent="0" eaLnBrk="1" hangingPunct="1">
                <a:spcBef>
                  <a:spcPct val="35000"/>
                </a:spcBef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</a:t>
              </a:r>
              <a:r>
                <a:rPr lang="ru-RU" sz="1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</a:rPr>
                <a:t>34 373 012  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евро </a:t>
              </a:r>
              <a:r>
                <a:rPr lang="en-US" sz="1400" kern="0" dirty="0" smtClean="0">
                  <a:solidFill>
                    <a:srgbClr val="002060"/>
                  </a:solidFill>
                </a:rPr>
                <a:t>(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67 </a:t>
              </a:r>
              <a:r>
                <a:rPr lang="ru-RU" sz="1400" kern="0" dirty="0">
                  <a:solidFill>
                    <a:srgbClr val="002060"/>
                  </a:solidFill>
                </a:rPr>
                <a:t>227 768.06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лв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.)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8763" y="1412776"/>
              <a:ext cx="8605838" cy="45102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bg-BG" sz="1700" b="1" kern="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Процедура „</a:t>
              </a:r>
              <a:r>
                <a:rPr lang="ru-RU" sz="1700" b="1" kern="0" dirty="0" err="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Насърчаване</a:t>
              </a:r>
              <a:r>
                <a:rPr lang="ru-RU" sz="1700" b="1" kern="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на </a:t>
              </a:r>
              <a:r>
                <a:rPr lang="ru-RU" sz="1700" b="1" kern="0" dirty="0" err="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предприемачеството</a:t>
              </a:r>
              <a:r>
                <a:rPr lang="ru-RU" sz="1700" b="1" kern="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в области, </a:t>
              </a:r>
              <a:r>
                <a:rPr lang="ru-RU" sz="1700" b="1" kern="0" dirty="0" err="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свързани</a:t>
              </a:r>
              <a:r>
                <a:rPr lang="ru-RU" sz="1700" b="1" kern="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с европейски и </a:t>
              </a:r>
              <a:r>
                <a:rPr lang="ru-RU" sz="1700" b="1" kern="0" dirty="0" err="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регионални</a:t>
              </a:r>
              <a:r>
                <a:rPr lang="ru-RU" sz="1700" b="1" kern="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700" b="1" kern="0" dirty="0" err="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предизвикателства</a:t>
              </a:r>
              <a:r>
                <a:rPr lang="ru-RU" sz="1700" b="1" kern="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и </a:t>
              </a:r>
              <a:r>
                <a:rPr lang="ru-RU" sz="1700" b="1" kern="0" dirty="0" err="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секторите</a:t>
              </a:r>
              <a:r>
                <a:rPr lang="ru-RU" sz="1700" b="1" kern="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на </a:t>
              </a:r>
              <a:r>
                <a:rPr lang="ru-RU" sz="1700" b="1" kern="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НСНМСП</a:t>
              </a:r>
              <a:r>
                <a:rPr lang="bg-BG" sz="1700" b="1" kern="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“  </a:t>
              </a:r>
              <a:endParaRPr lang="en-US" sz="1700" b="1" kern="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AutoShap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2168526" y="2636913"/>
            <a:ext cx="4786312" cy="287337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vert="eaVert" wrap="none" lIns="90488" tIns="44450" rIns="90488" bIns="44450" anchor="ctr"/>
          <a:lstStyle/>
          <a:p>
            <a:pPr eaLnBrk="0" hangingPunct="0">
              <a:spcBef>
                <a:spcPct val="0"/>
              </a:spcBef>
              <a:defRPr/>
            </a:pPr>
            <a:endParaRPr lang="de-DE" sz="16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3051" y="3552029"/>
            <a:ext cx="4060825" cy="31683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bg-BG" sz="1600" b="1" dirty="0" smtClean="0">
                <a:solidFill>
                  <a:srgbClr val="002060"/>
                </a:solidFill>
                <a:latin typeface="Arial" charset="0"/>
              </a:rPr>
              <a:t>Допустими кандидати: 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Микро, малки и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средни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предприятия с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по-малко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от три приключили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финансови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charset="0"/>
              </a:rPr>
              <a:t>години</a:t>
            </a:r>
            <a:endParaRPr lang="ru-RU" sz="1600" dirty="0" smtClean="0">
              <a:solidFill>
                <a:srgbClr val="002060"/>
              </a:solidFill>
              <a:latin typeface="Arial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bg-BG" sz="1600" dirty="0" smtClean="0">
              <a:solidFill>
                <a:srgbClr val="002060"/>
              </a:solidFill>
              <a:latin typeface="Arial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Arial" charset="0"/>
              </a:rPr>
              <a:t>Допустими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Arial" charset="0"/>
              </a:rPr>
              <a:t>дейности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Arial" charset="0"/>
              </a:rPr>
              <a:t>Дейности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за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реализирането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предприемачески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идеи; </a:t>
            </a: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Дейности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за 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разработване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на нови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продукти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и услуги в области,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свързани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с </a:t>
            </a:r>
            <a:r>
              <a:rPr lang="ru-RU" sz="1600" dirty="0" err="1" smtClean="0">
                <a:solidFill>
                  <a:srgbClr val="002060"/>
                </a:solidFill>
                <a:latin typeface="Arial" charset="0"/>
              </a:rPr>
              <a:t>европейскии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регионални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предизвикателства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dirty="0" smtClean="0">
              <a:solidFill>
                <a:srgbClr val="00000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en-US" sz="1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02188" y="3552031"/>
            <a:ext cx="4062413" cy="3168350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400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Инвестиционни</a:t>
            </a:r>
            <a:r>
              <a:rPr lang="ru-RU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разходи</a:t>
            </a:r>
            <a:r>
              <a:rPr lang="ru-RU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(ДМА и ДНА)</a:t>
            </a: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Arial" charset="0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за услуги </a:t>
            </a: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Arial" charset="0"/>
              </a:rPr>
              <a:t>Оперативни</a:t>
            </a: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Arial" charset="0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charset="0"/>
              </a:rPr>
              <a:t>(</a:t>
            </a:r>
            <a:r>
              <a:rPr lang="ru-RU" sz="1400" dirty="0" err="1">
                <a:solidFill>
                  <a:srgbClr val="002060"/>
                </a:solidFill>
                <a:latin typeface="Arial" charset="0"/>
              </a:rPr>
              <a:t>възнаграждения</a:t>
            </a:r>
            <a:r>
              <a:rPr lang="ru-RU" sz="1400" dirty="0">
                <a:solidFill>
                  <a:srgbClr val="002060"/>
                </a:solidFill>
                <a:latin typeface="Arial" charset="0"/>
              </a:rPr>
              <a:t>, наем на помещения и др</a:t>
            </a: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.)</a:t>
            </a: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002060"/>
              </a:solidFill>
              <a:latin typeface="Arial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srgbClr val="00206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Минимален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размер на </a:t>
            </a:r>
            <a:r>
              <a:rPr lang="ru-RU" sz="1400" b="1" dirty="0" err="1">
                <a:solidFill>
                  <a:srgbClr val="002060"/>
                </a:solidFill>
                <a:latin typeface="Arial" charset="0"/>
              </a:rPr>
              <a:t>помощта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Arial" charset="0"/>
              </a:rPr>
              <a:t> 50 000 </a:t>
            </a:r>
            <a:r>
              <a:rPr lang="ru-RU" sz="1400" dirty="0" err="1">
                <a:solidFill>
                  <a:srgbClr val="002060"/>
                </a:solidFill>
                <a:latin typeface="Arial" charset="0"/>
              </a:rPr>
              <a:t>лв</a:t>
            </a:r>
            <a:r>
              <a:rPr lang="ru-RU" sz="1400" dirty="0">
                <a:solidFill>
                  <a:srgbClr val="002060"/>
                </a:solidFill>
                <a:latin typeface="Arial" charset="0"/>
              </a:rPr>
              <a:t>. </a:t>
            </a:r>
            <a:endParaRPr lang="ru-RU" sz="1400" dirty="0" smtClean="0">
              <a:solidFill>
                <a:srgbClr val="00206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206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Максимален размер на </a:t>
            </a:r>
            <a:r>
              <a:rPr lang="ru-RU" sz="1400" b="1" dirty="0" err="1">
                <a:solidFill>
                  <a:srgbClr val="002060"/>
                </a:solidFill>
                <a:latin typeface="Arial" charset="0"/>
              </a:rPr>
              <a:t>помощта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Arial" charset="0"/>
              </a:rPr>
              <a:t> 391 166 </a:t>
            </a:r>
            <a:r>
              <a:rPr lang="ru-RU" sz="1400" dirty="0" err="1">
                <a:solidFill>
                  <a:srgbClr val="002060"/>
                </a:solidFill>
                <a:latin typeface="Arial" charset="0"/>
              </a:rPr>
              <a:t>лв</a:t>
            </a:r>
            <a:r>
              <a:rPr lang="ru-RU" sz="1400" dirty="0">
                <a:solidFill>
                  <a:srgbClr val="002060"/>
                </a:solidFill>
                <a:latin typeface="Arial" charset="0"/>
              </a:rPr>
              <a:t>. </a:t>
            </a:r>
            <a:endParaRPr lang="ru-RU" sz="1400" dirty="0" smtClean="0">
              <a:solidFill>
                <a:srgbClr val="00206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dirty="0" smtClean="0">
              <a:solidFill>
                <a:srgbClr val="00206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Дата на </a:t>
            </a:r>
            <a:r>
              <a:rPr lang="ru-RU" sz="1400" b="1" dirty="0" err="1">
                <a:solidFill>
                  <a:srgbClr val="002060"/>
                </a:solidFill>
                <a:latin typeface="Arial" charset="0"/>
              </a:rPr>
              <a:t>обявяване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: </a:t>
            </a:r>
            <a:r>
              <a:rPr lang="ru-RU" sz="1400" dirty="0" err="1">
                <a:solidFill>
                  <a:srgbClr val="002060"/>
                </a:solidFill>
                <a:latin typeface="Arial" charset="0"/>
              </a:rPr>
              <a:t>септември</a:t>
            </a:r>
            <a:r>
              <a:rPr lang="ru-RU" sz="1400" dirty="0">
                <a:solidFill>
                  <a:srgbClr val="002060"/>
                </a:solidFill>
                <a:latin typeface="Arial" charset="0"/>
              </a:rPr>
              <a:t> 2017 г.</a:t>
            </a: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00206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dirty="0" smtClean="0">
              <a:solidFill>
                <a:srgbClr val="00000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en-US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8763" y="2975963"/>
            <a:ext cx="4075113" cy="5760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bg-BG" sz="1600" b="1" kern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Допустими кандидати/дейности </a:t>
            </a:r>
            <a:endParaRPr lang="en-US" sz="1600" b="1" kern="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89488" y="2975962"/>
            <a:ext cx="4075113" cy="5760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bg-BG" sz="1600" b="1" kern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Допустими разходи </a:t>
            </a:r>
            <a:endParaRPr lang="en-US" sz="1600" b="1" kern="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8538" y="4653136"/>
            <a:ext cx="40560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w="lg" len="med"/>
          </a:ln>
          <a:effectLst/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9921" y="1076913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608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" y="116632"/>
            <a:ext cx="9144000" cy="980728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b="1" kern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Оперативна </a:t>
            </a:r>
            <a:r>
              <a:rPr lang="ru-RU" sz="2400" b="1" kern="12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програма</a:t>
            </a:r>
            <a:r>
              <a:rPr lang="ru-RU" sz="2400" b="1" kern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2400" b="1" kern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kern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ru-RU" sz="2400" b="1" kern="12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Иновации</a:t>
            </a:r>
            <a:r>
              <a:rPr lang="ru-RU" sz="2400" b="1" kern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400" b="1" kern="12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конкурентоспособност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ru-RU" sz="2400" b="1" kern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2014-2020</a:t>
            </a:r>
            <a:endParaRPr lang="bg-BG" sz="2400" b="1" kern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134076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1</a:t>
            </a:r>
            <a:endParaRPr lang="bg-BG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242088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 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350100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 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3528" y="459767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573103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 5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993440" y="3463896"/>
            <a:ext cx="3456384" cy="1060696"/>
          </a:xfrm>
          <a:prstGeom prst="rightArrow">
            <a:avLst>
              <a:gd name="adj1" fmla="val 63793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bg-BG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Енергийна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ресурсна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ефективност</a:t>
            </a:r>
            <a:endParaRPr 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28184" y="1375108"/>
            <a:ext cx="2589908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altLang="en-US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23.25%</a:t>
            </a:r>
            <a:r>
              <a:rPr lang="ru-RU" alt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altLang="en-US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(295.3 млн</a:t>
            </a:r>
            <a:r>
              <a:rPr lang="ru-RU" altLang="en-US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евро</a:t>
            </a:r>
            <a:r>
              <a:rPr lang="ru-RU" altLang="en-US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ru-RU" alt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бюджета на ОПИК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28184" y="2420888"/>
            <a:ext cx="2589908" cy="966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altLang="en-US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45.47%</a:t>
            </a:r>
            <a:r>
              <a:rPr lang="ru-RU" alt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altLang="en-US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(577.5 </a:t>
            </a:r>
            <a:r>
              <a:rPr lang="ru-RU" altLang="en-US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 евро)</a:t>
            </a:r>
            <a:endParaRPr lang="ru-RU" altLang="en-US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alt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ru-RU" alt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бюджета </a:t>
            </a:r>
            <a:r>
              <a:rPr lang="ru-RU" alt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ОПИК</a:t>
            </a:r>
            <a:endParaRPr lang="en-US" altLang="en-US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28184" y="4597672"/>
            <a:ext cx="2589908" cy="988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3.54%</a:t>
            </a: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(45 млн</a:t>
            </a: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евро</a:t>
            </a:r>
            <a:r>
              <a:rPr lang="ru-RU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бюджета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ОПИК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28184" y="3478454"/>
            <a:ext cx="2589908" cy="959508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altLang="en-US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24.46%</a:t>
            </a:r>
          </a:p>
          <a:p>
            <a:pPr algn="ctr">
              <a:spcBef>
                <a:spcPts val="0"/>
              </a:spcBef>
            </a:pPr>
            <a:r>
              <a:rPr lang="ru-RU" altLang="en-US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(310.7 млн. </a:t>
            </a:r>
            <a:r>
              <a:rPr lang="ru-RU" altLang="en-US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евро)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бюджета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ОПИК</a:t>
            </a:r>
            <a:endParaRPr lang="ru-RU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28184" y="5713832"/>
            <a:ext cx="2589908" cy="100583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3.28 %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41,6 млн</a:t>
            </a: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евро</a:t>
            </a:r>
            <a:r>
              <a:rPr lang="ru-RU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бюджета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ОПИК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979712" y="4597672"/>
            <a:ext cx="3456384" cy="1116160"/>
          </a:xfrm>
          <a:prstGeom prst="rightArrow">
            <a:avLst>
              <a:gd name="adj1" fmla="val 6379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bg-BG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Премахване на пречките в областта на сигурността на доставките на газ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039176" y="5750502"/>
            <a:ext cx="3396920" cy="1060696"/>
          </a:xfrm>
          <a:prstGeom prst="rightArrow">
            <a:avLst>
              <a:gd name="adj1" fmla="val 63793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помощ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1993464" y="2374024"/>
            <a:ext cx="3456384" cy="1060696"/>
          </a:xfrm>
          <a:prstGeom prst="rightArrow">
            <a:avLst>
              <a:gd name="adj1" fmla="val 6379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altLang="en-US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Предприемачество</a:t>
            </a:r>
            <a:r>
              <a:rPr lang="ru-RU" altLang="en-US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altLang="en-US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капацитет</a:t>
            </a:r>
            <a:r>
              <a:rPr lang="ru-RU" altLang="en-US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</a:t>
            </a:r>
            <a:r>
              <a:rPr lang="ru-RU" altLang="en-US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растеж</a:t>
            </a:r>
            <a:endParaRPr lang="ru-RU" altLang="en-US" b="1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979712" y="1267620"/>
            <a:ext cx="3456384" cy="1060696"/>
          </a:xfrm>
          <a:prstGeom prst="rightArrow">
            <a:avLst>
              <a:gd name="adj1" fmla="val 63793"/>
              <a:gd name="adj2" fmla="val 5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bg-BG" altLang="en-US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Технологично развитие и иновации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13026" y="1130524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042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208911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Процедури </a:t>
            </a: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 2017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ПО 3 „Енергийна и ресурсна ефективност“ </a:t>
            </a:r>
            <a:b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629" y="1196752"/>
            <a:ext cx="8607426" cy="1317134"/>
            <a:chOff x="360041" y="1320472"/>
            <a:chExt cx="8607426" cy="1317134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60041" y="1771496"/>
              <a:ext cx="8599488" cy="86611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hangingPunct="1">
                <a:spcBef>
                  <a:spcPct val="35000"/>
                </a:spcBef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Основна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цел: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Повишаване</a:t>
              </a:r>
              <a:r>
                <a:rPr lang="ru-RU" sz="1400" kern="0" dirty="0">
                  <a:solidFill>
                    <a:srgbClr val="002060"/>
                  </a:solidFill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ресурсната</a:t>
              </a:r>
              <a:r>
                <a:rPr lang="ru-RU" sz="1400" kern="0" dirty="0">
                  <a:solidFill>
                    <a:srgbClr val="002060"/>
                  </a:solidFill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ефективност</a:t>
              </a:r>
              <a:r>
                <a:rPr lang="ru-RU" sz="1400" kern="0" dirty="0">
                  <a:solidFill>
                    <a:srgbClr val="002060"/>
                  </a:solidFill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предприятията</a:t>
              </a:r>
              <a:r>
                <a:rPr lang="ru-RU" sz="1400" kern="0" dirty="0">
                  <a:solidFill>
                    <a:srgbClr val="002060"/>
                  </a:solidFill>
                </a:rPr>
                <a:t> чрез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разработване</a:t>
              </a:r>
              <a:r>
                <a:rPr lang="ru-RU" sz="1400" kern="0" dirty="0">
                  <a:solidFill>
                    <a:srgbClr val="002060"/>
                  </a:solidFill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прилагане</a:t>
              </a:r>
              <a:r>
                <a:rPr lang="ru-RU" sz="1400" kern="0" dirty="0">
                  <a:solidFill>
                    <a:srgbClr val="002060"/>
                  </a:solidFill>
                </a:rPr>
                <a:t> на нови решения, техники и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методи</a:t>
              </a:r>
              <a:r>
                <a:rPr lang="ru-RU" sz="1400" kern="0" dirty="0">
                  <a:solidFill>
                    <a:srgbClr val="002060"/>
                  </a:solidFill>
                </a:rPr>
                <a:t>. </a:t>
              </a:r>
              <a:endParaRPr lang="ru-RU" sz="1400" kern="0" dirty="0" smtClean="0">
                <a:solidFill>
                  <a:srgbClr val="002060"/>
                </a:solidFill>
              </a:endParaRPr>
            </a:p>
            <a:p>
              <a:pPr marL="0" indent="0" eaLnBrk="1" hangingPunct="1">
                <a:spcBef>
                  <a:spcPct val="35000"/>
                </a:spcBef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Бюджет: </a:t>
              </a:r>
              <a:r>
                <a:rPr lang="ru-RU" sz="1400" kern="0" dirty="0">
                  <a:solidFill>
                    <a:srgbClr val="002060"/>
                  </a:solidFill>
                </a:rPr>
                <a:t>36 631 331 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евро </a:t>
              </a:r>
              <a:r>
                <a:rPr lang="en-US" sz="1400" kern="0" dirty="0" smtClean="0">
                  <a:solidFill>
                    <a:srgbClr val="002060"/>
                  </a:solidFill>
                </a:rPr>
                <a:t>(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71 </a:t>
              </a:r>
              <a:r>
                <a:rPr lang="ru-RU" sz="1400" kern="0" dirty="0">
                  <a:solidFill>
                    <a:srgbClr val="002060"/>
                  </a:solidFill>
                </a:rPr>
                <a:t>644 656.11 </a:t>
              </a:r>
              <a:r>
                <a:rPr lang="ru-RU" sz="1400" kern="0" dirty="0" err="1">
                  <a:solidFill>
                    <a:srgbClr val="002060"/>
                  </a:solidFill>
                </a:rPr>
                <a:t>лв</a:t>
              </a:r>
              <a:r>
                <a:rPr lang="ru-RU" sz="1400" kern="0" dirty="0" smtClean="0">
                  <a:solidFill>
                    <a:srgbClr val="002060"/>
                  </a:solidFill>
                </a:rPr>
                <a:t>.)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1629" y="1320472"/>
              <a:ext cx="8605838" cy="45102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bg-BG" sz="1700" b="1" kern="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Процедура „</a:t>
              </a:r>
              <a:r>
                <a:rPr lang="ru-RU" sz="1700" b="1" kern="0" dirty="0" err="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Подкрепа</a:t>
              </a:r>
              <a:r>
                <a:rPr lang="ru-RU" sz="1700" b="1" kern="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за </a:t>
              </a:r>
              <a:r>
                <a:rPr lang="ru-RU" sz="1700" b="1" kern="0" dirty="0" err="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пилотни</a:t>
              </a:r>
              <a:r>
                <a:rPr lang="ru-RU" sz="1700" b="1" kern="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и </a:t>
              </a:r>
              <a:r>
                <a:rPr lang="ru-RU" sz="1700" b="1" kern="0" dirty="0" err="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демонстрационни</a:t>
              </a:r>
              <a:r>
                <a:rPr lang="ru-RU" sz="1700" b="1" kern="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700" b="1" kern="0" dirty="0" err="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инициативи</a:t>
              </a:r>
              <a:r>
                <a:rPr lang="ru-RU" sz="1700" b="1" kern="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за </a:t>
              </a:r>
              <a:r>
                <a:rPr lang="ru-RU" sz="1700" b="1" kern="0" dirty="0" err="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ефективно</a:t>
              </a:r>
              <a:r>
                <a:rPr lang="ru-RU" sz="1700" b="1" kern="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700" b="1" kern="0" dirty="0" err="1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използване</a:t>
              </a:r>
              <a:r>
                <a:rPr lang="ru-RU" sz="1700" b="1" kern="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на </a:t>
              </a:r>
              <a:r>
                <a:rPr lang="ru-RU" sz="1700" b="1" kern="0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ресурсите</a:t>
              </a:r>
              <a:r>
                <a:rPr lang="bg-BG" sz="1700" b="1" kern="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“ </a:t>
              </a:r>
              <a:endParaRPr lang="en-US" sz="1700" b="1" kern="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AutoShap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2282950" y="2609006"/>
            <a:ext cx="4786312" cy="287337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vert="eaVert" wrap="none" lIns="90488" tIns="44450" rIns="90488" bIns="44450" anchor="ctr"/>
          <a:lstStyle/>
          <a:p>
            <a:pPr eaLnBrk="0" hangingPunct="0">
              <a:spcBef>
                <a:spcPct val="0"/>
              </a:spcBef>
              <a:defRPr/>
            </a:pPr>
            <a:endParaRPr lang="de-DE" sz="16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0041" y="3552722"/>
            <a:ext cx="4288630" cy="32403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bg-BG" sz="1600" b="1" dirty="0" smtClean="0">
                <a:solidFill>
                  <a:srgbClr val="002060"/>
                </a:solidFill>
                <a:latin typeface="Arial" charset="0"/>
              </a:rPr>
              <a:t>Допустими кандидати:</a:t>
            </a: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Arial" charset="0"/>
              </a:rPr>
              <a:t>Съществуващи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МСП от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преработващата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Arial" charset="0"/>
              </a:rPr>
              <a:t>промишленост</a:t>
            </a:r>
            <a:r>
              <a:rPr lang="bg-BG" sz="1600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bg-BG" sz="1600" dirty="0" smtClean="0">
              <a:solidFill>
                <a:srgbClr val="002060"/>
              </a:solidFill>
              <a:latin typeface="Arial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bg-BG" sz="1600" dirty="0">
              <a:solidFill>
                <a:srgbClr val="002060"/>
              </a:solidFill>
              <a:latin typeface="Arial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bg-BG" sz="1600" b="1" dirty="0" smtClean="0">
                <a:solidFill>
                  <a:srgbClr val="002060"/>
                </a:solidFill>
                <a:latin typeface="Arial" charset="0"/>
              </a:rPr>
              <a:t>Допустими дейности</a:t>
            </a: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Дейности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изпълнението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пилотни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и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демонстрационни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инициативи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ефективно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и устойчиво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използване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ресурсите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, в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област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отпадъци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, води, </a:t>
            </a: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рециклиране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на </a:t>
            </a:r>
            <a:r>
              <a:rPr lang="ru-RU" sz="1600" dirty="0" err="1" smtClean="0">
                <a:solidFill>
                  <a:srgbClr val="002060"/>
                </a:solidFill>
                <a:latin typeface="Arial" charset="0"/>
              </a:rPr>
              <a:t>материали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</a:rPr>
              <a:t>; </a:t>
            </a:r>
            <a:endParaRPr lang="ru-RU" sz="1600" dirty="0">
              <a:solidFill>
                <a:srgbClr val="00206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600" dirty="0" err="1">
                <a:solidFill>
                  <a:srgbClr val="002060"/>
                </a:solidFill>
                <a:latin typeface="Arial" charset="0"/>
              </a:rPr>
              <a:t>Информираност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> и </a:t>
            </a:r>
            <a:r>
              <a:rPr lang="ru-RU" sz="1600" dirty="0" err="1" smtClean="0">
                <a:solidFill>
                  <a:srgbClr val="002060"/>
                </a:solidFill>
                <a:latin typeface="Arial" charset="0"/>
              </a:rPr>
              <a:t>публичност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charset="0"/>
            </a:endParaRPr>
          </a:p>
          <a:p>
            <a:pPr marL="265112" lvl="1" defTabSz="912813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tabLst>
                <a:tab pos="542925" algn="l"/>
              </a:tabLst>
              <a:defRPr/>
            </a:pPr>
            <a:endParaRPr lang="ru-RU" sz="1400" dirty="0" smtClean="0">
              <a:solidFill>
                <a:srgbClr val="00000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en-US" sz="1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89178" y="3552724"/>
            <a:ext cx="4062413" cy="3240358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4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Инвестиционни</a:t>
            </a: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разходи</a:t>
            </a: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(ДМА и ДНА)</a:t>
            </a: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400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Разходи</a:t>
            </a:r>
            <a:r>
              <a:rPr lang="ru-RU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услуги</a:t>
            </a:r>
            <a:endParaRPr lang="ru-RU" sz="14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4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Разходи</a:t>
            </a: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14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материали</a:t>
            </a: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400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консумативи</a:t>
            </a:r>
            <a:endParaRPr lang="ru-RU" sz="14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4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Разходи</a:t>
            </a: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организация и управление</a:t>
            </a: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002060"/>
              </a:solidFill>
              <a:latin typeface="Arial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Минимален </a:t>
            </a:r>
            <a:r>
              <a:rPr lang="ru-RU" sz="1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размер на помощта</a:t>
            </a: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300 </a:t>
            </a: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000 лв. </a:t>
            </a:r>
            <a:endParaRPr lang="ru-RU" sz="14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Максимален размер на помощта</a:t>
            </a: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2 000 </a:t>
            </a:r>
            <a:r>
              <a:rPr lang="ru-RU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000  лв. </a:t>
            </a:r>
            <a:endParaRPr lang="ru-RU" sz="14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r>
              <a:rPr lang="bg-BG" sz="1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Дата на обявяване: </a:t>
            </a:r>
            <a:r>
              <a:rPr lang="bg-BG" sz="1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юли 2017 </a:t>
            </a:r>
            <a:r>
              <a:rPr lang="bg-BG" sz="1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</a:t>
            </a:r>
          </a:p>
          <a:p>
            <a:pPr marL="0" lvl="1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14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ru-RU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271463" lvl="1" indent="-271463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9"/>
              </a:buBlip>
              <a:defRPr/>
            </a:pPr>
            <a:endParaRPr lang="en-US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629" y="2976656"/>
            <a:ext cx="4287042" cy="5760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bg-BG" sz="1600" b="1" kern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Допустими кандидати/дейности </a:t>
            </a:r>
            <a:endParaRPr lang="en-US" sz="1600" b="1" kern="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89178" y="2976655"/>
            <a:ext cx="4062413" cy="5760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bg-BG" sz="1600" b="1" kern="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Допустими разходи </a:t>
            </a:r>
            <a:endParaRPr lang="en-US" sz="1600" b="1" kern="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81240" y="4725144"/>
            <a:ext cx="407035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9921" y="1076913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704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Процедури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 2017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директно предоставяне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(1/3)</a:t>
            </a: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3609859"/>
              </p:ext>
            </p:extLst>
          </p:nvPr>
        </p:nvGraphicFramePr>
        <p:xfrm>
          <a:off x="181242" y="994808"/>
          <a:ext cx="8781515" cy="5258248"/>
        </p:xfrm>
        <a:graphic>
          <a:graphicData uri="http://schemas.openxmlformats.org/drawingml/2006/table">
            <a:tbl>
              <a:tblPr/>
              <a:tblGrid>
                <a:gridCol w="2736304"/>
                <a:gridCol w="864096"/>
                <a:gridCol w="3816424"/>
                <a:gridCol w="1364691"/>
              </a:tblGrid>
              <a:tr h="788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Наименование на процедурата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Бюджет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кандидати, дейности и разходи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Дата на обявяване/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Краен срок 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716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Надграждане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и развитие на научно-технологичен парк „София Тех Парк“ 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20, 26 млн. евро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: София Тех Парк АД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дейности: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за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интегрирана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инвестиционна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и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консултантска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за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развитието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институционално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доизграждане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и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функциониране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вече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изградения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научно-технологичен парк 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Обявяване: 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Септември 2017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Краен срок: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Ноември 2017 г. 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47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Развитие  на модерна система 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индустриална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собственост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чрез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дейността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Патентно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ведомство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4,5 млн. евро</a:t>
                      </a: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: Патентно ведомство на Република България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дейности: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с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развитието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модерна система за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интелектуална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собственост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в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България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Обявяване: 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Март 2017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Краен срок: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Май 2017 г.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09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Подобряване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бизнес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средата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българските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производители и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създаване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условия 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изпитване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съоръжения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чрез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дейността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БИМ</a:t>
                      </a: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2, 045 млн. евро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: Български институт по метрология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дейности: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с модернизация  на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изпитвателни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лаборатории за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електромагнитна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съвместимост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въздействие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околната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среда,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софтуер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и др. 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Обявяване: 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Март 2017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Краен срок: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Май 2017 г.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797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ru-RU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Процедури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2017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директно предоставяне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(2/3)</a:t>
            </a:r>
            <a:endParaRPr lang="bg-BG" sz="2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4053481"/>
              </p:ext>
            </p:extLst>
          </p:nvPr>
        </p:nvGraphicFramePr>
        <p:xfrm>
          <a:off x="179513" y="1128644"/>
          <a:ext cx="8784976" cy="5734644"/>
        </p:xfrm>
        <a:graphic>
          <a:graphicData uri="http://schemas.openxmlformats.org/drawingml/2006/table">
            <a:tbl>
              <a:tblPr/>
              <a:tblGrid>
                <a:gridCol w="2318092"/>
                <a:gridCol w="1025686"/>
                <a:gridCol w="3980216"/>
                <a:gridCol w="1460982"/>
              </a:tblGrid>
              <a:tr h="860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Наименование на процедурата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Бюджет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кандидати, дейности и разходи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Дата на обявяване/Краен срок 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71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Устойчиво </a:t>
                      </a:r>
                      <a:r>
                        <a:rPr kumimoji="0" lang="ru-RU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енергийно</a:t>
                      </a: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развитие на </a:t>
                      </a:r>
                      <a:r>
                        <a:rPr kumimoji="0" lang="ru-RU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българските</a:t>
                      </a: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предприятия чрез </a:t>
                      </a:r>
                      <a:r>
                        <a:rPr kumimoji="0" lang="ru-RU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за </a:t>
                      </a:r>
                      <a:r>
                        <a:rPr kumimoji="0" lang="ru-RU" sz="17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дейността</a:t>
                      </a: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uLnTx/>
                          <a:uFillTx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 на АУЕР</a:t>
                      </a:r>
                      <a:endParaRPr kumimoji="0" lang="bg-BG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ranklin Gothic Book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4 млн. евро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: Агенция за устойчиво енергийно развитие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дейности: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с 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разширяване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обхвата на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мерките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и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услугите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предоставяни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в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сферата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енергийната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ефективност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и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производството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енергия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от възобновяеми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източници</a:t>
                      </a:r>
                      <a:endParaRPr kumimoji="0" 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Обявяване: </a:t>
                      </a:r>
                      <a:r>
                        <a:rPr kumimoji="0" lang="bg-BG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Юни 2017 г</a:t>
                      </a:r>
                      <a:r>
                        <a:rPr kumimoji="0" lang="bg-BG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Краен срок: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Юли 2017 г.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ea typeface="+mn-ea"/>
                          <a:cs typeface="Arial" pitchFamily="34" charset="0"/>
                        </a:rPr>
                        <a:t>Фаза 2 на проект „Изграждане на междусистемна газова връзка България-Сърбия“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45 млн. евро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: Министерство на енергетиката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Допустими дейности: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по фаза 2 на проект „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Изграждане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на междусистемна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газова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връзка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България-Сърбия</a:t>
                      </a:r>
                      <a:r>
                        <a:rPr kumimoji="0" lang="ru-RU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Обявяване: </a:t>
                      </a:r>
                      <a:r>
                        <a:rPr kumimoji="0" lang="bg-BG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Юни 2017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3B14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Краен срок: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3B14"/>
                          </a:solidFill>
                          <a:effectLst/>
                          <a:latin typeface="Franklin Gothic Book" pitchFamily="34" charset="0"/>
                          <a:cs typeface="Arial" pitchFamily="34" charset="0"/>
                        </a:rPr>
                        <a:t>Август 2017 г.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9921" y="1076913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358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auto">
          <a:xfrm>
            <a:off x="0" y="116632"/>
            <a:ext cx="9144000" cy="9361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Оперативна </a:t>
            </a:r>
            <a:r>
              <a:rPr lang="ru-RU" sz="28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програма“Инициатива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малки и </a:t>
            </a:r>
            <a:r>
              <a:rPr lang="ru-RU" sz="28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средни</a:t>
            </a:r>
            <a:r>
              <a:rPr lang="ru-RU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предприятия“ 2014-2020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5658" y="2740637"/>
            <a:ext cx="3924294" cy="39287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1470" indent="-285750" algn="ctr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ü"/>
            </a:pPr>
            <a:r>
              <a:rPr lang="bg-BG" b="1" i="1" dirty="0" smtClean="0">
                <a:solidFill>
                  <a:prstClr val="black"/>
                </a:solidFill>
              </a:rPr>
              <a:t>385 млн. евро финансиране за МСП са вече договорени с първите 5 финансови посредника</a:t>
            </a:r>
          </a:p>
          <a:p>
            <a:pPr marL="331470" indent="-285750" algn="ctr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ü"/>
            </a:pPr>
            <a:r>
              <a:rPr lang="bg-BG" b="1" i="1" dirty="0" smtClean="0">
                <a:solidFill>
                  <a:prstClr val="black"/>
                </a:solidFill>
              </a:rPr>
              <a:t>договорени 2/3 от очаквания портфейл</a:t>
            </a:r>
          </a:p>
          <a:p>
            <a:pPr marL="331470" indent="-285750" algn="ctr">
              <a:spcBef>
                <a:spcPts val="1200"/>
              </a:spcBef>
              <a:spcAft>
                <a:spcPts val="1200"/>
              </a:spcAft>
              <a:buSzPct val="100000"/>
              <a:buFont typeface="Wingdings" pitchFamily="2" charset="2"/>
              <a:buChar char="ü"/>
            </a:pPr>
            <a:r>
              <a:rPr lang="bg-BG" b="1" i="1" dirty="0">
                <a:solidFill>
                  <a:prstClr val="black"/>
                </a:solidFill>
              </a:rPr>
              <a:t>к</a:t>
            </a:r>
            <a:r>
              <a:rPr lang="bg-BG" b="1" i="1" dirty="0" smtClean="0">
                <a:solidFill>
                  <a:prstClr val="black"/>
                </a:solidFill>
              </a:rPr>
              <a:t>редити при по-благоприятни лихви и по-ниски прагове на обезпечение вече се предлагат на пазара</a:t>
            </a:r>
            <a:endParaRPr lang="bg-BG" b="1" i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23641" y="1340768"/>
            <a:ext cx="4680808" cy="3600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bg-BG" b="1" i="1" dirty="0" smtClean="0">
                <a:solidFill>
                  <a:prstClr val="black"/>
                </a:solidFill>
              </a:rPr>
              <a:t>Избрани финансови </a:t>
            </a:r>
            <a:r>
              <a:rPr lang="bg-BG" b="1" i="1" dirty="0" err="1" smtClean="0">
                <a:solidFill>
                  <a:prstClr val="black"/>
                </a:solidFill>
              </a:rPr>
              <a:t>посредници</a:t>
            </a:r>
            <a:endParaRPr lang="bg-BG" sz="1600" b="1" i="1" u="sng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3134374"/>
            <a:ext cx="1368152" cy="1057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1250" y="2149514"/>
            <a:ext cx="1979748" cy="77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803" y="2956465"/>
            <a:ext cx="1936055" cy="1413027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248" y="2116629"/>
            <a:ext cx="1936054" cy="81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6414" y="4369492"/>
            <a:ext cx="2914541" cy="7516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5536" y="1196752"/>
            <a:ext cx="1584176" cy="1341656"/>
          </a:xfrm>
          <a:prstGeom prst="ellips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ts val="1200"/>
              </a:spcBef>
              <a:spcAft>
                <a:spcPts val="600"/>
              </a:spcAft>
            </a:pPr>
            <a:r>
              <a:rPr lang="bg-BG" sz="1400" b="1" dirty="0" smtClean="0">
                <a:solidFill>
                  <a:prstClr val="black"/>
                </a:solidFill>
              </a:rPr>
              <a:t>600 млн. евро очакван портфейл </a:t>
            </a:r>
          </a:p>
        </p:txBody>
      </p:sp>
      <p:cxnSp>
        <p:nvCxnSpPr>
          <p:cNvPr id="20" name="Straight Connector 19"/>
          <p:cNvCxnSpPr>
            <a:stCxn id="18" idx="4"/>
            <a:endCxn id="2" idx="0"/>
          </p:cNvCxnSpPr>
          <p:nvPr/>
        </p:nvCxnSpPr>
        <p:spPr>
          <a:xfrm>
            <a:off x="1187624" y="2538408"/>
            <a:ext cx="990181" cy="2022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9921" y="1076913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7583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14670" y="2060848"/>
            <a:ext cx="5914659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bg-BG" sz="4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НОВИ</a:t>
            </a:r>
            <a:r>
              <a:rPr lang="bg-B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bg-BG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bg-BG" dirty="0" smtClean="0">
                <a:solidFill>
                  <a:srgbClr val="002060"/>
                </a:solidFill>
              </a:rPr>
              <a:t>ВЪЗМОЖНОСТИ </a:t>
            </a:r>
          </a:p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bg-BG" sz="3600" dirty="0">
                <a:solidFill>
                  <a:srgbClr val="002060"/>
                </a:solidFill>
              </a:rPr>
              <a:t> </a:t>
            </a:r>
            <a:r>
              <a:rPr lang="bg-BG" sz="3600" dirty="0" smtClean="0">
                <a:solidFill>
                  <a:srgbClr val="002060"/>
                </a:solidFill>
              </a:rPr>
              <a:t>         </a:t>
            </a:r>
            <a:r>
              <a:rPr lang="bg-BG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2014 - 2020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7584" y="188641"/>
            <a:ext cx="7175351" cy="896584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US" sz="4000" b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Arial" charset="0"/>
                <a:ea typeface="+mn-ea"/>
                <a:cs typeface="+mn-cs"/>
                <a:hlinkClick r:id="rId3"/>
              </a:rPr>
              <a:t>www.opic.bg</a:t>
            </a:r>
            <a:endParaRPr lang="bg-BG" sz="24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8433" y="4816690"/>
            <a:ext cx="8075413" cy="1972851"/>
            <a:chOff x="773899" y="18005"/>
            <a:chExt cx="8075413" cy="1972851"/>
          </a:xfrm>
        </p:grpSpPr>
        <p:grpSp>
          <p:nvGrpSpPr>
            <p:cNvPr id="8" name="Group 7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4" name="Picture 13" descr="OPIC1BG_COLOR_DOWN.fw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6" name="Picture 15" descr="Description: textEU+LOGO.fw.pn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3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ОПИК 2014-2020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към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31.10.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 г.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23528" y="1268760"/>
            <a:ext cx="8496944" cy="540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9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Обявени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са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ru-RU" sz="19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процедури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</a:t>
            </a:r>
            <a:r>
              <a:rPr lang="ru-RU" sz="19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предоставяне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БФП</a:t>
            </a:r>
            <a:r>
              <a:rPr lang="en-US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подбор</a:t>
            </a:r>
            <a:r>
              <a:rPr lang="ru-RU" sz="19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5 </a:t>
            </a:r>
            <a:r>
              <a:rPr lang="ru-RU" sz="19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процедури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</a:t>
            </a:r>
            <a:r>
              <a:rPr lang="ru-RU" sz="19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директно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предоставяне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БФП </a:t>
            </a:r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9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 </a:t>
            </a:r>
            <a:r>
              <a:rPr lang="ru-RU" sz="19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бюджетни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линии. 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bg-BG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Обявени са приблизително</a:t>
            </a:r>
            <a:r>
              <a:rPr lang="bg-BG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33,5% </a:t>
            </a:r>
            <a:r>
              <a:rPr lang="bg-BG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бюджета на ОПИК 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обща стойност</a:t>
            </a:r>
            <a:r>
              <a:rPr lang="ru-RU" sz="19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83</a:t>
            </a:r>
            <a:r>
              <a:rPr lang="bg-BG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2.7 </a:t>
            </a:r>
            <a:r>
              <a:rPr lang="bg-BG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млн. лв.</a:t>
            </a:r>
            <a:endParaRPr lang="ru-RU" sz="19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9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Сключени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са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общо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742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договора с общ размер на </a:t>
            </a:r>
            <a:r>
              <a:rPr lang="ru-RU" sz="19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предоставената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БФП                  </a:t>
            </a:r>
            <a:r>
              <a:rPr lang="en-US" sz="19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405</a:t>
            </a:r>
            <a:r>
              <a:rPr lang="bg-BG" sz="19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9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bg-BG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млн. лева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bg-BG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средствата са предоставени по ПО 2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).</a:t>
            </a:r>
            <a:endParaRPr lang="en-US" sz="19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Успешно са</a:t>
            </a:r>
            <a:r>
              <a:rPr lang="en-US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приключили 72 проекта.</a:t>
            </a:r>
            <a:endParaRPr lang="en-US" sz="19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en-US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изпълнение 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 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финансовото 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споразумение с „Фонд мениджър на финансови инструменти в България“ ЕАД</a:t>
            </a:r>
            <a:r>
              <a:rPr lang="en-US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bg-BG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ФМФИБ</a:t>
            </a:r>
            <a:r>
              <a:rPr lang="en-US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9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Извършени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плащания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</a:t>
            </a:r>
            <a:r>
              <a:rPr lang="ru-RU" sz="19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началото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периода - </a:t>
            </a:r>
            <a:r>
              <a:rPr lang="en-US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226</a:t>
            </a:r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7</a:t>
            </a:r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млн</a:t>
            </a:r>
            <a:r>
              <a:rPr lang="ru-RU" sz="19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лева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включително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115 млн. лева за </a:t>
            </a:r>
            <a:r>
              <a:rPr lang="ru-RU" sz="19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финансови</a:t>
            </a:r>
            <a:r>
              <a:rPr lang="ru-RU" sz="19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инструменти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изплътени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към</a:t>
            </a:r>
            <a:r>
              <a:rPr lang="ru-RU" sz="19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ФМФИБ. </a:t>
            </a:r>
            <a:endParaRPr lang="ru-RU" sz="19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21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13026" y="1130524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837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ОПИК 2014-2020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към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31.10.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 г.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23528" y="1268760"/>
            <a:ext cx="8496944" cy="540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 края на 2016 г. предстои да бъдат обявени за кандидатстване </a:t>
            </a:r>
            <a:r>
              <a:rPr lang="ru-RU" sz="1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още 2 процедури за предоставяне на БФП</a:t>
            </a:r>
            <a:r>
              <a:rPr lang="en-US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 подбор и </a:t>
            </a:r>
            <a:r>
              <a:rPr lang="bg-BG" sz="1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 процедура за директно предоставяне </a:t>
            </a:r>
            <a:r>
              <a:rPr lang="bg-BG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(ИА Българска служба за акредитация) </a:t>
            </a:r>
            <a:r>
              <a:rPr lang="ru-RU" sz="1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обща </a:t>
            </a:r>
            <a:r>
              <a:rPr lang="ru-RU" sz="18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стойност</a:t>
            </a:r>
            <a:r>
              <a:rPr lang="ru-RU" sz="1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140.8 млн. лева.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 финансиране от ОПИК са одобрени </a:t>
            </a:r>
            <a:r>
              <a:rPr lang="ru-RU" sz="1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16 многофондови стратегии за местно развитие</a:t>
            </a:r>
            <a:r>
              <a:rPr lang="ru-RU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с общ бюджет в размер на 15 226 234 евро. Отпуснатите средства са за изпълнение на проекти на териториите на Местните инициативни групи чрез одобрените стратегии за местно развитие по Приоритетна ос 1 "Технологично развитие и иновации" с одобрен бюджет от 2 095 808 евро и/или по Приоритетна ос 2 "Предприемачество и капацитет за растеж на МСП“ с одобрен бюджет от 13 130 425 евро.</a:t>
            </a: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21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13026" y="1130524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084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96144"/>
          </a:xfrm>
        </p:spPr>
        <p:txBody>
          <a:bodyPr anchor="ctr"/>
          <a:lstStyle/>
          <a:p>
            <a:pPr marL="180975" indent="0" algn="ctr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1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„Технологично развитие и </a:t>
            </a: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иновации“</a:t>
            </a:r>
            <a:b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ПРОЦЕДУРА </a:t>
            </a:r>
            <a:r>
              <a:rPr lang="en-US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BG16RFOP002-1.001 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„</a:t>
            </a:r>
            <a: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ПОДКРЕПА ЗА ВНЕДРЯВАНЕ 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НА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</a:b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ИНОВАЦИИ В ПРЕДПРИЯТИЯТА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“ </a:t>
            </a:r>
            <a: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</a:br>
            <a:endParaRPr lang="bg-BG" sz="1600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46506" y="1421879"/>
            <a:ext cx="8424936" cy="47971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7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Обявена</a:t>
            </a:r>
            <a:r>
              <a:rPr lang="ru-RU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23.12.2015 г. 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 </a:t>
            </a:r>
            <a:r>
              <a:rPr lang="ru-RU" sz="17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краен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срок за </a:t>
            </a:r>
            <a:r>
              <a:rPr lang="ru-RU" sz="17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кандидатстване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04 </a:t>
            </a:r>
            <a:r>
              <a:rPr lang="ru-RU" sz="17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април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2016 г. 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 на </a:t>
            </a:r>
            <a:r>
              <a:rPr lang="ru-RU" sz="17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процедурата</a:t>
            </a:r>
            <a:r>
              <a:rPr lang="ru-RU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50 000 </a:t>
            </a:r>
            <a:r>
              <a:rPr lang="bg-BG" sz="17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000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евро (97 791 500 лв.)</a:t>
            </a:r>
            <a:endParaRPr lang="en-US" sz="17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7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Основна</a:t>
            </a:r>
            <a:r>
              <a:rPr lang="ru-RU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цел: 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Предоставяне на фокусирана подкрепа на българските предприятия за повишаване на иновационната дейност в тематичните области на ИСИС, като изпълнението на проектите, подкрепени по процедурата, следва да води до пазарна реализация на продукт</a:t>
            </a:r>
            <a:r>
              <a:rPr lang="en-US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стока или услуга) или процес в приоритетните направления на тематичните области на ИСИС.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7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7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кандидати</a:t>
            </a:r>
            <a:r>
              <a:rPr lang="ru-RU" sz="17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Микро, малки, </a:t>
            </a:r>
            <a:r>
              <a:rPr lang="ru-RU" sz="17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средни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големи предприятия.</a:t>
            </a:r>
          </a:p>
          <a:p>
            <a:pPr marL="466725" lvl="0" indent="-285750" algn="just">
              <a:lnSpc>
                <a:spcPct val="13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bg-BG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166  (или 30 %) от проектните предложения, съобразно </a:t>
            </a:r>
            <a:r>
              <a:rPr lang="bg-BG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предвиденото място/места за </a:t>
            </a:r>
            <a:r>
              <a:rPr lang="bg-BG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изпълнение, </a:t>
            </a:r>
            <a:r>
              <a:rPr lang="bg-BG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попадат в </a:t>
            </a:r>
            <a:r>
              <a:rPr lang="bg-BG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Югозападен район.</a:t>
            </a:r>
            <a:endParaRPr lang="bg-BG" sz="1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13026" y="1340768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7303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 anchor="ctr"/>
          <a:lstStyle/>
          <a:p>
            <a:pPr marL="180975" indent="0" algn="ctr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1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„Технологично развитие и иновации</a:t>
            </a:r>
            <a:r>
              <a:rPr lang="bg-BG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ПРОЦЕДУРА 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BG16RFOP002-1.00</a:t>
            </a:r>
            <a:r>
              <a:rPr lang="bg-BG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2</a:t>
            </a:r>
            <a:r>
              <a:rPr lang="en-US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„</a:t>
            </a:r>
            <a: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ПОДКРЕПА ЗА 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РАЗРАБОТВАНЕ </a:t>
            </a:r>
            <a: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 ИНОВАЦИИ В 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СТАРТИРАЩИ ПРЕДПРИЯТИЯ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“ </a:t>
            </a:r>
            <a:b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</a:br>
            <a:endParaRPr lang="bg-BG" sz="1600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95536" y="1412776"/>
            <a:ext cx="8424936" cy="47971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Обявена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04.02.2016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г.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краен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срок 05.05.2016 г. 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процедурата: </a:t>
            </a:r>
            <a:r>
              <a:rPr lang="bg-BG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bg-BG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 000 </a:t>
            </a:r>
            <a:r>
              <a:rPr lang="bg-BG" sz="16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000</a:t>
            </a:r>
            <a:r>
              <a:rPr lang="bg-BG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евро 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19</a:t>
            </a:r>
            <a:r>
              <a:rPr lang="bg-BG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558</a:t>
            </a:r>
            <a:r>
              <a:rPr lang="bg-BG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300 л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ева)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Основна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цел: </a:t>
            </a:r>
            <a:r>
              <a:rPr lang="bg-BG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Предоставяне </a:t>
            </a: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bg-BG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подкрепа на </a:t>
            </a: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стартиращи </a:t>
            </a:r>
            <a:r>
              <a:rPr lang="bg-BG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предприятия за повишаване на иновационната дейност в тематичните области на ИСИС, като изпълнението на проектите, подкрепени по процедурата, следва да води до </a:t>
            </a: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разработване на продукт (стока или услуга) </a:t>
            </a:r>
            <a:r>
              <a:rPr lang="bg-BG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или процес в приоритетните направления на тематичните области на ИСИС</a:t>
            </a: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bg-BG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кандидати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Микро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малки,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средни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големи предприятия, 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които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имат </a:t>
            </a:r>
            <a:r>
              <a:rPr lang="bg-BG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по-малко от три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приключени финансови години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към крайната дата за подаване на проектни 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предложения, т.е. кандидатите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следва да са регистрирани в Търговския регистър след 01.01.2014 г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404 (или 41%) от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проектните предложения, съобразно предвиденото място/места за изпълнение, попадат в Югозападен район.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13026" y="1268760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5311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5648" cy="1296144"/>
          </a:xfrm>
        </p:spPr>
        <p:txBody>
          <a:bodyPr anchor="ctr"/>
          <a:lstStyle/>
          <a:p>
            <a:pPr marL="180975" indent="0" algn="ctr">
              <a:lnSpc>
                <a:spcPct val="150000"/>
              </a:lnSpc>
              <a:spcAft>
                <a:spcPts val="300"/>
              </a:spcAft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„Предприемачество и капацитет за </a:t>
            </a:r>
            <a:r>
              <a:rPr lang="ru-RU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растеж</a:t>
            </a:r>
            <a:r>
              <a:rPr lang="bg-BG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МСП</a:t>
            </a:r>
            <a:r>
              <a:rPr lang="ru-RU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ПРОЦЕДУРА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BG16RFOP002-2.001 </a:t>
            </a:r>
            <a:r>
              <a:rPr lang="bg-BG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„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ПОДОБРЯВАНЕ НА ПРОИЗВОДСТВЕНИЯ КАПАЦИТЕТ В МСП</a:t>
            </a:r>
            <a:r>
              <a:rPr lang="bg-BG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“ </a:t>
            </a:r>
            <a:r>
              <a:rPr lang="bg-BG" sz="1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bg-BG" sz="1600" b="1" i="1" kern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23528" y="1556792"/>
            <a:ext cx="8640960" cy="51845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5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Обявена</a:t>
            </a: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07.05.2015 г. 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 три </a:t>
            </a:r>
            <a:r>
              <a:rPr lang="ru-RU" sz="15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крайни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срока </a:t>
            </a:r>
            <a:r>
              <a:rPr lang="en-US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08.07.2015, 08.09.2015 и 09.11.2015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5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 на процедурата: 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150 000 000 евро (293 374 500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лв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.)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5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Основна</a:t>
            </a: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цел: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Предоставяне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инвестиционна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подкрепа на МСП за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подобряване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производствените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процеси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повишаване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производствения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капацитет 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засилване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експортния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потенциал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5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кандидати</a:t>
            </a: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bg-BG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МСП от високо и средно високотехнологични </a:t>
            </a:r>
            <a:r>
              <a:rPr lang="bg-BG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производства, </a:t>
            </a:r>
            <a:r>
              <a:rPr lang="bg-BG" sz="15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нискотехнологични</a:t>
            </a:r>
            <a:r>
              <a:rPr lang="bg-BG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 средно </a:t>
            </a:r>
            <a:r>
              <a:rPr lang="bg-BG" sz="15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нискотехнологични</a:t>
            </a:r>
            <a:r>
              <a:rPr lang="bg-BG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производства </a:t>
            </a:r>
            <a:r>
              <a:rPr lang="bg-BG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интензивни на знание услуги. </a:t>
            </a:r>
            <a:endParaRPr lang="bg-BG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bg-BG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процедурата </a:t>
            </a:r>
            <a:r>
              <a:rPr lang="ru-RU" sz="15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са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оценени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общо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1326 </a:t>
            </a:r>
            <a:r>
              <a:rPr lang="ru-RU" sz="15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проектни</a:t>
            </a:r>
            <a:r>
              <a:rPr lang="ru-RU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предложения 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844 по </a:t>
            </a:r>
            <a:r>
              <a:rPr lang="ru-RU" sz="15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първия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срок, 279 по </a:t>
            </a:r>
            <a:r>
              <a:rPr lang="ru-RU" sz="15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втория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 203 по </a:t>
            </a:r>
            <a:r>
              <a:rPr lang="ru-RU" sz="15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третия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 решение на КН на ОПИК</a:t>
            </a:r>
            <a:r>
              <a:rPr lang="en-US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бюджетът</a:t>
            </a: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sz="15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процедурата</a:t>
            </a: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е увеличен 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</a:t>
            </a: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са поканени 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кандидатите от резервен списък получили 66 точки и повече - общо </a:t>
            </a:r>
            <a:r>
              <a:rPr lang="ru-RU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274 кандидата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ru-RU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96 от </a:t>
            </a:r>
            <a:r>
              <a:rPr lang="ru-RU" sz="15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проектните предложения, съобразно предвиденото място/места за изпълнение, попадат в Югозападен район.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ru-RU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bg-BG" sz="15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13026" y="1412776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8339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395536" y="1700808"/>
            <a:ext cx="8568952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4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Обявена</a:t>
            </a:r>
            <a:r>
              <a:rPr lang="ru-RU" sz="4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15.06.2016 г.</a:t>
            </a: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4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 краен срок за кандидатстване 15.08.2016 г.</a:t>
            </a:r>
            <a:endParaRPr lang="ru-RU" sz="4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 на процедурата: 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30 000 000  евро (58 674 900 </a:t>
            </a:r>
            <a:r>
              <a:rPr lang="ru-RU" sz="4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лв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.)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4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Основна</a:t>
            </a:r>
            <a:r>
              <a:rPr lang="ru-RU" sz="4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цел: </a:t>
            </a:r>
            <a:r>
              <a:rPr lang="ru-RU" sz="4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Предоставяне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4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подкрепа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за </a:t>
            </a:r>
            <a:r>
              <a:rPr lang="ru-RU" sz="4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специализирани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услуги за </a:t>
            </a:r>
            <a:r>
              <a:rPr lang="ru-RU" sz="4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повишаване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4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управленския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капацитет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МСП в </a:t>
            </a:r>
            <a:r>
              <a:rPr lang="ru-RU" sz="4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България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4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насърчаване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използването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ИКТ и услуги.</a:t>
            </a:r>
            <a:endParaRPr lang="ru-RU" sz="4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 кандидати: 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МСП – търговци по </a:t>
            </a:r>
            <a:r>
              <a:rPr lang="ru-RU" sz="4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см</a:t>
            </a:r>
            <a:r>
              <a:rPr lang="bg-BG" sz="4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исъла</a:t>
            </a:r>
            <a:r>
              <a:rPr lang="ru-RU" sz="4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ТЗ или Закона за кооперациите или еквивалентно лице съгл. законодателството на страна-членка от ЕИП</a:t>
            </a:r>
            <a:r>
              <a:rPr lang="ru-RU" sz="4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258 проектни предложения (или 43 %) са подадени от предприятия на територията на Югозападен район.</a:t>
            </a:r>
            <a:endParaRPr lang="bg-BG" sz="4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bg-BG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ru-RU" sz="4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492469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748" y="163524"/>
            <a:ext cx="91085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ctr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 2 „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Предприемачество</a:t>
            </a:r>
            <a:r>
              <a:rPr lang="ru-RU" sz="2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капацитет</a:t>
            </a:r>
            <a:r>
              <a:rPr lang="ru-RU" sz="2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2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растеж</a:t>
            </a:r>
            <a:r>
              <a:rPr lang="ru-RU" sz="2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на МСП“</a:t>
            </a:r>
          </a:p>
          <a:p>
            <a:pPr marL="180975" lvl="0" algn="ctr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1600" b="1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BG16RFOP002-2.002 „РАЗВИТИЕ НА УПРАВЛЕНСКИЯ КАПАЦИТЕТ </a:t>
            </a:r>
            <a:r>
              <a:rPr lang="ru-RU" sz="1600" b="1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</a:t>
            </a:r>
          </a:p>
          <a:p>
            <a:pPr marL="180975" lvl="0" algn="ctr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1600" b="1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РАСТЕЖ НА МСП“ </a:t>
            </a:r>
            <a:endParaRPr lang="en-US" sz="1600" b="1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35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96144"/>
          </a:xfrm>
        </p:spPr>
        <p:txBody>
          <a:bodyPr anchor="ctr"/>
          <a:lstStyle/>
          <a:p>
            <a:pPr marL="180975" indent="0" algn="ctr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3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„Енергийна и ресурсна ефективност“ 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ПРОЦЕДУРА </a:t>
            </a:r>
            <a: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BG16RFOP002-3.001 „ЕНЕРГИЙНА ЕФЕКТИВНОСТ ЗА МАЛКИТЕ И СРЕДНИ ПРЕДПРИЯТИЯ</a:t>
            </a:r>
            <a:r>
              <a:rPr lang="ru-RU" sz="1600" dirty="0" smtClean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“</a:t>
            </a:r>
            <a: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1600" dirty="0">
                <a:solidFill>
                  <a:srgbClr val="B4DC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bg-BG" sz="1600" dirty="0">
              <a:solidFill>
                <a:srgbClr val="B4DCF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467544" y="1988840"/>
            <a:ext cx="8424936" cy="41764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Обявена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14.05.2016 г.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краен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срок 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28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.10.2016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г. </a:t>
            </a: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Бюджет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процедурата: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90 000 000 евро (176 024 700 лева )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Основна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цел: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Предоставяне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фокусирана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подкрепа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българските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МСП за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насърчаване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изпълнението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мерки за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енергийна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ефективност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с цел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постигане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устойчив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растеж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конкурентоспособност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икономиката</a:t>
            </a:r>
            <a:endParaRPr lang="ru-RU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кандидати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bg-BG" sz="20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Микро</a:t>
            </a:r>
            <a:r>
              <a:rPr lang="bg-BG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алки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средни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предприятия с минимум 3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приключени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финансови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години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(2013-2015 г.) </a:t>
            </a:r>
            <a:endParaRPr lang="ru-RU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Етап на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изпълнение: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процес на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оценка.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363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проектни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предложения са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подадени от предприятия на територията на Югозападен район.</a:t>
            </a:r>
            <a:endParaRPr lang="bg-BG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19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492469"/>
            <a:ext cx="9144000" cy="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1484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2785</Words>
  <Application>Microsoft Office PowerPoint</Application>
  <PresentationFormat>On-screen Show (4:3)</PresentationFormat>
  <Paragraphs>412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Office Theme</vt:lpstr>
      <vt:lpstr>3_OPIK-Portrait_Transperant_14</vt:lpstr>
      <vt:lpstr>11_OPIK-Portrait_Transperant_14</vt:lpstr>
      <vt:lpstr>1_OPIK-Portrait_Transperant_14</vt:lpstr>
      <vt:lpstr>OPIK-Portrait_Transperant_14</vt:lpstr>
      <vt:lpstr>2_OPIK-Portrait_Transperant_14</vt:lpstr>
      <vt:lpstr>4_OPIK-Portrait_Transperant_14</vt:lpstr>
      <vt:lpstr>5_Slipstream</vt:lpstr>
      <vt:lpstr>5_OPIK-Portrait_Transperant_14</vt:lpstr>
      <vt:lpstr>OPIK-Portrait_Transperant</vt:lpstr>
      <vt:lpstr>6_OPIK-Portrait_Transperant_14</vt:lpstr>
      <vt:lpstr>7_OPIK-Portrait_Transperant_14</vt:lpstr>
      <vt:lpstr> Напредък в изпълнението на  Оперативна програма “Иновации и конкурентоспособност“2014-2020 и предстоящи процедури през 2016 и 2017 г.  </vt:lpstr>
      <vt:lpstr>Оперативна програма  “Иновации и конкурентоспособност” 2014-2020</vt:lpstr>
      <vt:lpstr>Напредък в изпълнението на ОПИК 2014-2020  към 31.10.2016 г. </vt:lpstr>
      <vt:lpstr>Напредък в изпълнението на ОПИК 2014-2020  към 31.10.2016 г. </vt:lpstr>
      <vt:lpstr> ПО 1 „Технологично развитие и иновации“ ПРОЦЕДУРА BG16RFOP002-1.001 „ПОДКРЕПА ЗА ВНЕДРЯВАНЕ НА  ИНОВАЦИИ В ПРЕДПРИЯТИЯТА“  </vt:lpstr>
      <vt:lpstr> ПО 1 „Технологично развитие и иновации“ ПРОЦЕДУРА BG16RFOP002-1.002 „ ПОДКРЕПА ЗА РАЗРАБОТВАНЕ НА ИНОВАЦИИ В СТАРТИРАЩИ ПРЕДПРИЯТИЯ“  </vt:lpstr>
      <vt:lpstr>ПО 2 „Предприемачество и капацитет за растеж на МСП“  ПРОЦЕДУРА BG16RFOP002-2.001 „ПОДОБРЯВАНЕ НА ПРОИЗВОДСТВЕНИЯ КАПАЦИТЕТ В МСП“  </vt:lpstr>
      <vt:lpstr>Slide 8</vt:lpstr>
      <vt:lpstr>  ПО 3 „Енергийна и ресурсна ефективност“   ПРОЦЕДУРА BG16RFOP002-3.001 „ЕНЕРГИЙНА ЕФЕКТИВНОСТ ЗА МАЛКИТЕ И СРЕДНИ ПРЕДПРИЯТИЯ“ </vt:lpstr>
      <vt:lpstr>Процедури през 2016 – директно предоставяне (1/2)</vt:lpstr>
      <vt:lpstr>Процедури през 2016 – директно предоставяне (2/2)</vt:lpstr>
      <vt:lpstr>Предстоящи процедури до края на 2016 г. (1/2) ПО 2 „Предприемачество и капацитет за растеж на МСП“  </vt:lpstr>
      <vt:lpstr>Предстоящи процедури до края на 2016 г. (2/2) ПО 3 „Енергийна и ресурсна ефективност“  </vt:lpstr>
      <vt:lpstr>  Планирано изпълнение на финансовите инструменти по ОПИК      </vt:lpstr>
      <vt:lpstr>  Индикативна годишна работна програма 2017 г.     </vt:lpstr>
      <vt:lpstr>Процедури ИГРП 2017 </vt:lpstr>
      <vt:lpstr>Процедури през 2017 по ПО 1 „Технологично развитие и иновации“   </vt:lpstr>
      <vt:lpstr>Процедури през 2017 по ПО 1 „Технологично развитие и иновации“ </vt:lpstr>
      <vt:lpstr>Процедури през 2017 по ПО 2 „Предприемачество и капацитет за растеж на МСП“ </vt:lpstr>
      <vt:lpstr>Процедури през 2017 по ПО 3 „Енергийна и ресурсна ефективност“  </vt:lpstr>
      <vt:lpstr>Процедури през 2017 – директно предоставяне (1/3)</vt:lpstr>
      <vt:lpstr>Процедури 2017 – директно предоставяне (2/3)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ОПЕРАТИВНА ПРОГРАМА  “ИНОВАЦИИ И КОНКУРЕНТОСПОСОБНОСТ“  2014-2020</dc:title>
  <dc:creator/>
  <cp:lastModifiedBy/>
  <cp:revision>570</cp:revision>
  <cp:lastPrinted>2016-12-12T15:06:42Z</cp:lastPrinted>
  <dcterms:created xsi:type="dcterms:W3CDTF">2015-11-24T11:40:45Z</dcterms:created>
  <dcterms:modified xsi:type="dcterms:W3CDTF">2016-12-14T06:46:36Z</dcterms:modified>
</cp:coreProperties>
</file>