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0"/>
  </p:notesMasterIdLst>
  <p:handoutMasterIdLst>
    <p:handoutMasterId r:id="rId11"/>
  </p:handoutMasterIdLst>
  <p:sldIdLst>
    <p:sldId id="260" r:id="rId3"/>
    <p:sldId id="288" r:id="rId4"/>
    <p:sldId id="289" r:id="rId5"/>
    <p:sldId id="282" r:id="rId6"/>
    <p:sldId id="290" r:id="rId7"/>
    <p:sldId id="287" r:id="rId8"/>
    <p:sldId id="277" r:id="rId9"/>
  </p:sldIdLst>
  <p:sldSz cx="9144000" cy="6858000" type="screen4x3"/>
  <p:notesSz cx="6797675" cy="987425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DE8"/>
    <a:srgbClr val="619428"/>
    <a:srgbClr val="00297A"/>
    <a:srgbClr val="FFF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8" autoAdjust="0"/>
    <p:restoredTop sz="94660"/>
  </p:normalViewPr>
  <p:slideViewPr>
    <p:cSldViewPr>
      <p:cViewPr>
        <p:scale>
          <a:sx n="90" d="100"/>
          <a:sy n="90" d="100"/>
        </p:scale>
        <p:origin x="-1398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202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AC2DE-7F6B-4A04-B24B-67B541043E77}" type="datetimeFigureOut">
              <a:rPr lang="bg-BG" smtClean="0"/>
              <a:pPr/>
              <a:t>16.9.2015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B4D4D-E300-4FCA-87CD-724E9B068D5A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60148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E90DE-5691-4C63-9F30-9DB43EF75F81}" type="datetimeFigureOut">
              <a:rPr lang="bg-BG" smtClean="0"/>
              <a:pPr/>
              <a:t>16.9.2015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93527-8418-4418-887A-53D68217BD7E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71655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3527-8418-4418-887A-53D68217BD7E}" type="slidenum">
              <a:rPr lang="bg-BG" smtClean="0"/>
              <a:pPr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75655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3527-8418-4418-887A-53D68217BD7E}" type="slidenum">
              <a:rPr lang="bg-BG" smtClean="0"/>
              <a:pPr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88165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3527-8418-4418-887A-53D68217BD7E}" type="slidenum">
              <a:rPr lang="bg-BG" smtClean="0"/>
              <a:pPr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70231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16.9.2015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16.9.2015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16.9.2015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16.9.2015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719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16.9.2015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57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16.9.2015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16.9.2015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765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16.9.2015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992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16.9.2015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737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16.9.2015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502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16.9.2015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251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16.9.2015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16.9.2015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896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16.9.2015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178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16.9.2015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363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16.9.2015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16.9.2015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16.9.2015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16.9.2015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16.9.2015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16.9.2015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16.9.2015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096EB72-C7D9-45C1-BD57-8EDB6AD8A858}" type="datetimeFigureOut">
              <a:rPr lang="bg-BG" smtClean="0"/>
              <a:pPr/>
              <a:t>16.9.2015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16.9.2015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715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836712"/>
            <a:ext cx="7327417" cy="3969732"/>
          </a:xfrm>
        </p:spPr>
        <p:txBody>
          <a:bodyPr/>
          <a:lstStyle/>
          <a:p>
            <a:pPr marL="182880" indent="0" algn="ctr">
              <a:buNone/>
            </a:pPr>
            <a:r>
              <a:rPr lang="bg-BG" sz="2800" b="0" dirty="0" smtClean="0"/>
              <a:t>ПРОЕКТ НА</a:t>
            </a:r>
            <a:br>
              <a:rPr lang="bg-BG" sz="2800" b="0" dirty="0" smtClean="0"/>
            </a:br>
            <a:r>
              <a:rPr lang="bg-BG" sz="2800" b="0" dirty="0"/>
              <a:t/>
            </a:r>
            <a:br>
              <a:rPr lang="bg-BG" sz="2800" b="0" dirty="0"/>
            </a:br>
            <a:r>
              <a:rPr lang="bg-BG" sz="2800" b="0" dirty="0" smtClean="0"/>
              <a:t>ОПЕРАТИВНА ПРОГРАМА</a:t>
            </a:r>
            <a:br>
              <a:rPr lang="bg-BG" sz="2800" b="0" dirty="0" smtClean="0"/>
            </a:br>
            <a:r>
              <a:rPr lang="bg-BG" sz="2800" b="0" dirty="0" smtClean="0">
                <a:solidFill>
                  <a:srgbClr val="002060"/>
                </a:solidFill>
              </a:rPr>
              <a:t>ИНИЦИАТИВА ЗА МАЛКИ И СРЕДНИ ПРЕДПРИЯТИЯ</a:t>
            </a:r>
            <a:br>
              <a:rPr lang="bg-BG" sz="2800" b="0" dirty="0" smtClean="0">
                <a:solidFill>
                  <a:srgbClr val="002060"/>
                </a:solidFill>
              </a:rPr>
            </a:br>
            <a:r>
              <a:rPr lang="bg-BG" sz="2800" b="0" dirty="0" smtClean="0">
                <a:solidFill>
                  <a:srgbClr val="002060"/>
                </a:solidFill>
              </a:rPr>
              <a:t/>
            </a:r>
            <a:br>
              <a:rPr lang="bg-BG" sz="2800" b="0" dirty="0" smtClean="0">
                <a:solidFill>
                  <a:srgbClr val="002060"/>
                </a:solidFill>
              </a:rPr>
            </a:br>
            <a:r>
              <a:rPr lang="bg-BG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bg-BG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sz="3200" dirty="0" smtClean="0">
                <a:solidFill>
                  <a:schemeClr val="accent1">
                    <a:lumMod val="75000"/>
                  </a:schemeClr>
                </a:solidFill>
              </a:rPr>
              <a:t>Боровец</a:t>
            </a:r>
            <a:r>
              <a:rPr lang="bg-BG" sz="2400" dirty="0" smtClean="0">
                <a:solidFill>
                  <a:srgbClr val="002060"/>
                </a:solidFill>
              </a:rPr>
              <a:t>, 17 септември2015 </a:t>
            </a:r>
            <a:r>
              <a:rPr lang="bg-BG" sz="2400" dirty="0">
                <a:solidFill>
                  <a:srgbClr val="002060"/>
                </a:solidFill>
              </a:rPr>
              <a:t>г.</a:t>
            </a:r>
            <a:r>
              <a:rPr lang="bg-BG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bg-BG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bg-BG" sz="32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bg-BG" sz="3200" b="0" dirty="0">
              <a:solidFill>
                <a:srgbClr val="002060"/>
              </a:solidFill>
            </a:endParaRPr>
          </a:p>
        </p:txBody>
      </p:sp>
      <p:pic>
        <p:nvPicPr>
          <p:cNvPr id="6" name="Picture 5" descr="textEU+LOGO.f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5143512"/>
            <a:ext cx="1426950" cy="1512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860" y="5229201"/>
            <a:ext cx="2965572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45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518163" y="764704"/>
            <a:ext cx="8208912" cy="0"/>
          </a:xfrm>
          <a:prstGeom prst="line">
            <a:avLst/>
          </a:prstGeom>
          <a:ln w="28575"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perspectiveRelaxedModerately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518163" y="44624"/>
            <a:ext cx="8208912" cy="648071"/>
          </a:xfrm>
          <a:prstGeom prst="rect">
            <a:avLst/>
          </a:prstGeo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marL="228600" indent="-2286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28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Clr>
                <a:srgbClr val="F14124">
                  <a:lumMod val="75000"/>
                </a:srgbClr>
              </a:buClr>
              <a:buFont typeface="Georgia" pitchFamily="18" charset="0"/>
              <a:buNone/>
            </a:pPr>
            <a:r>
              <a:rPr lang="bg-BG" altLang="en-US" sz="20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cs typeface="Arial" charset="0"/>
              </a:rPr>
              <a:t> РАМКА ЗА РАЗРАБОТВАНЕ НА ОП ИМСП</a:t>
            </a:r>
            <a:endParaRPr lang="bg-BG" altLang="en-US" sz="2000" dirty="0">
              <a:gradFill>
                <a:gsLst>
                  <a:gs pos="0">
                    <a:prstClr val="black"/>
                  </a:gs>
                  <a:gs pos="40000">
                    <a:prstClr val="black">
                      <a:lumMod val="75000"/>
                      <a:lumOff val="25000"/>
                    </a:prstClr>
                  </a:gs>
                  <a:gs pos="100000">
                    <a:srgbClr val="212745">
                      <a:alpha val="65000"/>
                    </a:srgbClr>
                  </a:gs>
                </a:gsLst>
                <a:lin ang="5400000" scaled="0"/>
              </a:gradFill>
              <a:cs typeface="Arial" charset="0"/>
            </a:endParaRPr>
          </a:p>
        </p:txBody>
      </p:sp>
      <p:grpSp>
        <p:nvGrpSpPr>
          <p:cNvPr id="9" name="Group 49"/>
          <p:cNvGrpSpPr>
            <a:grpSpLocks/>
          </p:cNvGrpSpPr>
          <p:nvPr/>
        </p:nvGrpSpPr>
        <p:grpSpPr bwMode="auto">
          <a:xfrm>
            <a:off x="179511" y="1289532"/>
            <a:ext cx="8678738" cy="5307820"/>
            <a:chOff x="179481" y="1766075"/>
            <a:chExt cx="8678799" cy="5011120"/>
          </a:xfrm>
        </p:grpSpPr>
        <p:cxnSp>
          <p:nvCxnSpPr>
            <p:cNvPr id="10" name="Straight Arrow Connector 9"/>
            <p:cNvCxnSpPr/>
            <p:nvPr/>
          </p:nvCxnSpPr>
          <p:spPr>
            <a:xfrm flipV="1">
              <a:off x="642913" y="2765326"/>
              <a:ext cx="0" cy="3264058"/>
            </a:xfrm>
            <a:prstGeom prst="straightConnector1">
              <a:avLst/>
            </a:prstGeom>
            <a:ln w="88900">
              <a:solidFill>
                <a:schemeClr val="accent6">
                  <a:lumMod val="60000"/>
                  <a:lumOff val="40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3851915" y="4533761"/>
              <a:ext cx="0" cy="1427640"/>
            </a:xfrm>
            <a:prstGeom prst="straightConnector1">
              <a:avLst/>
            </a:prstGeom>
            <a:ln w="88900">
              <a:solidFill>
                <a:schemeClr val="accent2">
                  <a:lumMod val="60000"/>
                  <a:lumOff val="40000"/>
                </a:schemeClr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285720" y="6062815"/>
              <a:ext cx="8572560" cy="71438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bg-BG" b="1" dirty="0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Оперативна програма </a:t>
              </a:r>
              <a:r>
                <a:rPr lang="bg-BG" b="1" dirty="0" smtClean="0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“Инициатива за МСП” </a:t>
              </a:r>
              <a:endParaRPr lang="bg-BG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endParaRPr>
            </a:p>
            <a:p>
              <a:pPr algn="ctr">
                <a:defRPr/>
              </a:pPr>
              <a:r>
                <a:rPr lang="bg-BG" b="1" dirty="0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2014 - 2020</a:t>
              </a:r>
              <a:endParaRPr lang="en-US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179481" y="1766075"/>
              <a:ext cx="3214711" cy="1000132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anchor="ctr"/>
            <a:lstStyle/>
            <a:p>
              <a:pPr algn="ctr">
                <a:defRPr/>
              </a:pPr>
              <a:r>
                <a:rPr lang="bg-BG" sz="1600" dirty="0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Обща стратегическа </a:t>
              </a:r>
              <a:r>
                <a:rPr lang="bg-BG" sz="1600" dirty="0" smtClean="0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рамка на ЕС / „Европа 2020“</a:t>
              </a:r>
              <a:endParaRPr lang="bg-BG" sz="16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331617" y="3465646"/>
              <a:ext cx="3144984" cy="1000132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bg-BG" sz="1600" dirty="0">
                  <a:solidFill>
                    <a:srgbClr val="03034A"/>
                  </a:solidFill>
                  <a:latin typeface="Tahoma" pitchFamily="34" charset="0"/>
                  <a:cs typeface="Tahoma" pitchFamily="34" charset="0"/>
                </a:rPr>
                <a:t>Националната програма за реформи и ежегодните Препоръки на Съвета</a:t>
              </a:r>
              <a:endParaRPr lang="en-US" sz="1600" dirty="0">
                <a:solidFill>
                  <a:srgbClr val="03034A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285722" y="4978543"/>
              <a:ext cx="4214271" cy="642943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bg-BG" sz="1600" b="1" dirty="0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Споразумение за партньорство на РБ</a:t>
              </a:r>
              <a:r>
                <a:rPr lang="en-US" sz="1600" b="1" dirty="0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, </a:t>
              </a:r>
              <a:r>
                <a:rPr lang="bg-BG" sz="1600" b="1" dirty="0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2014 – </a:t>
              </a:r>
              <a:r>
                <a:rPr lang="bg-BG" sz="1600" b="1" dirty="0" smtClean="0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2020</a:t>
              </a:r>
              <a:endParaRPr lang="bg-BG" sz="16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V="1">
              <a:off x="2339736" y="5611027"/>
              <a:ext cx="0" cy="350374"/>
            </a:xfrm>
            <a:prstGeom prst="straightConnector1">
              <a:avLst/>
            </a:prstGeom>
            <a:ln w="88900">
              <a:solidFill>
                <a:schemeClr val="accent6">
                  <a:lumMod val="75000"/>
                </a:schemeClr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ounded Rectangle 35"/>
          <p:cNvSpPr/>
          <p:nvPr/>
        </p:nvSpPr>
        <p:spPr>
          <a:xfrm>
            <a:off x="4860032" y="4941168"/>
            <a:ext cx="3675260" cy="6995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bg-BG" sz="1400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defRPr/>
            </a:pPr>
            <a:r>
              <a:rPr lang="bg-BG" sz="1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Нужда </a:t>
            </a:r>
            <a:r>
              <a:rPr lang="bg-BG" sz="1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от достъп до финансиране за </a:t>
            </a:r>
            <a:r>
              <a:rPr lang="bg-BG" sz="1400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бързорастящи</a:t>
            </a:r>
            <a:r>
              <a:rPr lang="bg-BG" sz="1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МСП и за развитие на вече съществуващи предприятия </a:t>
            </a:r>
            <a:endParaRPr lang="bg-BG" altLang="en-US" sz="1400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endParaRPr lang="bg-BG" altLang="en-US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860032" y="4293096"/>
            <a:ext cx="3675260" cy="51957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en-US" sz="1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Нужда </a:t>
            </a:r>
            <a:r>
              <a:rPr lang="ru-RU" altLang="en-US" sz="1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от </a:t>
            </a:r>
            <a:r>
              <a:rPr lang="ru-RU" altLang="en-US" sz="1400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достъп</a:t>
            </a:r>
            <a:r>
              <a:rPr lang="ru-RU" altLang="en-US" sz="1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до </a:t>
            </a:r>
            <a:r>
              <a:rPr lang="ru-RU" altLang="en-US" sz="1400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финансиране</a:t>
            </a:r>
            <a:r>
              <a:rPr lang="ru-RU" altLang="en-US" sz="1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altLang="en-US" sz="1400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стартиращи</a:t>
            </a:r>
            <a:r>
              <a:rPr lang="ru-RU" altLang="en-US" sz="1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altLang="en-US" sz="1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предприятия</a:t>
            </a:r>
          </a:p>
        </p:txBody>
      </p:sp>
      <p:cxnSp>
        <p:nvCxnSpPr>
          <p:cNvPr id="40" name="Straight Arrow Connector 39"/>
          <p:cNvCxnSpPr>
            <a:endCxn id="37" idx="1"/>
          </p:cNvCxnSpPr>
          <p:nvPr/>
        </p:nvCxnSpPr>
        <p:spPr bwMode="auto">
          <a:xfrm flipV="1">
            <a:off x="4499992" y="4552884"/>
            <a:ext cx="360040" cy="25978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8" idx="3"/>
          </p:cNvCxnSpPr>
          <p:nvPr/>
        </p:nvCxnSpPr>
        <p:spPr bwMode="auto">
          <a:xfrm>
            <a:off x="4499992" y="5032711"/>
            <a:ext cx="360040" cy="24025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4857180" y="3212976"/>
            <a:ext cx="3675260" cy="66359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en-US" sz="1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Да </a:t>
            </a:r>
            <a:r>
              <a:rPr lang="bg-BG" altLang="en-US" sz="1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подобри достъпа на МСП и на новосъздадените предприятия до финансиране</a:t>
            </a:r>
            <a:endParaRPr lang="bg-BG" altLang="en-US" sz="1400" u="sng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50" name="Straight Arrow Connector 49"/>
          <p:cNvCxnSpPr/>
          <p:nvPr/>
        </p:nvCxnSpPr>
        <p:spPr bwMode="auto">
          <a:xfrm>
            <a:off x="4489364" y="3573016"/>
            <a:ext cx="367816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ounded Rectangle 57"/>
          <p:cNvSpPr/>
          <p:nvPr/>
        </p:nvSpPr>
        <p:spPr>
          <a:xfrm>
            <a:off x="4067944" y="1720648"/>
            <a:ext cx="3801294" cy="100811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bg-BG" altLang="en-US" sz="13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Решаващо значение имат:  възстановяването на нормалното кредитиране на икономиката и  улесняване финансирането на инвестициите</a:t>
            </a:r>
            <a:endParaRPr lang="bg-BG" altLang="en-US" sz="1300" u="sng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4067944" y="908720"/>
            <a:ext cx="3801294" cy="66791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bg-BG" altLang="en-US" sz="13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Заключения на Европейския съвет от 27 и 28 юни 2013 г.: необходимост от възвръщане на баланса в икономиката на ЕС</a:t>
            </a:r>
          </a:p>
        </p:txBody>
      </p:sp>
      <p:cxnSp>
        <p:nvCxnSpPr>
          <p:cNvPr id="61" name="Straight Arrow Connector 60"/>
          <p:cNvCxnSpPr>
            <a:endCxn id="59" idx="1"/>
          </p:cNvCxnSpPr>
          <p:nvPr/>
        </p:nvCxnSpPr>
        <p:spPr bwMode="auto">
          <a:xfrm flipV="1">
            <a:off x="3394199" y="1242676"/>
            <a:ext cx="673745" cy="50554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58" idx="1"/>
          </p:cNvCxnSpPr>
          <p:nvPr/>
        </p:nvCxnSpPr>
        <p:spPr bwMode="auto">
          <a:xfrm>
            <a:off x="3394199" y="1720648"/>
            <a:ext cx="673745" cy="504056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453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518163" y="764704"/>
            <a:ext cx="8208912" cy="0"/>
          </a:xfrm>
          <a:prstGeom prst="line">
            <a:avLst/>
          </a:prstGeom>
          <a:ln w="28575"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perspectiveRelaxedModerately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518163" y="44624"/>
            <a:ext cx="8208912" cy="648071"/>
          </a:xfrm>
          <a:prstGeom prst="rect">
            <a:avLst/>
          </a:prstGeo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marL="228600" indent="-2286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28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Clr>
                <a:srgbClr val="F14124">
                  <a:lumMod val="75000"/>
                </a:srgbClr>
              </a:buClr>
              <a:buFont typeface="Georgia" pitchFamily="18" charset="0"/>
              <a:buNone/>
            </a:pPr>
            <a:r>
              <a:rPr lang="bg-BG" altLang="en-US" sz="20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cs typeface="Arial" charset="0"/>
              </a:rPr>
              <a:t> РАМКА ЗА РАЗРАБОТВАНЕ НА ОП ИМСП</a:t>
            </a:r>
            <a:endParaRPr lang="bg-BG" altLang="en-US" sz="2000" dirty="0">
              <a:gradFill>
                <a:gsLst>
                  <a:gs pos="0">
                    <a:prstClr val="black"/>
                  </a:gs>
                  <a:gs pos="40000">
                    <a:prstClr val="black">
                      <a:lumMod val="75000"/>
                      <a:lumOff val="25000"/>
                    </a:prstClr>
                  </a:gs>
                  <a:gs pos="100000">
                    <a:srgbClr val="212745">
                      <a:alpha val="65000"/>
                    </a:srgbClr>
                  </a:gs>
                </a:gsLst>
                <a:lin ang="5400000" scaled="0"/>
              </a:gradFill>
              <a:cs typeface="Arial" charset="0"/>
            </a:endParaRPr>
          </a:p>
        </p:txBody>
      </p:sp>
      <p:grpSp>
        <p:nvGrpSpPr>
          <p:cNvPr id="9" name="Group 49"/>
          <p:cNvGrpSpPr>
            <a:grpSpLocks/>
          </p:cNvGrpSpPr>
          <p:nvPr/>
        </p:nvGrpSpPr>
        <p:grpSpPr bwMode="auto">
          <a:xfrm>
            <a:off x="179511" y="1577564"/>
            <a:ext cx="8678738" cy="5019788"/>
            <a:chOff x="179481" y="2038007"/>
            <a:chExt cx="8678799" cy="4739188"/>
          </a:xfrm>
        </p:grpSpPr>
        <p:cxnSp>
          <p:nvCxnSpPr>
            <p:cNvPr id="10" name="Straight Arrow Connector 9"/>
            <p:cNvCxnSpPr/>
            <p:nvPr/>
          </p:nvCxnSpPr>
          <p:spPr>
            <a:xfrm flipV="1">
              <a:off x="642913" y="3124579"/>
              <a:ext cx="0" cy="2972788"/>
            </a:xfrm>
            <a:prstGeom prst="straightConnector1">
              <a:avLst/>
            </a:prstGeom>
            <a:ln w="88900">
              <a:solidFill>
                <a:schemeClr val="accent6">
                  <a:lumMod val="60000"/>
                  <a:lumOff val="40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285720" y="6062815"/>
              <a:ext cx="8572560" cy="71438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bg-BG" b="1" dirty="0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Оперативна програма </a:t>
              </a:r>
              <a:r>
                <a:rPr lang="bg-BG" b="1" dirty="0" smtClean="0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“Инициатива за МСП” </a:t>
              </a:r>
              <a:endParaRPr lang="bg-BG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endParaRPr>
            </a:p>
            <a:p>
              <a:pPr algn="ctr">
                <a:defRPr/>
              </a:pPr>
              <a:r>
                <a:rPr lang="bg-BG" b="1" dirty="0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2014 - 2020</a:t>
              </a:r>
              <a:endParaRPr lang="en-US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179481" y="2038007"/>
              <a:ext cx="3214711" cy="1000132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anchor="ctr"/>
            <a:lstStyle/>
            <a:p>
              <a:pPr algn="ctr">
                <a:defRPr/>
              </a:pPr>
              <a:r>
                <a:rPr lang="bg-BG" sz="1600" b="1" dirty="0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На ниво ЕС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285722" y="4978543"/>
              <a:ext cx="3278160" cy="642943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bg-BG" sz="1600" b="1" dirty="0" smtClean="0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На национално ниво</a:t>
              </a:r>
              <a:endParaRPr lang="bg-BG" sz="16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V="1">
              <a:off x="2339736" y="5679010"/>
              <a:ext cx="0" cy="350374"/>
            </a:xfrm>
            <a:prstGeom prst="straightConnector1">
              <a:avLst/>
            </a:prstGeom>
            <a:ln w="88900">
              <a:solidFill>
                <a:schemeClr val="accent6">
                  <a:lumMod val="75000"/>
                </a:schemeClr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ounded Rectangle 35"/>
          <p:cNvSpPr/>
          <p:nvPr/>
        </p:nvSpPr>
        <p:spPr>
          <a:xfrm>
            <a:off x="4067944" y="4433777"/>
            <a:ext cx="4790304" cy="118592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bg-BG" sz="1400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r>
              <a:rPr lang="bg-BG" sz="1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В предварителната оценка за прилагане на финансовите инструменти по ОПИК са установени някои предимства на </a:t>
            </a:r>
            <a:r>
              <a:rPr lang="ru-RU" sz="1400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Инициативата</a:t>
            </a:r>
            <a:r>
              <a:rPr lang="ru-RU" sz="1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- </a:t>
            </a:r>
            <a:r>
              <a:rPr lang="ru-RU" sz="1400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капиталово</a:t>
            </a:r>
            <a:r>
              <a:rPr lang="ru-RU" sz="1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облекчаване</a:t>
            </a:r>
            <a:r>
              <a:rPr lang="ru-RU" sz="1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400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банките</a:t>
            </a:r>
            <a:r>
              <a:rPr lang="ru-RU" sz="1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и в </a:t>
            </a:r>
            <a:r>
              <a:rPr lang="ru-RU" sz="1400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преференциално</a:t>
            </a:r>
            <a:r>
              <a:rPr lang="ru-RU" sz="1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ниво</a:t>
            </a:r>
            <a:r>
              <a:rPr lang="ru-RU" sz="1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400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национално</a:t>
            </a:r>
            <a:r>
              <a:rPr lang="ru-RU" sz="1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съфинансиране</a:t>
            </a:r>
            <a:endParaRPr lang="bg-BG" altLang="en-US" sz="1400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endParaRPr lang="bg-BG" altLang="en-US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cxnSp>
        <p:nvCxnSpPr>
          <p:cNvPr id="45" name="Straight Arrow Connector 44"/>
          <p:cNvCxnSpPr>
            <a:stCxn id="28" idx="3"/>
          </p:cNvCxnSpPr>
          <p:nvPr/>
        </p:nvCxnSpPr>
        <p:spPr bwMode="auto">
          <a:xfrm flipV="1">
            <a:off x="3563888" y="5032710"/>
            <a:ext cx="504056" cy="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ounded Rectangle 57"/>
          <p:cNvSpPr/>
          <p:nvPr/>
        </p:nvSpPr>
        <p:spPr>
          <a:xfrm>
            <a:off x="4067943" y="1844824"/>
            <a:ext cx="4790305" cy="100811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ts val="300"/>
              </a:spcBef>
              <a:buClr>
                <a:srgbClr val="C00000"/>
              </a:buClr>
            </a:pPr>
            <a:r>
              <a:rPr lang="bg-BG" sz="1400" dirty="0"/>
              <a:t>Предварителната оценка извежда необходимост от  бърза реакция на финансовата криза, засегнала МСП, в контекста на съвместно европейско усилие за съживяване на </a:t>
            </a:r>
            <a:r>
              <a:rPr lang="bg-BG" sz="1400" dirty="0" smtClean="0"/>
              <a:t>кредитирането </a:t>
            </a:r>
            <a:r>
              <a:rPr lang="bg-BG" sz="1400" dirty="0"/>
              <a:t>за МСП.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4067944" y="980728"/>
            <a:ext cx="4790304" cy="66791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bg-BG" altLang="en-US" sz="1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В изпълнение на заключения на Съвета в края на 2013 г., ЕК приключи предварителната  оценка на Инициативата за МСП</a:t>
            </a:r>
          </a:p>
        </p:txBody>
      </p:sp>
      <p:cxnSp>
        <p:nvCxnSpPr>
          <p:cNvPr id="61" name="Straight Arrow Connector 60"/>
          <p:cNvCxnSpPr>
            <a:endCxn id="59" idx="1"/>
          </p:cNvCxnSpPr>
          <p:nvPr/>
        </p:nvCxnSpPr>
        <p:spPr bwMode="auto">
          <a:xfrm flipV="1">
            <a:off x="3394199" y="1314684"/>
            <a:ext cx="673745" cy="50554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 bwMode="auto">
          <a:xfrm>
            <a:off x="3394199" y="2107238"/>
            <a:ext cx="673745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4067944" y="2996952"/>
            <a:ext cx="4790304" cy="93610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bg-BG" altLang="en-US" sz="1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Част от отговора на посочените проблеми е да се даде възможност на държавите членки да използват ЕСИФ за финансови инструменти при по-облекчени правила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3394199" y="2420888"/>
            <a:ext cx="673745" cy="64807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950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455787" y="632917"/>
            <a:ext cx="8208912" cy="0"/>
          </a:xfrm>
          <a:prstGeom prst="line">
            <a:avLst/>
          </a:prstGeom>
          <a:ln w="28575"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perspectiveRelaxedModerately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455787" y="91903"/>
            <a:ext cx="8208912" cy="528785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28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Clr>
                <a:srgbClr val="F14124">
                  <a:lumMod val="75000"/>
                </a:srgbClr>
              </a:buClr>
              <a:buFont typeface="Georgia" pitchFamily="18" charset="0"/>
              <a:buNone/>
            </a:pPr>
            <a:r>
              <a:rPr lang="bg-BG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Проект на ОП ИМСП</a:t>
            </a:r>
            <a:endParaRPr lang="bg-BG" sz="2400" dirty="0">
              <a:gradFill>
                <a:gsLst>
                  <a:gs pos="0">
                    <a:prstClr val="black"/>
                  </a:gs>
                  <a:gs pos="40000">
                    <a:prstClr val="black">
                      <a:lumMod val="75000"/>
                      <a:lumOff val="25000"/>
                    </a:prstClr>
                  </a:gs>
                  <a:gs pos="100000">
                    <a:srgbClr val="212745">
                      <a:alpha val="65000"/>
                    </a:srgbClr>
                  </a:gs>
                </a:gsLst>
                <a:lin ang="5400000" scaled="0"/>
              </a:gra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7544" y="836712"/>
            <a:ext cx="8259531" cy="8309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bg-BG" sz="1600" b="1" u="sng" dirty="0" smtClean="0">
                <a:solidFill>
                  <a:prstClr val="white"/>
                </a:solidFill>
              </a:rPr>
              <a:t>Приоритетна ос:</a:t>
            </a:r>
          </a:p>
          <a:p>
            <a:pPr lvl="0" algn="ctr">
              <a:defRPr/>
            </a:pPr>
            <a:r>
              <a:rPr lang="ru-RU" sz="1600" b="1" dirty="0">
                <a:solidFill>
                  <a:prstClr val="white"/>
                </a:solidFill>
              </a:rPr>
              <a:t>„</a:t>
            </a:r>
            <a:r>
              <a:rPr lang="ru-RU" sz="1600" b="1" dirty="0" err="1">
                <a:solidFill>
                  <a:prstClr val="white"/>
                </a:solidFill>
              </a:rPr>
              <a:t>Подобряване</a:t>
            </a:r>
            <a:r>
              <a:rPr lang="ru-RU" sz="1600" b="1" dirty="0">
                <a:solidFill>
                  <a:prstClr val="white"/>
                </a:solidFill>
              </a:rPr>
              <a:t> на </a:t>
            </a:r>
            <a:r>
              <a:rPr lang="ru-RU" sz="1600" b="1" dirty="0" err="1">
                <a:solidFill>
                  <a:prstClr val="white"/>
                </a:solidFill>
              </a:rPr>
              <a:t>достъпа</a:t>
            </a:r>
            <a:r>
              <a:rPr lang="ru-RU" sz="1600" b="1" dirty="0">
                <a:solidFill>
                  <a:prstClr val="white"/>
                </a:solidFill>
              </a:rPr>
              <a:t> до </a:t>
            </a:r>
            <a:r>
              <a:rPr lang="ru-RU" sz="1600" b="1" dirty="0" err="1">
                <a:solidFill>
                  <a:prstClr val="white"/>
                </a:solidFill>
              </a:rPr>
              <a:t>дългово</a:t>
            </a:r>
            <a:r>
              <a:rPr lang="ru-RU" sz="1600" b="1" dirty="0">
                <a:solidFill>
                  <a:prstClr val="white"/>
                </a:solidFill>
              </a:rPr>
              <a:t> </a:t>
            </a:r>
            <a:r>
              <a:rPr lang="ru-RU" sz="1600" b="1" dirty="0" err="1">
                <a:solidFill>
                  <a:prstClr val="white"/>
                </a:solidFill>
              </a:rPr>
              <a:t>финансиране</a:t>
            </a:r>
            <a:r>
              <a:rPr lang="ru-RU" sz="1600" b="1" dirty="0">
                <a:solidFill>
                  <a:prstClr val="white"/>
                </a:solidFill>
              </a:rPr>
              <a:t> за МСП в </a:t>
            </a:r>
            <a:r>
              <a:rPr lang="ru-RU" sz="1600" b="1" dirty="0" err="1">
                <a:solidFill>
                  <a:prstClr val="white"/>
                </a:solidFill>
              </a:rPr>
              <a:t>България</a:t>
            </a:r>
            <a:r>
              <a:rPr lang="ru-RU" sz="1600" b="1" dirty="0" smtClean="0">
                <a:solidFill>
                  <a:prstClr val="white"/>
                </a:solidFill>
              </a:rPr>
              <a:t>”</a:t>
            </a:r>
          </a:p>
          <a:p>
            <a:pPr lvl="0" algn="ctr">
              <a:defRPr/>
            </a:pPr>
            <a:endParaRPr lang="bg-BG" sz="1600" b="1" dirty="0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543" y="1661899"/>
            <a:ext cx="8259531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bg-BG" sz="1600" b="1" u="sng" dirty="0"/>
              <a:t>Тематична цел:</a:t>
            </a:r>
          </a:p>
          <a:p>
            <a:pPr lvl="0" algn="ctr">
              <a:defRPr/>
            </a:pPr>
            <a:r>
              <a:rPr lang="bg-BG" sz="1600" b="1" dirty="0"/>
              <a:t>Тематична цел 3 </a:t>
            </a:r>
            <a:r>
              <a:rPr lang="ru-RU" sz="1600" b="1" dirty="0"/>
              <a:t>„</a:t>
            </a:r>
            <a:r>
              <a:rPr lang="ru-RU" sz="1600" b="1" dirty="0" err="1"/>
              <a:t>Повишаване</a:t>
            </a:r>
            <a:r>
              <a:rPr lang="ru-RU" sz="1600" b="1" dirty="0"/>
              <a:t> на </a:t>
            </a:r>
            <a:r>
              <a:rPr lang="ru-RU" sz="1600" b="1" dirty="0" err="1"/>
              <a:t>конкурентоспособността</a:t>
            </a:r>
            <a:r>
              <a:rPr lang="ru-RU" sz="1600" b="1" dirty="0"/>
              <a:t> на </a:t>
            </a:r>
            <a:r>
              <a:rPr lang="ru-RU" sz="1600" b="1" dirty="0" err="1"/>
              <a:t>малките</a:t>
            </a:r>
            <a:r>
              <a:rPr lang="ru-RU" sz="1600" b="1" dirty="0"/>
              <a:t> и </a:t>
            </a:r>
            <a:r>
              <a:rPr lang="ru-RU" sz="1600" b="1" dirty="0" err="1"/>
              <a:t>средните</a:t>
            </a:r>
            <a:r>
              <a:rPr lang="ru-RU" sz="1600" b="1" dirty="0"/>
              <a:t> предприятия</a:t>
            </a:r>
            <a:r>
              <a:rPr lang="ru-RU" sz="1600" b="1" dirty="0" smtClean="0"/>
              <a:t>”</a:t>
            </a:r>
            <a:endParaRPr lang="bg-BG" sz="1600" b="1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202852"/>
              </p:ext>
            </p:extLst>
          </p:nvPr>
        </p:nvGraphicFramePr>
        <p:xfrm>
          <a:off x="479300" y="2492896"/>
          <a:ext cx="8197156" cy="2520280"/>
        </p:xfrm>
        <a:graphic>
          <a:graphicData uri="http://schemas.openxmlformats.org/drawingml/2006/table">
            <a:tbl>
              <a:tblPr firstRow="1" firstCol="1">
                <a:tableStyleId>{073A0DAA-6AF3-43AB-8588-CEC1D06C72B9}</a:tableStyleId>
              </a:tblPr>
              <a:tblGrid>
                <a:gridCol w="8197156"/>
              </a:tblGrid>
              <a:tr h="1145582">
                <a:tc>
                  <a:txBody>
                    <a:bodyPr/>
                    <a:lstStyle/>
                    <a:p>
                      <a:pPr algn="ctr"/>
                      <a:r>
                        <a:rPr lang="bg-BG" sz="1600" b="1" u="sng" dirty="0" smtClean="0">
                          <a:solidFill>
                            <a:schemeClr val="tx1"/>
                          </a:solidFill>
                        </a:rPr>
                        <a:t>Инвестиционен приоритет: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3г - </a:t>
                      </a: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Подкрепа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 за </a:t>
                      </a: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капацитета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 на МСП за </a:t>
                      </a: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растеж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 в </a:t>
                      </a: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рамките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 на </a:t>
                      </a: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регионалните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националните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 и </a:t>
                      </a: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международните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пазари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 и участие в </a:t>
                      </a: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процеса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 на </a:t>
                      </a: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иновации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;</a:t>
                      </a:r>
                      <a:endParaRPr lang="bg-BG" sz="1600" b="1" u="sng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bg-BG" sz="1600" b="1" u="sng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bg-BG" sz="16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Причини за избора на инвестиционен приоритет</a:t>
                      </a:r>
                      <a:endParaRPr lang="en-US" sz="1600" b="1" u="sng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EDE8"/>
                    </a:solidFill>
                  </a:tcPr>
                </a:tc>
              </a:tr>
              <a:tr h="1301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16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Необходимост от</a:t>
                      </a:r>
                    </a:p>
                    <a:p>
                      <a:pPr marL="285750" indent="-285750"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bg-BG" sz="16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насърчаване </a:t>
                      </a:r>
                      <a:r>
                        <a:rPr lang="bg-BG" sz="16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 инвестициите в частния сектор за развитие, растеж и диверсификация на </a:t>
                      </a:r>
                      <a:r>
                        <a:rPr lang="bg-BG" sz="16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МСП;</a:t>
                      </a:r>
                    </a:p>
                    <a:p>
                      <a:pPr marL="285750" indent="-285750"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bg-BG" sz="16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Прилагане на препоръка 5 на Съвета за подобряване на достъпа на МСП до финансиране</a:t>
                      </a:r>
                    </a:p>
                  </a:txBody>
                  <a:tcPr marL="68580" marR="68580" marT="0" marB="0">
                    <a:solidFill>
                      <a:srgbClr val="FFEDE8"/>
                    </a:solidFill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455787" y="5046275"/>
            <a:ext cx="8259531" cy="8309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bg-BG" sz="1600" b="1" u="sng" dirty="0" smtClean="0">
                <a:solidFill>
                  <a:prstClr val="white"/>
                </a:solidFill>
              </a:rPr>
              <a:t>Специфична цел:</a:t>
            </a:r>
          </a:p>
          <a:p>
            <a:pPr lvl="0" algn="ctr">
              <a:defRPr/>
            </a:pPr>
            <a:r>
              <a:rPr lang="ru-RU" sz="1600" b="1" dirty="0" err="1">
                <a:solidFill>
                  <a:prstClr val="white"/>
                </a:solidFill>
              </a:rPr>
              <a:t>Улесняване</a:t>
            </a:r>
            <a:r>
              <a:rPr lang="ru-RU" sz="1600" b="1" dirty="0">
                <a:solidFill>
                  <a:prstClr val="white"/>
                </a:solidFill>
              </a:rPr>
              <a:t> </a:t>
            </a:r>
            <a:r>
              <a:rPr lang="ru-RU" sz="1600" b="1" dirty="0" err="1">
                <a:solidFill>
                  <a:prstClr val="white"/>
                </a:solidFill>
              </a:rPr>
              <a:t>достъпа</a:t>
            </a:r>
            <a:r>
              <a:rPr lang="ru-RU" sz="1600" b="1" dirty="0">
                <a:solidFill>
                  <a:prstClr val="white"/>
                </a:solidFill>
              </a:rPr>
              <a:t> до </a:t>
            </a:r>
            <a:r>
              <a:rPr lang="ru-RU" sz="1600" b="1" dirty="0" err="1">
                <a:solidFill>
                  <a:prstClr val="white"/>
                </a:solidFill>
              </a:rPr>
              <a:t>финансиране</a:t>
            </a:r>
            <a:r>
              <a:rPr lang="ru-RU" sz="1600" b="1" dirty="0">
                <a:solidFill>
                  <a:prstClr val="white"/>
                </a:solidFill>
              </a:rPr>
              <a:t> за МСП чрез инструмент за </a:t>
            </a:r>
            <a:r>
              <a:rPr lang="ru-RU" sz="1600" b="1" dirty="0" err="1">
                <a:solidFill>
                  <a:prstClr val="white"/>
                </a:solidFill>
              </a:rPr>
              <a:t>портфейлни</a:t>
            </a:r>
            <a:r>
              <a:rPr lang="ru-RU" sz="1600" b="1" dirty="0">
                <a:solidFill>
                  <a:prstClr val="white"/>
                </a:solidFill>
              </a:rPr>
              <a:t> </a:t>
            </a:r>
            <a:r>
              <a:rPr lang="ru-RU" sz="1600" b="1" dirty="0" err="1">
                <a:solidFill>
                  <a:prstClr val="white"/>
                </a:solidFill>
              </a:rPr>
              <a:t>гаранции</a:t>
            </a:r>
            <a:r>
              <a:rPr lang="ru-RU" sz="1600" b="1" dirty="0">
                <a:solidFill>
                  <a:prstClr val="white"/>
                </a:solidFill>
              </a:rPr>
              <a:t> без </a:t>
            </a:r>
            <a:r>
              <a:rPr lang="ru-RU" sz="1600" b="1" dirty="0" err="1">
                <a:solidFill>
                  <a:prstClr val="white"/>
                </a:solidFill>
              </a:rPr>
              <a:t>таван</a:t>
            </a:r>
            <a:r>
              <a:rPr lang="ru-RU" sz="1600" b="1" dirty="0">
                <a:solidFill>
                  <a:prstClr val="white"/>
                </a:solidFill>
              </a:rPr>
              <a:t> на загубите</a:t>
            </a:r>
            <a:endParaRPr lang="bg-BG" sz="160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67543" y="5877272"/>
            <a:ext cx="8247775" cy="50405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bg-BG" altLang="en-US" sz="1600" b="1" dirty="0">
                <a:latin typeface="+mn-lt"/>
              </a:rPr>
              <a:t>Бюджет</a:t>
            </a:r>
            <a:r>
              <a:rPr lang="bg-BG" altLang="en-US" sz="1600" b="1" dirty="0" smtClean="0">
                <a:latin typeface="+mn-lt"/>
              </a:rPr>
              <a:t>:  102 млн. евро – 100% ЕФРР</a:t>
            </a:r>
            <a:endParaRPr lang="bg-BG" altLang="en-US" sz="1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598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5787" y="980728"/>
            <a:ext cx="8208911" cy="5544616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bg-BG" sz="1800" b="1" u="sng" dirty="0" smtClean="0">
                <a:solidFill>
                  <a:schemeClr val="tx1"/>
                </a:solidFill>
              </a:rPr>
              <a:t>Гаранции без таван на загубите</a:t>
            </a:r>
          </a:p>
          <a:p>
            <a:pPr marL="45720" indent="0" algn="just">
              <a:buNone/>
            </a:pPr>
            <a:r>
              <a:rPr lang="bg-BG" sz="1600" b="1" u="sng" dirty="0" smtClean="0">
                <a:solidFill>
                  <a:schemeClr val="tx1"/>
                </a:solidFill>
              </a:rPr>
              <a:t>Предимства:</a:t>
            </a:r>
          </a:p>
          <a:p>
            <a:pPr marL="285750" indent="-285750" algn="just">
              <a:spcBef>
                <a:spcPts val="300"/>
              </a:spcBef>
              <a:buClr>
                <a:schemeClr val="accent6"/>
              </a:buClr>
              <a:buFont typeface="Wingdings" pitchFamily="2" charset="2"/>
              <a:buChar char="Ø"/>
            </a:pPr>
            <a:r>
              <a:rPr lang="bg-BG" sz="1600" dirty="0" smtClean="0">
                <a:solidFill>
                  <a:schemeClr val="tx1"/>
                </a:solidFill>
              </a:rPr>
              <a:t>По-високо покритие на кредитен риск: не се изисква лимит на покритие – което осигурява по-благоприятни условия за ФП и МСП</a:t>
            </a:r>
          </a:p>
          <a:p>
            <a:pPr marL="285750" indent="-285750" algn="just">
              <a:spcBef>
                <a:spcPts val="300"/>
              </a:spcBef>
              <a:buClr>
                <a:schemeClr val="accent6"/>
              </a:buClr>
              <a:buFont typeface="Wingdings" pitchFamily="2" charset="2"/>
              <a:buChar char="Ø"/>
            </a:pPr>
            <a:r>
              <a:rPr lang="bg-BG" sz="1600" dirty="0" smtClean="0">
                <a:solidFill>
                  <a:schemeClr val="tx1"/>
                </a:solidFill>
              </a:rPr>
              <a:t>Може да се извърши 100% възстановяване по едно искане за плащане без изискване средствата да са усвоени за допустими инвестиции</a:t>
            </a:r>
          </a:p>
          <a:p>
            <a:pPr marL="285750" indent="-285750" algn="just">
              <a:spcBef>
                <a:spcPts val="300"/>
              </a:spcBef>
              <a:buClr>
                <a:schemeClr val="accent6"/>
              </a:buClr>
              <a:buFont typeface="Wingdings" pitchFamily="2" charset="2"/>
              <a:buChar char="Ø"/>
            </a:pPr>
            <a:r>
              <a:rPr lang="bg-BG" sz="1600" dirty="0" smtClean="0">
                <a:solidFill>
                  <a:schemeClr val="tx1"/>
                </a:solidFill>
              </a:rPr>
              <a:t>Облекчени изисквания към елементите и предварителните и текущите оценки и рамката за изпълнение на оперативната програма</a:t>
            </a:r>
          </a:p>
          <a:p>
            <a:pPr marL="285750" indent="-285750" algn="just">
              <a:spcBef>
                <a:spcPts val="300"/>
              </a:spcBef>
              <a:buClr>
                <a:schemeClr val="accent6"/>
              </a:buClr>
              <a:buFont typeface="Wingdings" pitchFamily="2" charset="2"/>
              <a:buChar char="Ø"/>
            </a:pPr>
            <a:r>
              <a:rPr lang="bg-BG" sz="1600" dirty="0">
                <a:solidFill>
                  <a:schemeClr val="tx1"/>
                </a:solidFill>
              </a:rPr>
              <a:t>Не се изисква национално </a:t>
            </a:r>
            <a:r>
              <a:rPr lang="bg-BG" sz="1600" dirty="0" err="1">
                <a:solidFill>
                  <a:schemeClr val="tx1"/>
                </a:solidFill>
              </a:rPr>
              <a:t>съфинансиране</a:t>
            </a:r>
            <a:endParaRPr lang="bg-BG" sz="1600" dirty="0">
              <a:solidFill>
                <a:schemeClr val="tx1"/>
              </a:solidFill>
            </a:endParaRPr>
          </a:p>
          <a:p>
            <a:pPr marL="285750" indent="-285750" algn="just">
              <a:spcBef>
                <a:spcPts val="300"/>
              </a:spcBef>
              <a:buClr>
                <a:schemeClr val="accent6"/>
              </a:buClr>
              <a:buFont typeface="Wingdings" pitchFamily="2" charset="2"/>
              <a:buChar char="Ø"/>
            </a:pPr>
            <a:endParaRPr lang="bg-BG" sz="1600" dirty="0" smtClean="0">
              <a:solidFill>
                <a:schemeClr val="tx1"/>
              </a:solidFill>
            </a:endParaRPr>
          </a:p>
          <a:p>
            <a:pPr marL="0" indent="0" algn="just">
              <a:spcBef>
                <a:spcPts val="300"/>
              </a:spcBef>
              <a:buClr>
                <a:schemeClr val="accent6"/>
              </a:buClr>
              <a:buNone/>
            </a:pPr>
            <a:r>
              <a:rPr lang="bg-BG" sz="1600" b="1" u="sng" dirty="0">
                <a:solidFill>
                  <a:schemeClr val="tx1"/>
                </a:solidFill>
              </a:rPr>
              <a:t>Структура на </a:t>
            </a:r>
            <a:r>
              <a:rPr lang="bg-BG" sz="1600" b="1" u="sng" dirty="0" smtClean="0">
                <a:solidFill>
                  <a:schemeClr val="tx1"/>
                </a:solidFill>
              </a:rPr>
              <a:t>управление:</a:t>
            </a:r>
          </a:p>
          <a:p>
            <a:pPr marL="0" indent="0" algn="just">
              <a:spcBef>
                <a:spcPts val="600"/>
              </a:spcBef>
              <a:buClr>
                <a:schemeClr val="accent6"/>
              </a:buClr>
              <a:buNone/>
            </a:pPr>
            <a:r>
              <a:rPr lang="bg-BG" sz="1600" dirty="0" smtClean="0">
                <a:solidFill>
                  <a:schemeClr val="tx1"/>
                </a:solidFill>
              </a:rPr>
              <a:t>В </a:t>
            </a:r>
            <a:r>
              <a:rPr lang="bg-BG" sz="1600" dirty="0">
                <a:solidFill>
                  <a:schemeClr val="tx1"/>
                </a:solidFill>
              </a:rPr>
              <a:t>съответствие с чл. 39 от Регламент 1303/2013 и Решение на ЕК 2014/660/ЕС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Ø"/>
            </a:pPr>
            <a:r>
              <a:rPr lang="bg-BG" sz="1600" dirty="0" smtClean="0">
                <a:solidFill>
                  <a:schemeClr val="tx1"/>
                </a:solidFill>
              </a:rPr>
              <a:t>Инструментите по Инициативата за МСП се считат за финансови инструменти, управляван индиректно от ЕК, като ЕК носи отговорност за доброто </a:t>
            </a:r>
            <a:r>
              <a:rPr lang="ru-RU" sz="1600" dirty="0" smtClean="0">
                <a:solidFill>
                  <a:schemeClr val="tx1"/>
                </a:solidFill>
              </a:rPr>
              <a:t>им </a:t>
            </a:r>
            <a:r>
              <a:rPr lang="ru-RU" sz="1600" dirty="0">
                <a:solidFill>
                  <a:schemeClr val="tx1"/>
                </a:solidFill>
              </a:rPr>
              <a:t>финансово управление</a:t>
            </a:r>
            <a:endParaRPr lang="bg-BG" sz="16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Ø"/>
            </a:pPr>
            <a:r>
              <a:rPr lang="bg-BG" sz="1600" dirty="0">
                <a:solidFill>
                  <a:schemeClr val="tx1"/>
                </a:solidFill>
              </a:rPr>
              <a:t>Инструментите се изпълняват въз основа на Финансово споразумение по образец, утвърден с Решение на ЕК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Ø"/>
            </a:pPr>
            <a:r>
              <a:rPr lang="bg-BG" sz="1600" dirty="0">
                <a:solidFill>
                  <a:schemeClr val="tx1"/>
                </a:solidFill>
              </a:rPr>
              <a:t>Управлението на инструментите </a:t>
            </a:r>
            <a:r>
              <a:rPr lang="bg-BG" sz="1600" dirty="0" smtClean="0">
                <a:solidFill>
                  <a:schemeClr val="tx1"/>
                </a:solidFill>
              </a:rPr>
              <a:t>се </a:t>
            </a:r>
            <a:r>
              <a:rPr lang="bg-BG" sz="1600" dirty="0">
                <a:solidFill>
                  <a:schemeClr val="tx1"/>
                </a:solidFill>
              </a:rPr>
              <a:t>контролира от Инвеститорски съвет, включващ представители на УО, ЕК, ЕИФ и ЕИБ</a:t>
            </a:r>
          </a:p>
          <a:p>
            <a:pPr marL="45720" indent="0" algn="just">
              <a:buNone/>
            </a:pPr>
            <a:endParaRPr lang="bg-BG" sz="1600" dirty="0">
              <a:solidFill>
                <a:schemeClr val="tx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55787" y="692696"/>
            <a:ext cx="8208912" cy="0"/>
          </a:xfrm>
          <a:prstGeom prst="line">
            <a:avLst/>
          </a:prstGeom>
          <a:ln w="28575"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perspectiveRelaxedModerately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55787" y="188641"/>
            <a:ext cx="8208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Приложим финансов </a:t>
            </a:r>
            <a:r>
              <a:rPr lang="bg-BG" sz="24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инструмент</a:t>
            </a:r>
            <a:endParaRPr lang="bg-BG" sz="2400" b="1" dirty="0">
              <a:gradFill>
                <a:gsLst>
                  <a:gs pos="0">
                    <a:prstClr val="black"/>
                  </a:gs>
                  <a:gs pos="40000">
                    <a:prstClr val="black">
                      <a:lumMod val="75000"/>
                      <a:lumOff val="25000"/>
                    </a:prstClr>
                  </a:gs>
                  <a:gs pos="100000">
                    <a:srgbClr val="212745">
                      <a:alpha val="65000"/>
                    </a:srgbClr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704761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467544" y="836712"/>
            <a:ext cx="8208912" cy="0"/>
          </a:xfrm>
          <a:prstGeom prst="line">
            <a:avLst/>
          </a:prstGeom>
          <a:ln w="28575"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perspectiveRelaxedModerately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455787" y="91903"/>
            <a:ext cx="8208912" cy="720079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28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Clr>
                <a:srgbClr val="F14124">
                  <a:lumMod val="75000"/>
                </a:srgbClr>
              </a:buClr>
              <a:buFont typeface="Georgia" pitchFamily="18" charset="0"/>
              <a:buNone/>
            </a:pPr>
            <a:r>
              <a:rPr lang="bg-BG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Проект на ОП ИМСП</a:t>
            </a:r>
            <a:endParaRPr lang="bg-BG" sz="2400" dirty="0">
              <a:gradFill>
                <a:gsLst>
                  <a:gs pos="0">
                    <a:prstClr val="black"/>
                  </a:gs>
                  <a:gs pos="40000">
                    <a:prstClr val="black">
                      <a:lumMod val="75000"/>
                      <a:lumOff val="25000"/>
                    </a:prstClr>
                  </a:gs>
                  <a:gs pos="100000">
                    <a:srgbClr val="212745">
                      <a:alpha val="65000"/>
                    </a:srgbClr>
                  </a:gs>
                </a:gsLst>
                <a:lin ang="5400000" scaled="0"/>
              </a:gra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330918"/>
              </p:ext>
            </p:extLst>
          </p:nvPr>
        </p:nvGraphicFramePr>
        <p:xfrm>
          <a:off x="539552" y="1052736"/>
          <a:ext cx="7992888" cy="1463040"/>
        </p:xfrm>
        <a:graphic>
          <a:graphicData uri="http://schemas.openxmlformats.org/drawingml/2006/table">
            <a:tbl>
              <a:tblPr firstRow="1" firstCol="1">
                <a:tableStyleId>{073A0DAA-6AF3-43AB-8588-CEC1D06C72B9}</a:tableStyleId>
              </a:tblPr>
              <a:tblGrid>
                <a:gridCol w="4164154"/>
                <a:gridCol w="1916248"/>
                <a:gridCol w="1912486"/>
              </a:tblGrid>
              <a:tr h="370840">
                <a:tc>
                  <a:txBody>
                    <a:bodyPr/>
                    <a:lstStyle/>
                    <a:p>
                      <a:r>
                        <a:rPr lang="bg-BG" sz="13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Индикатор</a:t>
                      </a:r>
                      <a:r>
                        <a:rPr lang="bg-BG" sz="1300" baseline="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за резултат</a:t>
                      </a:r>
                      <a:endParaRPr lang="bg-BG" sz="1300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Базова</a:t>
                      </a:r>
                      <a:r>
                        <a:rPr lang="bg-BG" sz="1300" baseline="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стойност</a:t>
                      </a:r>
                      <a:r>
                        <a:rPr lang="bg-BG" sz="1400" baseline="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bg-BG" sz="1400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Целева стойност (2023)</a:t>
                      </a:r>
                      <a:endParaRPr lang="bg-BG" sz="1300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3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% </a:t>
                      </a:r>
                      <a:r>
                        <a:rPr lang="ru-RU" sz="13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</a:t>
                      </a:r>
                      <a:r>
                        <a:rPr lang="ru-RU" sz="1300" dirty="0" err="1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предприятията</a:t>
                      </a:r>
                      <a:r>
                        <a:rPr lang="ru-RU" sz="13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успешно получили </a:t>
                      </a:r>
                      <a:r>
                        <a:rPr lang="ru-RU" sz="1300" dirty="0" err="1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финансиране</a:t>
                      </a:r>
                      <a:r>
                        <a:rPr lang="ru-RU" sz="13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чрез банков заем</a:t>
                      </a:r>
                      <a:endParaRPr lang="bg-BG" sz="13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70%</a:t>
                      </a:r>
                      <a:endParaRPr lang="bg-BG" sz="13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73%</a:t>
                      </a:r>
                      <a:endParaRPr lang="bg-BG" sz="13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rgbClr val="FFED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3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Производителност на МСП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3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bg-BG" sz="1300" kern="12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хил. лв./ заето лице</a:t>
                      </a:r>
                      <a:r>
                        <a:rPr lang="bg-BG" sz="13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bg-BG" sz="1300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bg-BG" sz="13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16.8</a:t>
                      </a:r>
                      <a:endParaRPr lang="bg-BG" sz="130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bg-BG" sz="13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19.3</a:t>
                      </a:r>
                      <a:endParaRPr lang="bg-BG" sz="130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rgbClr val="FFED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439762"/>
              </p:ext>
            </p:extLst>
          </p:nvPr>
        </p:nvGraphicFramePr>
        <p:xfrm>
          <a:off x="522452" y="2648064"/>
          <a:ext cx="8009988" cy="1717040"/>
        </p:xfrm>
        <a:graphic>
          <a:graphicData uri="http://schemas.openxmlformats.org/drawingml/2006/table">
            <a:tbl>
              <a:tblPr firstRow="1" firstCol="1">
                <a:tableStyleId>{073A0DAA-6AF3-43AB-8588-CEC1D06C72B9}</a:tableStyleId>
              </a:tblPr>
              <a:tblGrid>
                <a:gridCol w="4985652"/>
                <a:gridCol w="3024336"/>
              </a:tblGrid>
              <a:tr h="370840">
                <a:tc>
                  <a:txBody>
                    <a:bodyPr/>
                    <a:lstStyle/>
                    <a:p>
                      <a:r>
                        <a:rPr lang="bg-BG" sz="13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Индикатор</a:t>
                      </a:r>
                      <a:r>
                        <a:rPr lang="bg-BG" sz="1300" baseline="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за изпълнение</a:t>
                      </a:r>
                      <a:endParaRPr lang="bg-BG" sz="1300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3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Целева стойност (2023)</a:t>
                      </a: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bg-BG" sz="1300" noProof="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Общ размер</a:t>
                      </a:r>
                      <a:r>
                        <a:rPr lang="bg-BG" sz="1300" baseline="0" noProof="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на отпуснатите нови заеми от финансовите </a:t>
                      </a:r>
                      <a:r>
                        <a:rPr lang="bg-BG" sz="1300" baseline="0" noProof="0" dirty="0" err="1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посредници</a:t>
                      </a:r>
                      <a:r>
                        <a:rPr lang="bg-BG" sz="1300" baseline="0" noProof="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- евро</a:t>
                      </a:r>
                      <a:endParaRPr lang="bg-BG" sz="1300" noProof="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408 000 </a:t>
                      </a:r>
                      <a:r>
                        <a:rPr lang="bg-BG" sz="1300" b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000</a:t>
                      </a:r>
                      <a:endParaRPr lang="bg-BG" sz="13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rgbClr val="FFED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300" noProof="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Брой предприятия, получаващи финансова подкрепа, различна от БФП</a:t>
                      </a:r>
                      <a:endParaRPr lang="bg-BG" sz="1300" noProof="0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bg-BG" sz="13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2 816</a:t>
                      </a:r>
                      <a:endParaRPr lang="bg-BG" sz="13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rgbClr val="FFED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400" noProof="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Минимум </a:t>
                      </a:r>
                      <a:r>
                        <a:rPr lang="en-US" sz="1400" noProof="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Leverage </a:t>
                      </a:r>
                      <a:r>
                        <a:rPr lang="bg-BG" sz="1400" noProof="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bg-BG" sz="1400" noProof="0" dirty="0" err="1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лостов</a:t>
                      </a:r>
                      <a:r>
                        <a:rPr lang="bg-BG" sz="1400" baseline="0" noProof="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ефект)</a:t>
                      </a:r>
                      <a:endParaRPr lang="bg-BG" sz="1400" noProof="0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bg-BG" sz="13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bg-BG" sz="13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rgbClr val="FFED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871434"/>
              </p:ext>
            </p:extLst>
          </p:nvPr>
        </p:nvGraphicFramePr>
        <p:xfrm>
          <a:off x="539552" y="5279856"/>
          <a:ext cx="7992888" cy="1173480"/>
        </p:xfrm>
        <a:graphic>
          <a:graphicData uri="http://schemas.openxmlformats.org/drawingml/2006/table">
            <a:tbl>
              <a:tblPr firstRow="1" firstCol="1">
                <a:tableStyleId>{073A0DAA-6AF3-43AB-8588-CEC1D06C72B9}</a:tableStyleId>
              </a:tblPr>
              <a:tblGrid>
                <a:gridCol w="79928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sz="13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Предварителни условия за допустимост на </a:t>
                      </a:r>
                      <a:r>
                        <a:rPr lang="bg-BG" sz="13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финансирането</a:t>
                      </a:r>
                      <a:r>
                        <a:rPr lang="bg-BG" sz="1300" baseline="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за </a:t>
                      </a:r>
                      <a:r>
                        <a:rPr lang="bg-BG" sz="13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МСП</a:t>
                      </a:r>
                      <a:r>
                        <a:rPr lang="bg-BG" sz="13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които  ще бъдат потвърдени след  сключване на финансовото споразумение</a:t>
                      </a:r>
                      <a:endParaRPr lang="bg-BG" sz="1300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algn="ctr">
                        <a:buFont typeface="Wingdings" pitchFamily="2" charset="2"/>
                        <a:buChar char="ü"/>
                      </a:pPr>
                      <a:r>
                        <a:rPr lang="bg-BG" sz="1300" b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Портфейлни</a:t>
                      </a:r>
                      <a:r>
                        <a:rPr lang="bg-BG" sz="13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гаранции върху з</a:t>
                      </a:r>
                      <a:r>
                        <a:rPr lang="bg-BG" sz="13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аеми и/или лизинги;</a:t>
                      </a:r>
                    </a:p>
                    <a:p>
                      <a:pPr marL="285750" indent="-285750" algn="ctr">
                        <a:buFont typeface="Wingdings" pitchFamily="2" charset="2"/>
                        <a:buChar char="ü"/>
                      </a:pPr>
                      <a:r>
                        <a:rPr lang="bg-BG" sz="13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Инвестиции</a:t>
                      </a:r>
                      <a:r>
                        <a:rPr lang="bg-BG" sz="13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в материални и нематериални активи и/или оборотен капитал;</a:t>
                      </a:r>
                    </a:p>
                    <a:p>
                      <a:pPr marL="285750" indent="-285750" algn="ctr">
                        <a:buFont typeface="Wingdings" pitchFamily="2" charset="2"/>
                        <a:buChar char="ü"/>
                      </a:pPr>
                      <a:r>
                        <a:rPr lang="bg-BG" sz="13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Срок на заема – до 10 г.</a:t>
                      </a:r>
                      <a:endParaRPr lang="bg-BG" sz="13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rgbClr val="FFED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901951"/>
              </p:ext>
            </p:extLst>
          </p:nvPr>
        </p:nvGraphicFramePr>
        <p:xfrm>
          <a:off x="539552" y="4437112"/>
          <a:ext cx="7992888" cy="685800"/>
        </p:xfrm>
        <a:graphic>
          <a:graphicData uri="http://schemas.openxmlformats.org/drawingml/2006/table">
            <a:tbl>
              <a:tblPr firstRow="1" firstCol="1">
                <a:tableStyleId>{073A0DAA-6AF3-43AB-8588-CEC1D06C72B9}</a:tableStyleId>
              </a:tblPr>
              <a:tblGrid>
                <a:gridCol w="7992888"/>
              </a:tblGrid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Wingdings" pitchFamily="2" charset="2"/>
                        <a:buNone/>
                      </a:pPr>
                      <a:r>
                        <a:rPr lang="bg-BG" sz="13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Посочените по-горе индикатори</a:t>
                      </a:r>
                      <a:r>
                        <a:rPr lang="bg-BG" sz="13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съдържат минимални стойности. Очакванията са общия размер на отпуснати нови заеми на МСП да бъде между 400 и 600 млн. евро, което да доведе до </a:t>
                      </a:r>
                      <a:r>
                        <a:rPr lang="en-US" sz="13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leverage</a:t>
                      </a:r>
                      <a:r>
                        <a:rPr lang="bg-BG" sz="13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приблизително </a:t>
                      </a:r>
                      <a:r>
                        <a:rPr lang="en-US" sz="13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x6</a:t>
                      </a:r>
                      <a:endParaRPr lang="bg-BG" sz="13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rgbClr val="FFED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74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323528" y="980728"/>
            <a:ext cx="8352928" cy="49685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buNone/>
            </a:pPr>
            <a:endParaRPr lang="ru-RU" sz="20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3120009" y="3858654"/>
            <a:ext cx="962108" cy="1233500"/>
          </a:xfrm>
          <a:prstGeom prst="straightConnector1">
            <a:avLst/>
          </a:prstGeom>
          <a:ln w="952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467544" y="3863053"/>
            <a:ext cx="764950" cy="954366"/>
          </a:xfrm>
          <a:prstGeom prst="straightConnector1">
            <a:avLst/>
          </a:prstGeom>
          <a:ln w="952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226419" y="4230380"/>
            <a:ext cx="795291" cy="861774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>
            <a:spAutoFit/>
          </a:bodyPr>
          <a:lstStyle/>
          <a:p>
            <a:r>
              <a:rPr lang="bg-BG" sz="1000" b="1" dirty="0" smtClean="0">
                <a:latin typeface="Arial" panose="020B0604020202020204" pitchFamily="34" charset="0"/>
              </a:rPr>
              <a:t>Поне 20% от риска остава за банката-кредитор</a:t>
            </a:r>
            <a:endParaRPr lang="en-GB" sz="1000" b="1" dirty="0">
              <a:latin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1111" y="4468470"/>
            <a:ext cx="1310609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>
            <a:spAutoFit/>
          </a:bodyPr>
          <a:lstStyle/>
          <a:p>
            <a:r>
              <a:rPr lang="bg-BG" sz="1000" b="1" dirty="0">
                <a:latin typeface="Arial" panose="020B0604020202020204" pitchFamily="34" charset="0"/>
              </a:rPr>
              <a:t>покрива </a:t>
            </a:r>
            <a:r>
              <a:rPr lang="bg-BG" sz="1000" b="1" dirty="0" smtClean="0">
                <a:latin typeface="Arial" panose="020B0604020202020204" pitchFamily="34" charset="0"/>
              </a:rPr>
              <a:t>се 50-80% от загубата на всеки кредит</a:t>
            </a:r>
            <a:endParaRPr lang="en-GB" sz="1000" b="1" dirty="0"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40289" y="2420888"/>
            <a:ext cx="1514438" cy="194768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40288" y="3863053"/>
            <a:ext cx="1091951" cy="5055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72000" bIns="36000" rtlCol="0" anchor="ctr"/>
          <a:lstStyle/>
          <a:p>
            <a:r>
              <a:rPr lang="bg-BG" sz="10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ОПРКБИ</a:t>
            </a: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31840" y="2636912"/>
            <a:ext cx="23025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200" b="1" dirty="0" smtClean="0">
                <a:latin typeface="Arial" panose="020B0604020202020204" pitchFamily="34" charset="0"/>
              </a:rPr>
              <a:t>Портфейл от нови МСП кредити с гаранции</a:t>
            </a:r>
            <a:endParaRPr lang="en-GB" sz="1200" b="1" dirty="0">
              <a:latin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81992" y="1844824"/>
            <a:ext cx="24260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dirty="0">
                <a:latin typeface="Arial" panose="020B0604020202020204" pitchFamily="34" charset="0"/>
              </a:rPr>
              <a:t>Инициатива за МСП </a:t>
            </a:r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24065" y="1835532"/>
            <a:ext cx="4456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dirty="0" smtClean="0">
                <a:latin typeface="Arial" panose="020B0604020202020204" pitchFamily="34" charset="0"/>
              </a:rPr>
              <a:t>Гаранционен инструмент по ДЖЕРЕМИ</a:t>
            </a:r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32494" y="2420889"/>
            <a:ext cx="1693965" cy="1947688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59632" y="2420888"/>
            <a:ext cx="1140301" cy="194769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72000" bIns="36000" rtlCol="0" anchor="ctr"/>
          <a:lstStyle/>
          <a:p>
            <a:r>
              <a:rPr lang="en-US" sz="10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E</a:t>
            </a:r>
            <a:r>
              <a:rPr lang="bg-BG" sz="10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ИБ</a:t>
            </a:r>
          </a:p>
          <a:p>
            <a:endParaRPr lang="bg-BG" sz="10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bg-BG" sz="10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ЕИФ</a:t>
            </a:r>
          </a:p>
          <a:p>
            <a:endParaRPr lang="bg-BG" sz="10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bg-BG" sz="10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Бюджет на ЕС </a:t>
            </a:r>
            <a:r>
              <a:rPr lang="bg-BG" sz="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(</a:t>
            </a:r>
            <a:r>
              <a:rPr lang="en-US" sz="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COSME/H2020</a:t>
            </a:r>
            <a:r>
              <a:rPr lang="bg-BG" sz="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)</a:t>
            </a:r>
          </a:p>
          <a:p>
            <a:r>
              <a:rPr lang="bg-BG" sz="10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ОП ИМСП</a:t>
            </a: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7" name="Right Brace 16"/>
          <p:cNvSpPr/>
          <p:nvPr/>
        </p:nvSpPr>
        <p:spPr>
          <a:xfrm>
            <a:off x="2926460" y="2420890"/>
            <a:ext cx="66686" cy="1947687"/>
          </a:xfrm>
          <a:prstGeom prst="rightBrace">
            <a:avLst>
              <a:gd name="adj1" fmla="val 52425"/>
              <a:gd name="adj2" fmla="val 46421"/>
            </a:avLst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154727" y="3542238"/>
            <a:ext cx="1293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000" b="1" dirty="0" smtClean="0">
                <a:latin typeface="Arial" panose="020B0604020202020204" pitchFamily="34" charset="0"/>
              </a:rPr>
              <a:t>Риск </a:t>
            </a:r>
            <a:r>
              <a:rPr lang="bg-BG" sz="1000" b="1" dirty="0">
                <a:latin typeface="Arial" panose="020B0604020202020204" pitchFamily="34" charset="0"/>
              </a:rPr>
              <a:t>за банката-кредитор</a:t>
            </a:r>
            <a:endParaRPr lang="en-GB" sz="1000" b="1" dirty="0">
              <a:latin typeface="Arial" panose="020B0604020202020204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4355976" y="4241810"/>
            <a:ext cx="1224136" cy="915382"/>
          </a:xfrm>
          <a:prstGeom prst="straightConnector1">
            <a:avLst/>
          </a:prstGeom>
          <a:ln w="952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644008" y="4387055"/>
            <a:ext cx="972363" cy="842145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36000">
            <a:spAutoFit/>
          </a:bodyPr>
          <a:lstStyle/>
          <a:p>
            <a:r>
              <a:rPr lang="bg-BG" sz="1000" b="1" dirty="0" smtClean="0">
                <a:latin typeface="Arial" panose="020B0604020202020204" pitchFamily="34" charset="0"/>
              </a:rPr>
              <a:t>Покритие на 50-80% от загубата до 25 % загуби в портфейла</a:t>
            </a:r>
            <a:endParaRPr lang="en-GB" sz="1000" b="1" dirty="0">
              <a:latin typeface="Arial" panose="020B0604020202020204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455787" y="632917"/>
            <a:ext cx="8208912" cy="0"/>
          </a:xfrm>
          <a:prstGeom prst="line">
            <a:avLst/>
          </a:prstGeom>
          <a:ln w="28575"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perspectiveRelaxedModerately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>
            <a:off x="455787" y="91903"/>
            <a:ext cx="8208912" cy="528785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28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Clr>
                <a:srgbClr val="F14124">
                  <a:lumMod val="75000"/>
                </a:srgbClr>
              </a:buClr>
              <a:buFont typeface="Georgia" pitchFamily="18" charset="0"/>
              <a:buNone/>
            </a:pPr>
            <a:r>
              <a:rPr lang="bg-BG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Различия с </a:t>
            </a:r>
            <a:r>
              <a:rPr lang="bg-BG" sz="2400" dirty="0" err="1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Джереми</a:t>
            </a:r>
            <a:endParaRPr lang="bg-BG" sz="2400" dirty="0">
              <a:gradFill>
                <a:gsLst>
                  <a:gs pos="0">
                    <a:prstClr val="black"/>
                  </a:gs>
                  <a:gs pos="40000">
                    <a:prstClr val="black">
                      <a:lumMod val="75000"/>
                      <a:lumOff val="25000"/>
                    </a:prstClr>
                  </a:gs>
                  <a:gs pos="100000">
                    <a:srgbClr val="212745">
                      <a:alpha val="65000"/>
                    </a:srgbClr>
                  </a:gs>
                </a:gsLst>
                <a:lin ang="5400000" scaled="0"/>
              </a:gradFill>
            </a:endParaRPr>
          </a:p>
        </p:txBody>
      </p:sp>
      <p:sp>
        <p:nvSpPr>
          <p:cNvPr id="26" name="Right Brace 25"/>
          <p:cNvSpPr/>
          <p:nvPr/>
        </p:nvSpPr>
        <p:spPr>
          <a:xfrm>
            <a:off x="7114750" y="2420890"/>
            <a:ext cx="121546" cy="1920398"/>
          </a:xfrm>
          <a:prstGeom prst="rightBrace">
            <a:avLst>
              <a:gd name="adj1" fmla="val 52425"/>
              <a:gd name="adj2" fmla="val 46421"/>
            </a:avLst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27" name="Right Brace 26"/>
          <p:cNvSpPr/>
          <p:nvPr/>
        </p:nvSpPr>
        <p:spPr>
          <a:xfrm rot="16200000" flipH="1" flipV="1">
            <a:off x="1782804" y="3819983"/>
            <a:ext cx="93958" cy="1140300"/>
          </a:xfrm>
          <a:prstGeom prst="rightBrace">
            <a:avLst>
              <a:gd name="adj1" fmla="val 52425"/>
              <a:gd name="adj2" fmla="val 46421"/>
            </a:avLst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28" name="Right Brace 27"/>
          <p:cNvSpPr/>
          <p:nvPr/>
        </p:nvSpPr>
        <p:spPr>
          <a:xfrm rot="16200000" flipH="1" flipV="1">
            <a:off x="6072337" y="3933059"/>
            <a:ext cx="72008" cy="936104"/>
          </a:xfrm>
          <a:prstGeom prst="rightBrace">
            <a:avLst>
              <a:gd name="adj1" fmla="val 52425"/>
              <a:gd name="adj2" fmla="val 46421"/>
            </a:avLst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152617"/>
      </p:ext>
    </p:extLst>
  </p:cSld>
  <p:clrMapOvr>
    <a:masterClrMapping/>
  </p:clrMapOvr>
</p:sld>
</file>

<file path=ppt/theme/theme1.xml><?xml version="1.0" encoding="utf-8"?>
<a:theme xmlns:a="http://schemas.openxmlformats.org/drawingml/2006/main" name="OPIK-Portrait_Transperant_14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OPIK-Portrait_Transperant_14</Template>
  <TotalTime>3700</TotalTime>
  <Words>739</Words>
  <Application>Microsoft Office PowerPoint</Application>
  <PresentationFormat>On-screen Show (4:3)</PresentationFormat>
  <Paragraphs>93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OPIK-Portrait_Transperant_14</vt:lpstr>
      <vt:lpstr>1_Slipstream</vt:lpstr>
      <vt:lpstr>ПРОЕКТ НА  ОПЕРАТИВНА ПРОГРАМА ИНИЦИАТИВА ЗА МАЛКИ И СРЕДНИ ПРЕДПРИЯТИЯ   Боровец, 17 септември2015 г.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ОПЕРАТИВНА ПРОГРАМА ИНОВАЦИИ И КОНКУРЕНТОСПОСОБНОСТ</dc:title>
  <dc:creator>МЕЕ</dc:creator>
  <cp:lastModifiedBy>ME</cp:lastModifiedBy>
  <cp:revision>270</cp:revision>
  <cp:lastPrinted>2015-09-16T08:44:41Z</cp:lastPrinted>
  <dcterms:created xsi:type="dcterms:W3CDTF">2014-12-09T08:44:51Z</dcterms:created>
  <dcterms:modified xsi:type="dcterms:W3CDTF">2015-09-16T14:11:51Z</dcterms:modified>
</cp:coreProperties>
</file>