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603" r:id="rId2"/>
    <p:sldId id="604" r:id="rId3"/>
    <p:sldId id="605" r:id="rId4"/>
    <p:sldId id="617" r:id="rId5"/>
    <p:sldId id="607" r:id="rId6"/>
    <p:sldId id="606" r:id="rId7"/>
    <p:sldId id="608" r:id="rId8"/>
    <p:sldId id="620" r:id="rId9"/>
    <p:sldId id="619" r:id="rId10"/>
    <p:sldId id="621" r:id="rId11"/>
    <p:sldId id="640" r:id="rId12"/>
    <p:sldId id="609" r:id="rId13"/>
    <p:sldId id="610" r:id="rId14"/>
    <p:sldId id="611" r:id="rId15"/>
    <p:sldId id="612" r:id="rId16"/>
    <p:sldId id="624" r:id="rId17"/>
    <p:sldId id="623" r:id="rId18"/>
    <p:sldId id="622" r:id="rId19"/>
    <p:sldId id="626" r:id="rId20"/>
    <p:sldId id="637" r:id="rId21"/>
    <p:sldId id="634" r:id="rId22"/>
    <p:sldId id="636" r:id="rId23"/>
    <p:sldId id="635" r:id="rId24"/>
    <p:sldId id="638" r:id="rId25"/>
    <p:sldId id="639" r:id="rId26"/>
    <p:sldId id="633" r:id="rId27"/>
    <p:sldId id="632" r:id="rId28"/>
    <p:sldId id="630" r:id="rId29"/>
  </p:sldIdLst>
  <p:sldSz cx="9144000" cy="6858000" type="screen4x3"/>
  <p:notesSz cx="6797675" cy="9926638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10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0" autoAdjust="0"/>
    <p:restoredTop sz="89598" autoAdjust="0"/>
  </p:normalViewPr>
  <p:slideViewPr>
    <p:cSldViewPr>
      <p:cViewPr>
        <p:scale>
          <a:sx n="100" d="100"/>
          <a:sy n="100" d="100"/>
        </p:scale>
        <p:origin x="-1050" y="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/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'Worksheet 1'!$E$4:$E$8</c:f>
              <c:strCache>
                <c:ptCount val="5"/>
                <c:pt idx="0">
                  <c:v>Благоевград</c:v>
                </c:pt>
                <c:pt idx="1">
                  <c:v>Кюстендил</c:v>
                </c:pt>
                <c:pt idx="2">
                  <c:v>Перник</c:v>
                </c:pt>
                <c:pt idx="3">
                  <c:v>София град</c:v>
                </c:pt>
                <c:pt idx="4">
                  <c:v>София област</c:v>
                </c:pt>
              </c:strCache>
            </c:strRef>
          </c:cat>
          <c:val>
            <c:numRef>
              <c:f>'Worksheet 1'!$F$4:$F$8</c:f>
              <c:numCache>
                <c:formatCode>0.00%</c:formatCode>
                <c:ptCount val="5"/>
                <c:pt idx="0">
                  <c:v>6.5633546034639931E-2</c:v>
                </c:pt>
                <c:pt idx="1">
                  <c:v>2.7347310847766638E-2</c:v>
                </c:pt>
                <c:pt idx="2">
                  <c:v>2.9170464904284411E-2</c:v>
                </c:pt>
                <c:pt idx="3">
                  <c:v>0.81130355515041019</c:v>
                </c:pt>
                <c:pt idx="4">
                  <c:v>6.6545123062898809E-2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59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C9BC0D2-DE78-43A2-BABC-FAB2718D146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6282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FA7FBA-11D8-4957-B65C-62A204008F23}" type="datetimeFigureOut">
              <a:rPr lang="bg-BG"/>
              <a:pPr>
                <a:defRPr/>
              </a:pPr>
              <a:t>12.12.2013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2409DE-67FE-4574-8161-63A4B918296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6862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2409DE-67FE-4574-8161-63A4B9182961}" type="slidenum">
              <a:rPr lang="bg-BG" smtClean="0"/>
              <a:pPr>
                <a:defRPr/>
              </a:pPr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2706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FE5A2E-5F81-4FDC-800C-97562D111525}" type="slidenum">
              <a:rPr lang="bg-BG" smtClean="0"/>
              <a:pPr eaLnBrk="1" hangingPunct="1"/>
              <a:t>28</a:t>
            </a:fld>
            <a:endParaRPr 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6FA0C-4EF9-40F1-AF19-366F45E3F99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876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B5065-F638-4D57-9490-B1814684F70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36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34643-C176-4099-AFC5-626401F05CD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11886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91C0D-F03C-493F-AAF5-3A9786720A6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7143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E46F7-AEC1-422B-81A8-063F887B89D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328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92B57-4FB2-470A-A99E-F1053B4C6AD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631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B44A6-A29F-44F2-957D-1D651D15B03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941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82C71-E155-46D2-A716-245D2D861BA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21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A6DDE-807A-4767-9DF6-6FBEC8A2987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415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357C3-B141-4DD7-8F64-37F51AEAECA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803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EF7B6-AC54-47F7-962B-320D8CD46A1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485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89B63-D405-4D2A-B538-0932BE846B1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096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7945B5B-EA07-49BC-B276-03C82FBB58A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jeremie.bg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hyperlink" Target="http://www.eufunds.bg/" TargetMode="External"/><Relationship Id="rId4" Type="http://schemas.openxmlformats.org/officeDocument/2006/relationships/hyperlink" Target="http://www.opcompetitiveness.b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609600"/>
            <a:ext cx="13747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/>
          </p:cNvSpPr>
          <p:nvPr/>
        </p:nvSpPr>
        <p:spPr bwMode="auto">
          <a:xfrm>
            <a:off x="437397" y="1905000"/>
            <a:ext cx="82296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0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bg-BG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Оперативна програма</a:t>
            </a:r>
            <a:br>
              <a:rPr lang="bg-BG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„Развитие на конкурентоспособността на българската икономика” 2007-2013</a:t>
            </a:r>
            <a:endParaRPr 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bg-BG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Управляващ орган на </a:t>
            </a:r>
            <a:r>
              <a:rPr lang="bg-BG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ОПРКБИ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bg-BG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ГД </a:t>
            </a:r>
            <a:r>
              <a:rPr lang="bg-BG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„Европейски фондове за конкурентоспособност“</a:t>
            </a:r>
            <a:endParaRPr lang="en-US" sz="2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bg-BG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Министерство на </a:t>
            </a:r>
            <a:r>
              <a:rPr lang="bg-BG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икономиката и енергетиката</a:t>
            </a:r>
            <a:endParaRPr lang="en-US" sz="2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bg-BG" sz="2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grpSp>
        <p:nvGrpSpPr>
          <p:cNvPr id="2052" name="Group 19"/>
          <p:cNvGrpSpPr>
            <a:grpSpLocks noChangeAspect="1"/>
          </p:cNvGrpSpPr>
          <p:nvPr/>
        </p:nvGrpSpPr>
        <p:grpSpPr bwMode="auto">
          <a:xfrm>
            <a:off x="366713" y="5570538"/>
            <a:ext cx="8410575" cy="1130300"/>
            <a:chOff x="2371" y="4877"/>
            <a:chExt cx="7543" cy="1016"/>
          </a:xfrm>
        </p:grpSpPr>
        <p:sp>
          <p:nvSpPr>
            <p:cNvPr id="2053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4" name="Group 21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2055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2056" name="Picture 23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" name="Picture 24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" name="Picture 25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9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(4)</a:t>
            </a:r>
          </a:p>
        </p:txBody>
      </p:sp>
      <p:pic>
        <p:nvPicPr>
          <p:cNvPr id="7171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096" name="Group 9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717"/>
              </p:ext>
            </p:extLst>
          </p:nvPr>
        </p:nvGraphicFramePr>
        <p:xfrm>
          <a:off x="609600" y="1447800"/>
          <a:ext cx="7956550" cy="3932511"/>
        </p:xfrm>
        <a:graphic>
          <a:graphicData uri="http://schemas.openxmlformats.org/drawingml/2006/table">
            <a:tbl>
              <a:tblPr/>
              <a:tblGrid>
                <a:gridCol w="2266950"/>
                <a:gridCol w="2030413"/>
                <a:gridCol w="1943100"/>
                <a:gridCol w="1716087"/>
              </a:tblGrid>
              <a:tr h="64017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61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BG161PO003-1.2.02 „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Създаване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нови и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укрепване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съществуващи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офиси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технологичен трансфер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kumimoji="0" lang="bg-BG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6 048 460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3 798 959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634 076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339 061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6 682 537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bg-B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4 138 02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bg-B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BG161PO003-1.2.03 „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Създаване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нови и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укрепване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съществуващи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технологични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центрове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kumimoji="0" lang="bg-BG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241" name="Group 12"/>
          <p:cNvGrpSpPr>
            <a:grpSpLocks noChangeAspect="1"/>
          </p:cNvGrpSpPr>
          <p:nvPr/>
        </p:nvGrpSpPr>
        <p:grpSpPr bwMode="auto">
          <a:xfrm>
            <a:off x="457200" y="5779538"/>
            <a:ext cx="8408988" cy="913362"/>
            <a:chOff x="2371" y="4877"/>
            <a:chExt cx="7543" cy="1016"/>
          </a:xfrm>
        </p:grpSpPr>
        <p:sp>
          <p:nvSpPr>
            <p:cNvPr id="7242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43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7244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7245" name="Picture 16" descr="EU-logo_fit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6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7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48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35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1" hangingPunct="1">
              <a:defRPr/>
            </a:pPr>
            <a:r>
              <a:rPr lang="bg-BG" sz="2000" b="1" i="1" kern="1200" dirty="0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+mn-cs"/>
              </a:rPr>
              <a:t>Сключени договори в Югозападен район за </a:t>
            </a:r>
            <a:br>
              <a:rPr lang="bg-BG" sz="2000" b="1" i="1" kern="1200" dirty="0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+mn-cs"/>
              </a:rPr>
            </a:br>
            <a:r>
              <a:rPr lang="bg-BG" sz="2000" b="1" i="1" kern="1200" dirty="0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+mn-cs"/>
              </a:rPr>
              <a:t>планиране към 30.11.201</a:t>
            </a:r>
            <a:r>
              <a:rPr lang="en-US" sz="2000" b="1" i="1" kern="1200" dirty="0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+mn-cs"/>
              </a:rPr>
              <a:t>3</a:t>
            </a:r>
            <a:r>
              <a:rPr lang="bg-BG" sz="2000" b="1" i="1" kern="1200" dirty="0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+mn-cs"/>
              </a:rPr>
              <a:t> г. (5</a:t>
            </a:r>
            <a:r>
              <a:rPr lang="bg-BG" sz="2000" b="1" i="1" kern="1200" dirty="0" smtClean="0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+mn-cs"/>
              </a:rPr>
              <a:t>)</a:t>
            </a:r>
            <a:endParaRPr lang="bg-BG" dirty="0"/>
          </a:p>
        </p:txBody>
      </p:sp>
      <p:pic>
        <p:nvPicPr>
          <p:cNvPr id="5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431746"/>
              </p:ext>
            </p:extLst>
          </p:nvPr>
        </p:nvGraphicFramePr>
        <p:xfrm>
          <a:off x="457200" y="1600201"/>
          <a:ext cx="8489950" cy="3386488"/>
        </p:xfrm>
        <a:graphic>
          <a:graphicData uri="http://schemas.openxmlformats.org/drawingml/2006/table">
            <a:tbl>
              <a:tblPr/>
              <a:tblGrid>
                <a:gridCol w="2419350"/>
                <a:gridCol w="2165350"/>
                <a:gridCol w="2073275"/>
                <a:gridCol w="1831975"/>
              </a:tblGrid>
              <a:tr h="61301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62720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„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на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приложните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изследвания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изследователските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организации в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България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39 715 991,20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33 758 352,96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72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72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72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72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387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39 715 991,20</a:t>
                      </a:r>
                      <a:endParaRPr kumimoji="0" 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33 758 352,96</a:t>
                      </a:r>
                      <a:endParaRPr kumimoji="0" 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387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„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Създаване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научно-технологичен парк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bg-BG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766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105,66</a:t>
                      </a:r>
                      <a:endParaRPr kumimoji="0" lang="bg-BG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259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293,34</a:t>
                      </a:r>
                      <a:endParaRPr kumimoji="0" lang="bg-BG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387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 по ПО 1: 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303 125 004,6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247 111 325,5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6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(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6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8195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186" name="Group 9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40388"/>
              </p:ext>
            </p:extLst>
          </p:nvPr>
        </p:nvGraphicFramePr>
        <p:xfrm>
          <a:off x="381000" y="1600200"/>
          <a:ext cx="8489950" cy="3932236"/>
        </p:xfrm>
        <a:graphic>
          <a:graphicData uri="http://schemas.openxmlformats.org/drawingml/2006/table">
            <a:tbl>
              <a:tblPr/>
              <a:tblGrid>
                <a:gridCol w="2419350"/>
                <a:gridCol w="2165350"/>
                <a:gridCol w="2073275"/>
                <a:gridCol w="1831975"/>
              </a:tblGrid>
              <a:tr h="64013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BG161PO003-2.1.01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„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Технологична модернизация в предприятията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- 23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36 864 009.31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10 233 049.40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5 758 059.40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269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367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31733,42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3 282 000.00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656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47 173 436,38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12 448 241,00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BG161PO003-2.1.02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„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Покриване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международно признати стандарти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57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5 656 200.03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2 747 540.40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86 944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364 609.16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– 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195 590.00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96 783.15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8 261 227.03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4 005 716.66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260" name="Group 12"/>
          <p:cNvGrpSpPr>
            <a:grpSpLocks noChangeAspect="1"/>
          </p:cNvGrpSpPr>
          <p:nvPr/>
        </p:nvGrpSpPr>
        <p:grpSpPr bwMode="auto">
          <a:xfrm>
            <a:off x="382588" y="5638800"/>
            <a:ext cx="8408987" cy="1130300"/>
            <a:chOff x="2371" y="4877"/>
            <a:chExt cx="7543" cy="1016"/>
          </a:xfrm>
        </p:grpSpPr>
        <p:sp>
          <p:nvSpPr>
            <p:cNvPr id="8261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62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8263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8264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5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6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67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(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7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9219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12" name="Group 9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14151"/>
              </p:ext>
            </p:extLst>
          </p:nvPr>
        </p:nvGraphicFramePr>
        <p:xfrm>
          <a:off x="304800" y="1447800"/>
          <a:ext cx="8489950" cy="4024311"/>
        </p:xfrm>
        <a:graphic>
          <a:graphicData uri="http://schemas.openxmlformats.org/drawingml/2006/table">
            <a:tbl>
              <a:tblPr/>
              <a:tblGrid>
                <a:gridCol w="2419350"/>
                <a:gridCol w="2165350"/>
                <a:gridCol w="2073275"/>
                <a:gridCol w="1831975"/>
              </a:tblGrid>
              <a:tr h="73195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63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BG161PO003-2.1.03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„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Покриване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международно признати стандарти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75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4 469 369.23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2 204 693.00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70 909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31 783.16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567 088.00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089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938 849.23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833 034.25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BG161PO003-2.1.04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„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Технологична модернизация в малки и средни предприятия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35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32 559 806.81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18 889 588.40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157 520.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2 930 393.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6 451 991.92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6 200 792.28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846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9 920 179.40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34 974 402.26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9284" name="Group 12"/>
          <p:cNvGrpSpPr>
            <a:grpSpLocks noChangeAspect="1"/>
          </p:cNvGrpSpPr>
          <p:nvPr/>
        </p:nvGrpSpPr>
        <p:grpSpPr bwMode="auto">
          <a:xfrm>
            <a:off x="277813" y="5562600"/>
            <a:ext cx="8408987" cy="1130300"/>
            <a:chOff x="2371" y="4877"/>
            <a:chExt cx="7543" cy="1016"/>
          </a:xfrm>
        </p:grpSpPr>
        <p:sp>
          <p:nvSpPr>
            <p:cNvPr id="9285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86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9287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9288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89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90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291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(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8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0243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35" name="Group 9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064743"/>
              </p:ext>
            </p:extLst>
          </p:nvPr>
        </p:nvGraphicFramePr>
        <p:xfrm>
          <a:off x="304800" y="1447800"/>
          <a:ext cx="8566150" cy="3932236"/>
        </p:xfrm>
        <a:graphic>
          <a:graphicData uri="http://schemas.openxmlformats.org/drawingml/2006/table">
            <a:tbl>
              <a:tblPr/>
              <a:tblGrid>
                <a:gridCol w="2441575"/>
                <a:gridCol w="2184400"/>
                <a:gridCol w="2092325"/>
                <a:gridCol w="1847850"/>
              </a:tblGrid>
              <a:tr h="64013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BG161PO003-2.1.05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„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Технологична модернизация в големи предприятия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42 195 449.97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19 865 198.50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3 700 000.00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849.97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23 113 198.50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BG161PO003-2.1.06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„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Технологична модернизация в малки и средни предприятия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44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38 282 789.28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19 846 686.00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11 983 285.36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089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769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64 362 069.50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32 683 646.96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308" name="Group 12"/>
          <p:cNvGrpSpPr>
            <a:grpSpLocks noChangeAspect="1"/>
          </p:cNvGrpSpPr>
          <p:nvPr/>
        </p:nvGrpSpPr>
        <p:grpSpPr bwMode="auto">
          <a:xfrm>
            <a:off x="277813" y="5562600"/>
            <a:ext cx="8408987" cy="1130300"/>
            <a:chOff x="2371" y="4877"/>
            <a:chExt cx="7543" cy="1016"/>
          </a:xfrm>
        </p:grpSpPr>
        <p:sp>
          <p:nvSpPr>
            <p:cNvPr id="10309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10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0311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0312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13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14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315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(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9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1267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259" name="Group 9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75140"/>
              </p:ext>
            </p:extLst>
          </p:nvPr>
        </p:nvGraphicFramePr>
        <p:xfrm>
          <a:off x="381000" y="1630364"/>
          <a:ext cx="8305800" cy="3932236"/>
        </p:xfrm>
        <a:graphic>
          <a:graphicData uri="http://schemas.openxmlformats.org/drawingml/2006/table">
            <a:tbl>
              <a:tblPr/>
              <a:tblGrid>
                <a:gridCol w="2366963"/>
                <a:gridCol w="2119312"/>
                <a:gridCol w="2028825"/>
                <a:gridCol w="1790700"/>
              </a:tblGrid>
              <a:tr h="64013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BG161PO003-2.1.07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„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Технологична модернизация в големи предприятия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17 798 198.00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8 899 065.00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23 054 202.25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11 527 067.11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BG161PO003-2.1.08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„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Покриване на международно признати стандарти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- 110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11 037 913.32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8 183 645.20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89 200.00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- 2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282 389.04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2 824 763.48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9 514 033.40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332" name="Group 12"/>
          <p:cNvGrpSpPr>
            <a:grpSpLocks noChangeAspect="1"/>
          </p:cNvGrpSpPr>
          <p:nvPr/>
        </p:nvGrpSpPr>
        <p:grpSpPr bwMode="auto">
          <a:xfrm>
            <a:off x="342900" y="5638800"/>
            <a:ext cx="8408988" cy="1130300"/>
            <a:chOff x="2371" y="4877"/>
            <a:chExt cx="7543" cy="1016"/>
          </a:xfrm>
        </p:grpSpPr>
        <p:sp>
          <p:nvSpPr>
            <p:cNvPr id="11333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34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1335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1336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7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8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39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(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10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1267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259" name="Group 9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63806"/>
              </p:ext>
            </p:extLst>
          </p:nvPr>
        </p:nvGraphicFramePr>
        <p:xfrm>
          <a:off x="381000" y="1600200"/>
          <a:ext cx="8305800" cy="3932236"/>
        </p:xfrm>
        <a:graphic>
          <a:graphicData uri="http://schemas.openxmlformats.org/drawingml/2006/table">
            <a:tbl>
              <a:tblPr/>
              <a:tblGrid>
                <a:gridCol w="2366963"/>
                <a:gridCol w="2119312"/>
                <a:gridCol w="2028825"/>
                <a:gridCol w="1790700"/>
              </a:tblGrid>
              <a:tr h="64013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BG161PO003-2.1.10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„Подкрепа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предприятия и кооперации на хора с увреждания”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2 124 122.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1 750 82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357 268.68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339 405.24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256 494.00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202 410.00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2 737 88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2 292 636.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BG161PO003-2.1.11 „Технологична модернизация в малки и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предприятия"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- 60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70 735 09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44 737 86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3 729 164.59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2 454 275.21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–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1 720 881.74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1 032 529.00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1 754 744.00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1 052 846.40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1 180 800.00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826 550.00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79 120 687.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50 104 062.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332" name="Group 12"/>
          <p:cNvGrpSpPr>
            <a:grpSpLocks noChangeAspect="1"/>
          </p:cNvGrpSpPr>
          <p:nvPr/>
        </p:nvGrpSpPr>
        <p:grpSpPr bwMode="auto">
          <a:xfrm>
            <a:off x="342900" y="5638800"/>
            <a:ext cx="8408988" cy="1130300"/>
            <a:chOff x="2371" y="4877"/>
            <a:chExt cx="7543" cy="1016"/>
          </a:xfrm>
        </p:grpSpPr>
        <p:sp>
          <p:nvSpPr>
            <p:cNvPr id="11333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34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1335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1336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7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8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39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522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1267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259" name="Group 9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202992"/>
              </p:ext>
            </p:extLst>
          </p:nvPr>
        </p:nvGraphicFramePr>
        <p:xfrm>
          <a:off x="381000" y="1600200"/>
          <a:ext cx="8305800" cy="3932236"/>
        </p:xfrm>
        <a:graphic>
          <a:graphicData uri="http://schemas.openxmlformats.org/drawingml/2006/table">
            <a:tbl>
              <a:tblPr/>
              <a:tblGrid>
                <a:gridCol w="2366963"/>
                <a:gridCol w="2119312"/>
                <a:gridCol w="2028825"/>
                <a:gridCol w="1790700"/>
              </a:tblGrid>
              <a:tr h="64013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BG161PO003-2.1.12 „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Покриване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международно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признати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въвеждане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управление в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предприятията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109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27 816 939.00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20 543 881.00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2 011 143.26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1 508 355.40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– 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2 280 241.03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1 686 100.00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–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300 318.20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225 238.65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–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489 935.42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366 961.63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32 898 576.91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24 330 536.68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BG161PO003-2.1.13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„Технологична модернизация в малки и средни предприятия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kumimoji="0" lang="bg-BG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62878812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39337199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18013183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10433173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9827792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6275557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7550257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4929531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8 835 642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.59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5 665 123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.44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687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640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585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332" name="Group 12"/>
          <p:cNvGrpSpPr>
            <a:grpSpLocks noChangeAspect="1"/>
          </p:cNvGrpSpPr>
          <p:nvPr/>
        </p:nvGrpSpPr>
        <p:grpSpPr bwMode="auto">
          <a:xfrm>
            <a:off x="342900" y="5638800"/>
            <a:ext cx="8408988" cy="1130300"/>
            <a:chOff x="2371" y="4877"/>
            <a:chExt cx="7543" cy="1016"/>
          </a:xfrm>
        </p:grpSpPr>
        <p:sp>
          <p:nvSpPr>
            <p:cNvPr id="11333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34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1335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1336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7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8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39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522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1267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259" name="Group 9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572555"/>
              </p:ext>
            </p:extLst>
          </p:nvPr>
        </p:nvGraphicFramePr>
        <p:xfrm>
          <a:off x="381000" y="1600200"/>
          <a:ext cx="8305800" cy="3932236"/>
        </p:xfrm>
        <a:graphic>
          <a:graphicData uri="http://schemas.openxmlformats.org/drawingml/2006/table">
            <a:tbl>
              <a:tblPr/>
              <a:tblGrid>
                <a:gridCol w="2366963"/>
                <a:gridCol w="2119312"/>
                <a:gridCol w="2028825"/>
                <a:gridCol w="1790700"/>
              </a:tblGrid>
              <a:tr h="64013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BG161PO003-2.2.01 „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Подкрепа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създаване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развитие на бизнес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инкубатори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1 072 826.00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586 557.00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1 004 519.38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783 000.96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1 099 023.40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836 849.89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3 176 368.78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2 206 407.85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BG161PO003-2.3.01 „Инвестиции в „зелена индустрия“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8 409 500.00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4 000 </a:t>
                      </a:r>
                      <a:r>
                        <a:rPr kumimoji="0" lang="bg-BG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050,00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7 839 108.00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3 919 554.00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22 514 708,00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11 052 604,00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332" name="Group 12"/>
          <p:cNvGrpSpPr>
            <a:grpSpLocks noChangeAspect="1"/>
          </p:cNvGrpSpPr>
          <p:nvPr/>
        </p:nvGrpSpPr>
        <p:grpSpPr bwMode="auto">
          <a:xfrm>
            <a:off x="342900" y="5638800"/>
            <a:ext cx="8408988" cy="1130300"/>
            <a:chOff x="2371" y="4877"/>
            <a:chExt cx="7543" cy="1016"/>
          </a:xfrm>
        </p:grpSpPr>
        <p:sp>
          <p:nvSpPr>
            <p:cNvPr id="11333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34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1335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1336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7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8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39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522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30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.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11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1267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259" name="Group 9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06137"/>
              </p:ext>
            </p:extLst>
          </p:nvPr>
        </p:nvGraphicFramePr>
        <p:xfrm>
          <a:off x="381000" y="1416996"/>
          <a:ext cx="8305800" cy="3932236"/>
        </p:xfrm>
        <a:graphic>
          <a:graphicData uri="http://schemas.openxmlformats.org/drawingml/2006/table">
            <a:tbl>
              <a:tblPr/>
              <a:tblGrid>
                <a:gridCol w="2366963"/>
                <a:gridCol w="2119312"/>
                <a:gridCol w="2028825"/>
                <a:gridCol w="1790700"/>
              </a:tblGrid>
              <a:tr h="64013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G161PO003-2.3.02 „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Енергийна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ефективност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зелена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икономика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72 944.02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29 177.92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72 944.02</a:t>
                      </a:r>
                      <a:endParaRPr kumimoji="0" lang="bg-BG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29 177.92</a:t>
                      </a:r>
                      <a:endParaRPr kumimoji="0" lang="bg-BG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BG161PO003-2.4.01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„Подкрепа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развитието на клъстерите в България"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824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031,38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745,63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289 450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143 832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464 850.00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320 205.57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7 578 331,38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5 314 783,20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332" name="Group 12"/>
          <p:cNvGrpSpPr>
            <a:grpSpLocks noChangeAspect="1"/>
          </p:cNvGrpSpPr>
          <p:nvPr/>
        </p:nvGrpSpPr>
        <p:grpSpPr bwMode="auto">
          <a:xfrm>
            <a:off x="342900" y="5638800"/>
            <a:ext cx="8408988" cy="1130300"/>
            <a:chOff x="2371" y="4877"/>
            <a:chExt cx="7543" cy="1016"/>
          </a:xfrm>
        </p:grpSpPr>
        <p:sp>
          <p:nvSpPr>
            <p:cNvPr id="11333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34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1335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1336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7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8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39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314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ОП </a:t>
            </a:r>
            <a:r>
              <a:rPr lang="bg-BG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„Конкурентоспособност</a:t>
            </a:r>
            <a: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”</a:t>
            </a:r>
            <a:b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Цели</a:t>
            </a:r>
          </a:p>
        </p:txBody>
      </p:sp>
      <p:pic>
        <p:nvPicPr>
          <p:cNvPr id="3075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5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417639"/>
            <a:ext cx="8077200" cy="4362450"/>
          </a:xfrm>
          <a:extLst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bg-BG" sz="1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Обща цел: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1800" dirty="0" smtClean="0">
                <a:solidFill>
                  <a:schemeClr val="accent2"/>
                </a:solidFill>
              </a:rPr>
              <a:t>Развитие на динамична икономика, конкурентоспособна на европейския и световен пазар.</a:t>
            </a:r>
          </a:p>
          <a:p>
            <a:pPr eaLnBrk="1" hangingPunct="1">
              <a:lnSpc>
                <a:spcPct val="80000"/>
              </a:lnSpc>
              <a:defRPr/>
            </a:pPr>
            <a:endParaRPr lang="bg-BG" sz="1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bg-BG" sz="1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Специфични цели: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1800" dirty="0" smtClean="0">
                <a:solidFill>
                  <a:schemeClr val="accent2"/>
                </a:solidFill>
              </a:rPr>
              <a:t>Насърчаване на иновациите и повишаване ефективността на предприятията;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sz="1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sz="1800" dirty="0" smtClean="0">
                <a:solidFill>
                  <a:schemeClr val="accent2"/>
                </a:solidFill>
              </a:rPr>
              <a:t>Подобряване на бизнес средата.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bg-BG" sz="1800" dirty="0" smtClean="0">
              <a:solidFill>
                <a:schemeClr val="accent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bg-BG" sz="1800" dirty="0" smtClean="0">
                <a:solidFill>
                  <a:schemeClr val="accent2"/>
                </a:solidFill>
              </a:rPr>
              <a:t>Програмата действа на територията на цялата страна за периода от 2007 до 2013 г. и е финансирана от Европейския фонд за регионално развитие и националния бюджет на Република България.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bg-BG" sz="1800" dirty="0" smtClean="0">
              <a:solidFill>
                <a:schemeClr val="accent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bg-BG" sz="1800" dirty="0" smtClean="0">
                <a:solidFill>
                  <a:schemeClr val="accent2"/>
                </a:solidFill>
              </a:rPr>
              <a:t>Общият размер на публичните финансови средства е приблизително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bg-BG" sz="1800" dirty="0" smtClean="0">
                <a:solidFill>
                  <a:schemeClr val="accent2"/>
                </a:solidFill>
              </a:rPr>
              <a:t>1.2 млрд. евро. </a:t>
            </a:r>
          </a:p>
          <a:p>
            <a:pPr eaLnBrk="1" hangingPunct="1">
              <a:lnSpc>
                <a:spcPct val="80000"/>
              </a:lnSpc>
              <a:defRPr/>
            </a:pPr>
            <a:endParaRPr lang="bg-BG" sz="1800" dirty="0" smtClean="0">
              <a:solidFill>
                <a:schemeClr val="accent2"/>
              </a:solidFill>
            </a:endParaRPr>
          </a:p>
        </p:txBody>
      </p:sp>
      <p:grpSp>
        <p:nvGrpSpPr>
          <p:cNvPr id="3077" name="Group 12"/>
          <p:cNvGrpSpPr>
            <a:grpSpLocks noChangeAspect="1"/>
          </p:cNvGrpSpPr>
          <p:nvPr/>
        </p:nvGrpSpPr>
        <p:grpSpPr bwMode="auto">
          <a:xfrm>
            <a:off x="277813" y="5638800"/>
            <a:ext cx="8408987" cy="1130300"/>
            <a:chOff x="2371" y="4877"/>
            <a:chExt cx="7543" cy="1016"/>
          </a:xfrm>
        </p:grpSpPr>
        <p:sp>
          <p:nvSpPr>
            <p:cNvPr id="3078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9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3080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3081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2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3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84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4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1267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332" name="Group 12"/>
          <p:cNvGrpSpPr>
            <a:grpSpLocks noChangeAspect="1"/>
          </p:cNvGrpSpPr>
          <p:nvPr/>
        </p:nvGrpSpPr>
        <p:grpSpPr bwMode="auto">
          <a:xfrm>
            <a:off x="342900" y="5638800"/>
            <a:ext cx="8408988" cy="1130300"/>
            <a:chOff x="2371" y="4877"/>
            <a:chExt cx="7543" cy="1016"/>
          </a:xfrm>
        </p:grpSpPr>
        <p:sp>
          <p:nvSpPr>
            <p:cNvPr id="11333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34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1335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1336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7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8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39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  <p:graphicFrame>
        <p:nvGraphicFramePr>
          <p:cNvPr id="14" name="Group 9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409375"/>
              </p:ext>
            </p:extLst>
          </p:nvPr>
        </p:nvGraphicFramePr>
        <p:xfrm>
          <a:off x="381000" y="1524000"/>
          <a:ext cx="8305800" cy="3398724"/>
        </p:xfrm>
        <a:graphic>
          <a:graphicData uri="http://schemas.openxmlformats.org/drawingml/2006/table">
            <a:tbl>
              <a:tblPr/>
              <a:tblGrid>
                <a:gridCol w="2366963"/>
                <a:gridCol w="2119312"/>
                <a:gridCol w="2028825"/>
                <a:gridCol w="1790700"/>
              </a:tblGrid>
              <a:tr h="64013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42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G161PO003-2.4.02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„Подкрепа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развитието на клъстерите в България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- 25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18 323 992.91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11 840 313.95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3 810 811.00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1 977 938.10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22 134 803.91</a:t>
                      </a:r>
                      <a:endParaRPr kumimoji="0" lang="bg-BG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13 818 252.05</a:t>
                      </a:r>
                      <a:endParaRPr kumimoji="0" lang="bg-BG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816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G161PO003-2.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3.03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„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Изграждане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междусистемна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газова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връзка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България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Сърбия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642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361,04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893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566,31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 по ПО 2: 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827</a:t>
                      </a:r>
                      <a:endParaRPr kumimoji="0" lang="bg-B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591 517 080,6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398 781 952,51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0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5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1267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332" name="Group 12"/>
          <p:cNvGrpSpPr>
            <a:grpSpLocks noChangeAspect="1"/>
          </p:cNvGrpSpPr>
          <p:nvPr/>
        </p:nvGrpSpPr>
        <p:grpSpPr bwMode="auto">
          <a:xfrm>
            <a:off x="342900" y="5638800"/>
            <a:ext cx="8408988" cy="1130300"/>
            <a:chOff x="2371" y="4877"/>
            <a:chExt cx="7543" cy="1016"/>
          </a:xfrm>
        </p:grpSpPr>
        <p:sp>
          <p:nvSpPr>
            <p:cNvPr id="11333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34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1335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1336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7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8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39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835859"/>
              </p:ext>
            </p:extLst>
          </p:nvPr>
        </p:nvGraphicFramePr>
        <p:xfrm>
          <a:off x="687388" y="1417638"/>
          <a:ext cx="7770812" cy="4221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115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</a:t>
            </a:r>
            <a:r>
              <a:rPr lang="en-US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6</a:t>
            </a:r>
            <a:r>
              <a:rPr lang="bg-BG" sz="20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endParaRPr lang="bg-BG" sz="2000" b="1" i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1267" name="Picture 4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332" name="Group 12"/>
          <p:cNvGrpSpPr>
            <a:grpSpLocks noChangeAspect="1"/>
          </p:cNvGrpSpPr>
          <p:nvPr/>
        </p:nvGrpSpPr>
        <p:grpSpPr bwMode="auto">
          <a:xfrm>
            <a:off x="342900" y="5638800"/>
            <a:ext cx="8408988" cy="1130300"/>
            <a:chOff x="2371" y="4877"/>
            <a:chExt cx="7543" cy="1016"/>
          </a:xfrm>
        </p:grpSpPr>
        <p:sp>
          <p:nvSpPr>
            <p:cNvPr id="11333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34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1335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1336" name="Picture 16" descr="EU-logo_fit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7" name="Picture 17" descr="NSRRlogoCMYK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8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39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None/>
              <a:defRPr/>
            </a:pPr>
            <a:endParaRPr lang="bg-BG" sz="2000" dirty="0" smtClean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391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07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89063" y="838200"/>
            <a:ext cx="6264275" cy="3384550"/>
          </a:xfrm>
          <a:noFill/>
        </p:spPr>
      </p:pic>
      <p:sp>
        <p:nvSpPr>
          <p:cNvPr id="4" name="Rectangle 3"/>
          <p:cNvSpPr/>
          <p:nvPr/>
        </p:nvSpPr>
        <p:spPr>
          <a:xfrm>
            <a:off x="796925" y="4424363"/>
            <a:ext cx="215900" cy="180975"/>
          </a:xfrm>
          <a:prstGeom prst="rect">
            <a:avLst/>
          </a:prstGeom>
          <a:solidFill>
            <a:srgbClr val="66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b="1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6925" y="4800600"/>
            <a:ext cx="215900" cy="18097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b="1">
              <a:solidFill>
                <a:schemeClr val="tx2"/>
              </a:solidFill>
            </a:endParaRPr>
          </a:p>
        </p:txBody>
      </p:sp>
      <p:sp>
        <p:nvSpPr>
          <p:cNvPr id="21509" name="TextBox 7"/>
          <p:cNvSpPr txBox="1">
            <a:spLocks noChangeArrowheads="1"/>
          </p:cNvSpPr>
          <p:nvPr/>
        </p:nvSpPr>
        <p:spPr bwMode="auto">
          <a:xfrm>
            <a:off x="1385888" y="4343400"/>
            <a:ext cx="3276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bg-BG" altLang="bg-BG" sz="1200" b="1">
                <a:solidFill>
                  <a:schemeClr val="tx2"/>
                </a:solidFill>
              </a:rPr>
              <a:t>Сключени договори</a:t>
            </a:r>
          </a:p>
        </p:txBody>
      </p:sp>
      <p:sp>
        <p:nvSpPr>
          <p:cNvPr id="21510" name="TextBox 11"/>
          <p:cNvSpPr txBox="1">
            <a:spLocks noChangeArrowheads="1"/>
          </p:cNvSpPr>
          <p:nvPr/>
        </p:nvSpPr>
        <p:spPr bwMode="auto">
          <a:xfrm>
            <a:off x="1385888" y="4767263"/>
            <a:ext cx="3924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bg-BG" altLang="bg-BG" sz="1200" b="1">
                <a:solidFill>
                  <a:schemeClr val="tx2"/>
                </a:solidFill>
              </a:rPr>
              <a:t>Приключени договори / окончателни плащания</a:t>
            </a:r>
          </a:p>
        </p:txBody>
      </p:sp>
      <p:sp>
        <p:nvSpPr>
          <p:cNvPr id="21511" name="Rectangle 2"/>
          <p:cNvSpPr>
            <a:spLocks noChangeArrowheads="1"/>
          </p:cNvSpPr>
          <p:nvPr/>
        </p:nvSpPr>
        <p:spPr bwMode="auto">
          <a:xfrm>
            <a:off x="1174750" y="958850"/>
            <a:ext cx="6735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bg-BG" b="1"/>
              <a:t>Сключени договори по Приоритетни оси 1 и 2</a:t>
            </a:r>
            <a:endParaRPr lang="bg-BG" altLang="bg-BG" b="1"/>
          </a:p>
        </p:txBody>
      </p:sp>
      <p:pic>
        <p:nvPicPr>
          <p:cNvPr id="21512" name="Picture 4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719138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7620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ОП </a:t>
            </a:r>
            <a:r>
              <a:rPr lang="bg-BG" sz="2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„Конкурентоспособност</a:t>
            </a:r>
            <a:r>
              <a:rPr lang="bg-BG" sz="2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”</a:t>
            </a:r>
            <a:br>
              <a:rPr lang="bg-BG" sz="2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Изпълнение</a:t>
            </a:r>
            <a:endParaRPr lang="bg-BG" sz="2000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grpSp>
        <p:nvGrpSpPr>
          <p:cNvPr id="21514" name="Group 12"/>
          <p:cNvGrpSpPr>
            <a:grpSpLocks noChangeAspect="1"/>
          </p:cNvGrpSpPr>
          <p:nvPr/>
        </p:nvGrpSpPr>
        <p:grpSpPr bwMode="auto">
          <a:xfrm>
            <a:off x="423863" y="5116513"/>
            <a:ext cx="8408987" cy="1543050"/>
            <a:chOff x="2371" y="4496"/>
            <a:chExt cx="7543" cy="1387"/>
          </a:xfrm>
        </p:grpSpPr>
        <p:sp>
          <p:nvSpPr>
            <p:cNvPr id="21515" name="AutoShape 7"/>
            <p:cNvSpPr>
              <a:spLocks noChangeAspect="1" noChangeArrowheads="1"/>
            </p:cNvSpPr>
            <p:nvPr/>
          </p:nvSpPr>
          <p:spPr bwMode="auto">
            <a:xfrm>
              <a:off x="2371" y="4496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bg-BG"/>
            </a:p>
          </p:txBody>
        </p:sp>
        <p:grpSp>
          <p:nvGrpSpPr>
            <p:cNvPr id="21516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21517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bg-BG" altLang="bg-BG" sz="800">
                    <a:latin typeface="Tahoma" pitchFamily="34" charset="0"/>
                  </a:rPr>
                  <a:t>Европейски фонд </a:t>
                </a:r>
              </a:p>
              <a:p>
                <a:r>
                  <a:rPr lang="bg-BG" alt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r>
                  <a:rPr lang="bg-BG" altLang="bg-BG" sz="800">
                    <a:latin typeface="Tahoma" pitchFamily="34" charset="0"/>
                  </a:rPr>
                  <a:t>ЕВРОПЕЙСКИ СЪЮЗ</a:t>
                </a:r>
              </a:p>
              <a:p>
                <a:r>
                  <a:rPr lang="bg-BG" alt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 altLang="bg-BG" sz="1800">
                  <a:latin typeface="Tahoma" pitchFamily="34" charset="0"/>
                </a:endParaRPr>
              </a:p>
            </p:txBody>
          </p:sp>
          <p:pic>
            <p:nvPicPr>
              <p:cNvPr id="21518" name="Picture 16" descr="EU-logo_fit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19" name="Picture 17" descr="NSRRlogoCMYK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20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521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/>
                <a:r>
                  <a:rPr lang="bg-BG" alt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 altLang="bg-BG" sz="1800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59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1524000" y="274638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Текущи процедури за подбор на проекти </a:t>
            </a:r>
          </a:p>
        </p:txBody>
      </p:sp>
      <p:pic>
        <p:nvPicPr>
          <p:cNvPr id="14339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28600" y="1600200"/>
            <a:ext cx="8915400" cy="410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endParaRPr lang="bg-BG" sz="1400" dirty="0">
              <a:solidFill>
                <a:schemeClr val="accent2"/>
              </a:solidFill>
            </a:endParaRPr>
          </a:p>
          <a:p>
            <a:pPr marL="342900" lvl="1" indent="-342900">
              <a:spcBef>
                <a:spcPct val="40000"/>
              </a:spcBef>
            </a:pPr>
            <a:endParaRPr lang="bg-BG" sz="1600" u="sng" dirty="0">
              <a:solidFill>
                <a:schemeClr val="accent2"/>
              </a:solidFill>
            </a:endParaRP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endParaRPr lang="bg-BG" sz="2000" b="1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bg-BG" sz="2000" dirty="0">
                <a:solidFill>
                  <a:schemeClr val="accent2"/>
                </a:solidFill>
              </a:rPr>
              <a:t>	</a:t>
            </a:r>
            <a:r>
              <a:rPr lang="bg-BG" sz="2800" dirty="0">
                <a:solidFill>
                  <a:schemeClr val="accent2"/>
                </a:solidFill>
              </a:rPr>
              <a:t>	</a:t>
            </a:r>
          </a:p>
        </p:txBody>
      </p:sp>
      <p:grpSp>
        <p:nvGrpSpPr>
          <p:cNvPr id="14341" name="Group 12"/>
          <p:cNvGrpSpPr>
            <a:grpSpLocks noChangeAspect="1"/>
          </p:cNvGrpSpPr>
          <p:nvPr/>
        </p:nvGrpSpPr>
        <p:grpSpPr bwMode="auto">
          <a:xfrm>
            <a:off x="433388" y="5561013"/>
            <a:ext cx="8408987" cy="1130300"/>
            <a:chOff x="2371" y="4877"/>
            <a:chExt cx="7543" cy="1016"/>
          </a:xfrm>
        </p:grpSpPr>
        <p:sp>
          <p:nvSpPr>
            <p:cNvPr id="14342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3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4344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 dirty="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 dirty="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 dirty="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 dirty="0">
                    <a:latin typeface="Tahoma" pitchFamily="34" charset="0"/>
                  </a:rPr>
                  <a:t>Инвестираме във Вашето бъдеще</a:t>
                </a:r>
                <a:endParaRPr lang="bg-BG" dirty="0">
                  <a:latin typeface="Tahoma" pitchFamily="34" charset="0"/>
                </a:endParaRPr>
              </a:p>
            </p:txBody>
          </p:sp>
          <p:pic>
            <p:nvPicPr>
              <p:cNvPr id="14345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46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47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348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687388" y="1790090"/>
            <a:ext cx="7999412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  <a:defRPr/>
            </a:pPr>
            <a:r>
              <a:rPr lang="bg-BG" altLang="bg-BG" b="1" u="sng" dirty="0">
                <a:solidFill>
                  <a:schemeClr val="accent2"/>
                </a:solidFill>
              </a:rPr>
              <a:t>BG161PO003-2.1.14 „Технологична модернизация в малки и средни предприятия”: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  <a:defRPr/>
            </a:pPr>
            <a:endParaRPr lang="bg-BG" altLang="bg-BG" u="sng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§"/>
              <a:defRPr/>
            </a:pPr>
            <a:r>
              <a:rPr lang="bg-BG" altLang="bg-BG" dirty="0">
                <a:solidFill>
                  <a:schemeClr val="accent2"/>
                </a:solidFill>
              </a:rPr>
              <a:t>обявена на</a:t>
            </a:r>
            <a:r>
              <a:rPr lang="bg-BG" altLang="bg-BG" b="1" dirty="0">
                <a:solidFill>
                  <a:schemeClr val="accent2"/>
                </a:solidFill>
              </a:rPr>
              <a:t> 22 октомври 2013 г. с определен краен срок</a:t>
            </a:r>
            <a:r>
              <a:rPr lang="bg-BG" altLang="bg-BG" dirty="0">
                <a:solidFill>
                  <a:schemeClr val="accent2"/>
                </a:solidFill>
              </a:rPr>
              <a:t> за кандидатстване </a:t>
            </a:r>
            <a:r>
              <a:rPr lang="bg-BG" altLang="bg-BG" b="1" dirty="0">
                <a:solidFill>
                  <a:schemeClr val="accent2"/>
                </a:solidFill>
              </a:rPr>
              <a:t>27 декември 2013</a:t>
            </a:r>
            <a:r>
              <a:rPr lang="bg-BG" altLang="bg-BG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90000"/>
              </a:lnSpc>
              <a:spcBef>
                <a:spcPct val="40000"/>
              </a:spcBef>
              <a:defRPr/>
            </a:pPr>
            <a:endParaRPr lang="bg-BG" altLang="bg-BG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§"/>
              <a:defRPr/>
            </a:pPr>
            <a:r>
              <a:rPr lang="bg-BG" altLang="bg-BG" dirty="0">
                <a:solidFill>
                  <a:schemeClr val="accent2"/>
                </a:solidFill>
              </a:rPr>
              <a:t>общият размер на безвъзмездната финансова помощ по процедурата е </a:t>
            </a:r>
            <a:r>
              <a:rPr lang="bg-BG" altLang="bg-BG" b="1" dirty="0">
                <a:solidFill>
                  <a:schemeClr val="accent2"/>
                </a:solidFill>
              </a:rPr>
              <a:t>97 791 500 </a:t>
            </a:r>
            <a:r>
              <a:rPr lang="bg-BG" altLang="bg-BG" dirty="0">
                <a:solidFill>
                  <a:schemeClr val="accent2"/>
                </a:solidFill>
              </a:rPr>
              <a:t>лева.</a:t>
            </a:r>
          </a:p>
        </p:txBody>
      </p:sp>
    </p:spTree>
    <p:extLst>
      <p:ext uri="{BB962C8B-B14F-4D97-AF65-F5344CB8AC3E}">
        <p14:creationId xmlns:p14="http://schemas.microsoft.com/office/powerpoint/2010/main" val="360612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ChangeArrowheads="1"/>
          </p:cNvSpPr>
          <p:nvPr>
            <p:ph/>
          </p:nvPr>
        </p:nvSpPr>
        <p:spPr bwMode="auto">
          <a:xfrm>
            <a:off x="1676400" y="274639"/>
            <a:ext cx="70104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indent="0" algn="ctr">
              <a:buNone/>
              <a:defRPr/>
            </a:pPr>
            <a: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Текущи процедури за подбор на проекти </a:t>
            </a:r>
          </a:p>
        </p:txBody>
      </p:sp>
      <p:pic>
        <p:nvPicPr>
          <p:cNvPr id="4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238919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2"/>
          <p:cNvGrpSpPr>
            <a:grpSpLocks noChangeAspect="1"/>
          </p:cNvGrpSpPr>
          <p:nvPr/>
        </p:nvGrpSpPr>
        <p:grpSpPr bwMode="auto">
          <a:xfrm>
            <a:off x="433388" y="5638800"/>
            <a:ext cx="8408987" cy="1052513"/>
            <a:chOff x="2371" y="4877"/>
            <a:chExt cx="7543" cy="1016"/>
          </a:xfrm>
        </p:grpSpPr>
        <p:sp>
          <p:nvSpPr>
            <p:cNvPr id="6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8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 dirty="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 dirty="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 dirty="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 dirty="0">
                    <a:latin typeface="Tahoma" pitchFamily="34" charset="0"/>
                  </a:rPr>
                  <a:t>Инвестираме във Вашето бъдеще</a:t>
                </a:r>
                <a:endParaRPr lang="bg-BG" dirty="0">
                  <a:latin typeface="Tahoma" pitchFamily="34" charset="0"/>
                </a:endParaRPr>
              </a:p>
            </p:txBody>
          </p:sp>
          <p:pic>
            <p:nvPicPr>
              <p:cNvPr id="9" name="Picture 16" descr="EU-logo_fit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  <p:sp>
        <p:nvSpPr>
          <p:cNvPr id="14" name="Rectangle 13"/>
          <p:cNvSpPr/>
          <p:nvPr/>
        </p:nvSpPr>
        <p:spPr>
          <a:xfrm>
            <a:off x="614543" y="1246049"/>
            <a:ext cx="80466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ts val="0"/>
              </a:spcBef>
            </a:pPr>
            <a:r>
              <a:rPr lang="bg-BG" altLang="bg-BG" sz="1600" b="1" dirty="0" smtClean="0">
                <a:solidFill>
                  <a:srgbClr val="310DB3"/>
                </a:solidFill>
              </a:rPr>
              <a:t>Допустими кандидати:</a:t>
            </a:r>
          </a:p>
          <a:p>
            <a:pPr marL="342900" indent="-342900" algn="just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bg-BG" altLang="bg-BG" sz="1600" dirty="0" err="1" smtClean="0">
                <a:solidFill>
                  <a:srgbClr val="310DB3"/>
                </a:solidFill>
              </a:rPr>
              <a:t>микро</a:t>
            </a:r>
            <a:r>
              <a:rPr lang="bg-BG" altLang="bg-BG" sz="1600" dirty="0">
                <a:solidFill>
                  <a:srgbClr val="310DB3"/>
                </a:solidFill>
              </a:rPr>
              <a:t>, малки и средни предприятия, регистрирани по Търговския закон или по Закона за кооперациите. </a:t>
            </a:r>
          </a:p>
          <a:p>
            <a:pPr marL="342900" indent="-342900" algn="just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bg-BG" altLang="bg-BG" sz="1600" dirty="0" smtClean="0">
                <a:solidFill>
                  <a:srgbClr val="310DB3"/>
                </a:solidFill>
              </a:rPr>
              <a:t>със </a:t>
            </a:r>
            <a:r>
              <a:rPr lang="bg-BG" altLang="bg-BG" sz="1600" dirty="0">
                <a:solidFill>
                  <a:srgbClr val="310DB3"/>
                </a:solidFill>
              </a:rPr>
              <a:t>седалище в България, както и да са пряко отговорни за изпълнението на проекта. </a:t>
            </a:r>
          </a:p>
          <a:p>
            <a:pPr marL="342900" indent="-342900" algn="just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bg-BG" altLang="bg-BG" sz="1600" dirty="0" smtClean="0">
                <a:solidFill>
                  <a:srgbClr val="310DB3"/>
                </a:solidFill>
              </a:rPr>
              <a:t>С най-малко </a:t>
            </a:r>
            <a:r>
              <a:rPr lang="bg-BG" altLang="bg-BG" sz="1600" dirty="0">
                <a:solidFill>
                  <a:srgbClr val="310DB3"/>
                </a:solidFill>
              </a:rPr>
              <a:t>три приключени финансови години (2011/2012/2013). </a:t>
            </a:r>
            <a:endParaRPr lang="bg-BG" altLang="bg-BG" sz="1600" dirty="0" smtClean="0">
              <a:solidFill>
                <a:srgbClr val="310DB3"/>
              </a:solidFill>
            </a:endParaRPr>
          </a:p>
          <a:p>
            <a:pPr marL="342900" indent="-342900" algn="just" eaLnBrk="0" hangingPunct="0">
              <a:spcBef>
                <a:spcPts val="0"/>
              </a:spcBef>
            </a:pPr>
            <a:endParaRPr lang="bg-BG" altLang="bg-BG" sz="1600" dirty="0">
              <a:solidFill>
                <a:srgbClr val="310DB3"/>
              </a:solidFill>
            </a:endParaRPr>
          </a:p>
          <a:p>
            <a:pPr marL="342900" indent="-342900" algn="just" eaLnBrk="0" hangingPunct="0">
              <a:spcBef>
                <a:spcPts val="0"/>
              </a:spcBef>
            </a:pPr>
            <a:r>
              <a:rPr lang="bg-BG" altLang="bg-BG" sz="1600" b="1" dirty="0" smtClean="0">
                <a:solidFill>
                  <a:srgbClr val="310DB3"/>
                </a:solidFill>
              </a:rPr>
              <a:t>Основните допустими сектори на икономическа дейност:</a:t>
            </a:r>
          </a:p>
          <a:p>
            <a:pPr marL="342900" indent="-342900" algn="just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bg-BG" altLang="bg-BG" sz="1600" dirty="0" smtClean="0">
                <a:solidFill>
                  <a:srgbClr val="310DB3"/>
                </a:solidFill>
              </a:rPr>
              <a:t>Преработвателната </a:t>
            </a:r>
            <a:r>
              <a:rPr lang="bg-BG" altLang="bg-BG" sz="1600" dirty="0">
                <a:solidFill>
                  <a:srgbClr val="310DB3"/>
                </a:solidFill>
              </a:rPr>
              <a:t>промишленост, Научноизследователска и развойна дейност и Създаване и обработка на информационни услуги. </a:t>
            </a:r>
            <a:endParaRPr lang="bg-BG" altLang="bg-BG" sz="1600" dirty="0" smtClean="0">
              <a:solidFill>
                <a:srgbClr val="310DB3"/>
              </a:solidFill>
            </a:endParaRPr>
          </a:p>
          <a:p>
            <a:pPr marL="342900" indent="-342900" algn="just" eaLnBrk="0" hangingPunct="0">
              <a:spcBef>
                <a:spcPts val="0"/>
              </a:spcBef>
            </a:pPr>
            <a:endParaRPr lang="bg-BG" altLang="bg-BG" sz="1600" dirty="0">
              <a:solidFill>
                <a:srgbClr val="310DB3"/>
              </a:solidFill>
            </a:endParaRPr>
          </a:p>
          <a:p>
            <a:pPr marL="342900" indent="-342900" algn="just" eaLnBrk="0" hangingPunct="0">
              <a:spcBef>
                <a:spcPts val="0"/>
              </a:spcBef>
            </a:pPr>
            <a:r>
              <a:rPr lang="bg-BG" altLang="bg-BG" sz="1600" b="1" dirty="0" smtClean="0">
                <a:solidFill>
                  <a:srgbClr val="310DB3"/>
                </a:solidFill>
              </a:rPr>
              <a:t>Продължителност</a:t>
            </a:r>
            <a:r>
              <a:rPr lang="bg-BG" altLang="bg-BG" sz="1600" dirty="0" smtClean="0">
                <a:solidFill>
                  <a:srgbClr val="310DB3"/>
                </a:solidFill>
              </a:rPr>
              <a:t> </a:t>
            </a:r>
            <a:r>
              <a:rPr lang="bg-BG" altLang="bg-BG" sz="1600" dirty="0">
                <a:solidFill>
                  <a:srgbClr val="310DB3"/>
                </a:solidFill>
              </a:rPr>
              <a:t>на изпълнение на процедурата е 12 месеца</a:t>
            </a:r>
            <a:r>
              <a:rPr lang="bg-BG" altLang="bg-BG" sz="1600" dirty="0" smtClean="0">
                <a:solidFill>
                  <a:srgbClr val="310DB3"/>
                </a:solidFill>
              </a:rPr>
              <a:t>.</a:t>
            </a:r>
          </a:p>
          <a:p>
            <a:pPr marL="342900" indent="-342900" algn="just" eaLnBrk="0" hangingPunct="0">
              <a:spcBef>
                <a:spcPts val="0"/>
              </a:spcBef>
            </a:pPr>
            <a:endParaRPr lang="bg-BG" altLang="bg-BG" sz="1600" dirty="0" smtClean="0">
              <a:solidFill>
                <a:srgbClr val="310DB3"/>
              </a:solidFill>
            </a:endParaRPr>
          </a:p>
          <a:p>
            <a:pPr marL="342900" indent="-342900" algn="just" eaLnBrk="0" hangingPunct="0">
              <a:spcBef>
                <a:spcPts val="0"/>
              </a:spcBef>
            </a:pPr>
            <a:r>
              <a:rPr lang="bg-BG" sz="1600" b="1" dirty="0" smtClean="0">
                <a:solidFill>
                  <a:srgbClr val="310DB3"/>
                </a:solidFill>
              </a:rPr>
              <a:t>Допустими дейности:</a:t>
            </a:r>
          </a:p>
          <a:p>
            <a:pPr marL="342900" indent="-342900" algn="just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bg-BG" sz="1600" dirty="0">
                <a:solidFill>
                  <a:srgbClr val="310DB3"/>
                </a:solidFill>
              </a:rPr>
              <a:t>Инвестиции – оборудване (ДМА) и ДНА, </a:t>
            </a:r>
            <a:r>
              <a:rPr lang="en-GB" sz="1600" dirty="0" err="1">
                <a:solidFill>
                  <a:srgbClr val="310DB3"/>
                </a:solidFill>
              </a:rPr>
              <a:t>пряко</a:t>
            </a:r>
            <a:r>
              <a:rPr lang="en-GB" sz="1600" dirty="0">
                <a:solidFill>
                  <a:srgbClr val="310DB3"/>
                </a:solidFill>
              </a:rPr>
              <a:t> </a:t>
            </a:r>
            <a:r>
              <a:rPr lang="en-GB" sz="1600" dirty="0" err="1">
                <a:solidFill>
                  <a:srgbClr val="310DB3"/>
                </a:solidFill>
              </a:rPr>
              <a:t>свързан</a:t>
            </a:r>
            <a:r>
              <a:rPr lang="bg-BG" sz="1600" dirty="0">
                <a:solidFill>
                  <a:srgbClr val="310DB3"/>
                </a:solidFill>
              </a:rPr>
              <a:t>и</a:t>
            </a:r>
            <a:r>
              <a:rPr lang="en-GB" sz="1600" dirty="0">
                <a:solidFill>
                  <a:srgbClr val="310DB3"/>
                </a:solidFill>
              </a:rPr>
              <a:t> с </a:t>
            </a:r>
            <a:r>
              <a:rPr lang="en-GB" sz="1600" dirty="0" err="1">
                <a:solidFill>
                  <a:srgbClr val="310DB3"/>
                </a:solidFill>
              </a:rPr>
              <a:t>постигане</a:t>
            </a:r>
            <a:r>
              <a:rPr lang="en-GB" sz="1600" dirty="0">
                <a:solidFill>
                  <a:srgbClr val="310DB3"/>
                </a:solidFill>
              </a:rPr>
              <a:t> </a:t>
            </a:r>
            <a:r>
              <a:rPr lang="en-GB" sz="1600" dirty="0" err="1">
                <a:solidFill>
                  <a:srgbClr val="310DB3"/>
                </a:solidFill>
              </a:rPr>
              <a:t>на</a:t>
            </a:r>
            <a:r>
              <a:rPr lang="en-GB" sz="1600" dirty="0">
                <a:solidFill>
                  <a:srgbClr val="310DB3"/>
                </a:solidFill>
              </a:rPr>
              <a:t> </a:t>
            </a:r>
            <a:r>
              <a:rPr lang="en-GB" sz="1600" dirty="0" err="1">
                <a:solidFill>
                  <a:srgbClr val="310DB3"/>
                </a:solidFill>
              </a:rPr>
              <a:t>целите</a:t>
            </a:r>
            <a:r>
              <a:rPr lang="en-GB" sz="1600" dirty="0">
                <a:solidFill>
                  <a:srgbClr val="310DB3"/>
                </a:solidFill>
              </a:rPr>
              <a:t> </a:t>
            </a:r>
            <a:r>
              <a:rPr lang="en-GB" sz="1600" dirty="0" err="1">
                <a:solidFill>
                  <a:srgbClr val="310DB3"/>
                </a:solidFill>
              </a:rPr>
              <a:t>на</a:t>
            </a:r>
            <a:r>
              <a:rPr lang="en-GB" sz="1600" dirty="0">
                <a:solidFill>
                  <a:srgbClr val="310DB3"/>
                </a:solidFill>
              </a:rPr>
              <a:t> </a:t>
            </a:r>
            <a:r>
              <a:rPr lang="en-GB" sz="1600" dirty="0" err="1">
                <a:solidFill>
                  <a:srgbClr val="310DB3"/>
                </a:solidFill>
              </a:rPr>
              <a:t>проект</a:t>
            </a:r>
            <a:r>
              <a:rPr lang="bg-BG" sz="1600" dirty="0" err="1">
                <a:solidFill>
                  <a:srgbClr val="310DB3"/>
                </a:solidFill>
              </a:rPr>
              <a:t>ите</a:t>
            </a:r>
            <a:r>
              <a:rPr lang="bg-BG" sz="1600" dirty="0">
                <a:solidFill>
                  <a:srgbClr val="310DB3"/>
                </a:solidFill>
              </a:rPr>
              <a:t>;</a:t>
            </a:r>
          </a:p>
          <a:p>
            <a:pPr marL="342900" indent="-342900" algn="just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bg-BG" sz="1600" dirty="0">
                <a:solidFill>
                  <a:srgbClr val="310DB3"/>
                </a:solidFill>
              </a:rPr>
              <a:t>Услуги -  ограничен вид (консултантски услуги за изготвяне на проектното предложение, визуализация и одит на проекта) </a:t>
            </a:r>
          </a:p>
        </p:txBody>
      </p:sp>
    </p:spTree>
    <p:extLst>
      <p:ext uri="{BB962C8B-B14F-4D97-AF65-F5344CB8AC3E}">
        <p14:creationId xmlns:p14="http://schemas.microsoft.com/office/powerpoint/2010/main" val="274559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381000" y="1219200"/>
            <a:ext cx="8458200" cy="1881188"/>
          </a:xfrm>
        </p:spPr>
        <p:txBody>
          <a:bodyPr>
            <a:spAutoFit/>
          </a:bodyPr>
          <a:lstStyle/>
          <a:p>
            <a:pPr marL="0" indent="0" algn="just" defTabSz="912813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    </a:t>
            </a:r>
            <a:r>
              <a:rPr lang="ru-RU" sz="1400" b="1" u="sng" dirty="0" err="1" smtClean="0">
                <a:solidFill>
                  <a:srgbClr val="310DB3"/>
                </a:solidFill>
                <a:cs typeface="Arial" panose="020B0604020202020204" pitchFamily="34" charset="0"/>
              </a:rPr>
              <a:t>Основни</a:t>
            </a:r>
            <a:r>
              <a:rPr lang="ru-RU" sz="1400" b="1" u="sng" dirty="0" smtClean="0">
                <a:solidFill>
                  <a:srgbClr val="310DB3"/>
                </a:solidFill>
                <a:cs typeface="Arial" panose="020B0604020202020204" pitchFamily="34" charset="0"/>
              </a:rPr>
              <a:t> </a:t>
            </a:r>
            <a:r>
              <a:rPr lang="ru-RU" sz="1400" b="1" u="sng" dirty="0" err="1" smtClean="0">
                <a:solidFill>
                  <a:srgbClr val="310DB3"/>
                </a:solidFill>
                <a:cs typeface="Arial" panose="020B0604020202020204" pitchFamily="34" charset="0"/>
              </a:rPr>
              <a:t>предизвикателства</a:t>
            </a:r>
            <a:endParaRPr lang="ru-RU" sz="1400" b="1" u="sng" dirty="0" smtClean="0">
              <a:solidFill>
                <a:srgbClr val="310DB3"/>
              </a:solidFill>
              <a:cs typeface="Arial" panose="020B0604020202020204" pitchFamily="34" charset="0"/>
            </a:endParaRPr>
          </a:p>
          <a:p>
            <a:pPr algn="just" defTabSz="912813">
              <a:lnSpc>
                <a:spcPct val="114000"/>
              </a:lnSpc>
              <a:spcBef>
                <a:spcPts val="0"/>
              </a:spcBef>
              <a:defRPr/>
            </a:pPr>
            <a:endParaRPr lang="ru-RU" sz="1400" b="1" i="1" dirty="0">
              <a:solidFill>
                <a:srgbClr val="310DB3"/>
              </a:solidFill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400" b="1" i="1" dirty="0" err="1">
                <a:solidFill>
                  <a:srgbClr val="310DB3"/>
                </a:solidFill>
                <a:cs typeface="Arial" panose="020B0604020202020204" pitchFamily="34" charset="0"/>
              </a:rPr>
              <a:t>Постигане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 на ускорен темп на </a:t>
            </a:r>
            <a:r>
              <a:rPr lang="ru-RU" sz="1400" b="1" i="1" dirty="0" err="1">
                <a:solidFill>
                  <a:srgbClr val="310DB3"/>
                </a:solidFill>
                <a:cs typeface="Arial" panose="020B0604020202020204" pitchFamily="34" charset="0"/>
              </a:rPr>
              <a:t>растеж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 на </a:t>
            </a:r>
            <a:r>
              <a:rPr lang="ru-RU" sz="1400" b="1" i="1" dirty="0" err="1" smtClean="0">
                <a:solidFill>
                  <a:srgbClr val="310DB3"/>
                </a:solidFill>
                <a:cs typeface="Arial" panose="020B0604020202020204" pitchFamily="34" charset="0"/>
              </a:rPr>
              <a:t>икономиката</a:t>
            </a:r>
            <a:r>
              <a:rPr lang="ru-RU" sz="1400" b="1" i="1" dirty="0" smtClean="0">
                <a:solidFill>
                  <a:srgbClr val="310DB3"/>
                </a:solidFill>
                <a:cs typeface="Arial" panose="020B0604020202020204" pitchFamily="34" charset="0"/>
              </a:rPr>
              <a:t> с 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цел „</a:t>
            </a:r>
            <a:r>
              <a:rPr lang="ru-RU" sz="1400" b="1" i="1" dirty="0" err="1">
                <a:solidFill>
                  <a:srgbClr val="310DB3"/>
                </a:solidFill>
                <a:cs typeface="Arial" panose="020B0604020202020204" pitchFamily="34" charset="0"/>
              </a:rPr>
              <a:t>догонващо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 развитие“ (</a:t>
            </a:r>
            <a:r>
              <a:rPr lang="ru-RU" sz="1400" b="1" i="1" dirty="0" err="1">
                <a:solidFill>
                  <a:srgbClr val="310DB3"/>
                </a:solidFill>
                <a:cs typeface="Arial" panose="020B0604020202020204" pitchFamily="34" charset="0"/>
              </a:rPr>
              <a:t>catch-up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310DB3"/>
                </a:solidFill>
                <a:cs typeface="Arial" panose="020B0604020202020204" pitchFamily="34" charset="0"/>
              </a:rPr>
              <a:t>development</a:t>
            </a:r>
            <a:r>
              <a:rPr lang="ru-RU" sz="1400" b="1" i="1" dirty="0" smtClean="0">
                <a:solidFill>
                  <a:srgbClr val="310DB3"/>
                </a:solidFill>
                <a:cs typeface="Arial" panose="020B0604020202020204" pitchFamily="34" charset="0"/>
              </a:rPr>
              <a:t>);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endParaRPr lang="ru-RU" sz="1400" b="1" i="1" dirty="0">
              <a:solidFill>
                <a:srgbClr val="310DB3"/>
              </a:solidFill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400" b="1" i="1" dirty="0" err="1">
                <a:solidFill>
                  <a:srgbClr val="310DB3"/>
                </a:solidFill>
                <a:cs typeface="Arial" panose="020B0604020202020204" pitchFamily="34" charset="0"/>
              </a:rPr>
              <a:t>Гарантиране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 на устойчив темп на </a:t>
            </a:r>
            <a:r>
              <a:rPr lang="ru-RU" sz="1400" b="1" i="1" dirty="0" err="1" smtClean="0">
                <a:solidFill>
                  <a:srgbClr val="310DB3"/>
                </a:solidFill>
                <a:cs typeface="Arial" panose="020B0604020202020204" pitchFamily="34" charset="0"/>
              </a:rPr>
              <a:t>растеж</a:t>
            </a:r>
            <a:r>
              <a:rPr lang="ru-RU" sz="1400" b="1" i="1" dirty="0" smtClean="0">
                <a:solidFill>
                  <a:srgbClr val="310DB3"/>
                </a:solidFill>
                <a:cs typeface="Arial" panose="020B0604020202020204" pitchFamily="34" charset="0"/>
              </a:rPr>
              <a:t> 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- с акцент </a:t>
            </a:r>
            <a:r>
              <a:rPr lang="ru-RU" sz="1400" b="1" i="1" dirty="0" err="1">
                <a:solidFill>
                  <a:srgbClr val="310DB3"/>
                </a:solidFill>
                <a:cs typeface="Arial" panose="020B0604020202020204" pitchFamily="34" charset="0"/>
              </a:rPr>
              <a:t>върху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310DB3"/>
                </a:solidFill>
                <a:cs typeface="Arial" panose="020B0604020202020204" pitchFamily="34" charset="0"/>
              </a:rPr>
              <a:t>екологията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 и </a:t>
            </a:r>
            <a:r>
              <a:rPr lang="ru-RU" sz="1400" b="1" i="1" dirty="0" err="1" smtClean="0">
                <a:solidFill>
                  <a:srgbClr val="310DB3"/>
                </a:solidFill>
                <a:cs typeface="Arial" panose="020B0604020202020204" pitchFamily="34" charset="0"/>
              </a:rPr>
              <a:t>енергетиката</a:t>
            </a:r>
            <a:r>
              <a:rPr lang="ru-RU" sz="1400" b="1" i="1" dirty="0">
                <a:solidFill>
                  <a:srgbClr val="310DB3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5000" y="381000"/>
            <a:ext cx="5715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bg-BG" sz="2000" b="1" dirty="0">
                <a:solidFill>
                  <a:srgbClr val="310DB3"/>
                </a:solidFill>
                <a:latin typeface="+mj-lt"/>
                <a:cs typeface="Arial" pitchFamily="34" charset="0"/>
              </a:rPr>
              <a:t>ОПЕРАТИВНА ПРОГРАМА </a:t>
            </a:r>
            <a:r>
              <a:rPr lang="bg-BG" sz="2000" b="1" dirty="0" smtClean="0">
                <a:solidFill>
                  <a:srgbClr val="310DB3"/>
                </a:solidFill>
                <a:latin typeface="+mj-lt"/>
                <a:cs typeface="Arial" pitchFamily="34" charset="0"/>
              </a:rPr>
              <a:t>„ИНОВАЦИИ </a:t>
            </a:r>
            <a:r>
              <a:rPr lang="bg-BG" sz="2000" b="1" dirty="0">
                <a:solidFill>
                  <a:srgbClr val="310DB3"/>
                </a:solidFill>
                <a:latin typeface="+mj-lt"/>
                <a:cs typeface="Arial" pitchFamily="34" charset="0"/>
              </a:rPr>
              <a:t>И КОНКУРЕНТОСПОСОБНОСТ”</a:t>
            </a:r>
          </a:p>
          <a:p>
            <a:pPr algn="ctr" defTabSz="912813" eaLnBrk="0" hangingPunct="0">
              <a:lnSpc>
                <a:spcPct val="90000"/>
              </a:lnSpc>
              <a:defRPr/>
            </a:pPr>
            <a:r>
              <a:rPr lang="bg-BG" sz="2000" b="1" dirty="0">
                <a:solidFill>
                  <a:srgbClr val="310DB3"/>
                </a:solidFill>
                <a:latin typeface="+mj-lt"/>
                <a:cs typeface="Arial" pitchFamily="34" charset="0"/>
              </a:rPr>
              <a:t>2014</a:t>
            </a:r>
            <a:r>
              <a:rPr lang="en-US" sz="2000" b="1" dirty="0">
                <a:solidFill>
                  <a:srgbClr val="310DB3"/>
                </a:solidFill>
                <a:latin typeface="+mj-lt"/>
                <a:cs typeface="Arial" panose="020B0604020202020204" pitchFamily="34" charset="0"/>
              </a:rPr>
              <a:t>-2020</a:t>
            </a:r>
            <a:endParaRPr lang="bg-BG" sz="2000" b="1" dirty="0">
              <a:solidFill>
                <a:srgbClr val="310DB3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4800" y="3048000"/>
            <a:ext cx="8534400" cy="3392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lang="en-US" sz="1400" b="1" kern="0" dirty="0" smtClean="0">
                <a:cs typeface="Arial" pitchFamily="34" charset="0"/>
              </a:rPr>
              <a:t>     </a:t>
            </a:r>
            <a:r>
              <a:rPr lang="ru-RU" sz="1400" b="1" u="sng" kern="0" dirty="0" err="1" smtClean="0">
                <a:solidFill>
                  <a:srgbClr val="310DB3"/>
                </a:solidFill>
                <a:cs typeface="Arial" pitchFamily="34" charset="0"/>
              </a:rPr>
              <a:t>Индикативни</a:t>
            </a:r>
            <a:r>
              <a:rPr lang="ru-RU" sz="1400" b="1" u="sng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u="sng" kern="0" dirty="0" err="1" smtClean="0">
                <a:solidFill>
                  <a:srgbClr val="310DB3"/>
                </a:solidFill>
                <a:cs typeface="Arial" pitchFamily="34" charset="0"/>
              </a:rPr>
              <a:t>инструменти</a:t>
            </a:r>
            <a:r>
              <a:rPr lang="ru-RU" sz="1400" b="1" u="sng" kern="0" dirty="0" smtClean="0">
                <a:solidFill>
                  <a:srgbClr val="310DB3"/>
                </a:solidFill>
                <a:cs typeface="Arial" pitchFamily="34" charset="0"/>
              </a:rPr>
              <a:t> за </a:t>
            </a:r>
            <a:r>
              <a:rPr lang="ru-RU" sz="1400" b="1" u="sng" kern="0" dirty="0" err="1" smtClean="0">
                <a:solidFill>
                  <a:srgbClr val="310DB3"/>
                </a:solidFill>
                <a:cs typeface="Arial" pitchFamily="34" charset="0"/>
              </a:rPr>
              <a:t>изпълнение</a:t>
            </a:r>
            <a:r>
              <a:rPr lang="ru-RU" sz="1400" b="1" u="sng" kern="0" dirty="0" smtClean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400" b="1" u="sng" kern="0" dirty="0" err="1" smtClean="0">
                <a:solidFill>
                  <a:srgbClr val="310DB3"/>
                </a:solidFill>
                <a:cs typeface="Arial" pitchFamily="34" charset="0"/>
              </a:rPr>
              <a:t>програмата</a:t>
            </a:r>
            <a:endParaRPr lang="ru-RU" sz="1400" b="1" u="sng" kern="0" dirty="0" smtClean="0">
              <a:solidFill>
                <a:srgbClr val="310DB3"/>
              </a:solidFill>
              <a:cs typeface="Arial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Грантове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 за </a:t>
            </a: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предоставяне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безвъзмездна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финансова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помощ</a:t>
            </a:r>
            <a:r>
              <a:rPr lang="bg-BG" sz="1400" b="1" i="1" kern="0" dirty="0" smtClean="0">
                <a:solidFill>
                  <a:srgbClr val="310DB3"/>
                </a:solidFill>
                <a:cs typeface="Arial" pitchFamily="34" charset="0"/>
              </a:rPr>
              <a:t>;</a:t>
            </a:r>
            <a:endParaRPr lang="ru-RU" sz="1400" b="1" i="1" kern="0" dirty="0" smtClean="0">
              <a:solidFill>
                <a:srgbClr val="310DB3"/>
              </a:solidFill>
              <a:cs typeface="Arial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Ваучери</a:t>
            </a:r>
            <a:r>
              <a:rPr lang="en-US" sz="1400" b="1" i="1" kern="0" dirty="0" smtClean="0">
                <a:solidFill>
                  <a:srgbClr val="310DB3"/>
                </a:solidFill>
                <a:cs typeface="Arial" pitchFamily="34" charset="0"/>
              </a:rPr>
              <a:t>, </a:t>
            </a:r>
            <a:r>
              <a:rPr lang="bg-BG" sz="1400" b="1" i="1" kern="0" dirty="0" smtClean="0">
                <a:solidFill>
                  <a:srgbClr val="310DB3"/>
                </a:solidFill>
                <a:cs typeface="Arial" pitchFamily="34" charset="0"/>
              </a:rPr>
              <a:t>бюджетни линии, директно предоставяне и др.подобни;</a:t>
            </a:r>
            <a:endParaRPr lang="ru-RU" sz="1400" b="1" i="1" kern="0" dirty="0" smtClean="0">
              <a:solidFill>
                <a:srgbClr val="310DB3"/>
              </a:solidFill>
              <a:cs typeface="Arial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Финансови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инструменти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, </a:t>
            </a: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напр.финансов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инженеринг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, </a:t>
            </a: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допълващо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i="1" kern="0" dirty="0" err="1" smtClean="0">
                <a:solidFill>
                  <a:srgbClr val="310DB3"/>
                </a:solidFill>
                <a:cs typeface="Arial" pitchFamily="34" charset="0"/>
              </a:rPr>
              <a:t>финансиране</a:t>
            </a:r>
            <a:r>
              <a:rPr lang="ru-RU" sz="1400" b="1" i="1" kern="0" dirty="0" smtClean="0">
                <a:solidFill>
                  <a:srgbClr val="310DB3"/>
                </a:solidFill>
                <a:cs typeface="Arial" pitchFamily="34" charset="0"/>
              </a:rPr>
              <a:t>.</a:t>
            </a:r>
            <a:endParaRPr lang="en-US" sz="1400" b="1" i="1" kern="0" dirty="0" smtClean="0">
              <a:solidFill>
                <a:srgbClr val="310DB3"/>
              </a:solidFill>
              <a:cs typeface="Arial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endParaRPr lang="ru-RU" sz="1400" b="1" i="1" kern="0" dirty="0" smtClean="0">
              <a:solidFill>
                <a:srgbClr val="310DB3"/>
              </a:solidFill>
              <a:cs typeface="Arial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lang="en-US" sz="1400" b="1" kern="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en-US" sz="1400" b="1" kern="0" dirty="0" smtClean="0">
                <a:solidFill>
                  <a:srgbClr val="310DB3"/>
                </a:solidFill>
                <a:cs typeface="Arial" pitchFamily="34" charset="0"/>
              </a:rPr>
              <a:t>     </a:t>
            </a:r>
            <a:r>
              <a:rPr lang="ru-RU" sz="1400" b="1" u="sng" kern="0" dirty="0" err="1" smtClean="0">
                <a:solidFill>
                  <a:srgbClr val="310DB3"/>
                </a:solidFill>
                <a:cs typeface="Arial" pitchFamily="34" charset="0"/>
              </a:rPr>
              <a:t>Индикативни</a:t>
            </a:r>
            <a:r>
              <a:rPr lang="ru-RU" sz="1400" b="1" u="sng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u="sng" kern="0" dirty="0" err="1" smtClean="0">
                <a:solidFill>
                  <a:srgbClr val="310DB3"/>
                </a:solidFill>
                <a:cs typeface="Arial" pitchFamily="34" charset="0"/>
              </a:rPr>
              <a:t>бенефициенти</a:t>
            </a:r>
            <a:endParaRPr lang="ru-RU" sz="1400" b="1" u="sng" kern="0" dirty="0" smtClean="0">
              <a:solidFill>
                <a:srgbClr val="310DB3"/>
              </a:solidFill>
              <a:cs typeface="Arial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микро, малки,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средни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и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големи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предприятия</a:t>
            </a:r>
            <a:r>
              <a:rPr lang="en-US" sz="1400" b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(в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зависимост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от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финалните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разпоредби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приложимия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Регламент) или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техни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обединения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,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включително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партньорства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с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научноизследователски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организации; „София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Техпарк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“;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агенции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, ведомства и организации на бизнеса и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други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юридически лица,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които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са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свързани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с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предоставянето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на услуги за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подкрепа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на бизнеса и 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подобряване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 на бизнес-</a:t>
            </a:r>
            <a:r>
              <a:rPr lang="ru-RU" sz="1400" b="1" kern="0" dirty="0" err="1" smtClean="0">
                <a:solidFill>
                  <a:srgbClr val="310DB3"/>
                </a:solidFill>
                <a:cs typeface="Arial" pitchFamily="34" charset="0"/>
              </a:rPr>
              <a:t>средата</a:t>
            </a:r>
            <a:r>
              <a:rPr lang="ru-RU" sz="1400" b="1" kern="0" dirty="0" smtClean="0">
                <a:solidFill>
                  <a:srgbClr val="310DB3"/>
                </a:solidFill>
                <a:cs typeface="Arial" pitchFamily="34" charset="0"/>
              </a:rPr>
              <a:t>.</a:t>
            </a:r>
          </a:p>
          <a:p>
            <a:pPr>
              <a:lnSpc>
                <a:spcPct val="114000"/>
              </a:lnSpc>
              <a:spcBef>
                <a:spcPts val="900"/>
              </a:spcBef>
              <a:defRPr/>
            </a:pPr>
            <a:endParaRPr lang="bg-BG" sz="1400" kern="0" dirty="0" smtClean="0">
              <a:solidFill>
                <a:srgbClr val="310DB3"/>
              </a:solidFill>
              <a:cs typeface="Arial" pitchFamily="34" charset="0"/>
            </a:endParaRPr>
          </a:p>
        </p:txBody>
      </p:sp>
      <p:pic>
        <p:nvPicPr>
          <p:cNvPr id="5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238919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77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ChangeArrowheads="1"/>
          </p:cNvSpPr>
          <p:nvPr>
            <p:ph/>
            <p:custDataLst>
              <p:tags r:id="rId1"/>
            </p:custDataLst>
          </p:nvPr>
        </p:nvSpPr>
        <p:spPr>
          <a:xfrm>
            <a:off x="457200" y="915988"/>
            <a:ext cx="8229600" cy="5210175"/>
          </a:xfrm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0488" tIns="91440" rIns="90488" bIns="91440"/>
          <a:lstStyle/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bg-BG" sz="1400" b="1" u="sng" dirty="0">
                <a:solidFill>
                  <a:srgbClr val="310DB3"/>
                </a:solidFill>
                <a:cs typeface="Arial" pitchFamily="34" charset="0"/>
              </a:rPr>
              <a:t>Обща стратегическа рамка за периода 2014-2020 г</a:t>
            </a:r>
            <a:r>
              <a:rPr lang="bg-BG" sz="1400" b="1" u="sng" dirty="0" smtClean="0">
                <a:solidFill>
                  <a:srgbClr val="310DB3"/>
                </a:solidFill>
                <a:cs typeface="Arial" pitchFamily="34" charset="0"/>
              </a:rPr>
              <a:t>.</a:t>
            </a:r>
            <a:endParaRPr lang="ru-RU" sz="1400" b="1" dirty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rgbClr val="310DB3"/>
                </a:solidFill>
                <a:cs typeface="Arial" pitchFamily="34" charset="0"/>
              </a:rPr>
              <a:t>Тематична</a:t>
            </a:r>
            <a:r>
              <a:rPr lang="ru-RU" sz="1400" b="1" dirty="0">
                <a:solidFill>
                  <a:srgbClr val="310DB3"/>
                </a:solidFill>
                <a:cs typeface="Arial" pitchFamily="34" charset="0"/>
              </a:rPr>
              <a:t> цел 1.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Засилване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научните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изследвания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технологичното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развитие и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иновациите</a:t>
            </a:r>
            <a:endParaRPr lang="ru-RU" sz="1400" dirty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rgbClr val="310DB3"/>
                </a:solidFill>
                <a:cs typeface="Arial" pitchFamily="34" charset="0"/>
              </a:rPr>
              <a:t>Тематична</a:t>
            </a:r>
            <a:r>
              <a:rPr lang="ru-RU" sz="1400" b="1" dirty="0">
                <a:solidFill>
                  <a:srgbClr val="310DB3"/>
                </a:solidFill>
                <a:cs typeface="Arial" pitchFamily="34" charset="0"/>
              </a:rPr>
              <a:t> цел 3.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Повишаване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конкурентоспособността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малките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и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средни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предприятия</a:t>
            </a:r>
            <a:endParaRPr lang="ru-RU" sz="1400" b="1" dirty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rgbClr val="310DB3"/>
                </a:solidFill>
                <a:cs typeface="Arial" pitchFamily="34" charset="0"/>
              </a:rPr>
              <a:t>Тематична</a:t>
            </a:r>
            <a:r>
              <a:rPr lang="ru-RU" sz="1400" b="1" dirty="0">
                <a:solidFill>
                  <a:srgbClr val="310DB3"/>
                </a:solidFill>
                <a:cs typeface="Arial" pitchFamily="34" charset="0"/>
              </a:rPr>
              <a:t> цел 4.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Подпомагане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прехода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към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нисковъглеродна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икономика</a:t>
            </a:r>
            <a:endParaRPr lang="ru-RU" sz="1400" dirty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rgbClr val="310DB3"/>
                </a:solidFill>
                <a:cs typeface="Arial" pitchFamily="34" charset="0"/>
              </a:rPr>
              <a:t>Тематична</a:t>
            </a:r>
            <a:r>
              <a:rPr lang="ru-RU" sz="1400" b="1" dirty="0">
                <a:solidFill>
                  <a:srgbClr val="310DB3"/>
                </a:solidFill>
                <a:cs typeface="Arial" pitchFamily="34" charset="0"/>
              </a:rPr>
              <a:t> цел 6. 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Защита на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околната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среда и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насърчаване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400" dirty="0" err="1">
                <a:solidFill>
                  <a:srgbClr val="310DB3"/>
                </a:solidFill>
                <a:cs typeface="Arial" pitchFamily="34" charset="0"/>
              </a:rPr>
              <a:t>ресурсната</a:t>
            </a:r>
            <a:r>
              <a:rPr lang="ru-RU" sz="14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310DB3"/>
                </a:solidFill>
                <a:cs typeface="Arial" pitchFamily="34" charset="0"/>
              </a:rPr>
              <a:t>ефективност</a:t>
            </a:r>
            <a:endParaRPr lang="en-US" sz="1400" dirty="0" smtClean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sz="1400" b="1" u="sng" dirty="0" smtClean="0">
              <a:solidFill>
                <a:srgbClr val="310DB3"/>
              </a:solidFill>
              <a:cs typeface="Arial" pitchFamily="34" charset="0"/>
            </a:endParaRPr>
          </a:p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bg-BG" sz="1400" b="1" u="sng" dirty="0" smtClean="0">
                <a:solidFill>
                  <a:srgbClr val="310DB3"/>
                </a:solidFill>
                <a:cs typeface="Arial" pitchFamily="34" charset="0"/>
              </a:rPr>
              <a:t>ОП „Иновации и конкурентоспособност“ 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bg-BG" sz="1400" b="1" u="sng" dirty="0" smtClean="0">
                <a:solidFill>
                  <a:srgbClr val="310DB3"/>
                </a:solidFill>
                <a:cs typeface="Arial" pitchFamily="34" charset="0"/>
              </a:rPr>
              <a:t>ПРИОРИТЕТНА ОС 1:</a:t>
            </a:r>
            <a:r>
              <a:rPr lang="bg-BG" sz="1400" b="1" u="sng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bg-BG" sz="1400" b="1" dirty="0" smtClean="0">
                <a:solidFill>
                  <a:srgbClr val="310DB3"/>
                </a:solidFill>
                <a:cs typeface="Arial" pitchFamily="34" charset="0"/>
              </a:rPr>
              <a:t>„Предприемачество, експортен и производствен потенциал“</a:t>
            </a:r>
            <a:endParaRPr lang="bg-BG" sz="1400" b="1" u="sng" dirty="0" smtClean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rgbClr val="310DB3"/>
                </a:solidFill>
                <a:cs typeface="Arial" pitchFamily="34" charset="0"/>
              </a:rPr>
              <a:t>1.1. </a:t>
            </a:r>
            <a:r>
              <a:rPr lang="bg-BG" sz="1400" i="1" dirty="0">
                <a:solidFill>
                  <a:srgbClr val="310DB3"/>
                </a:solidFill>
                <a:cs typeface="Arial" pitchFamily="34" charset="0"/>
              </a:rPr>
              <a:t>Технологично развитие и иновации</a:t>
            </a:r>
            <a:endParaRPr lang="en-US" sz="1400" i="1" dirty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rgbClr val="310DB3"/>
                </a:solidFill>
                <a:cs typeface="Arial" pitchFamily="34" charset="0"/>
              </a:rPr>
              <a:t>1.2. </a:t>
            </a:r>
            <a:r>
              <a:rPr lang="bg-BG" sz="1400" i="1" dirty="0">
                <a:solidFill>
                  <a:srgbClr val="310DB3"/>
                </a:solidFill>
                <a:cs typeface="Arial" pitchFamily="34" charset="0"/>
              </a:rPr>
              <a:t>Конкурентоспособност и продуктивност на </a:t>
            </a:r>
            <a:r>
              <a:rPr lang="bg-BG" sz="1400" i="1" dirty="0" smtClean="0">
                <a:solidFill>
                  <a:srgbClr val="310DB3"/>
                </a:solidFill>
                <a:cs typeface="Arial" pitchFamily="34" charset="0"/>
              </a:rPr>
              <a:t>предприятията</a:t>
            </a:r>
          </a:p>
          <a:p>
            <a:pPr algn="just" fontAlgn="auto">
              <a:spcBef>
                <a:spcPct val="35000"/>
              </a:spcBef>
              <a:spcAft>
                <a:spcPts val="0"/>
              </a:spcAft>
              <a:buClr>
                <a:srgbClr val="1F497D"/>
              </a:buClr>
              <a:buSzPct val="110000"/>
              <a:defRPr/>
            </a:pPr>
            <a:r>
              <a:rPr lang="bg-BG" sz="1200" i="1" u="sng" dirty="0" smtClean="0">
                <a:solidFill>
                  <a:srgbClr val="310DB3"/>
                </a:solidFill>
                <a:cs typeface="Arial" pitchFamily="34" charset="0"/>
              </a:rPr>
              <a:t>Фокус</a:t>
            </a:r>
            <a:r>
              <a:rPr lang="bg-BG" sz="1200" i="1" u="sng" dirty="0">
                <a:solidFill>
                  <a:srgbClr val="310DB3"/>
                </a:solidFill>
                <a:cs typeface="Arial" pitchFamily="34" charset="0"/>
              </a:rPr>
              <a:t>: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Засилване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експортния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и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производствения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капацитет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предприятията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, технологично развитие, трансфер на знания и технологии и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иновации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,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които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водят до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повишаване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конкурентоспособността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и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продуктивността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предприятията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и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създаване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нови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възможности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международните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rgbClr val="310DB3"/>
                </a:solidFill>
                <a:cs typeface="Arial" pitchFamily="34" charset="0"/>
              </a:rPr>
              <a:t>пазари</a:t>
            </a:r>
            <a:r>
              <a:rPr lang="en-US" sz="1200" dirty="0" smtClean="0">
                <a:solidFill>
                  <a:srgbClr val="310DB3"/>
                </a:solidFill>
                <a:cs typeface="Arial" pitchFamily="34" charset="0"/>
              </a:rPr>
              <a:t>.</a:t>
            </a:r>
            <a:endParaRPr lang="bg-BG" sz="1400" b="1" u="sng" dirty="0" smtClean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bg-BG" sz="1400" b="1" u="sng" dirty="0" smtClean="0">
                <a:solidFill>
                  <a:srgbClr val="310DB3"/>
                </a:solidFill>
                <a:cs typeface="Arial" pitchFamily="34" charset="0"/>
              </a:rPr>
              <a:t>ПРИОРИТЕТНА ОС 2:</a:t>
            </a:r>
            <a:r>
              <a:rPr lang="bg-BG" sz="1400" b="1" dirty="0" smtClean="0">
                <a:solidFill>
                  <a:srgbClr val="310DB3"/>
                </a:solidFill>
                <a:cs typeface="Arial" pitchFamily="34" charset="0"/>
              </a:rPr>
              <a:t> „Зелена и ефективна икономика“</a:t>
            </a:r>
            <a:endParaRPr lang="bg-BG" sz="1400" b="1" u="sng" dirty="0" smtClean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rgbClr val="310DB3"/>
                </a:solidFill>
                <a:cs typeface="Arial" pitchFamily="34" charset="0"/>
              </a:rPr>
              <a:t>2.1. </a:t>
            </a:r>
            <a:r>
              <a:rPr lang="bg-BG" sz="1400" i="1" dirty="0">
                <a:solidFill>
                  <a:srgbClr val="310DB3"/>
                </a:solidFill>
                <a:cs typeface="Arial" pitchFamily="34" charset="0"/>
              </a:rPr>
              <a:t>Зелена икономика и ресурсна ефективност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rgbClr val="310DB3"/>
                </a:solidFill>
                <a:cs typeface="Arial" pitchFamily="34" charset="0"/>
              </a:rPr>
              <a:t>2.2. </a:t>
            </a:r>
            <a:r>
              <a:rPr lang="bg-BG" sz="1400" i="1" dirty="0">
                <a:solidFill>
                  <a:srgbClr val="310DB3"/>
                </a:solidFill>
                <a:cs typeface="Arial" pitchFamily="34" charset="0"/>
              </a:rPr>
              <a:t>Енергийни технологии и енергийна ефективност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bg-BG" sz="1200" i="1" u="sng" dirty="0">
                <a:solidFill>
                  <a:srgbClr val="310DB3"/>
                </a:solidFill>
                <a:cs typeface="Arial" pitchFamily="34" charset="0"/>
              </a:rPr>
              <a:t>Фокус: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Повишаване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енергийната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и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ресурсната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ефективност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310DB3"/>
                </a:solidFill>
                <a:cs typeface="Arial" pitchFamily="34" charset="0"/>
              </a:rPr>
              <a:t>на </a:t>
            </a:r>
            <a:r>
              <a:rPr lang="ru-RU" sz="1200" dirty="0" err="1" smtClean="0">
                <a:solidFill>
                  <a:srgbClr val="310DB3"/>
                </a:solidFill>
                <a:cs typeface="Arial" pitchFamily="34" charset="0"/>
              </a:rPr>
              <a:t>предприятията</a:t>
            </a:r>
            <a:r>
              <a:rPr lang="ru-RU" sz="1200" dirty="0" smtClean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чрез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въвеждане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ниско-въглеродни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технологии,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екоиновации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и мерки в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подкрепа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повишаване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на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енергийната</a:t>
            </a:r>
            <a:r>
              <a:rPr lang="ru-RU" sz="1200" dirty="0">
                <a:solidFill>
                  <a:srgbClr val="310DB3"/>
                </a:solidFill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310DB3"/>
                </a:solidFill>
                <a:cs typeface="Arial" pitchFamily="34" charset="0"/>
              </a:rPr>
              <a:t>ефективност</a:t>
            </a:r>
            <a:r>
              <a:rPr lang="ru-RU" sz="1200" dirty="0" smtClean="0">
                <a:solidFill>
                  <a:srgbClr val="310DB3"/>
                </a:solidFill>
                <a:cs typeface="Arial" pitchFamily="34" charset="0"/>
              </a:rPr>
              <a:t>.</a:t>
            </a:r>
            <a:endParaRPr lang="bg-BG" sz="1400" b="1" u="sng" dirty="0" smtClean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bg-BG" sz="1400" b="1" u="sng" dirty="0" smtClean="0">
                <a:solidFill>
                  <a:srgbClr val="310DB3"/>
                </a:solidFill>
                <a:cs typeface="Arial" pitchFamily="34" charset="0"/>
              </a:rPr>
              <a:t>ПРИОРИТЕТНА ОС 3:</a:t>
            </a:r>
            <a:r>
              <a:rPr lang="bg-BG" sz="1400" b="1" dirty="0" smtClean="0">
                <a:solidFill>
                  <a:srgbClr val="310DB3"/>
                </a:solidFill>
                <a:cs typeface="Arial" pitchFamily="34" charset="0"/>
              </a:rPr>
              <a:t> „Техническа помощ“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endParaRPr lang="bg-BG" sz="1200" b="1" u="sng" dirty="0">
              <a:solidFill>
                <a:srgbClr val="310DB3"/>
              </a:solidFill>
              <a:cs typeface="Arial" pitchFamily="34" charset="0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endParaRPr lang="bg-BG" sz="1200" b="1" u="sng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76200"/>
            <a:ext cx="5715000" cy="8397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bg-BG" b="1" dirty="0">
                <a:solidFill>
                  <a:srgbClr val="310DB3"/>
                </a:solidFill>
                <a:latin typeface="+mj-lt"/>
                <a:cs typeface="Arial" pitchFamily="34" charset="0"/>
              </a:rPr>
              <a:t>ОПЕРАТИВНА ПРОГРАМА </a:t>
            </a:r>
            <a:r>
              <a:rPr lang="bg-BG" b="1" dirty="0" smtClean="0">
                <a:solidFill>
                  <a:srgbClr val="310DB3"/>
                </a:solidFill>
                <a:latin typeface="+mj-lt"/>
                <a:cs typeface="Arial" pitchFamily="34" charset="0"/>
              </a:rPr>
              <a:t>„ИНОВАЦИИ </a:t>
            </a:r>
            <a:r>
              <a:rPr lang="bg-BG" b="1" dirty="0">
                <a:solidFill>
                  <a:srgbClr val="310DB3"/>
                </a:solidFill>
                <a:latin typeface="+mj-lt"/>
                <a:cs typeface="Arial" pitchFamily="34" charset="0"/>
              </a:rPr>
              <a:t>И КОНКУРЕНТОСПОСОБНОСТ”</a:t>
            </a:r>
          </a:p>
          <a:p>
            <a:pPr algn="ctr" defTabSz="912813" eaLnBrk="0" hangingPunct="0">
              <a:lnSpc>
                <a:spcPct val="90000"/>
              </a:lnSpc>
              <a:defRPr/>
            </a:pPr>
            <a:r>
              <a:rPr lang="bg-BG" b="1" dirty="0">
                <a:solidFill>
                  <a:srgbClr val="310DB3"/>
                </a:solidFill>
                <a:latin typeface="+mj-lt"/>
                <a:cs typeface="Arial" pitchFamily="34" charset="0"/>
              </a:rPr>
              <a:t>2014</a:t>
            </a:r>
            <a:r>
              <a:rPr lang="en-US" b="1" dirty="0">
                <a:solidFill>
                  <a:srgbClr val="310DB3"/>
                </a:solidFill>
                <a:latin typeface="+mj-lt"/>
                <a:cs typeface="Arial" panose="020B0604020202020204" pitchFamily="34" charset="0"/>
              </a:rPr>
              <a:t>-2020</a:t>
            </a:r>
            <a:endParaRPr lang="bg-BG" b="1" dirty="0">
              <a:solidFill>
                <a:srgbClr val="310DB3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Picture 4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238919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207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762000"/>
            <a:ext cx="106680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905000" y="2743200"/>
            <a:ext cx="5513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bg-BG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БЛАГОДАРЯ ВИ ЗА ВНИМАНИЕТО!</a:t>
            </a:r>
          </a:p>
        </p:txBody>
      </p:sp>
      <p:grpSp>
        <p:nvGrpSpPr>
          <p:cNvPr id="16388" name="Group 11"/>
          <p:cNvGrpSpPr>
            <a:grpSpLocks noChangeAspect="1"/>
          </p:cNvGrpSpPr>
          <p:nvPr/>
        </p:nvGrpSpPr>
        <p:grpSpPr bwMode="auto">
          <a:xfrm>
            <a:off x="366713" y="5334000"/>
            <a:ext cx="8410575" cy="1130300"/>
            <a:chOff x="2371" y="4877"/>
            <a:chExt cx="7543" cy="1016"/>
          </a:xfrm>
        </p:grpSpPr>
        <p:sp>
          <p:nvSpPr>
            <p:cNvPr id="16389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0" name="Group 13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6391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6392" name="Picture 15" descr="EU-logo_fit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3" name="Picture 16" descr="NSRRlogoCMYK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4" name="Picture 17" descr="logo big version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5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362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ОП </a:t>
            </a:r>
            <a:r>
              <a:rPr lang="bg-BG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„Конкурентоспособност</a:t>
            </a:r>
            <a: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”</a:t>
            </a:r>
            <a:b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Приоритетни оси</a:t>
            </a:r>
          </a:p>
        </p:txBody>
      </p:sp>
      <p:pic>
        <p:nvPicPr>
          <p:cNvPr id="4099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bg-BG" sz="2000" dirty="0">
                <a:solidFill>
                  <a:schemeClr val="accent2"/>
                </a:solidFill>
              </a:rPr>
              <a:t>Приоритетна ос 1: </a:t>
            </a:r>
            <a:r>
              <a:rPr lang="bg-BG" sz="2000" dirty="0" smtClean="0">
                <a:solidFill>
                  <a:schemeClr val="accent2"/>
                </a:solidFill>
              </a:rPr>
              <a:t>„Развитие </a:t>
            </a:r>
            <a:r>
              <a:rPr lang="bg-BG" sz="2000" dirty="0">
                <a:solidFill>
                  <a:schemeClr val="accent2"/>
                </a:solidFill>
              </a:rPr>
              <a:t>на икономика, базирана на знанието и иновационни дейности”;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bg-BG" sz="20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bg-BG" sz="2000" dirty="0">
                <a:solidFill>
                  <a:schemeClr val="accent2"/>
                </a:solidFill>
              </a:rPr>
              <a:t>Приоритетна ос 2: </a:t>
            </a:r>
            <a:r>
              <a:rPr lang="bg-BG" sz="2000" dirty="0" smtClean="0">
                <a:solidFill>
                  <a:schemeClr val="accent2"/>
                </a:solidFill>
              </a:rPr>
              <a:t>„Повишаване </a:t>
            </a:r>
            <a:r>
              <a:rPr lang="bg-BG" sz="2000" dirty="0">
                <a:solidFill>
                  <a:schemeClr val="accent2"/>
                </a:solidFill>
              </a:rPr>
              <a:t>ефективността на предприятията и насърчаване развитието на благоприятна бизнес среда”;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bg-BG" sz="20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bg-BG" sz="2000" dirty="0">
                <a:solidFill>
                  <a:schemeClr val="accent2"/>
                </a:solidFill>
              </a:rPr>
              <a:t>Приоритетна ос 3: </a:t>
            </a:r>
            <a:r>
              <a:rPr lang="bg-BG" sz="2000" dirty="0" smtClean="0">
                <a:solidFill>
                  <a:schemeClr val="accent2"/>
                </a:solidFill>
              </a:rPr>
              <a:t>„Финансови </a:t>
            </a:r>
            <a:r>
              <a:rPr lang="bg-BG" sz="2000" dirty="0">
                <a:solidFill>
                  <a:schemeClr val="accent2"/>
                </a:solidFill>
              </a:rPr>
              <a:t>инструменти за развитие на предприятия”;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bg-BG" sz="20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bg-BG" sz="2000" dirty="0">
                <a:solidFill>
                  <a:schemeClr val="accent2"/>
                </a:solidFill>
              </a:rPr>
              <a:t>Приоритетна ос 4: </a:t>
            </a:r>
            <a:r>
              <a:rPr lang="bg-BG" sz="2000" dirty="0" smtClean="0">
                <a:solidFill>
                  <a:schemeClr val="accent2"/>
                </a:solidFill>
              </a:rPr>
              <a:t>„Укрепване </a:t>
            </a:r>
            <a:r>
              <a:rPr lang="bg-BG" sz="2000" dirty="0">
                <a:solidFill>
                  <a:schemeClr val="accent2"/>
                </a:solidFill>
              </a:rPr>
              <a:t>на международните пазарни позиции на българската икономика”; и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bg-BG" sz="20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bg-BG" sz="2000" dirty="0">
                <a:solidFill>
                  <a:schemeClr val="accent2"/>
                </a:solidFill>
              </a:rPr>
              <a:t>Приоритетна ос 5: </a:t>
            </a:r>
            <a:r>
              <a:rPr lang="bg-BG" sz="2000" dirty="0" smtClean="0">
                <a:solidFill>
                  <a:schemeClr val="accent2"/>
                </a:solidFill>
              </a:rPr>
              <a:t>„Техническа </a:t>
            </a:r>
            <a:r>
              <a:rPr lang="bg-BG" sz="2000" dirty="0">
                <a:solidFill>
                  <a:schemeClr val="accent2"/>
                </a:solidFill>
              </a:rPr>
              <a:t>помощ”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bg-BG" sz="2000" dirty="0">
              <a:solidFill>
                <a:schemeClr val="accent2"/>
              </a:solidFill>
            </a:endParaRPr>
          </a:p>
        </p:txBody>
      </p:sp>
      <p:grpSp>
        <p:nvGrpSpPr>
          <p:cNvPr id="4101" name="Group 12"/>
          <p:cNvGrpSpPr>
            <a:grpSpLocks noChangeAspect="1"/>
          </p:cNvGrpSpPr>
          <p:nvPr/>
        </p:nvGrpSpPr>
        <p:grpSpPr bwMode="auto">
          <a:xfrm>
            <a:off x="433388" y="5561013"/>
            <a:ext cx="8408987" cy="1130300"/>
            <a:chOff x="2371" y="4877"/>
            <a:chExt cx="7543" cy="1016"/>
          </a:xfrm>
        </p:grpSpPr>
        <p:sp>
          <p:nvSpPr>
            <p:cNvPr id="4102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3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4104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4105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6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7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8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533400" y="274638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ОП „Конкурентоспособност”</a:t>
            </a:r>
          </a:p>
        </p:txBody>
      </p:sp>
      <p:pic>
        <p:nvPicPr>
          <p:cNvPr id="15363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7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4525963"/>
          </a:xfrm>
          <a:extLst/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§"/>
              <a:defRPr/>
            </a:pPr>
            <a:r>
              <a:rPr lang="bg-BG" sz="1800" dirty="0" smtClean="0">
                <a:solidFill>
                  <a:schemeClr val="accent2"/>
                </a:solidFill>
              </a:rPr>
              <a:t>Управляващ орган на Оперативна програма „Развитие на конкурентоспособността на българската икономика“ 2007-2013 е </a:t>
            </a:r>
            <a:r>
              <a:rPr lang="bg-BG" sz="1800" b="1" dirty="0" smtClean="0">
                <a:solidFill>
                  <a:schemeClr val="accent2"/>
                </a:solidFill>
              </a:rPr>
              <a:t>Главна дирекция „Европейски фондове за конкурентоспособност“ </a:t>
            </a:r>
            <a:r>
              <a:rPr lang="bg-BG" sz="1800" dirty="0" smtClean="0">
                <a:solidFill>
                  <a:schemeClr val="accent2"/>
                </a:solidFill>
              </a:rPr>
              <a:t>в</a:t>
            </a:r>
            <a:r>
              <a:rPr lang="bg-BG" sz="1800" b="1" dirty="0" smtClean="0">
                <a:solidFill>
                  <a:schemeClr val="accent2"/>
                </a:solidFill>
              </a:rPr>
              <a:t> </a:t>
            </a:r>
            <a:r>
              <a:rPr lang="ru-RU" sz="1800" b="1" dirty="0">
                <a:solidFill>
                  <a:schemeClr val="accent2"/>
                </a:solidFill>
              </a:rPr>
              <a:t>Министерство на </a:t>
            </a:r>
            <a:r>
              <a:rPr lang="ru-RU" sz="1800" b="1" dirty="0" err="1">
                <a:solidFill>
                  <a:schemeClr val="accent2"/>
                </a:solidFill>
              </a:rPr>
              <a:t>икономиката</a:t>
            </a:r>
            <a:r>
              <a:rPr lang="ru-RU" sz="1800" b="1" dirty="0">
                <a:solidFill>
                  <a:schemeClr val="accent2"/>
                </a:solidFill>
              </a:rPr>
              <a:t> и </a:t>
            </a:r>
            <a:r>
              <a:rPr lang="ru-RU" sz="1800" b="1" dirty="0" err="1">
                <a:solidFill>
                  <a:schemeClr val="accent2"/>
                </a:solidFill>
              </a:rPr>
              <a:t>енергетиката</a:t>
            </a:r>
            <a:endParaRPr lang="ru-RU" sz="18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bg-BG" sz="18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§"/>
              <a:defRPr/>
            </a:pPr>
            <a:r>
              <a:rPr lang="bg-BG" sz="1800" dirty="0" smtClean="0">
                <a:solidFill>
                  <a:schemeClr val="accent2"/>
                </a:solidFill>
              </a:rPr>
              <a:t>Процедурите по Приоритетна ос 3 „Финансови ресурси за развитие на предприятията” се изпълняват от </a:t>
            </a:r>
            <a:r>
              <a:rPr lang="bg-BG" sz="1800" b="1" dirty="0" smtClean="0">
                <a:solidFill>
                  <a:schemeClr val="accent2"/>
                </a:solidFill>
              </a:rPr>
              <a:t>Холдинговия фонд JEREMIE, </a:t>
            </a:r>
            <a:r>
              <a:rPr lang="en-US" sz="1800" b="1" dirty="0" smtClean="0">
                <a:solidFill>
                  <a:schemeClr val="accent2"/>
                </a:solidFill>
                <a:hlinkClick r:id="rId3"/>
              </a:rPr>
              <a:t>http</a:t>
            </a:r>
            <a:r>
              <a:rPr lang="en-US" sz="1800" b="1" dirty="0">
                <a:solidFill>
                  <a:schemeClr val="accent2"/>
                </a:solidFill>
                <a:hlinkClick r:id="rId3"/>
              </a:rPr>
              <a:t>://jeremie.bg</a:t>
            </a:r>
            <a:r>
              <a:rPr lang="en-US" sz="1800" b="1" dirty="0" smtClean="0">
                <a:solidFill>
                  <a:schemeClr val="accent2"/>
                </a:solidFill>
                <a:hlinkClick r:id="rId3"/>
              </a:rPr>
              <a:t>/</a:t>
            </a:r>
            <a:r>
              <a:rPr lang="bg-BG" sz="1800" b="1" dirty="0" smtClean="0">
                <a:solidFill>
                  <a:schemeClr val="accent2"/>
                </a:solidFill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</a:rPr>
              <a:t> </a:t>
            </a:r>
            <a:r>
              <a:rPr lang="bg-BG" sz="1800" b="1" dirty="0" smtClean="0">
                <a:solidFill>
                  <a:schemeClr val="accent2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bg-BG" sz="18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§"/>
              <a:defRPr/>
            </a:pPr>
            <a:r>
              <a:rPr lang="bg-BG" sz="1800" dirty="0" smtClean="0">
                <a:solidFill>
                  <a:schemeClr val="accent2"/>
                </a:solidFill>
              </a:rPr>
              <a:t>Насоките и пакетите с документи по процедурите, както и актуална информация за изпълнението на Оперативната програма се публикуват на следните интернет страници: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bg-BG" sz="1800" dirty="0" smtClean="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  <a:defRPr/>
            </a:pPr>
            <a:r>
              <a:rPr lang="bg-BG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1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www</a:t>
            </a:r>
            <a:r>
              <a:rPr lang="bg-BG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.</a:t>
            </a:r>
            <a:r>
              <a:rPr lang="bg-BG" sz="1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opcompetitiveness</a:t>
            </a:r>
            <a:r>
              <a:rPr lang="bg-BG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.</a:t>
            </a:r>
            <a:r>
              <a:rPr lang="bg-BG" sz="1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bg</a:t>
            </a:r>
            <a:r>
              <a:rPr lang="bg-BG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  <a:defRPr/>
            </a:pPr>
            <a:r>
              <a:rPr lang="bg-BG" sz="1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5"/>
              </a:rPr>
              <a:t>www</a:t>
            </a:r>
            <a:r>
              <a:rPr lang="bg-BG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5"/>
              </a:rPr>
              <a:t>.</a:t>
            </a:r>
            <a:r>
              <a:rPr lang="bg-BG" sz="1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5"/>
              </a:rPr>
              <a:t>eufunds</a:t>
            </a:r>
            <a:r>
              <a:rPr lang="bg-BG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5"/>
              </a:rPr>
              <a:t>.</a:t>
            </a:r>
            <a:r>
              <a:rPr lang="bg-BG" sz="1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5"/>
              </a:rPr>
              <a:t>bg</a:t>
            </a:r>
            <a:endParaRPr lang="bg-BG" sz="1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bg-BG" sz="2000" dirty="0" smtClean="0">
              <a:solidFill>
                <a:schemeClr val="accent2"/>
              </a:solidFill>
            </a:endParaRPr>
          </a:p>
        </p:txBody>
      </p:sp>
      <p:grpSp>
        <p:nvGrpSpPr>
          <p:cNvPr id="15365" name="Group 12"/>
          <p:cNvGrpSpPr>
            <a:grpSpLocks noChangeAspect="1"/>
          </p:cNvGrpSpPr>
          <p:nvPr/>
        </p:nvGrpSpPr>
        <p:grpSpPr bwMode="auto">
          <a:xfrm>
            <a:off x="496888" y="5486400"/>
            <a:ext cx="8408987" cy="1130300"/>
            <a:chOff x="2371" y="4877"/>
            <a:chExt cx="7543" cy="1016"/>
          </a:xfrm>
        </p:grpSpPr>
        <p:sp>
          <p:nvSpPr>
            <p:cNvPr id="15366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67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15368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15369" name="Picture 16" descr="EU-logo_fit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0" name="Picture 17" descr="NSRRlogoCMYK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1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372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4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Финансово изпълнение (1)</a:t>
            </a:r>
          </a:p>
        </p:txBody>
      </p:sp>
      <p:pic>
        <p:nvPicPr>
          <p:cNvPr id="5123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0831" y="1155700"/>
            <a:ext cx="8095970" cy="4548188"/>
          </a:xfrm>
        </p:spPr>
        <p:txBody>
          <a:bodyPr/>
          <a:lstStyle/>
          <a:p>
            <a:pPr lvl="0" algn="ctr" eaLnBrk="1" hangingPunct="1">
              <a:lnSpc>
                <a:spcPct val="90000"/>
              </a:lnSpc>
              <a:spcBef>
                <a:spcPct val="40000"/>
              </a:spcBef>
              <a:buNone/>
            </a:pPr>
            <a:r>
              <a:rPr lang="bg-BG" sz="2000" b="1" i="1" dirty="0">
                <a:solidFill>
                  <a:srgbClr val="333399"/>
                </a:solidFill>
              </a:rPr>
              <a:t>Общо за програмата </a:t>
            </a:r>
            <a:r>
              <a:rPr lang="bg-BG" sz="2000" b="1" i="1" dirty="0" smtClean="0">
                <a:solidFill>
                  <a:srgbClr val="333399"/>
                </a:solidFill>
              </a:rPr>
              <a:t>към 10.12.2013 г.</a:t>
            </a:r>
            <a:r>
              <a:rPr lang="bg-BG" sz="2000" b="1" i="1" dirty="0">
                <a:solidFill>
                  <a:srgbClr val="333399"/>
                </a:solidFill>
              </a:rPr>
              <a:t/>
            </a:r>
            <a:br>
              <a:rPr lang="bg-BG" sz="2000" b="1" i="1" dirty="0">
                <a:solidFill>
                  <a:srgbClr val="333399"/>
                </a:solidFill>
              </a:rPr>
            </a:br>
            <a:endParaRPr lang="en-US" sz="1800" b="1" i="1" dirty="0">
              <a:solidFill>
                <a:srgbClr val="333399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ru-RU" sz="2000" dirty="0" err="1">
                <a:solidFill>
                  <a:srgbClr val="333399"/>
                </a:solidFill>
              </a:rPr>
              <a:t>Стартирани</a:t>
            </a:r>
            <a:r>
              <a:rPr lang="ru-RU" sz="2000" dirty="0">
                <a:solidFill>
                  <a:srgbClr val="333399"/>
                </a:solidFill>
              </a:rPr>
              <a:t> </a:t>
            </a:r>
            <a:r>
              <a:rPr lang="ru-RU" sz="2000" dirty="0" err="1">
                <a:solidFill>
                  <a:srgbClr val="333399"/>
                </a:solidFill>
              </a:rPr>
              <a:t>са</a:t>
            </a:r>
            <a:r>
              <a:rPr lang="ru-RU" sz="2000" dirty="0">
                <a:solidFill>
                  <a:srgbClr val="333399"/>
                </a:solidFill>
              </a:rPr>
              <a:t> 36 </a:t>
            </a:r>
            <a:r>
              <a:rPr lang="ru-RU" sz="2000" dirty="0" err="1">
                <a:solidFill>
                  <a:srgbClr val="333399"/>
                </a:solidFill>
              </a:rPr>
              <a:t>процедури</a:t>
            </a:r>
            <a:r>
              <a:rPr lang="ru-RU" sz="2000" dirty="0">
                <a:solidFill>
                  <a:srgbClr val="333399"/>
                </a:solidFill>
              </a:rPr>
              <a:t> за </a:t>
            </a:r>
            <a:r>
              <a:rPr lang="ru-RU" sz="2000" dirty="0" err="1">
                <a:solidFill>
                  <a:srgbClr val="333399"/>
                </a:solidFill>
              </a:rPr>
              <a:t>предоставяне</a:t>
            </a:r>
            <a:r>
              <a:rPr lang="ru-RU" sz="2000" dirty="0">
                <a:solidFill>
                  <a:srgbClr val="333399"/>
                </a:solidFill>
              </a:rPr>
              <a:t> на БФП на обща </a:t>
            </a:r>
            <a:r>
              <a:rPr lang="ru-RU" sz="2000" dirty="0" err="1">
                <a:solidFill>
                  <a:srgbClr val="333399"/>
                </a:solidFill>
              </a:rPr>
              <a:t>стойност</a:t>
            </a:r>
            <a:r>
              <a:rPr lang="ru-RU" sz="2000" dirty="0">
                <a:solidFill>
                  <a:srgbClr val="333399"/>
                </a:solidFill>
              </a:rPr>
              <a:t> 1,230 млн. евро (вкл. JEREMIE) или 105% от бюджета на ОПРКБИ</a:t>
            </a:r>
            <a:r>
              <a:rPr lang="ru-RU" sz="2000" dirty="0" smtClean="0">
                <a:solidFill>
                  <a:srgbClr val="333399"/>
                </a:solidFill>
              </a:rPr>
              <a:t>;</a:t>
            </a:r>
          </a:p>
          <a:p>
            <a:pPr lvl="0" algn="just" eaLnBrk="1" hangingPunct="1">
              <a:lnSpc>
                <a:spcPct val="90000"/>
              </a:lnSpc>
            </a:pPr>
            <a:endParaRPr lang="bg-BG" sz="900" dirty="0" smtClean="0">
              <a:solidFill>
                <a:srgbClr val="333399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bg-BG" sz="2000" dirty="0" smtClean="0">
                <a:solidFill>
                  <a:srgbClr val="333399"/>
                </a:solidFill>
              </a:rPr>
              <a:t>Близо </a:t>
            </a:r>
            <a:r>
              <a:rPr lang="bg-BG" sz="2000" dirty="0">
                <a:solidFill>
                  <a:srgbClr val="333399"/>
                </a:solidFill>
              </a:rPr>
              <a:t>2 </a:t>
            </a:r>
            <a:r>
              <a:rPr lang="bg-BG" sz="2000" dirty="0" smtClean="0">
                <a:solidFill>
                  <a:srgbClr val="333399"/>
                </a:solidFill>
              </a:rPr>
              <a:t>500 договори</a:t>
            </a:r>
            <a:r>
              <a:rPr lang="en-US" sz="2000" dirty="0">
                <a:solidFill>
                  <a:srgbClr val="333399"/>
                </a:solidFill>
              </a:rPr>
              <a:t>/</a:t>
            </a:r>
            <a:r>
              <a:rPr lang="bg-BG" sz="2000" dirty="0">
                <a:solidFill>
                  <a:srgbClr val="333399"/>
                </a:solidFill>
              </a:rPr>
              <a:t>заповеди</a:t>
            </a:r>
            <a:r>
              <a:rPr lang="en-US" sz="2000" dirty="0">
                <a:solidFill>
                  <a:srgbClr val="333399"/>
                </a:solidFill>
              </a:rPr>
              <a:t> </a:t>
            </a:r>
            <a:r>
              <a:rPr lang="bg-BG" sz="2000" dirty="0">
                <a:solidFill>
                  <a:srgbClr val="333399"/>
                </a:solidFill>
              </a:rPr>
              <a:t>в изпълнение </a:t>
            </a:r>
            <a:r>
              <a:rPr lang="en-US" sz="2000" dirty="0">
                <a:solidFill>
                  <a:srgbClr val="333399"/>
                </a:solidFill>
              </a:rPr>
              <a:t>(</a:t>
            </a:r>
            <a:r>
              <a:rPr lang="bg-BG" sz="2000" dirty="0">
                <a:solidFill>
                  <a:srgbClr val="333399"/>
                </a:solidFill>
              </a:rPr>
              <a:t>в т.ч. приключени</a:t>
            </a:r>
            <a:r>
              <a:rPr lang="en-US" sz="2000" dirty="0">
                <a:solidFill>
                  <a:srgbClr val="333399"/>
                </a:solidFill>
              </a:rPr>
              <a:t>)</a:t>
            </a:r>
            <a:r>
              <a:rPr lang="bg-BG" sz="2000" dirty="0">
                <a:solidFill>
                  <a:srgbClr val="333399"/>
                </a:solidFill>
              </a:rPr>
              <a:t> със стойност на безвъзмездната финансова помощ </a:t>
            </a:r>
            <a:r>
              <a:rPr lang="bg-BG" sz="2000" dirty="0" smtClean="0">
                <a:solidFill>
                  <a:srgbClr val="333399"/>
                </a:solidFill>
              </a:rPr>
              <a:t>приблизително </a:t>
            </a:r>
            <a:r>
              <a:rPr lang="bg-BG" sz="2000" dirty="0">
                <a:solidFill>
                  <a:srgbClr val="333399"/>
                </a:solidFill>
              </a:rPr>
              <a:t>2</a:t>
            </a:r>
            <a:r>
              <a:rPr lang="en-US" sz="2000" dirty="0">
                <a:solidFill>
                  <a:srgbClr val="333399"/>
                </a:solidFill>
              </a:rPr>
              <a:t>.</a:t>
            </a:r>
            <a:r>
              <a:rPr lang="bg-BG" sz="2000" dirty="0">
                <a:solidFill>
                  <a:srgbClr val="333399"/>
                </a:solidFill>
              </a:rPr>
              <a:t>2 млрд.</a:t>
            </a:r>
            <a:r>
              <a:rPr lang="en-US" sz="2000" dirty="0">
                <a:solidFill>
                  <a:srgbClr val="333399"/>
                </a:solidFill>
              </a:rPr>
              <a:t> </a:t>
            </a:r>
            <a:r>
              <a:rPr lang="bg-BG" sz="2000" dirty="0">
                <a:solidFill>
                  <a:srgbClr val="333399"/>
                </a:solidFill>
              </a:rPr>
              <a:t>лв., </a:t>
            </a:r>
            <a:r>
              <a:rPr lang="ru-RU" sz="2000" dirty="0" err="1">
                <a:solidFill>
                  <a:srgbClr val="333399"/>
                </a:solidFill>
              </a:rPr>
              <a:t>което</a:t>
            </a:r>
            <a:r>
              <a:rPr lang="ru-RU" sz="2000" dirty="0">
                <a:solidFill>
                  <a:srgbClr val="333399"/>
                </a:solidFill>
              </a:rPr>
              <a:t> </a:t>
            </a:r>
            <a:r>
              <a:rPr lang="ru-RU" sz="2000" dirty="0" err="1">
                <a:solidFill>
                  <a:srgbClr val="333399"/>
                </a:solidFill>
              </a:rPr>
              <a:t>представлява</a:t>
            </a:r>
            <a:r>
              <a:rPr lang="ru-RU" sz="2000" dirty="0">
                <a:solidFill>
                  <a:srgbClr val="333399"/>
                </a:solidFill>
              </a:rPr>
              <a:t> </a:t>
            </a:r>
            <a:r>
              <a:rPr lang="bg-BG" sz="2000" dirty="0">
                <a:solidFill>
                  <a:srgbClr val="333399"/>
                </a:solidFill>
              </a:rPr>
              <a:t>95</a:t>
            </a:r>
            <a:r>
              <a:rPr lang="ru-RU" sz="2000" dirty="0">
                <a:solidFill>
                  <a:srgbClr val="333399"/>
                </a:solidFill>
              </a:rPr>
              <a:t> % от </a:t>
            </a:r>
            <a:r>
              <a:rPr lang="ru-RU" sz="2000" dirty="0" err="1">
                <a:solidFill>
                  <a:srgbClr val="333399"/>
                </a:solidFill>
              </a:rPr>
              <a:t>общия</a:t>
            </a:r>
            <a:r>
              <a:rPr lang="ru-RU" sz="2000" dirty="0">
                <a:solidFill>
                  <a:srgbClr val="333399"/>
                </a:solidFill>
              </a:rPr>
              <a:t> бюджет на ОП „</a:t>
            </a:r>
            <a:r>
              <a:rPr lang="ru-RU" sz="2000" dirty="0" err="1">
                <a:solidFill>
                  <a:srgbClr val="333399"/>
                </a:solidFill>
              </a:rPr>
              <a:t>Конкурентоспособност</a:t>
            </a:r>
            <a:r>
              <a:rPr lang="ru-RU" sz="2000" dirty="0">
                <a:solidFill>
                  <a:srgbClr val="333399"/>
                </a:solidFill>
              </a:rPr>
              <a:t>”</a:t>
            </a:r>
            <a:r>
              <a:rPr lang="en-US" sz="2000" dirty="0" smtClean="0">
                <a:solidFill>
                  <a:srgbClr val="333399"/>
                </a:solidFill>
              </a:rPr>
              <a:t>;</a:t>
            </a:r>
            <a:endParaRPr lang="bg-BG" sz="2000" dirty="0" smtClean="0">
              <a:solidFill>
                <a:srgbClr val="333399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endParaRPr lang="bg-BG" sz="900" dirty="0">
              <a:solidFill>
                <a:srgbClr val="333399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bg-BG" sz="2000" dirty="0">
                <a:solidFill>
                  <a:srgbClr val="333399"/>
                </a:solidFill>
              </a:rPr>
              <a:t>Изплатена безвъзмездна финансова помощ – 1.</a:t>
            </a:r>
            <a:r>
              <a:rPr lang="en-US" sz="2000" dirty="0">
                <a:solidFill>
                  <a:srgbClr val="333399"/>
                </a:solidFill>
              </a:rPr>
              <a:t>289</a:t>
            </a:r>
            <a:r>
              <a:rPr lang="bg-BG" sz="2000" dirty="0">
                <a:solidFill>
                  <a:srgbClr val="333399"/>
                </a:solidFill>
              </a:rPr>
              <a:t> млрд. лв. – </a:t>
            </a:r>
            <a:r>
              <a:rPr lang="en-US" sz="2000" dirty="0">
                <a:solidFill>
                  <a:srgbClr val="333399"/>
                </a:solidFill>
              </a:rPr>
              <a:t>57</a:t>
            </a:r>
            <a:r>
              <a:rPr lang="bg-BG" sz="2000" dirty="0">
                <a:solidFill>
                  <a:srgbClr val="333399"/>
                </a:solidFill>
              </a:rPr>
              <a:t> % от бюджета на програмата</a:t>
            </a:r>
            <a:r>
              <a:rPr lang="en-US" sz="2000" dirty="0" smtClean="0">
                <a:solidFill>
                  <a:srgbClr val="333399"/>
                </a:solidFill>
              </a:rPr>
              <a:t>;</a:t>
            </a:r>
            <a:endParaRPr lang="bg-BG" sz="2000" dirty="0" smtClean="0">
              <a:solidFill>
                <a:srgbClr val="333399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endParaRPr lang="bg-BG" sz="900" dirty="0">
              <a:solidFill>
                <a:srgbClr val="333399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bg-BG" sz="2000" dirty="0">
                <a:solidFill>
                  <a:srgbClr val="333399"/>
                </a:solidFill>
              </a:rPr>
              <a:t>Сертифицирани от СО разходи – 1,222 млрд. лв.  -  </a:t>
            </a:r>
            <a:r>
              <a:rPr lang="ru-RU" sz="2000" dirty="0">
                <a:solidFill>
                  <a:srgbClr val="333399"/>
                </a:solidFill>
              </a:rPr>
              <a:t>54 % от бюджета на </a:t>
            </a:r>
            <a:r>
              <a:rPr lang="ru-RU" sz="2000" dirty="0" err="1">
                <a:solidFill>
                  <a:srgbClr val="333399"/>
                </a:solidFill>
              </a:rPr>
              <a:t>програмата</a:t>
            </a:r>
            <a:r>
              <a:rPr lang="ru-RU" sz="2000" dirty="0">
                <a:solidFill>
                  <a:srgbClr val="333399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bg-BG" sz="2400" dirty="0" smtClean="0">
                <a:solidFill>
                  <a:schemeClr val="accent2"/>
                </a:solidFill>
              </a:rPr>
              <a:t/>
            </a:r>
            <a:br>
              <a:rPr lang="bg-BG" sz="2400" dirty="0" smtClean="0">
                <a:solidFill>
                  <a:schemeClr val="accent2"/>
                </a:solidFill>
              </a:rPr>
            </a:br>
            <a:endParaRPr lang="bg-BG" sz="1200" dirty="0" smtClean="0">
              <a:solidFill>
                <a:schemeClr val="accent2"/>
              </a:solidFill>
            </a:endParaRPr>
          </a:p>
        </p:txBody>
      </p:sp>
      <p:grpSp>
        <p:nvGrpSpPr>
          <p:cNvPr id="5125" name="Group 12"/>
          <p:cNvGrpSpPr>
            <a:grpSpLocks noChangeAspect="1"/>
          </p:cNvGrpSpPr>
          <p:nvPr/>
        </p:nvGrpSpPr>
        <p:grpSpPr bwMode="auto">
          <a:xfrm>
            <a:off x="366713" y="5562600"/>
            <a:ext cx="8410575" cy="1130300"/>
            <a:chOff x="2371" y="4877"/>
            <a:chExt cx="7543" cy="1016"/>
          </a:xfrm>
        </p:grpSpPr>
        <p:sp>
          <p:nvSpPr>
            <p:cNvPr id="5126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7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5128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5129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30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31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32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4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Финансово изпълнение (2)</a:t>
            </a:r>
          </a:p>
        </p:txBody>
      </p:sp>
      <p:pic>
        <p:nvPicPr>
          <p:cNvPr id="6147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304800" y="1447800"/>
            <a:ext cx="8382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По Приоритетна ос 1 „Развитие на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икономика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базирана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на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знанието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и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иновационни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дейности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”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са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изплатени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55 млн.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лв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.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ru-RU" sz="1600" dirty="0">
              <a:solidFill>
                <a:schemeClr val="accent2"/>
              </a:solidFill>
              <a:cs typeface="Tahoma" pitchFamily="34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По Приоритетна ос 2 „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Повишаване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ефективността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на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предприятията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и развитие на благоприятна бизнес среда”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са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изплатени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490 млн.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лв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sz="1600" dirty="0">
              <a:solidFill>
                <a:schemeClr val="accent2"/>
              </a:solidFill>
              <a:cs typeface="Tahoma" pitchFamily="34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По Приоритетна ос 3 „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Финансови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ресурси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за развитие на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предприятията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”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са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изплатени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682 млн.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лв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.  под формата на транш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към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Европейския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инвестиционен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фонд</a:t>
            </a:r>
            <a:r>
              <a:rPr lang="en-US" sz="2000" dirty="0">
                <a:solidFill>
                  <a:schemeClr val="accent2"/>
                </a:solidFill>
                <a:cs typeface="Tahoma" pitchFamily="34" charset="0"/>
              </a:rPr>
              <a:t>;</a:t>
            </a:r>
            <a:endParaRPr lang="bg-BG" sz="2000" dirty="0">
              <a:solidFill>
                <a:schemeClr val="accent2"/>
              </a:solidFill>
              <a:cs typeface="Tahoma" pitchFamily="34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solidFill>
                <a:schemeClr val="accent2"/>
              </a:solidFill>
              <a:cs typeface="Tahoma" pitchFamily="34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По Приоритетна ос 4 „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Укрепване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на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международните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пазарни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позиции на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българската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икономика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”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са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изплатени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bg-BG" sz="2000" dirty="0">
                <a:solidFill>
                  <a:schemeClr val="accent2"/>
                </a:solidFill>
                <a:cs typeface="Tahoma" pitchFamily="34" charset="0"/>
              </a:rPr>
              <a:t>35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млн.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лв</a:t>
            </a:r>
            <a:r>
              <a:rPr lang="en-US" sz="2000" dirty="0">
                <a:solidFill>
                  <a:schemeClr val="accent2"/>
                </a:solidFill>
                <a:cs typeface="Tahoma" pitchFamily="34" charset="0"/>
              </a:rPr>
              <a:t>.</a:t>
            </a:r>
            <a:endParaRPr lang="bg-BG" sz="2000" dirty="0">
              <a:solidFill>
                <a:schemeClr val="accent2"/>
              </a:solidFill>
              <a:cs typeface="Tahoma" pitchFamily="34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dirty="0">
              <a:solidFill>
                <a:schemeClr val="accent2"/>
              </a:solidFill>
              <a:cs typeface="Tahoma" pitchFamily="34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По Приоритетна ос 5 „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Техническа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помощ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”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са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изплатени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cs typeface="Tahoma" pitchFamily="34" charset="0"/>
              </a:rPr>
              <a:t>2</a:t>
            </a:r>
            <a:r>
              <a:rPr lang="bg-BG" sz="2000" dirty="0">
                <a:solidFill>
                  <a:schemeClr val="accent2"/>
                </a:solidFill>
                <a:cs typeface="Tahoma" pitchFamily="34" charset="0"/>
              </a:rPr>
              <a:t>7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 млн. </a:t>
            </a:r>
            <a:r>
              <a:rPr lang="ru-RU" sz="2000" dirty="0" err="1">
                <a:solidFill>
                  <a:schemeClr val="accent2"/>
                </a:solidFill>
                <a:cs typeface="Tahoma" pitchFamily="34" charset="0"/>
              </a:rPr>
              <a:t>лв</a:t>
            </a:r>
            <a:r>
              <a:rPr lang="ru-RU" sz="2000" dirty="0">
                <a:solidFill>
                  <a:schemeClr val="accent2"/>
                </a:solidFill>
                <a:cs typeface="Tahoma" pitchFamily="34" charset="0"/>
              </a:rPr>
              <a:t>. </a:t>
            </a:r>
            <a:endParaRPr lang="bg-BG" sz="2000" dirty="0">
              <a:solidFill>
                <a:schemeClr val="accent2"/>
              </a:solidFill>
              <a:cs typeface="Tahoma" pitchFamily="34" charset="0"/>
            </a:endParaRPr>
          </a:p>
        </p:txBody>
      </p:sp>
      <p:grpSp>
        <p:nvGrpSpPr>
          <p:cNvPr id="6149" name="Group 12"/>
          <p:cNvGrpSpPr>
            <a:grpSpLocks noChangeAspect="1"/>
          </p:cNvGrpSpPr>
          <p:nvPr/>
        </p:nvGrpSpPr>
        <p:grpSpPr bwMode="auto">
          <a:xfrm>
            <a:off x="433388" y="5562600"/>
            <a:ext cx="8408987" cy="1130300"/>
            <a:chOff x="2371" y="4877"/>
            <a:chExt cx="7543" cy="1016"/>
          </a:xfrm>
        </p:grpSpPr>
        <p:sp>
          <p:nvSpPr>
            <p:cNvPr id="6150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1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6152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6153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4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5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56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(1)</a:t>
            </a:r>
          </a:p>
        </p:txBody>
      </p:sp>
      <p:pic>
        <p:nvPicPr>
          <p:cNvPr id="7171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096" name="Group 9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26303"/>
              </p:ext>
            </p:extLst>
          </p:nvPr>
        </p:nvGraphicFramePr>
        <p:xfrm>
          <a:off x="609600" y="1447800"/>
          <a:ext cx="7956550" cy="3932511"/>
        </p:xfrm>
        <a:graphic>
          <a:graphicData uri="http://schemas.openxmlformats.org/drawingml/2006/table">
            <a:tbl>
              <a:tblPr/>
              <a:tblGrid>
                <a:gridCol w="2266950"/>
                <a:gridCol w="2030413"/>
                <a:gridCol w="1943100"/>
                <a:gridCol w="1716087"/>
              </a:tblGrid>
              <a:tr h="64017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61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BG161PO003/1.1.1-01/2007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„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Подкрепа за създаване и развитие на стартиращи иновативни предприятия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34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11 194 455.31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9 977 892.70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11 194 455.31</a:t>
                      </a:r>
                      <a:endParaRPr kumimoji="0" 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9 977 892.70</a:t>
                      </a:r>
                      <a:endParaRPr kumimoji="0" 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BG161PO003-1.1.02 „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Подкрепа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внедряване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производството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иновативни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продукти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процеси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предоставяне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иновативни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услуги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”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- 2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2 932 300.00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1 746 900.00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3 592 411.20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2 139 277.20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6 524  711.20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3 886  177.20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241" name="Group 12"/>
          <p:cNvGrpSpPr>
            <a:grpSpLocks noChangeAspect="1"/>
          </p:cNvGrpSpPr>
          <p:nvPr/>
        </p:nvGrpSpPr>
        <p:grpSpPr bwMode="auto">
          <a:xfrm>
            <a:off x="457200" y="5562600"/>
            <a:ext cx="8408988" cy="1130300"/>
            <a:chOff x="2371" y="4877"/>
            <a:chExt cx="7543" cy="1016"/>
          </a:xfrm>
        </p:grpSpPr>
        <p:sp>
          <p:nvSpPr>
            <p:cNvPr id="7242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43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7244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7245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6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7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48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(2)</a:t>
            </a:r>
          </a:p>
        </p:txBody>
      </p:sp>
      <p:pic>
        <p:nvPicPr>
          <p:cNvPr id="7171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096" name="Group 9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845894"/>
              </p:ext>
            </p:extLst>
          </p:nvPr>
        </p:nvGraphicFramePr>
        <p:xfrm>
          <a:off x="609600" y="1447800"/>
          <a:ext cx="7956550" cy="3932511"/>
        </p:xfrm>
        <a:graphic>
          <a:graphicData uri="http://schemas.openxmlformats.org/drawingml/2006/table">
            <a:tbl>
              <a:tblPr/>
              <a:tblGrid>
                <a:gridCol w="2266950"/>
                <a:gridCol w="2030413"/>
                <a:gridCol w="1943100"/>
                <a:gridCol w="1716087"/>
              </a:tblGrid>
              <a:tr h="64017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61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BG161PO003-1.1.03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„Развитие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стартиращи иновативни предприятия чрез подкрепа за внедряване на иновативни продукти, процеси и услуги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kumimoji="0" lang="bg-BG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955,74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051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970,60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955,74</a:t>
                      </a:r>
                      <a:endParaRPr kumimoji="0" 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051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970,60</a:t>
                      </a:r>
                      <a:endParaRPr kumimoji="0" 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BG161PO003-1.1.04 „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Подкрепа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внедряване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производство на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иновативни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процеси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предоставяне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иновативни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услуги"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42 598 923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92 716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7 493 693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3 746 846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.97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4 920 650.00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2 460 325.00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55 013 267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29 799 888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241" name="Group 12"/>
          <p:cNvGrpSpPr>
            <a:grpSpLocks noChangeAspect="1"/>
          </p:cNvGrpSpPr>
          <p:nvPr/>
        </p:nvGrpSpPr>
        <p:grpSpPr bwMode="auto">
          <a:xfrm>
            <a:off x="457200" y="5562600"/>
            <a:ext cx="8408988" cy="1130300"/>
            <a:chOff x="2371" y="4877"/>
            <a:chExt cx="7543" cy="1016"/>
          </a:xfrm>
        </p:grpSpPr>
        <p:sp>
          <p:nvSpPr>
            <p:cNvPr id="7242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43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7244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7245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6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7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48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269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Сключени договори в Югозападен район за </a:t>
            </a:r>
            <a:b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планиране към 30.11.201</a:t>
            </a:r>
            <a:r>
              <a:rPr lang="en-US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r>
              <a:rPr lang="bg-BG" sz="20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г. (3)</a:t>
            </a:r>
          </a:p>
        </p:txBody>
      </p:sp>
      <p:pic>
        <p:nvPicPr>
          <p:cNvPr id="7171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44513"/>
            <a:ext cx="7191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096" name="Group 9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404531"/>
              </p:ext>
            </p:extLst>
          </p:nvPr>
        </p:nvGraphicFramePr>
        <p:xfrm>
          <a:off x="609600" y="1447800"/>
          <a:ext cx="7956550" cy="3932511"/>
        </p:xfrm>
        <a:graphic>
          <a:graphicData uri="http://schemas.openxmlformats.org/drawingml/2006/table">
            <a:tbl>
              <a:tblPr/>
              <a:tblGrid>
                <a:gridCol w="2266950"/>
                <a:gridCol w="2030413"/>
                <a:gridCol w="1943100"/>
                <a:gridCol w="1716087"/>
              </a:tblGrid>
              <a:tr h="64017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 за подбор на проекти: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Брой сключени договори по области в района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стойност на сключените договори по области в района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Стойност на безвъзмездната помощ (лв.)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4361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BG161PO003-1.1.05 „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Разработване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иновации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стартиращи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предприятия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kumimoji="0" lang="bg-BG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39 220 780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35 152 726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386 523.72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347 871.34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607 304.04</a:t>
                      </a:r>
                      <a:endParaRPr kumimoji="0" 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500 598.15</a:t>
                      </a:r>
                      <a:endParaRPr kumimoji="0" 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BG161PO003-1.1.06 „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Подкрепа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научноизследователската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развойна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дейност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българските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предприятия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kumimoji="0" lang="bg-BG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град –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25 728 552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17 747 156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 - област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1 191 223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796 211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103 611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81 939</a:t>
                      </a: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 - 0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ОБЩО: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27 023 387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kumimoji="0" lang="bg-B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18 625 308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kumimoji="0" lang="bg-B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241" name="Group 12"/>
          <p:cNvGrpSpPr>
            <a:grpSpLocks noChangeAspect="1"/>
          </p:cNvGrpSpPr>
          <p:nvPr/>
        </p:nvGrpSpPr>
        <p:grpSpPr bwMode="auto">
          <a:xfrm>
            <a:off x="457200" y="5562600"/>
            <a:ext cx="8408988" cy="1130300"/>
            <a:chOff x="2371" y="4877"/>
            <a:chExt cx="7543" cy="1016"/>
          </a:xfrm>
        </p:grpSpPr>
        <p:sp>
          <p:nvSpPr>
            <p:cNvPr id="7242" name="AutoShape 7"/>
            <p:cNvSpPr>
              <a:spLocks noChangeAspect="1" noChangeArrowheads="1"/>
            </p:cNvSpPr>
            <p:nvPr/>
          </p:nvSpPr>
          <p:spPr bwMode="auto">
            <a:xfrm>
              <a:off x="2371" y="4877"/>
              <a:ext cx="75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43" name="Group 14"/>
            <p:cNvGrpSpPr>
              <a:grpSpLocks/>
            </p:cNvGrpSpPr>
            <p:nvPr/>
          </p:nvGrpSpPr>
          <p:grpSpPr bwMode="auto">
            <a:xfrm>
              <a:off x="2572" y="5004"/>
              <a:ext cx="7218" cy="879"/>
              <a:chOff x="2572" y="5004"/>
              <a:chExt cx="7218" cy="879"/>
            </a:xfrm>
          </p:grpSpPr>
          <p:sp>
            <p:nvSpPr>
              <p:cNvPr id="7244" name="Text Box 9"/>
              <p:cNvSpPr txBox="1">
                <a:spLocks noChangeArrowheads="1"/>
              </p:cNvSpPr>
              <p:nvPr/>
            </p:nvSpPr>
            <p:spPr bwMode="auto">
              <a:xfrm>
                <a:off x="3574" y="5184"/>
                <a:ext cx="1766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фонд 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за регионално развитие</a:t>
                </a:r>
              </a:p>
              <a:p>
                <a:pPr eaLnBrk="1" hangingPunct="1"/>
                <a:r>
                  <a:rPr lang="bg-BG" sz="800">
                    <a:latin typeface="Tahoma" pitchFamily="34" charset="0"/>
                  </a:rPr>
                  <a:t>ЕВРОПЕЙСКИ СЪЮЗ</a:t>
                </a:r>
              </a:p>
              <a:p>
                <a:pPr eaLnBrk="1" hangingPunct="1"/>
                <a:r>
                  <a:rPr lang="bg-BG" sz="800" i="1">
                    <a:latin typeface="Tahoma" pitchFamily="34" charset="0"/>
                  </a:rPr>
                  <a:t>Инвестираме във Вашето бъдеще</a:t>
                </a:r>
                <a:endParaRPr lang="bg-BG">
                  <a:latin typeface="Tahoma" pitchFamily="34" charset="0"/>
                </a:endParaRPr>
              </a:p>
            </p:txBody>
          </p:sp>
          <p:pic>
            <p:nvPicPr>
              <p:cNvPr id="7245" name="Picture 16" descr="EU-logo_fit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" y="5138"/>
                <a:ext cx="921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6" name="Picture 17" descr="NSRRlogoCMY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2" y="5072"/>
                <a:ext cx="1240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7" name="Picture 18" descr="logo big version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5" t="1955" r="1955" b="1955"/>
              <a:stretch>
                <a:fillRect/>
              </a:stretch>
            </p:blipFill>
            <p:spPr bwMode="auto">
              <a:xfrm>
                <a:off x="8911" y="5004"/>
                <a:ext cx="879" cy="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48" name="Text Box 13"/>
              <p:cNvSpPr txBox="1">
                <a:spLocks noChangeArrowheads="1"/>
              </p:cNvSpPr>
              <p:nvPr/>
            </p:nvSpPr>
            <p:spPr bwMode="auto">
              <a:xfrm>
                <a:off x="6905" y="5249"/>
                <a:ext cx="192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bg-BG" sz="800">
                    <a:latin typeface="Tahoma" pitchFamily="34" charset="0"/>
                  </a:rPr>
                  <a:t>Оперативна програма „Развитие на конкурентоспособността на българската икономика” 2007-2013</a:t>
                </a:r>
                <a:endParaRPr lang="bg-BG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269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5r4k5zfLkusNWhUYWYp4w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5926</TotalTime>
  <Words>3751</Words>
  <Application>Microsoft Office PowerPoint</Application>
  <PresentationFormat>On-screen Show (4:3)</PresentationFormat>
  <Paragraphs>865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Сключени договори в Югозападен район за  планиране към 30.11.2013 г. (5)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gdobreva</dc:creator>
  <cp:lastModifiedBy>Todor</cp:lastModifiedBy>
  <cp:revision>1108</cp:revision>
  <cp:lastPrinted>2013-12-11T15:52:38Z</cp:lastPrinted>
  <dcterms:created xsi:type="dcterms:W3CDTF">1601-01-01T00:00:00Z</dcterms:created>
  <dcterms:modified xsi:type="dcterms:W3CDTF">2013-12-12T07:58:01Z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