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71" r:id="rId4"/>
    <p:sldId id="273" r:id="rId5"/>
    <p:sldId id="275" r:id="rId6"/>
    <p:sldId id="276" r:id="rId7"/>
    <p:sldId id="266" r:id="rId8"/>
    <p:sldId id="257" r:id="rId9"/>
    <p:sldId id="267" r:id="rId10"/>
    <p:sldId id="263" r:id="rId11"/>
    <p:sldId id="258" r:id="rId12"/>
    <p:sldId id="268" r:id="rId13"/>
    <p:sldId id="259" r:id="rId14"/>
    <p:sldId id="281" r:id="rId15"/>
    <p:sldId id="279" r:id="rId16"/>
    <p:sldId id="280" r:id="rId17"/>
    <p:sldId id="285" r:id="rId18"/>
    <p:sldId id="286" r:id="rId19"/>
    <p:sldId id="282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7D38-B986-4133-8A08-841FD8C552D7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EB7F-61E1-4B1A-A646-CD6B9BA2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9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7D38-B986-4133-8A08-841FD8C552D7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EB7F-61E1-4B1A-A646-CD6B9BA2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9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7D38-B986-4133-8A08-841FD8C552D7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EB7F-61E1-4B1A-A646-CD6B9BA2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9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7D38-B986-4133-8A08-841FD8C552D7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EB7F-61E1-4B1A-A646-CD6B9BA2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3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7D38-B986-4133-8A08-841FD8C552D7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EB7F-61E1-4B1A-A646-CD6B9BA2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8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7D38-B986-4133-8A08-841FD8C552D7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EB7F-61E1-4B1A-A646-CD6B9BA2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7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7D38-B986-4133-8A08-841FD8C552D7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EB7F-61E1-4B1A-A646-CD6B9BA2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1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7D38-B986-4133-8A08-841FD8C552D7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EB7F-61E1-4B1A-A646-CD6B9BA2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6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7D38-B986-4133-8A08-841FD8C552D7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EB7F-61E1-4B1A-A646-CD6B9BA2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7D38-B986-4133-8A08-841FD8C552D7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EB7F-61E1-4B1A-A646-CD6B9BA2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7D38-B986-4133-8A08-841FD8C552D7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EB7F-61E1-4B1A-A646-CD6B9BA2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2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7D38-B986-4133-8A08-841FD8C552D7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DEB7F-61E1-4B1A-A646-CD6B9BA29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7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2.png"/><Relationship Id="rId7" Type="http://schemas.openxmlformats.org/officeDocument/2006/relationships/image" Target="../media/image44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3.png"/><Relationship Id="rId9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.pn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.png"/><Relationship Id="rId7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0911" cy="1970911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211597" y="2322014"/>
            <a:ext cx="6761747" cy="1772314"/>
          </a:xfrm>
        </p:spPr>
        <p:txBody>
          <a:bodyPr>
            <a:normAutofit fontScale="90000"/>
          </a:bodyPr>
          <a:lstStyle/>
          <a:p>
            <a:r>
              <a:rPr lang="en-US" sz="2100" b="1" dirty="0" smtClean="0"/>
              <a:t/>
            </a:r>
            <a:br>
              <a:rPr lang="en-US" sz="2100" b="1" dirty="0" smtClean="0"/>
            </a:br>
            <a:r>
              <a:rPr lang="en-US" sz="2100" b="1" dirty="0"/>
              <a:t/>
            </a:r>
            <a:br>
              <a:rPr lang="en-US" sz="2100" b="1" dirty="0"/>
            </a:br>
            <a:r>
              <a:rPr lang="en-US" sz="2100" b="1" dirty="0" smtClean="0"/>
              <a:t/>
            </a:r>
            <a:br>
              <a:rPr lang="en-US" sz="2100" b="1" dirty="0" smtClean="0"/>
            </a:br>
            <a:r>
              <a:rPr lang="en-US" sz="2100" b="1" dirty="0"/>
              <a:t/>
            </a:r>
            <a:br>
              <a:rPr lang="en-US" sz="2100" b="1" dirty="0"/>
            </a:br>
            <a:r>
              <a:rPr lang="bg-BG" sz="2000" b="1" dirty="0" smtClean="0"/>
              <a:t>Туристическите</a:t>
            </a:r>
            <a:r>
              <a:rPr lang="ru-RU" sz="2000" b="1" dirty="0" smtClean="0"/>
              <a:t> </a:t>
            </a:r>
            <a:r>
              <a:rPr lang="ru-RU" sz="2000" b="1" dirty="0"/>
              <a:t>информационни центрове -</a:t>
            </a:r>
            <a:r>
              <a:rPr lang="en-US" sz="2000" b="1" dirty="0"/>
              <a:t> </a:t>
            </a:r>
            <a:r>
              <a:rPr lang="ru-RU" sz="2000" b="1" dirty="0"/>
              <a:t>неизползвани възможности за създаване образ на туристическата дестинация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bg-BG" sz="2000" b="1" dirty="0" smtClean="0"/>
              <a:t>Как да изградим качествен и конкурентен </a:t>
            </a:r>
            <a:r>
              <a:rPr lang="bg-BG" sz="2000" b="1" dirty="0"/>
              <a:t>туристически продукт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Добри практики</a:t>
            </a:r>
            <a:br>
              <a:rPr lang="ru-RU" sz="2000" b="1" dirty="0"/>
            </a:br>
            <a:r>
              <a:rPr lang="en-US" sz="2100" b="1" dirty="0" smtClean="0"/>
              <a:t/>
            </a:r>
            <a:br>
              <a:rPr lang="en-US" sz="2100" b="1" dirty="0" smtClean="0"/>
            </a:br>
            <a:r>
              <a:rPr lang="ru-RU" sz="2100" b="1" dirty="0"/>
              <a:t/>
            </a:r>
            <a:br>
              <a:rPr lang="ru-RU" sz="2100" b="1" dirty="0"/>
            </a:br>
            <a:endParaRPr lang="ru-RU" sz="21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504967" y="3688635"/>
            <a:ext cx="81750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193934"/>
            <a:ext cx="5107669" cy="119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4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/>
          <p:cNvSpPr txBox="1">
            <a:spLocks/>
          </p:cNvSpPr>
          <p:nvPr/>
        </p:nvSpPr>
        <p:spPr>
          <a:xfrm>
            <a:off x="628650" y="1225568"/>
            <a:ext cx="7886700" cy="3947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/>
              <a:t>Връзките, които не правим.</a:t>
            </a:r>
            <a:r>
              <a:rPr lang="bg-BG" sz="1800" b="1" dirty="0"/>
              <a:t> Туризъм и гастрономия</a:t>
            </a:r>
            <a:endParaRPr lang="en-US" sz="1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43" y="1932312"/>
            <a:ext cx="2698201" cy="1802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13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19" y="4046729"/>
            <a:ext cx="2714625" cy="168592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37299" cy="4625976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bg-BG" sz="1400" dirty="0" smtClean="0"/>
              <a:t>Гастрономията се превръща в един от основните притегателни елементи на туризма 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84% от туристите в селски региони закупили сувенири, са предпочели храни и напитки, които да си занесат вкъщи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Насърчаването на местната и регионалната продукция запазва кулинарното наследство и гарантира справедливи възнаграждения на производителите 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Гастрономията стимулира хотелиерството и </a:t>
            </a:r>
            <a:r>
              <a:rPr lang="bg-BG" sz="1400" dirty="0" err="1" smtClean="0"/>
              <a:t>ресторантьорството</a:t>
            </a:r>
            <a:r>
              <a:rPr lang="bg-BG" sz="1400" dirty="0" smtClean="0"/>
              <a:t> и обратно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Подкрепата на инициативи, свързани със селския туризъм водят до опознаването на културното наследство и ландшафта и подпомагат развитието на селските райони</a:t>
            </a:r>
          </a:p>
          <a:p>
            <a:pPr>
              <a:buClr>
                <a:schemeClr val="accent2"/>
              </a:buClr>
            </a:pPr>
            <a:endParaRPr lang="bg-BG" sz="1400" dirty="0" smtClean="0"/>
          </a:p>
          <a:p>
            <a:pPr>
              <a:buClr>
                <a:schemeClr val="accent2"/>
              </a:buClr>
            </a:pPr>
            <a:endParaRPr lang="en-US" sz="1400" dirty="0" smtClean="0"/>
          </a:p>
          <a:p>
            <a:endParaRPr lang="bg-BG" sz="1400" dirty="0"/>
          </a:p>
          <a:p>
            <a:pPr marL="0" indent="0">
              <a:buNone/>
            </a:pPr>
            <a:endParaRPr lang="bg-BG" sz="1400" dirty="0" smtClean="0"/>
          </a:p>
        </p:txBody>
      </p:sp>
    </p:spTree>
    <p:extLst>
      <p:ext uri="{BB962C8B-B14F-4D97-AF65-F5344CB8AC3E}">
        <p14:creationId xmlns:p14="http://schemas.microsoft.com/office/powerpoint/2010/main" val="6448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62" y="3998890"/>
            <a:ext cx="2680090" cy="1783080"/>
          </a:xfrm>
          <a:prstGeom prst="rect">
            <a:avLst/>
          </a:prstGeom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619626" y="1223389"/>
            <a:ext cx="7886700" cy="3947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/>
              <a:t>Връзките, които не правим. </a:t>
            </a:r>
            <a:r>
              <a:rPr lang="bg-BG" sz="1800" b="1" dirty="0"/>
              <a:t>Културни аспекти на гастрономията</a:t>
            </a:r>
            <a:endParaRPr lang="en-US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62" y="1913816"/>
            <a:ext cx="2689934" cy="1789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15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37299" cy="4625976"/>
          </a:xfrm>
        </p:spPr>
        <p:txBody>
          <a:bodyPr>
            <a:normAutofit/>
          </a:bodyPr>
          <a:lstStyle/>
          <a:p>
            <a:pPr marL="0" indent="0">
              <a:buClr>
                <a:schemeClr val="accent2"/>
              </a:buClr>
              <a:buNone/>
            </a:pPr>
            <a:r>
              <a:rPr lang="bg-BG" sz="1400" dirty="0" smtClean="0"/>
              <a:t>Гастрономията е:</a:t>
            </a:r>
          </a:p>
          <a:p>
            <a:pPr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bg-BG" sz="1400" dirty="0" smtClean="0"/>
              <a:t>Част от нашата идентичност и съществен елемент на европейското, национално и регионално културно наследство </a:t>
            </a:r>
          </a:p>
          <a:p>
            <a:pPr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bg-BG" sz="1400" dirty="0"/>
              <a:t>И</a:t>
            </a:r>
            <a:r>
              <a:rPr lang="bg-BG" sz="1400" dirty="0" smtClean="0"/>
              <a:t>зточник както на културно, така и на икономическо богатство за регионите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Гастрономията и храненето се формират от местността и ландшафта, откъдето произхождат продуктите за консумация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ЮНЕСКО включи средиземноморската диета и френската кулинария в представителния списък на световното нематериално културно наследство на човечеството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ЕС насърчава идентифицирането, защитата и международното опазване на географските указания, на наименованията за произход и на традиционните специалитети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От изключителна важност е да се запазят ритуалите и обичаите, свързани с местната и регионалната гастрономия 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Оцеляването на традиционната кухня много често е застрашено от нашествието на стандартизирани храни</a:t>
            </a:r>
          </a:p>
          <a:p>
            <a:pPr>
              <a:buClr>
                <a:schemeClr val="accent2"/>
              </a:buClr>
            </a:pPr>
            <a:endParaRPr lang="bg-BG" sz="1400" dirty="0" smtClean="0"/>
          </a:p>
          <a:p>
            <a:pPr>
              <a:buClr>
                <a:schemeClr val="accent2"/>
              </a:buClr>
            </a:pPr>
            <a:endParaRPr lang="en-US" sz="1400" dirty="0" smtClean="0"/>
          </a:p>
          <a:p>
            <a:endParaRPr lang="bg-BG" sz="1400" dirty="0"/>
          </a:p>
          <a:p>
            <a:pPr marL="0" indent="0">
              <a:buNone/>
            </a:pPr>
            <a:endParaRPr lang="bg-BG" sz="1400" dirty="0" smtClean="0"/>
          </a:p>
        </p:txBody>
      </p:sp>
    </p:spTree>
    <p:extLst>
      <p:ext uri="{BB962C8B-B14F-4D97-AF65-F5344CB8AC3E}">
        <p14:creationId xmlns:p14="http://schemas.microsoft.com/office/powerpoint/2010/main" val="14861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/>
          <p:cNvSpPr txBox="1">
            <a:spLocks/>
          </p:cNvSpPr>
          <p:nvPr/>
        </p:nvSpPr>
        <p:spPr>
          <a:xfrm>
            <a:off x="619625" y="1251168"/>
            <a:ext cx="7886700" cy="3947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800" b="1" dirty="0" err="1" smtClean="0"/>
              <a:t>Индифицирани</a:t>
            </a:r>
            <a:r>
              <a:rPr lang="bg-BG" sz="1800" b="1" dirty="0" smtClean="0"/>
              <a:t> проблеми, касаещи туристическата индустрия и местните производства</a:t>
            </a:r>
            <a:endParaRPr lang="bg-BG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r="7896"/>
          <a:stretch/>
        </p:blipFill>
        <p:spPr>
          <a:xfrm>
            <a:off x="6117465" y="1929013"/>
            <a:ext cx="2768957" cy="182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r="3029"/>
          <a:stretch/>
        </p:blipFill>
        <p:spPr>
          <a:xfrm>
            <a:off x="6117465" y="4037333"/>
            <a:ext cx="2768957" cy="182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15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5437299" cy="4930775"/>
          </a:xfrm>
        </p:spPr>
        <p:txBody>
          <a:bodyPr>
            <a:normAutofit fontScale="92500" lnSpcReduction="20000"/>
          </a:bodyPr>
          <a:lstStyle/>
          <a:p>
            <a:pPr algn="just">
              <a:buClr>
                <a:schemeClr val="accent2"/>
              </a:buClr>
            </a:pPr>
            <a:r>
              <a:rPr lang="bg-BG" sz="1500" dirty="0" smtClean="0"/>
              <a:t>Разходите, направени за хранителни продукти в дадена сфера на туризма са големи, но те почти не оказват влияние на местната икономика </a:t>
            </a:r>
          </a:p>
          <a:p>
            <a:pPr algn="just">
              <a:buClr>
                <a:schemeClr val="accent2"/>
              </a:buClr>
            </a:pPr>
            <a:r>
              <a:rPr lang="bg-BG" sz="1500" dirty="0" smtClean="0"/>
              <a:t>Проблемите на снабдяването с местни продукти са: сложни регулаторни режими, недостатъчен обем на продукцията, незадоволително качество, липса на комуникация и информация между доставчика и купувача.</a:t>
            </a:r>
          </a:p>
          <a:p>
            <a:pPr marL="0" indent="0" algn="just">
              <a:buClr>
                <a:schemeClr val="accent2"/>
              </a:buClr>
              <a:buNone/>
            </a:pPr>
            <a:r>
              <a:rPr lang="bg-BG" sz="1500" dirty="0" smtClean="0"/>
              <a:t>Необходими са:</a:t>
            </a:r>
          </a:p>
          <a:p>
            <a:pPr algn="just">
              <a:buClr>
                <a:schemeClr val="accent2"/>
              </a:buClr>
            </a:pPr>
            <a:r>
              <a:rPr lang="bg-BG" sz="1500" dirty="0" smtClean="0"/>
              <a:t>Инициативи за насърчаването на селскостопанските производители и местното занаятчийство </a:t>
            </a:r>
          </a:p>
          <a:p>
            <a:pPr algn="just">
              <a:buClr>
                <a:schemeClr val="accent2"/>
              </a:buClr>
            </a:pPr>
            <a:r>
              <a:rPr lang="bg-BG" sz="1500" dirty="0" smtClean="0"/>
              <a:t>Регионални инициативи за осигуряване на пряка пазарна връзка между производителите на селскостопанска продукция и другите отрасли като търговията, туризма и преработващата промишленост</a:t>
            </a:r>
          </a:p>
          <a:p>
            <a:pPr algn="just">
              <a:buClr>
                <a:schemeClr val="accent2"/>
              </a:buClr>
            </a:pPr>
            <a:r>
              <a:rPr lang="bg-BG" sz="1500" dirty="0" smtClean="0"/>
              <a:t>Системи за гарантиране на качеството и утвърждаването на регионални марки за продукти и услуги</a:t>
            </a:r>
          </a:p>
          <a:p>
            <a:pPr algn="just">
              <a:buClr>
                <a:schemeClr val="accent2"/>
              </a:buClr>
            </a:pPr>
            <a:r>
              <a:rPr lang="bg-BG" sz="1500" dirty="0" smtClean="0"/>
              <a:t>Активна комуникация и граждански диалог за постигане на по-засилено регионално икономическо сътрудничество </a:t>
            </a:r>
          </a:p>
          <a:p>
            <a:pPr algn="just">
              <a:buClr>
                <a:schemeClr val="accent2"/>
              </a:buClr>
            </a:pPr>
            <a:r>
              <a:rPr lang="bg-BG" sz="1500" dirty="0" smtClean="0"/>
              <a:t>Подкрепа на регионални икономически цикли на къси разстояния</a:t>
            </a:r>
          </a:p>
          <a:p>
            <a:pPr algn="just">
              <a:buClr>
                <a:schemeClr val="accent2"/>
              </a:buClr>
            </a:pPr>
            <a:r>
              <a:rPr lang="bg-BG" sz="1500" dirty="0" smtClean="0"/>
              <a:t>Създаване на организации на производители  за постигане на по-голямо пазарно влияние и по-добра цена по хранителната верига и др.</a:t>
            </a:r>
            <a:endParaRPr lang="bg-BG" sz="1400" dirty="0" smtClean="0"/>
          </a:p>
        </p:txBody>
      </p:sp>
    </p:spTree>
    <p:extLst>
      <p:ext uri="{BB962C8B-B14F-4D97-AF65-F5344CB8AC3E}">
        <p14:creationId xmlns:p14="http://schemas.microsoft.com/office/powerpoint/2010/main" val="181188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/>
          <p:cNvSpPr txBox="1">
            <a:spLocks/>
          </p:cNvSpPr>
          <p:nvPr/>
        </p:nvSpPr>
        <p:spPr>
          <a:xfrm>
            <a:off x="619628" y="1178966"/>
            <a:ext cx="7886700" cy="3947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/>
              <a:t>Посоки за </a:t>
            </a:r>
            <a:r>
              <a:rPr lang="ru-RU" sz="1800" b="1" dirty="0" smtClean="0"/>
              <a:t>намеса за </a:t>
            </a:r>
            <a:r>
              <a:rPr lang="ru-RU" sz="1800" b="1" dirty="0"/>
              <a:t>запазване на уникалния български вкус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667" y="1950959"/>
            <a:ext cx="2732434" cy="182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11" y="4037518"/>
            <a:ext cx="2726890" cy="182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12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37299" cy="4625976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/>
              </a:buClr>
            </a:pPr>
            <a:r>
              <a:rPr lang="bg-BG" sz="1400" dirty="0" smtClean="0"/>
              <a:t>Инициативи от страна на публичните органи и неправителствени организации за засилване връзките между купувачи и доставчици в отделните туристически райони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Откриване и картиране на традиционни храни и напитки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Нормативни промени за регулаторни облекчения за дребните стопани и производители на традиционни храни, без да се изискват непосилни инвестиции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Производство на занаятчийски храни /категория храни с ясно определени специфики/ и превръщането им в поминък на местното население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Обвързване на ТИЦ с традиционни и уникални местни производства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Участие в международни туристически борси и изложения с характерни продукти и автентична кухня от туристическите райони на България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Създаване на културни и кулинарни очаквания у потребителя в духа на традициите на туристическия район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Привличане на институти и университети в партньорската мрежа за възраждане на традиционните производства</a:t>
            </a:r>
          </a:p>
          <a:p>
            <a:pPr>
              <a:buClr>
                <a:schemeClr val="accent2"/>
              </a:buClr>
            </a:pPr>
            <a:endParaRPr lang="bg-BG" sz="1400" dirty="0" smtClean="0"/>
          </a:p>
          <a:p>
            <a:pPr>
              <a:buClr>
                <a:schemeClr val="accent2"/>
              </a:buClr>
            </a:pPr>
            <a:endParaRPr lang="en-US" sz="1400" dirty="0" smtClean="0"/>
          </a:p>
          <a:p>
            <a:endParaRPr lang="bg-BG" sz="1400" dirty="0"/>
          </a:p>
          <a:p>
            <a:pPr marL="0" indent="0">
              <a:buNone/>
            </a:pPr>
            <a:endParaRPr lang="bg-BG" sz="1400" dirty="0" smtClean="0"/>
          </a:p>
        </p:txBody>
      </p:sp>
    </p:spTree>
    <p:extLst>
      <p:ext uri="{BB962C8B-B14F-4D97-AF65-F5344CB8AC3E}">
        <p14:creationId xmlns:p14="http://schemas.microsoft.com/office/powerpoint/2010/main" val="20946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bg-BG" sz="1800" b="1" dirty="0" smtClean="0"/>
              <a:t>Добри европейски практики. Геопарк „Де Бож“, Франция</a:t>
            </a:r>
            <a:endParaRPr lang="bg-BG" sz="1800" b="1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23" y="2212564"/>
            <a:ext cx="2767303" cy="184486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pic>
        <p:nvPicPr>
          <p:cNvPr id="6" name="Picture 3" descr="\\10.12.10.67\share\Агенция за Регионално развитие на Рила\11_PICTURES\2013.11.26-30_Geopark des Bauges visit\IMG_0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04" y="4341728"/>
            <a:ext cx="2767172" cy="184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1" y="2212564"/>
            <a:ext cx="2767305" cy="18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23" y="4341727"/>
            <a:ext cx="2767305" cy="1844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0000" y="2212564"/>
            <a:ext cx="2664000" cy="397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bg-BG" sz="1800" b="1" dirty="0" smtClean="0"/>
              <a:t>Добри </a:t>
            </a:r>
            <a:r>
              <a:rPr lang="bg-BG" sz="1800" b="1" dirty="0"/>
              <a:t>европейски практики. </a:t>
            </a:r>
            <a:r>
              <a:rPr lang="en-US" sz="1800" b="1" dirty="0"/>
              <a:t>Lesvos </a:t>
            </a:r>
            <a:r>
              <a:rPr lang="en-US" sz="1800" b="1" dirty="0" err="1" smtClean="0"/>
              <a:t>Geopark</a:t>
            </a:r>
            <a:r>
              <a:rPr lang="bg-BG" sz="1800" b="1" dirty="0" smtClean="0"/>
              <a:t>,Гърция</a:t>
            </a:r>
            <a:endParaRPr lang="bg-BG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77" y="2257625"/>
            <a:ext cx="2662789" cy="400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744" y="2257625"/>
            <a:ext cx="2766459" cy="184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2" y="2246729"/>
            <a:ext cx="2766459" cy="1844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2" y="4422350"/>
            <a:ext cx="2766459" cy="18443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43" y="4422349"/>
            <a:ext cx="2766460" cy="18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0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24" y="2285738"/>
            <a:ext cx="2731269" cy="182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bg-BG" sz="1800" b="1" dirty="0" smtClean="0"/>
              <a:t>Туристически информационен център Самоков</a:t>
            </a:r>
            <a:endParaRPr lang="bg-BG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63" y="2250451"/>
            <a:ext cx="2711200" cy="182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17" y="4433700"/>
            <a:ext cx="2772955" cy="183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61" y="4439579"/>
            <a:ext cx="274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805" y="2263330"/>
            <a:ext cx="2755656" cy="184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63" y="4433700"/>
            <a:ext cx="274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3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bg-BG" sz="1800" b="1" dirty="0" smtClean="0"/>
              <a:t>Туристически информационен център Самоков</a:t>
            </a:r>
            <a:endParaRPr lang="bg-BG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/>
          <a:stretch/>
        </p:blipFill>
        <p:spPr>
          <a:xfrm>
            <a:off x="3152223" y="2250451"/>
            <a:ext cx="2817940" cy="40120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3" y="2254382"/>
            <a:ext cx="2734331" cy="1855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9" y="4407942"/>
            <a:ext cx="2757465" cy="18383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43" y="2270059"/>
            <a:ext cx="2736068" cy="1824045"/>
          </a:xfrm>
          <a:prstGeom prst="rect">
            <a:avLst/>
          </a:prstGeom>
        </p:spPr>
      </p:pic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17" y="4388261"/>
            <a:ext cx="2741519" cy="1857991"/>
          </a:xfrm>
        </p:spPr>
      </p:pic>
    </p:spTree>
    <p:extLst>
      <p:ext uri="{BB962C8B-B14F-4D97-AF65-F5344CB8AC3E}">
        <p14:creationId xmlns:p14="http://schemas.microsoft.com/office/powerpoint/2010/main" val="14993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3081" y="1598141"/>
            <a:ext cx="8398929" cy="53545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bg-BG" dirty="0" smtClean="0"/>
              <a:t>Създаден в изпълнение на проект „Разгледай, чуй, опитай Разлог“, финансиран по подхода ЛИДЕР от ПРСР 2007-2013 г., прилаган от Сдружение „Местна инициативна група – Разлог“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83588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bg-BG" sz="1800" b="1" dirty="0" smtClean="0"/>
              <a:t>Туристически информационен център Разлог</a:t>
            </a:r>
            <a:endParaRPr lang="bg-BG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r="2566"/>
          <a:stretch/>
        </p:blipFill>
        <p:spPr>
          <a:xfrm>
            <a:off x="3169079" y="2270059"/>
            <a:ext cx="2820474" cy="3976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9"/>
          <a:stretch/>
        </p:blipFill>
        <p:spPr>
          <a:xfrm>
            <a:off x="254428" y="2270059"/>
            <a:ext cx="2757465" cy="182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" b="6301"/>
          <a:stretch/>
        </p:blipFill>
        <p:spPr>
          <a:xfrm>
            <a:off x="254428" y="4404573"/>
            <a:ext cx="2762041" cy="18416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9"/>
          <a:stretch/>
        </p:blipFill>
        <p:spPr>
          <a:xfrm>
            <a:off x="6113217" y="2282938"/>
            <a:ext cx="2738794" cy="1824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1"/>
          <a:stretch/>
        </p:blipFill>
        <p:spPr>
          <a:xfrm>
            <a:off x="6129256" y="4414017"/>
            <a:ext cx="2722755" cy="183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1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9574" y="313611"/>
            <a:ext cx="7886700" cy="1325563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bg-BG"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dirty="0" smtClean="0"/>
              <a:t>За да направим заедно туристическите информационни центрове усмихнатото лице на България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bg-BG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bg-BG" dirty="0"/>
          </a:p>
          <a:p>
            <a:pPr marL="0" indent="0" algn="ctr">
              <a:buNone/>
            </a:pPr>
            <a:r>
              <a:rPr lang="bg-BG" dirty="0" smtClean="0"/>
              <a:t>Благодаря за вниманието!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sp>
        <p:nvSpPr>
          <p:cNvPr id="6" name="AutoShape 2" descr="Резултат с изображение за заедно можем повеч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23" y="2939256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bg-BG" sz="1800" b="1" dirty="0" smtClean="0"/>
              <a:t>Туристическите информационни центрове формират първи впечатления</a:t>
            </a:r>
            <a:endParaRPr lang="bg-BG" sz="1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00" y="4166500"/>
            <a:ext cx="2663247" cy="1790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376" y="4175292"/>
            <a:ext cx="2663247" cy="1782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52" y="4175406"/>
            <a:ext cx="2672522" cy="17820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28650" y="1494692"/>
            <a:ext cx="7886700" cy="4682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endParaRPr lang="bg-BG" sz="1400" dirty="0" smtClean="0"/>
          </a:p>
          <a:p>
            <a:pPr>
              <a:buClr>
                <a:schemeClr val="accent2"/>
              </a:buClr>
            </a:pPr>
            <a:r>
              <a:rPr lang="bg-BG" sz="1400" dirty="0"/>
              <a:t>П</a:t>
            </a:r>
            <a:r>
              <a:rPr lang="bg-BG" sz="1400" dirty="0" smtClean="0"/>
              <a:t>редставляват </a:t>
            </a:r>
            <a:r>
              <a:rPr lang="bg-BG" sz="1400" dirty="0"/>
              <a:t>важна инфраструктура за развитие на туризма</a:t>
            </a:r>
          </a:p>
          <a:p>
            <a:pPr>
              <a:buClr>
                <a:schemeClr val="accent2"/>
              </a:buClr>
            </a:pPr>
            <a:r>
              <a:rPr lang="bg-BG" sz="1400" dirty="0"/>
              <a:t>Д</a:t>
            </a:r>
            <a:r>
              <a:rPr lang="bg-BG" sz="1400" dirty="0" smtClean="0"/>
              <a:t>ават </a:t>
            </a:r>
            <a:r>
              <a:rPr lang="bg-BG" sz="1400" dirty="0"/>
              <a:t>представа за общото състояние на туризма в страната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Следва да </a:t>
            </a:r>
            <a:r>
              <a:rPr lang="bg-BG" sz="1400" dirty="0"/>
              <a:t>са гъвкави </a:t>
            </a:r>
            <a:r>
              <a:rPr lang="bg-BG" sz="1400" dirty="0" smtClean="0"/>
              <a:t>структури, отворени </a:t>
            </a:r>
            <a:r>
              <a:rPr lang="bg-BG" sz="1400" dirty="0"/>
              <a:t>за потребителския интерес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Могат да </a:t>
            </a:r>
            <a:r>
              <a:rPr lang="bg-BG" sz="1400" dirty="0"/>
              <a:t>акцентират върху духа и традициите на местното население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Формират </a:t>
            </a:r>
            <a:r>
              <a:rPr lang="bg-BG" sz="1400" dirty="0"/>
              <a:t>както положително, така и отрицателно първо впечатление у туриста</a:t>
            </a:r>
          </a:p>
        </p:txBody>
      </p:sp>
    </p:spTree>
    <p:extLst>
      <p:ext uri="{BB962C8B-B14F-4D97-AF65-F5344CB8AC3E}">
        <p14:creationId xmlns:p14="http://schemas.microsoft.com/office/powerpoint/2010/main" val="15754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4692"/>
            <a:ext cx="8226592" cy="4682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1400" dirty="0" smtClean="0"/>
              <a:t>Констатации от Концепция </a:t>
            </a:r>
            <a:r>
              <a:rPr lang="bg-BG" sz="1400" dirty="0"/>
              <a:t>за статута, организацията, дейността и формирането на </a:t>
            </a:r>
            <a:r>
              <a:rPr lang="bg-BG" sz="1400" dirty="0" err="1" smtClean="0"/>
              <a:t>нац</a:t>
            </a:r>
            <a:r>
              <a:rPr lang="bg-BG" sz="1400" dirty="0" smtClean="0"/>
              <a:t>. </a:t>
            </a:r>
            <a:r>
              <a:rPr lang="bg-BG" sz="1400" dirty="0"/>
              <a:t>мрежа от </a:t>
            </a:r>
            <a:r>
              <a:rPr lang="bg-BG" sz="1400" dirty="0" smtClean="0"/>
              <a:t>ТИЦ:</a:t>
            </a:r>
            <a:endParaRPr lang="bg-BG" sz="1400" dirty="0"/>
          </a:p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bg-BG" sz="1400" dirty="0" smtClean="0"/>
              <a:t>ТИЦ </a:t>
            </a:r>
            <a:r>
              <a:rPr lang="en-US" sz="1400" dirty="0" err="1" smtClean="0"/>
              <a:t>работят</a:t>
            </a:r>
            <a:r>
              <a:rPr lang="en-US" sz="1400" dirty="0" smtClean="0"/>
              <a:t> в </a:t>
            </a:r>
            <a:r>
              <a:rPr lang="en-US" sz="1400" dirty="0" err="1" smtClean="0"/>
              <a:t>условията</a:t>
            </a:r>
            <a:r>
              <a:rPr lang="bg-BG" sz="1400" dirty="0" smtClean="0"/>
              <a:t> </a:t>
            </a:r>
            <a:r>
              <a:rPr lang="bg-BG" sz="1400" smtClean="0"/>
              <a:t>на липса на ясна </a:t>
            </a:r>
            <a:r>
              <a:rPr lang="bg-BG" sz="1400" dirty="0" smtClean="0"/>
              <a:t>дефиниция и регламентация в Закона за туризма и липса на наредба за функционирането им</a:t>
            </a:r>
          </a:p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bg-BG" sz="1400" dirty="0" smtClean="0"/>
              <a:t>В </a:t>
            </a:r>
            <a:r>
              <a:rPr lang="bg-BG" sz="1400" dirty="0"/>
              <a:t>резултат на съществуващата </a:t>
            </a:r>
            <a:r>
              <a:rPr lang="bg-BG" sz="1400" dirty="0" smtClean="0"/>
              <a:t>недостатъчно развита </a:t>
            </a:r>
            <a:r>
              <a:rPr lang="bg-BG" sz="1400" dirty="0"/>
              <a:t>нормативна база и институционална рамка </a:t>
            </a:r>
            <a:r>
              <a:rPr lang="bg-BG" sz="1400" dirty="0" smtClean="0"/>
              <a:t>ТИЦ представят </a:t>
            </a:r>
            <a:r>
              <a:rPr lang="bg-BG" sz="1400" dirty="0"/>
              <a:t>България с различни лица, които не отразяват пълноценно пъстротата, духовността и националната идентичност на </a:t>
            </a:r>
            <a:r>
              <a:rPr lang="bg-BG" sz="1400" dirty="0" smtClean="0"/>
              <a:t>страната</a:t>
            </a:r>
            <a:endParaRPr lang="en-US" sz="1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6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58" y="4930410"/>
            <a:ext cx="2736000" cy="182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95" y="4930410"/>
            <a:ext cx="2736000" cy="181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58" y="3038942"/>
            <a:ext cx="2736000" cy="1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880" y="4930410"/>
            <a:ext cx="2736000" cy="1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80" y="3038942"/>
            <a:ext cx="2736000" cy="18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5" y="3038942"/>
            <a:ext cx="2722841" cy="1815227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bg-BG" sz="1800" b="1" dirty="0"/>
              <a:t>Състоянието в момента</a:t>
            </a:r>
            <a:r>
              <a:rPr lang="en-US" sz="1800" b="1" dirty="0"/>
              <a:t>. </a:t>
            </a:r>
            <a:r>
              <a:rPr lang="bg-BG" sz="1800" b="1" dirty="0"/>
              <a:t>Нормативна база и визия</a:t>
            </a:r>
            <a:endParaRPr lang="bg-BG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9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bg-BG" sz="1800" b="1" dirty="0" smtClean="0"/>
              <a:t>Какво липсва</a:t>
            </a:r>
            <a:endParaRPr lang="bg-BG"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746392" cy="4351338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endParaRPr lang="en-US" sz="1400" dirty="0" smtClean="0"/>
          </a:p>
          <a:p>
            <a:pPr>
              <a:buClr>
                <a:schemeClr val="accent2"/>
              </a:buClr>
            </a:pPr>
            <a:r>
              <a:rPr lang="bg-BG" sz="1400" dirty="0" smtClean="0"/>
              <a:t>Единно наименование на структури с идентична дейност и задачи</a:t>
            </a:r>
          </a:p>
          <a:p>
            <a:pPr>
              <a:buClr>
                <a:schemeClr val="accent2"/>
              </a:buClr>
            </a:pPr>
            <a:r>
              <a:rPr lang="bg-BG" sz="1400" dirty="0"/>
              <a:t>Яснота как да се оживят и наситят със смислено съдържание</a:t>
            </a:r>
            <a:endParaRPr lang="en-US" sz="1400" dirty="0" smtClean="0"/>
          </a:p>
          <a:p>
            <a:pPr>
              <a:buClr>
                <a:schemeClr val="accent2"/>
              </a:buClr>
            </a:pPr>
            <a:r>
              <a:rPr lang="bg-BG" sz="1400" dirty="0" smtClean="0"/>
              <a:t>Адекватно представяне на местната общност и бизнес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Разработване на пазарна ниша в полза на местния туристически бизнес, занаятчии и земеделски стопани</a:t>
            </a:r>
          </a:p>
          <a:p>
            <a:pPr>
              <a:buClr>
                <a:schemeClr val="accent2"/>
              </a:buClr>
            </a:pPr>
            <a:r>
              <a:rPr lang="bg-BG" sz="1400" dirty="0"/>
              <a:t>Разумно използване на наличната материална </a:t>
            </a:r>
            <a:r>
              <a:rPr lang="bg-BG" sz="1400" dirty="0" smtClean="0"/>
              <a:t>база и ресурси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Обработка</a:t>
            </a:r>
            <a:r>
              <a:rPr lang="en-US" sz="1400" dirty="0" smtClean="0"/>
              <a:t> </a:t>
            </a:r>
            <a:r>
              <a:rPr lang="bg-BG" sz="1400" dirty="0" smtClean="0"/>
              <a:t>данни, анализ и препоръки на базата на пазарно търсене и предлагане</a:t>
            </a:r>
            <a:endParaRPr lang="en-US" sz="1400" dirty="0" smtClean="0"/>
          </a:p>
          <a:p>
            <a:pPr marL="0" indent="0">
              <a:buClr>
                <a:schemeClr val="accent2"/>
              </a:buClr>
              <a:buNone/>
            </a:pPr>
            <a:endParaRPr lang="bg-BG" sz="1400" dirty="0"/>
          </a:p>
          <a:p>
            <a:endParaRPr lang="bg-BG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bg-BG" sz="1800" b="1" dirty="0" smtClean="0"/>
              <a:t>Как да го постигнем. Първи стъпки</a:t>
            </a:r>
            <a:endParaRPr lang="bg-BG"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71503" cy="4351338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bg-BG" sz="1400" dirty="0"/>
              <a:t>Привличане на всички заинтересовани страни като партньори в процеса на промяна</a:t>
            </a:r>
            <a:endParaRPr lang="en-US" sz="1400" dirty="0"/>
          </a:p>
          <a:p>
            <a:pPr>
              <a:buClr>
                <a:schemeClr val="accent2"/>
              </a:buClr>
            </a:pPr>
            <a:r>
              <a:rPr lang="bg-BG" sz="1400" dirty="0" smtClean="0"/>
              <a:t>Консултационни процедури за формулиране на приоритети, акценти и дейности</a:t>
            </a:r>
            <a:endParaRPr lang="bg-BG" sz="1400" dirty="0" smtClean="0">
              <a:solidFill>
                <a:srgbClr val="FF0000"/>
              </a:solidFill>
            </a:endParaRPr>
          </a:p>
          <a:p>
            <a:pPr>
              <a:buClr>
                <a:schemeClr val="accent2"/>
              </a:buClr>
            </a:pPr>
            <a:r>
              <a:rPr lang="bg-BG" sz="1400" dirty="0" smtClean="0"/>
              <a:t>Иницииране на необходими нормативни промени</a:t>
            </a:r>
          </a:p>
          <a:p>
            <a:pPr>
              <a:buClr>
                <a:schemeClr val="accent2"/>
              </a:buClr>
            </a:pPr>
            <a:r>
              <a:rPr lang="ru-RU" sz="1400" dirty="0"/>
              <a:t>Стартиране на пилотни проекти в няколко ТИЦ за едногодишен период</a:t>
            </a:r>
          </a:p>
          <a:p>
            <a:pPr>
              <a:buClr>
                <a:schemeClr val="accent2"/>
              </a:buClr>
            </a:pPr>
            <a:r>
              <a:rPr lang="ru-RU" sz="1400" dirty="0"/>
              <a:t>Анализ на резултатите от пилотните </a:t>
            </a:r>
            <a:r>
              <a:rPr lang="ru-RU" sz="1400" dirty="0" smtClean="0"/>
              <a:t>проекти</a:t>
            </a:r>
          </a:p>
          <a:p>
            <a:endParaRPr lang="bg-BG" dirty="0"/>
          </a:p>
          <a:p>
            <a:pPr>
              <a:buFont typeface="Courier New" panose="02070309020205020404" pitchFamily="49" charset="0"/>
              <a:buChar char="o"/>
            </a:pPr>
            <a:endParaRPr lang="bg-BG" dirty="0"/>
          </a:p>
          <a:p>
            <a:pPr marL="0" indent="0">
              <a:buNone/>
            </a:pPr>
            <a:endParaRPr lang="bg-BG" dirty="0"/>
          </a:p>
          <a:p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97" y="4207394"/>
            <a:ext cx="2966709" cy="1801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890" y="1952790"/>
            <a:ext cx="2736000" cy="18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bg-BG" sz="1800" b="1" dirty="0" smtClean="0"/>
              <a:t>Следващи стъпки</a:t>
            </a:r>
            <a:endParaRPr lang="bg-BG"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37299" cy="4351338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bg-BG" sz="1400" dirty="0"/>
              <a:t>Формулиране на ясно послание за </a:t>
            </a:r>
            <a:r>
              <a:rPr lang="bg-BG" sz="1400" dirty="0" smtClean="0"/>
              <a:t>мястото/региона, </a:t>
            </a:r>
            <a:r>
              <a:rPr lang="bg-BG" sz="1400" dirty="0"/>
              <a:t>в който попада </a:t>
            </a:r>
            <a:r>
              <a:rPr lang="bg-BG" sz="1400" dirty="0" smtClean="0"/>
              <a:t>туристът  от съответните институции и заинтересовани страни</a:t>
            </a:r>
          </a:p>
          <a:p>
            <a:pPr>
              <a:buClr>
                <a:schemeClr val="accent2"/>
              </a:buClr>
            </a:pPr>
            <a:r>
              <a:rPr lang="ru-RU" sz="1400" dirty="0"/>
              <a:t>Разработване на годишен календар на очакваните изяви </a:t>
            </a:r>
            <a:r>
              <a:rPr lang="ru-RU" sz="1400" dirty="0" smtClean="0"/>
              <a:t>с </a:t>
            </a:r>
            <a:r>
              <a:rPr lang="ru-RU" sz="1400" dirty="0"/>
              <a:t>организатори и заинтересовани </a:t>
            </a:r>
            <a:r>
              <a:rPr lang="ru-RU" sz="1400" dirty="0" smtClean="0"/>
              <a:t>страни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Информационна </a:t>
            </a:r>
            <a:r>
              <a:rPr lang="bg-BG" sz="1400" dirty="0"/>
              <a:t>дейност за текущи и предстоящи събития/изяви в населеното място и/или </a:t>
            </a:r>
            <a:r>
              <a:rPr lang="bg-BG" sz="1400" dirty="0" smtClean="0"/>
              <a:t>региона</a:t>
            </a:r>
            <a:endParaRPr lang="ru-RU" sz="1400" dirty="0" smtClean="0"/>
          </a:p>
          <a:p>
            <a:pPr>
              <a:buClr>
                <a:schemeClr val="accent2"/>
              </a:buClr>
            </a:pPr>
            <a:r>
              <a:rPr lang="ru-RU" sz="1400" dirty="0" smtClean="0"/>
              <a:t>Развитие </a:t>
            </a:r>
            <a:r>
              <a:rPr lang="ru-RU" sz="1400" dirty="0"/>
              <a:t>на </a:t>
            </a:r>
            <a:r>
              <a:rPr lang="ru-RU" sz="1400" dirty="0" smtClean="0"/>
              <a:t>помощни и </a:t>
            </a:r>
            <a:r>
              <a:rPr lang="ru-RU" sz="1400" dirty="0" err="1" smtClean="0"/>
              <a:t>спомагателни</a:t>
            </a:r>
            <a:r>
              <a:rPr lang="ru-RU" sz="1400" dirty="0" smtClean="0"/>
              <a:t> </a:t>
            </a:r>
            <a:r>
              <a:rPr lang="ru-RU" sz="1400" dirty="0" err="1" smtClean="0"/>
              <a:t>дейности</a:t>
            </a:r>
            <a:r>
              <a:rPr lang="ru-RU" sz="1400" dirty="0" smtClean="0"/>
              <a:t>, изразяващи се в  </a:t>
            </a:r>
            <a:r>
              <a:rPr lang="ru-RU" sz="1400" dirty="0"/>
              <a:t>продажба на</a:t>
            </a:r>
            <a:r>
              <a:rPr lang="ru-RU" sz="1400" dirty="0" smtClean="0"/>
              <a:t>:</a:t>
            </a:r>
            <a:endParaRPr lang="ru-RU" sz="1400" dirty="0" smtClean="0">
              <a:solidFill>
                <a:srgbClr val="FF0000"/>
              </a:solidFill>
            </a:endParaRPr>
          </a:p>
          <a:p>
            <a:pPr lvl="1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ru-RU" sz="1400" dirty="0" smtClean="0"/>
              <a:t>Уникални </a:t>
            </a:r>
            <a:r>
              <a:rPr lang="ru-RU" sz="1400" dirty="0"/>
              <a:t>ръчно изработени сувенири </a:t>
            </a:r>
          </a:p>
          <a:p>
            <a:pPr lvl="1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ru-RU" sz="1400" dirty="0"/>
              <a:t>Албуми, карти, картички и </a:t>
            </a:r>
            <a:r>
              <a:rPr lang="ru-RU" sz="1400" dirty="0" err="1"/>
              <a:t>други</a:t>
            </a:r>
            <a:r>
              <a:rPr lang="ru-RU" sz="1400" dirty="0"/>
              <a:t> </a:t>
            </a:r>
            <a:r>
              <a:rPr lang="ru-RU" sz="1400" dirty="0" smtClean="0"/>
              <a:t>стоки </a:t>
            </a:r>
            <a:endParaRPr lang="ru-RU" sz="1400" dirty="0"/>
          </a:p>
          <a:p>
            <a:pPr lvl="1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ru-RU" sz="1400" dirty="0"/>
              <a:t>Местни храни и </a:t>
            </a:r>
            <a:r>
              <a:rPr lang="ru-RU" sz="1400" dirty="0" smtClean="0"/>
              <a:t>напитки</a:t>
            </a:r>
            <a:endParaRPr lang="ru-RU" sz="1400" dirty="0"/>
          </a:p>
          <a:p>
            <a:pPr>
              <a:buClr>
                <a:schemeClr val="accent2"/>
              </a:buClr>
            </a:pPr>
            <a:r>
              <a:rPr lang="bg-BG" sz="1400" dirty="0" smtClean="0"/>
              <a:t>Превръщане на ТИЦ в място,  полезно и за гостите, и за местната общност </a:t>
            </a:r>
          </a:p>
          <a:p>
            <a:pPr>
              <a:buClr>
                <a:schemeClr val="accent2"/>
              </a:buClr>
            </a:pPr>
            <a:endParaRPr lang="en-US" sz="1400" dirty="0" smtClean="0"/>
          </a:p>
          <a:p>
            <a:endParaRPr lang="bg-BG" sz="1400" dirty="0"/>
          </a:p>
          <a:p>
            <a:pPr marL="0" indent="0">
              <a:buNone/>
            </a:pPr>
            <a:endParaRPr lang="bg-BG" sz="1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547" y="1490069"/>
            <a:ext cx="2685600" cy="1824093"/>
          </a:xfrm>
          <a:prstGeom prst="rect">
            <a:avLst/>
          </a:prstGeom>
        </p:spPr>
      </p:pic>
      <p:pic>
        <p:nvPicPr>
          <p:cNvPr id="1026" name="Picture 2" descr="C:\Users\m.ivanova\Desktop\unnam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41" y="3494815"/>
            <a:ext cx="2307131" cy="293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/>
          <p:cNvSpPr txBox="1">
            <a:spLocks/>
          </p:cNvSpPr>
          <p:nvPr/>
        </p:nvSpPr>
        <p:spPr>
          <a:xfrm>
            <a:off x="628650" y="1225574"/>
            <a:ext cx="7886700" cy="3947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/>
              <a:t>Връзките, които не правим.Туризъм и селско стопанство</a:t>
            </a:r>
            <a:endParaRPr lang="en-US" sz="1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42" y="4083389"/>
            <a:ext cx="2686641" cy="1783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42" y="1960304"/>
            <a:ext cx="2686641" cy="1783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15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37299" cy="4625976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bg-BG" sz="1400" dirty="0"/>
              <a:t>Търсенето</a:t>
            </a:r>
            <a:r>
              <a:rPr lang="ru-RU" sz="1400" dirty="0"/>
              <a:t> на храни с традиционно специфичен характер е все </a:t>
            </a:r>
            <a:r>
              <a:rPr lang="bg-BG" sz="1400" dirty="0" smtClean="0"/>
              <a:t>по-голямо</a:t>
            </a:r>
            <a:r>
              <a:rPr lang="ru-RU" sz="1400" dirty="0" smtClean="0"/>
              <a:t> </a:t>
            </a:r>
            <a:endParaRPr lang="en-US" sz="1400" dirty="0"/>
          </a:p>
          <a:p>
            <a:pPr>
              <a:buClr>
                <a:schemeClr val="accent2"/>
              </a:buClr>
            </a:pPr>
            <a:r>
              <a:rPr lang="bg-BG" sz="1400" dirty="0" smtClean="0"/>
              <a:t>Високото качество </a:t>
            </a:r>
            <a:r>
              <a:rPr lang="ru-RU" sz="1400" dirty="0" smtClean="0"/>
              <a:t>на </a:t>
            </a:r>
            <a:r>
              <a:rPr lang="ru-RU" sz="1400" dirty="0"/>
              <a:t>храните е от </a:t>
            </a:r>
            <a:r>
              <a:rPr lang="bg-BG" sz="1400" dirty="0" smtClean="0"/>
              <a:t>съществено</a:t>
            </a:r>
            <a:r>
              <a:rPr lang="ru-RU" sz="1400" dirty="0" smtClean="0"/>
              <a:t> </a:t>
            </a:r>
            <a:r>
              <a:rPr lang="ru-RU" sz="1400" dirty="0"/>
              <a:t>значение за </a:t>
            </a:r>
            <a:r>
              <a:rPr lang="bg-BG" sz="1400" dirty="0" smtClean="0"/>
              <a:t>курорти, хотели и ресторанти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Консумацията на местни </a:t>
            </a:r>
            <a:r>
              <a:rPr lang="ru-RU" sz="1400" dirty="0" smtClean="0"/>
              <a:t>храни </a:t>
            </a:r>
            <a:r>
              <a:rPr lang="ru-RU" sz="1400" dirty="0"/>
              <a:t>носи </a:t>
            </a:r>
            <a:r>
              <a:rPr lang="bg-BG" sz="1400" dirty="0" smtClean="0"/>
              <a:t>пряка полза за местната икономика</a:t>
            </a:r>
            <a:r>
              <a:rPr lang="ru-RU" sz="1400" dirty="0" smtClean="0"/>
              <a:t>. </a:t>
            </a:r>
            <a:endParaRPr lang="en-US" sz="1400" dirty="0"/>
          </a:p>
          <a:p>
            <a:pPr>
              <a:buClr>
                <a:schemeClr val="accent2"/>
              </a:buClr>
            </a:pPr>
            <a:r>
              <a:rPr lang="bg-BG" sz="1400" dirty="0" smtClean="0"/>
              <a:t>Популяризирането на емблематични хранителни продукти създава </a:t>
            </a:r>
            <a:r>
              <a:rPr lang="ru-RU" sz="1400" dirty="0" smtClean="0"/>
              <a:t>"</a:t>
            </a:r>
            <a:r>
              <a:rPr lang="ru-RU" sz="1400" dirty="0"/>
              <a:t>образ" на </a:t>
            </a:r>
            <a:r>
              <a:rPr lang="bg-BG" sz="1400" dirty="0" smtClean="0"/>
              <a:t>туристическата дестинация, което може да помогне </a:t>
            </a:r>
            <a:r>
              <a:rPr lang="ru-RU" sz="1400" dirty="0" smtClean="0"/>
              <a:t>за </a:t>
            </a:r>
            <a:r>
              <a:rPr lang="bg-BG" sz="1400" dirty="0" smtClean="0"/>
              <a:t>привличането на нови </a:t>
            </a:r>
            <a:r>
              <a:rPr lang="ru-RU" sz="1400" dirty="0" smtClean="0"/>
              <a:t>посетители </a:t>
            </a:r>
            <a:r>
              <a:rPr lang="ru-RU" sz="1400" dirty="0"/>
              <a:t>и </a:t>
            </a:r>
            <a:r>
              <a:rPr lang="bg-BG" sz="1400" dirty="0" smtClean="0"/>
              <a:t>увеличаване</a:t>
            </a:r>
            <a:r>
              <a:rPr lang="ru-RU" sz="1400" dirty="0" smtClean="0"/>
              <a:t> </a:t>
            </a:r>
            <a:r>
              <a:rPr lang="ru-RU" sz="1400" dirty="0"/>
              <a:t>на </a:t>
            </a:r>
            <a:r>
              <a:rPr lang="bg-BG" sz="1400" dirty="0" smtClean="0"/>
              <a:t>икономическата устойчивост в дългосрочен план</a:t>
            </a:r>
            <a:r>
              <a:rPr lang="ru-RU" sz="1400" dirty="0" smtClean="0"/>
              <a:t> </a:t>
            </a:r>
            <a:endParaRPr lang="en-US" sz="1400" dirty="0"/>
          </a:p>
          <a:p>
            <a:pPr>
              <a:buClr>
                <a:schemeClr val="accent2"/>
              </a:buClr>
            </a:pPr>
            <a:r>
              <a:rPr lang="bg-BG" sz="1400" dirty="0" smtClean="0"/>
              <a:t>Медиите и рекламата въздействат </a:t>
            </a:r>
            <a:r>
              <a:rPr lang="ru-RU" sz="1400" dirty="0" smtClean="0"/>
              <a:t>на </a:t>
            </a:r>
            <a:r>
              <a:rPr lang="bg-BG" sz="1400" dirty="0" smtClean="0"/>
              <a:t>моделите на потребление</a:t>
            </a:r>
            <a:r>
              <a:rPr lang="ru-RU" sz="1400" dirty="0" smtClean="0"/>
              <a:t>, </a:t>
            </a:r>
            <a:r>
              <a:rPr lang="bg-BG" sz="1400" dirty="0" smtClean="0"/>
              <a:t>което следва да се използва за туристически </a:t>
            </a:r>
            <a:r>
              <a:rPr lang="ru-RU" sz="1400" dirty="0" smtClean="0"/>
              <a:t>промоции </a:t>
            </a:r>
            <a:r>
              <a:rPr lang="ru-RU" sz="1400" dirty="0"/>
              <a:t>и </a:t>
            </a:r>
            <a:r>
              <a:rPr lang="bg-BG" sz="1400" dirty="0" smtClean="0"/>
              <a:t>рекламни кампании</a:t>
            </a:r>
          </a:p>
          <a:p>
            <a:pPr>
              <a:buClr>
                <a:schemeClr val="accent2"/>
              </a:buClr>
            </a:pPr>
            <a:endParaRPr lang="bg-BG" sz="1400" dirty="0" smtClean="0"/>
          </a:p>
          <a:p>
            <a:pPr>
              <a:buClr>
                <a:schemeClr val="accent2"/>
              </a:buClr>
            </a:pPr>
            <a:endParaRPr lang="en-US" sz="1400" dirty="0" smtClean="0"/>
          </a:p>
          <a:p>
            <a:endParaRPr lang="bg-BG" sz="1400" dirty="0"/>
          </a:p>
          <a:p>
            <a:pPr marL="0" indent="0">
              <a:buNone/>
            </a:pPr>
            <a:endParaRPr lang="bg-BG" sz="1400" dirty="0" smtClean="0"/>
          </a:p>
        </p:txBody>
      </p:sp>
    </p:spTree>
    <p:extLst>
      <p:ext uri="{BB962C8B-B14F-4D97-AF65-F5344CB8AC3E}">
        <p14:creationId xmlns:p14="http://schemas.microsoft.com/office/powerpoint/2010/main" val="258685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/>
          <p:cNvSpPr txBox="1">
            <a:spLocks/>
          </p:cNvSpPr>
          <p:nvPr/>
        </p:nvSpPr>
        <p:spPr>
          <a:xfrm>
            <a:off x="628650" y="1211926"/>
            <a:ext cx="7886700" cy="3947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800" b="1" dirty="0"/>
              <a:t>Връзките, които не правим.Туризъм и занаятчийство</a:t>
            </a:r>
            <a:endParaRPr lang="en-US" sz="1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/>
          <a:stretch/>
        </p:blipFill>
        <p:spPr>
          <a:xfrm>
            <a:off x="6231710" y="4051498"/>
            <a:ext cx="2688569" cy="17938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10" y="1932885"/>
            <a:ext cx="2688569" cy="1792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13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37299" cy="4625976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bg-BG" sz="1400" dirty="0" smtClean="0"/>
              <a:t>Необходимо е запазването на занаятчийските производства като част от националната и регионална идентичност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Фокусът на туризма се премества към подчертаване на ежедневната нематериална култура, свързана с хора и места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Занаятчиите могат да добавят стойност към туристическия продукт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Съвременният турист се стреми да опознае културата отвътре, да се среща с местните хора и да изживее ежедневието им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Занаятчийството дава възможност да се развият смислени   взаимоотношения на туристите с местната общност, което повишава вероятността те да се завърнат отново</a:t>
            </a:r>
          </a:p>
          <a:p>
            <a:pPr>
              <a:buClr>
                <a:schemeClr val="accent2"/>
              </a:buClr>
            </a:pPr>
            <a:endParaRPr lang="bg-BG" sz="1400" dirty="0" smtClean="0"/>
          </a:p>
          <a:p>
            <a:pPr>
              <a:buClr>
                <a:schemeClr val="accent2"/>
              </a:buClr>
            </a:pPr>
            <a:endParaRPr lang="en-US" sz="1400" dirty="0" smtClean="0"/>
          </a:p>
          <a:p>
            <a:endParaRPr lang="bg-BG" sz="1400" dirty="0"/>
          </a:p>
          <a:p>
            <a:pPr marL="0" indent="0">
              <a:buNone/>
            </a:pPr>
            <a:endParaRPr lang="bg-BG" sz="1400" dirty="0" smtClean="0"/>
          </a:p>
        </p:txBody>
      </p:sp>
    </p:spTree>
    <p:extLst>
      <p:ext uri="{BB962C8B-B14F-4D97-AF65-F5344CB8AC3E}">
        <p14:creationId xmlns:p14="http://schemas.microsoft.com/office/powerpoint/2010/main" val="349031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/>
          <p:cNvSpPr txBox="1">
            <a:spLocks/>
          </p:cNvSpPr>
          <p:nvPr/>
        </p:nvSpPr>
        <p:spPr>
          <a:xfrm>
            <a:off x="628650" y="1225574"/>
            <a:ext cx="7886700" cy="3947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/>
              <a:t>Връзките, които не правим.</a:t>
            </a:r>
            <a:r>
              <a:rPr lang="bg-BG" sz="1800" b="1" dirty="0"/>
              <a:t>Туризъм и занаятчийство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4" y="1944930"/>
            <a:ext cx="2715028" cy="1787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05" y="4057368"/>
            <a:ext cx="2724687" cy="17674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1" y="0"/>
            <a:ext cx="5107669" cy="1196576"/>
          </a:xfrm>
          <a:prstGeom prst="rect">
            <a:avLst/>
          </a:prstGeom>
        </p:spPr>
      </p:pic>
      <p:pic>
        <p:nvPicPr>
          <p:cNvPr id="13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3024" cy="117896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54501"/>
            <a:ext cx="5437299" cy="4625976"/>
          </a:xfrm>
        </p:spPr>
        <p:txBody>
          <a:bodyPr>
            <a:normAutofit/>
          </a:bodyPr>
          <a:lstStyle/>
          <a:p>
            <a:pPr marL="0" indent="0">
              <a:buClr>
                <a:schemeClr val="accent2"/>
              </a:buClr>
              <a:buNone/>
            </a:pPr>
            <a:r>
              <a:rPr lang="bg-BG" sz="1400" dirty="0" smtClean="0"/>
              <a:t>В отговор на туристическите потребности има необходимост от насърчаване и подкрепа на занаятчиите за: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Осигуряване на достъпност до занаятите чрез възможност за разпространение и покупка в магазини, туристически информационни центрове и други места,  обект на туристически интерес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Осъществяване на по-близка връзка между туристите и занаятчиите чрез демонстрации, </a:t>
            </a:r>
            <a:r>
              <a:rPr lang="bg-BG" sz="1400" dirty="0" err="1" smtClean="0"/>
              <a:t>уъркшопи</a:t>
            </a:r>
            <a:r>
              <a:rPr lang="bg-BG" sz="1400" dirty="0" smtClean="0"/>
              <a:t>, пленери, изложби, семинари, хотелска анимация 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Повишаване качеството и привлекателността на занаятчийските продукти, произтичащи от разбиране за потребностите на туриста- производство на автентични подаръци, предмети и сувенири, характерни за региона </a:t>
            </a:r>
          </a:p>
          <a:p>
            <a:pPr>
              <a:buClr>
                <a:schemeClr val="accent2"/>
              </a:buClr>
            </a:pPr>
            <a:r>
              <a:rPr lang="bg-BG" sz="1400" dirty="0" smtClean="0"/>
              <a:t>Регионално </a:t>
            </a:r>
            <a:r>
              <a:rPr lang="bg-BG" sz="1400" dirty="0" err="1" smtClean="0"/>
              <a:t>брандиране</a:t>
            </a:r>
            <a:r>
              <a:rPr lang="bg-BG" sz="1400" dirty="0" smtClean="0"/>
              <a:t>, което напомня на купувача мястото от където е закупен продукта</a:t>
            </a:r>
          </a:p>
          <a:p>
            <a:pPr>
              <a:buClr>
                <a:schemeClr val="accent2"/>
              </a:buClr>
            </a:pPr>
            <a:endParaRPr lang="bg-BG" sz="1400" dirty="0" smtClean="0"/>
          </a:p>
          <a:p>
            <a:pPr>
              <a:buClr>
                <a:schemeClr val="accent2"/>
              </a:buClr>
            </a:pPr>
            <a:endParaRPr lang="bg-BG" sz="1400" dirty="0" smtClean="0"/>
          </a:p>
          <a:p>
            <a:endParaRPr lang="bg-BG" sz="1400" dirty="0" smtClean="0"/>
          </a:p>
          <a:p>
            <a:pPr marL="0" indent="0">
              <a:buNone/>
            </a:pPr>
            <a:endParaRPr lang="bg-BG" sz="1400" dirty="0" smtClean="0"/>
          </a:p>
        </p:txBody>
      </p:sp>
    </p:spTree>
    <p:extLst>
      <p:ext uri="{BB962C8B-B14F-4D97-AF65-F5344CB8AC3E}">
        <p14:creationId xmlns:p14="http://schemas.microsoft.com/office/powerpoint/2010/main" val="318177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4890</TotalTime>
  <Words>1133</Words>
  <Application>Microsoft Office PowerPoint</Application>
  <PresentationFormat>On-screen Show (4:3)</PresentationFormat>
  <Paragraphs>115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Wingdings</vt:lpstr>
      <vt:lpstr>Office Theme</vt:lpstr>
      <vt:lpstr>    Туристическите информационни центрове - неизползвани възможности за създаване образ на туристическата дестинация Как да изградим качествен и конкурентен туристически продукт Добри практики   </vt:lpstr>
      <vt:lpstr>   Туристическите информационни центрове формират първи впечатления</vt:lpstr>
      <vt:lpstr>PowerPoint Presentation</vt:lpstr>
      <vt:lpstr>   Какво липсва</vt:lpstr>
      <vt:lpstr>   Как да го постигнем. Първи стъпки</vt:lpstr>
      <vt:lpstr>   Следващи стъпки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Добри европейски практики. Геопарк „Де Бож“, Франция</vt:lpstr>
      <vt:lpstr>   Добри европейски практики. Lesvos Geopark,Гърция</vt:lpstr>
      <vt:lpstr>   Туристически информационен център Самоков</vt:lpstr>
      <vt:lpstr>   Туристически информационен център Самоков</vt:lpstr>
      <vt:lpstr>   Туристически информационен център Разлог</vt:lpstr>
      <vt:lpstr>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VISIT RILA</dc:title>
  <dc:creator>m.baranska</dc:creator>
  <cp:lastModifiedBy>TMM Consult</cp:lastModifiedBy>
  <cp:revision>281</cp:revision>
  <cp:lastPrinted>2014-06-04T09:25:57Z</cp:lastPrinted>
  <dcterms:created xsi:type="dcterms:W3CDTF">2014-05-15T07:31:36Z</dcterms:created>
  <dcterms:modified xsi:type="dcterms:W3CDTF">2015-09-15T08:02:41Z</dcterms:modified>
</cp:coreProperties>
</file>