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286" r:id="rId3"/>
    <p:sldId id="267" r:id="rId4"/>
    <p:sldId id="268" r:id="rId5"/>
    <p:sldId id="270" r:id="rId6"/>
    <p:sldId id="287" r:id="rId7"/>
    <p:sldId id="288" r:id="rId8"/>
    <p:sldId id="272" r:id="rId9"/>
    <p:sldId id="273" r:id="rId10"/>
    <p:sldId id="289" r:id="rId11"/>
    <p:sldId id="290" r:id="rId12"/>
    <p:sldId id="274" r:id="rId13"/>
    <p:sldId id="279" r:id="rId14"/>
    <p:sldId id="291" r:id="rId15"/>
    <p:sldId id="292" r:id="rId16"/>
    <p:sldId id="277" r:id="rId17"/>
    <p:sldId id="278" r:id="rId18"/>
    <p:sldId id="280" r:id="rId19"/>
    <p:sldId id="281" r:id="rId20"/>
    <p:sldId id="294" r:id="rId21"/>
    <p:sldId id="297" r:id="rId22"/>
    <p:sldId id="284" r:id="rId23"/>
    <p:sldId id="298" r:id="rId24"/>
  </p:sldIdLst>
  <p:sldSz cx="9144000" cy="6858000" type="screen4x3"/>
  <p:notesSz cx="6797675" cy="9928225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312F"/>
    <a:srgbClr val="FF00FF"/>
    <a:srgbClr val="B041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02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tefan\Projects\Projects2011\Mrrb%20Regionalni%20analizi\Implementation\FirstReport-conclusions\Book1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Sheet1!$A$30</c:f>
              <c:strCache>
                <c:ptCount val="1"/>
                <c:pt idx="0">
                  <c:v>СЗР</c:v>
                </c:pt>
              </c:strCache>
            </c:strRef>
          </c:tx>
          <c:cat>
            <c:numRef>
              <c:f>Sheet1!$B$29:$H$29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Sheet1!$B$30:$H$30</c:f>
              <c:numCache>
                <c:formatCode>0.0%</c:formatCode>
                <c:ptCount val="7"/>
                <c:pt idx="0">
                  <c:v>1</c:v>
                </c:pt>
                <c:pt idx="1">
                  <c:v>0.98513989022144988</c:v>
                </c:pt>
                <c:pt idx="2">
                  <c:v>0.97060348090920046</c:v>
                </c:pt>
                <c:pt idx="3">
                  <c:v>0.95379901749918272</c:v>
                </c:pt>
                <c:pt idx="4">
                  <c:v>0.89969479670320218</c:v>
                </c:pt>
                <c:pt idx="5">
                  <c:v>0.88557027203744176</c:v>
                </c:pt>
                <c:pt idx="6">
                  <c:v>0.87151887571622766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Sheet1!$A$31</c:f>
              <c:strCache>
                <c:ptCount val="1"/>
                <c:pt idx="0">
                  <c:v>СЦР</c:v>
                </c:pt>
              </c:strCache>
            </c:strRef>
          </c:tx>
          <c:cat>
            <c:numRef>
              <c:f>Sheet1!$B$29:$H$29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Sheet1!$B$31:$H$31</c:f>
              <c:numCache>
                <c:formatCode>0.0%</c:formatCode>
                <c:ptCount val="7"/>
                <c:pt idx="0">
                  <c:v>1</c:v>
                </c:pt>
                <c:pt idx="1">
                  <c:v>0.99176243360695315</c:v>
                </c:pt>
                <c:pt idx="2">
                  <c:v>0.9817468748323408</c:v>
                </c:pt>
                <c:pt idx="3">
                  <c:v>0.96773968560545098</c:v>
                </c:pt>
                <c:pt idx="4">
                  <c:v>0.91578732764633297</c:v>
                </c:pt>
                <c:pt idx="5">
                  <c:v>0.90600783303825316</c:v>
                </c:pt>
                <c:pt idx="6">
                  <c:v>0.8968431782820967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Sheet1!$A$32</c:f>
              <c:strCache>
                <c:ptCount val="1"/>
                <c:pt idx="0">
                  <c:v>СИР</c:v>
                </c:pt>
              </c:strCache>
            </c:strRef>
          </c:tx>
          <c:cat>
            <c:numRef>
              <c:f>Sheet1!$B$29:$H$29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Sheet1!$B$32:$H$32</c:f>
              <c:numCache>
                <c:formatCode>0.0%</c:formatCode>
                <c:ptCount val="7"/>
                <c:pt idx="0">
                  <c:v>1</c:v>
                </c:pt>
                <c:pt idx="1">
                  <c:v>0.99938513085121072</c:v>
                </c:pt>
                <c:pt idx="2">
                  <c:v>0.99682888796378522</c:v>
                </c:pt>
                <c:pt idx="3">
                  <c:v>0.99040199338562074</c:v>
                </c:pt>
                <c:pt idx="4">
                  <c:v>0.96964360772961078</c:v>
                </c:pt>
                <c:pt idx="5">
                  <c:v>0.96473675032583028</c:v>
                </c:pt>
                <c:pt idx="6">
                  <c:v>0.96215530788312653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Sheet1!$A$33</c:f>
              <c:strCache>
                <c:ptCount val="1"/>
                <c:pt idx="0">
                  <c:v>ЮИР</c:v>
                </c:pt>
              </c:strCache>
            </c:strRef>
          </c:tx>
          <c:cat>
            <c:numRef>
              <c:f>Sheet1!$B$29:$H$29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Sheet1!$B$33:$H$33</c:f>
              <c:numCache>
                <c:formatCode>0.0%</c:formatCode>
                <c:ptCount val="7"/>
                <c:pt idx="0">
                  <c:v>1</c:v>
                </c:pt>
                <c:pt idx="1">
                  <c:v>0.99608075439927102</c:v>
                </c:pt>
                <c:pt idx="2">
                  <c:v>0.99163219305459593</c:v>
                </c:pt>
                <c:pt idx="3">
                  <c:v>0.98265158768079774</c:v>
                </c:pt>
                <c:pt idx="4">
                  <c:v>0.95281274478632871</c:v>
                </c:pt>
                <c:pt idx="5">
                  <c:v>0.94786861601695227</c:v>
                </c:pt>
                <c:pt idx="6">
                  <c:v>0.94467762362098151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Sheet1!$A$34</c:f>
              <c:strCache>
                <c:ptCount val="1"/>
                <c:pt idx="0">
                  <c:v>ЮЦР</c:v>
                </c:pt>
              </c:strCache>
            </c:strRef>
          </c:tx>
          <c:cat>
            <c:numRef>
              <c:f>Sheet1!$B$29:$H$29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Sheet1!$B$34:$H$34</c:f>
              <c:numCache>
                <c:formatCode>0.0%</c:formatCode>
                <c:ptCount val="7"/>
                <c:pt idx="0">
                  <c:v>1</c:v>
                </c:pt>
                <c:pt idx="1">
                  <c:v>0.99505558664367943</c:v>
                </c:pt>
                <c:pt idx="2">
                  <c:v>0.9886368414753669</c:v>
                </c:pt>
                <c:pt idx="3">
                  <c:v>0.97912064096882812</c:v>
                </c:pt>
                <c:pt idx="4">
                  <c:v>0.9516892711470224</c:v>
                </c:pt>
                <c:pt idx="5">
                  <c:v>0.94596079014869472</c:v>
                </c:pt>
                <c:pt idx="6">
                  <c:v>0.94037592550063565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Sheet1!$A$35</c:f>
              <c:strCache>
                <c:ptCount val="1"/>
                <c:pt idx="0">
                  <c:v>ЮЗР</c:v>
                </c:pt>
              </c:strCache>
            </c:strRef>
          </c:tx>
          <c:cat>
            <c:numRef>
              <c:f>Sheet1!$B$29:$H$29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Sheet1!$B$35:$H$35</c:f>
              <c:numCache>
                <c:formatCode>0.0%</c:formatCode>
                <c:ptCount val="7"/>
                <c:pt idx="0">
                  <c:v>1</c:v>
                </c:pt>
                <c:pt idx="1">
                  <c:v>1.0002241592608987</c:v>
                </c:pt>
                <c:pt idx="2">
                  <c:v>0.99903100775193798</c:v>
                </c:pt>
                <c:pt idx="3">
                  <c:v>0.99952094233904987</c:v>
                </c:pt>
                <c:pt idx="4">
                  <c:v>1.0078810423689377</c:v>
                </c:pt>
                <c:pt idx="5">
                  <c:v>1.006157286027217</c:v>
                </c:pt>
                <c:pt idx="6">
                  <c:v>1.0061714733222105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Sheet1!$A$36</c:f>
              <c:strCache>
                <c:ptCount val="1"/>
                <c:pt idx="0">
                  <c:v>БЪЛГАРИЯ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dPt>
            <c:idx val="4"/>
            <c:marker>
              <c:spPr>
                <a:solidFill>
                  <a:srgbClr val="FF0000"/>
                </a:solidFill>
              </c:spPr>
            </c:marker>
            <c:bubble3D val="0"/>
          </c:dPt>
          <c:cat>
            <c:numRef>
              <c:f>Sheet1!$B$29:$H$29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Sheet1!$B$36:$H$36</c:f>
              <c:numCache>
                <c:formatCode>0.0%</c:formatCode>
                <c:ptCount val="7"/>
                <c:pt idx="0">
                  <c:v>1</c:v>
                </c:pt>
                <c:pt idx="1">
                  <c:v>0.99559084415956678</c:v>
                </c:pt>
                <c:pt idx="2">
                  <c:v>0.98998355810381822</c:v>
                </c:pt>
                <c:pt idx="3">
                  <c:v>0.9822819655618058</c:v>
                </c:pt>
                <c:pt idx="4">
                  <c:v>0.95903085741569827</c:v>
                </c:pt>
                <c:pt idx="5">
                  <c:v>0.95311703640645751</c:v>
                </c:pt>
                <c:pt idx="6">
                  <c:v>0.94835749881090092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662848"/>
        <c:axId val="97664384"/>
      </c:lineChart>
      <c:catAx>
        <c:axId val="97662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7664384"/>
        <c:crosses val="autoZero"/>
        <c:auto val="1"/>
        <c:lblAlgn val="ctr"/>
        <c:lblOffset val="100"/>
        <c:noMultiLvlLbl val="0"/>
      </c:catAx>
      <c:valAx>
        <c:axId val="97664384"/>
        <c:scaling>
          <c:orientation val="minMax"/>
          <c:min val="0.85000000000000009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976628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Sheet1!$B$435</c:f>
              <c:strCache>
                <c:ptCount val="1"/>
                <c:pt idx="0">
                  <c:v>2007/8</c:v>
                </c:pt>
              </c:strCache>
            </c:strRef>
          </c:tx>
          <c:invertIfNegative val="0"/>
          <c:cat>
            <c:strRef>
              <c:f>Sheet1!$A$436:$A$442</c:f>
              <c:strCache>
                <c:ptCount val="7"/>
                <c:pt idx="0">
                  <c:v>България</c:v>
                </c:pt>
                <c:pt idx="1">
                  <c:v>СЗР</c:v>
                </c:pt>
                <c:pt idx="2">
                  <c:v>СЦР</c:v>
                </c:pt>
                <c:pt idx="3">
                  <c:v>СИР</c:v>
                </c:pt>
                <c:pt idx="4">
                  <c:v>ЮИР</c:v>
                </c:pt>
                <c:pt idx="5">
                  <c:v>ЮЦР</c:v>
                </c:pt>
                <c:pt idx="6">
                  <c:v>ЮЗР</c:v>
                </c:pt>
              </c:strCache>
            </c:strRef>
          </c:cat>
          <c:val>
            <c:numRef>
              <c:f>Sheet1!$B$436:$B$442</c:f>
              <c:numCache>
                <c:formatCode>General</c:formatCode>
                <c:ptCount val="7"/>
                <c:pt idx="0">
                  <c:v>265</c:v>
                </c:pt>
                <c:pt idx="1">
                  <c:v>216</c:v>
                </c:pt>
                <c:pt idx="2">
                  <c:v>240</c:v>
                </c:pt>
                <c:pt idx="3">
                  <c:v>264</c:v>
                </c:pt>
                <c:pt idx="4">
                  <c:v>268</c:v>
                </c:pt>
                <c:pt idx="5">
                  <c:v>250</c:v>
                </c:pt>
                <c:pt idx="6">
                  <c:v>328</c:v>
                </c:pt>
              </c:numCache>
            </c:numRef>
          </c:val>
        </c:ser>
        <c:ser>
          <c:idx val="1"/>
          <c:order val="1"/>
          <c:tx>
            <c:strRef>
              <c:f>Sheet1!$C$435</c:f>
              <c:strCache>
                <c:ptCount val="1"/>
                <c:pt idx="0">
                  <c:v>2013/14</c:v>
                </c:pt>
              </c:strCache>
            </c:strRef>
          </c:tx>
          <c:invertIfNegative val="0"/>
          <c:cat>
            <c:strRef>
              <c:f>Sheet1!$A$436:$A$442</c:f>
              <c:strCache>
                <c:ptCount val="7"/>
                <c:pt idx="0">
                  <c:v>България</c:v>
                </c:pt>
                <c:pt idx="1">
                  <c:v>СЗР</c:v>
                </c:pt>
                <c:pt idx="2">
                  <c:v>СЦР</c:v>
                </c:pt>
                <c:pt idx="3">
                  <c:v>СИР</c:v>
                </c:pt>
                <c:pt idx="4">
                  <c:v>ЮИР</c:v>
                </c:pt>
                <c:pt idx="5">
                  <c:v>ЮЦР</c:v>
                </c:pt>
                <c:pt idx="6">
                  <c:v>ЮЗР</c:v>
                </c:pt>
              </c:strCache>
            </c:strRef>
          </c:cat>
          <c:val>
            <c:numRef>
              <c:f>Sheet1!$C$436:$C$442</c:f>
              <c:numCache>
                <c:formatCode>General</c:formatCode>
                <c:ptCount val="7"/>
                <c:pt idx="0">
                  <c:v>291</c:v>
                </c:pt>
                <c:pt idx="1">
                  <c:v>247</c:v>
                </c:pt>
                <c:pt idx="2">
                  <c:v>261</c:v>
                </c:pt>
                <c:pt idx="3">
                  <c:v>299</c:v>
                </c:pt>
                <c:pt idx="4">
                  <c:v>299</c:v>
                </c:pt>
                <c:pt idx="5">
                  <c:v>265</c:v>
                </c:pt>
                <c:pt idx="6">
                  <c:v>346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931392"/>
        <c:axId val="113932928"/>
      </c:barChart>
      <c:catAx>
        <c:axId val="1139313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13932928"/>
        <c:crosses val="autoZero"/>
        <c:auto val="1"/>
        <c:lblAlgn val="ctr"/>
        <c:lblOffset val="100"/>
        <c:noMultiLvlLbl val="0"/>
      </c:catAx>
      <c:valAx>
        <c:axId val="113932928"/>
        <c:scaling>
          <c:orientation val="minMax"/>
          <c:min val="1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139313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Sheet7!$F$45</c:f>
              <c:strCache>
                <c:ptCount val="1"/>
                <c:pt idx="0">
                  <c:v>2007 г.</c:v>
                </c:pt>
              </c:strCache>
            </c:strRef>
          </c:tx>
          <c:invertIfNegative val="0"/>
          <c:cat>
            <c:strRef>
              <c:f>Sheet7!$E$46:$E$52</c:f>
              <c:strCache>
                <c:ptCount val="7"/>
                <c:pt idx="0">
                  <c:v>България</c:v>
                </c:pt>
                <c:pt idx="1">
                  <c:v>СЗР</c:v>
                </c:pt>
                <c:pt idx="2">
                  <c:v>СЦР</c:v>
                </c:pt>
                <c:pt idx="3">
                  <c:v>СИР</c:v>
                </c:pt>
                <c:pt idx="4">
                  <c:v>ЮИР</c:v>
                </c:pt>
                <c:pt idx="5">
                  <c:v>ЮЦР</c:v>
                </c:pt>
                <c:pt idx="6">
                  <c:v>ЮЗР</c:v>
                </c:pt>
              </c:strCache>
            </c:strRef>
          </c:cat>
          <c:val>
            <c:numRef>
              <c:f>Sheet7!$F$46:$F$52</c:f>
              <c:numCache>
                <c:formatCode>0.00%</c:formatCode>
                <c:ptCount val="7"/>
                <c:pt idx="0">
                  <c:v>3.4000000000000002E-2</c:v>
                </c:pt>
                <c:pt idx="1">
                  <c:v>2.0000000000000044E-3</c:v>
                </c:pt>
                <c:pt idx="2">
                  <c:v>4.5000000000000012E-2</c:v>
                </c:pt>
                <c:pt idx="3">
                  <c:v>4.3000000000000003E-2</c:v>
                </c:pt>
                <c:pt idx="4">
                  <c:v>1.6000000000000021E-2</c:v>
                </c:pt>
                <c:pt idx="5">
                  <c:v>2.5999999999999999E-2</c:v>
                </c:pt>
                <c:pt idx="6">
                  <c:v>5.3999999999999999E-2</c:v>
                </c:pt>
              </c:numCache>
            </c:numRef>
          </c:val>
        </c:ser>
        <c:ser>
          <c:idx val="1"/>
          <c:order val="1"/>
          <c:tx>
            <c:strRef>
              <c:f>Sheet7!$G$45</c:f>
              <c:strCache>
                <c:ptCount val="1"/>
                <c:pt idx="0">
                  <c:v>2008 г.</c:v>
                </c:pt>
              </c:strCache>
            </c:strRef>
          </c:tx>
          <c:invertIfNegative val="0"/>
          <c:cat>
            <c:strRef>
              <c:f>Sheet7!$E$46:$E$52</c:f>
              <c:strCache>
                <c:ptCount val="7"/>
                <c:pt idx="0">
                  <c:v>България</c:v>
                </c:pt>
                <c:pt idx="1">
                  <c:v>СЗР</c:v>
                </c:pt>
                <c:pt idx="2">
                  <c:v>СЦР</c:v>
                </c:pt>
                <c:pt idx="3">
                  <c:v>СИР</c:v>
                </c:pt>
                <c:pt idx="4">
                  <c:v>ЮИР</c:v>
                </c:pt>
                <c:pt idx="5">
                  <c:v>ЮЦР</c:v>
                </c:pt>
                <c:pt idx="6">
                  <c:v>ЮЗР</c:v>
                </c:pt>
              </c:strCache>
            </c:strRef>
          </c:cat>
          <c:val>
            <c:numRef>
              <c:f>Sheet7!$G$46:$G$52</c:f>
              <c:numCache>
                <c:formatCode>0.00%</c:formatCode>
                <c:ptCount val="7"/>
                <c:pt idx="0">
                  <c:v>3.500000000000001E-2</c:v>
                </c:pt>
                <c:pt idx="1">
                  <c:v>2.0000000000000044E-3</c:v>
                </c:pt>
                <c:pt idx="2">
                  <c:v>4.3999999999999997E-2</c:v>
                </c:pt>
                <c:pt idx="3">
                  <c:v>4.3000000000000003E-2</c:v>
                </c:pt>
                <c:pt idx="4">
                  <c:v>1.7000000000000001E-2</c:v>
                </c:pt>
                <c:pt idx="5">
                  <c:v>2.9000000000000001E-2</c:v>
                </c:pt>
                <c:pt idx="6">
                  <c:v>5.7000000000000023E-2</c:v>
                </c:pt>
              </c:numCache>
            </c:numRef>
          </c:val>
        </c:ser>
        <c:ser>
          <c:idx val="2"/>
          <c:order val="2"/>
          <c:tx>
            <c:strRef>
              <c:f>Sheet7!$H$45</c:f>
              <c:strCache>
                <c:ptCount val="1"/>
                <c:pt idx="0">
                  <c:v>2009 г.</c:v>
                </c:pt>
              </c:strCache>
            </c:strRef>
          </c:tx>
          <c:invertIfNegative val="0"/>
          <c:cat>
            <c:strRef>
              <c:f>Sheet7!$E$46:$E$52</c:f>
              <c:strCache>
                <c:ptCount val="7"/>
                <c:pt idx="0">
                  <c:v>България</c:v>
                </c:pt>
                <c:pt idx="1">
                  <c:v>СЗР</c:v>
                </c:pt>
                <c:pt idx="2">
                  <c:v>СЦР</c:v>
                </c:pt>
                <c:pt idx="3">
                  <c:v>СИР</c:v>
                </c:pt>
                <c:pt idx="4">
                  <c:v>ЮИР</c:v>
                </c:pt>
                <c:pt idx="5">
                  <c:v>ЮЦР</c:v>
                </c:pt>
                <c:pt idx="6">
                  <c:v>ЮЗР</c:v>
                </c:pt>
              </c:strCache>
            </c:strRef>
          </c:cat>
          <c:val>
            <c:numRef>
              <c:f>Sheet7!$H$46:$H$52</c:f>
              <c:numCache>
                <c:formatCode>0.00%</c:formatCode>
                <c:ptCount val="7"/>
                <c:pt idx="0">
                  <c:v>3.6999999999999998E-2</c:v>
                </c:pt>
                <c:pt idx="1">
                  <c:v>2.0000000000000044E-3</c:v>
                </c:pt>
                <c:pt idx="2">
                  <c:v>4.5999999999999999E-2</c:v>
                </c:pt>
                <c:pt idx="3">
                  <c:v>4.8000000000000001E-2</c:v>
                </c:pt>
                <c:pt idx="4">
                  <c:v>1.7000000000000001E-2</c:v>
                </c:pt>
                <c:pt idx="5">
                  <c:v>3.1000000000000048E-2</c:v>
                </c:pt>
                <c:pt idx="6">
                  <c:v>5.9000000000000101E-2</c:v>
                </c:pt>
              </c:numCache>
            </c:numRef>
          </c:val>
        </c:ser>
        <c:ser>
          <c:idx val="3"/>
          <c:order val="3"/>
          <c:tx>
            <c:strRef>
              <c:f>Sheet7!$I$45</c:f>
              <c:strCache>
                <c:ptCount val="1"/>
                <c:pt idx="0">
                  <c:v>2010 г.</c:v>
                </c:pt>
              </c:strCache>
            </c:strRef>
          </c:tx>
          <c:invertIfNegative val="0"/>
          <c:cat>
            <c:strRef>
              <c:f>Sheet7!$E$46:$E$52</c:f>
              <c:strCache>
                <c:ptCount val="7"/>
                <c:pt idx="0">
                  <c:v>България</c:v>
                </c:pt>
                <c:pt idx="1">
                  <c:v>СЗР</c:v>
                </c:pt>
                <c:pt idx="2">
                  <c:v>СЦР</c:v>
                </c:pt>
                <c:pt idx="3">
                  <c:v>СИР</c:v>
                </c:pt>
                <c:pt idx="4">
                  <c:v>ЮИР</c:v>
                </c:pt>
                <c:pt idx="5">
                  <c:v>ЮЦР</c:v>
                </c:pt>
                <c:pt idx="6">
                  <c:v>ЮЗР</c:v>
                </c:pt>
              </c:strCache>
            </c:strRef>
          </c:cat>
          <c:val>
            <c:numRef>
              <c:f>Sheet7!$I$46:$I$52</c:f>
              <c:numCache>
                <c:formatCode>0.00%</c:formatCode>
                <c:ptCount val="7"/>
                <c:pt idx="0">
                  <c:v>3.6999999999999998E-2</c:v>
                </c:pt>
                <c:pt idx="1">
                  <c:v>3.0000000000000048E-3</c:v>
                </c:pt>
                <c:pt idx="2">
                  <c:v>4.5000000000000012E-2</c:v>
                </c:pt>
                <c:pt idx="3">
                  <c:v>4.5999999999999999E-2</c:v>
                </c:pt>
                <c:pt idx="4">
                  <c:v>1.7000000000000001E-2</c:v>
                </c:pt>
                <c:pt idx="5">
                  <c:v>3.0000000000000002E-2</c:v>
                </c:pt>
                <c:pt idx="6">
                  <c:v>6.1000000000000013E-2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985408"/>
        <c:axId val="113986944"/>
      </c:barChart>
      <c:catAx>
        <c:axId val="113985408"/>
        <c:scaling>
          <c:orientation val="minMax"/>
        </c:scaling>
        <c:delete val="0"/>
        <c:axPos val="b"/>
        <c:majorTickMark val="out"/>
        <c:minorTickMark val="none"/>
        <c:tickLblPos val="nextTo"/>
        <c:crossAx val="113986944"/>
        <c:crosses val="autoZero"/>
        <c:auto val="1"/>
        <c:lblAlgn val="ctr"/>
        <c:lblOffset val="100"/>
        <c:noMultiLvlLbl val="0"/>
      </c:catAx>
      <c:valAx>
        <c:axId val="11398694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139854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Sheet1!$B$504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cat>
            <c:strRef>
              <c:f>Sheet1!$A$505:$A$511</c:f>
              <c:strCache>
                <c:ptCount val="7"/>
                <c:pt idx="0">
                  <c:v>СЗР</c:v>
                </c:pt>
                <c:pt idx="1">
                  <c:v>СЦР</c:v>
                </c:pt>
                <c:pt idx="2">
                  <c:v>СИР</c:v>
                </c:pt>
                <c:pt idx="3">
                  <c:v>ЮИР</c:v>
                </c:pt>
                <c:pt idx="4">
                  <c:v>ЮЦР</c:v>
                </c:pt>
                <c:pt idx="5">
                  <c:v>ЮЗР</c:v>
                </c:pt>
                <c:pt idx="6">
                  <c:v>България</c:v>
                </c:pt>
              </c:strCache>
            </c:strRef>
          </c:cat>
          <c:val>
            <c:numRef>
              <c:f>Sheet1!$B$505:$B$511</c:f>
              <c:numCache>
                <c:formatCode>General</c:formatCode>
                <c:ptCount val="7"/>
                <c:pt idx="0">
                  <c:v>607.83000000000004</c:v>
                </c:pt>
                <c:pt idx="1">
                  <c:v>587.26</c:v>
                </c:pt>
                <c:pt idx="2">
                  <c:v>480.91</c:v>
                </c:pt>
                <c:pt idx="3">
                  <c:v>590.41999999999996</c:v>
                </c:pt>
                <c:pt idx="4">
                  <c:v>598.47</c:v>
                </c:pt>
                <c:pt idx="5">
                  <c:v>662.17</c:v>
                </c:pt>
                <c:pt idx="6">
                  <c:v>638.05999999999995</c:v>
                </c:pt>
              </c:numCache>
            </c:numRef>
          </c:val>
        </c:ser>
        <c:ser>
          <c:idx val="1"/>
          <c:order val="1"/>
          <c:tx>
            <c:strRef>
              <c:f>Sheet1!$C$504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Sheet1!$A$505:$A$511</c:f>
              <c:strCache>
                <c:ptCount val="7"/>
                <c:pt idx="0">
                  <c:v>СЗР</c:v>
                </c:pt>
                <c:pt idx="1">
                  <c:v>СЦР</c:v>
                </c:pt>
                <c:pt idx="2">
                  <c:v>СИР</c:v>
                </c:pt>
                <c:pt idx="3">
                  <c:v>ЮИР</c:v>
                </c:pt>
                <c:pt idx="4">
                  <c:v>ЮЦР</c:v>
                </c:pt>
                <c:pt idx="5">
                  <c:v>ЮЗР</c:v>
                </c:pt>
                <c:pt idx="6">
                  <c:v>България</c:v>
                </c:pt>
              </c:strCache>
            </c:strRef>
          </c:cat>
          <c:val>
            <c:numRef>
              <c:f>Sheet1!$C$505:$C$511</c:f>
              <c:numCache>
                <c:formatCode>General</c:formatCode>
                <c:ptCount val="7"/>
                <c:pt idx="0">
                  <c:v>642.65</c:v>
                </c:pt>
                <c:pt idx="1">
                  <c:v>578.66999999999996</c:v>
                </c:pt>
                <c:pt idx="2">
                  <c:v>469.13</c:v>
                </c:pt>
                <c:pt idx="3">
                  <c:v>575.95000000000005</c:v>
                </c:pt>
                <c:pt idx="4">
                  <c:v>683.81</c:v>
                </c:pt>
                <c:pt idx="5">
                  <c:v>648.1</c:v>
                </c:pt>
                <c:pt idx="6">
                  <c:v>663.39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038272"/>
        <c:axId val="114039808"/>
      </c:barChart>
      <c:catAx>
        <c:axId val="114038272"/>
        <c:scaling>
          <c:orientation val="minMax"/>
        </c:scaling>
        <c:delete val="0"/>
        <c:axPos val="b"/>
        <c:majorTickMark val="out"/>
        <c:minorTickMark val="none"/>
        <c:tickLblPos val="nextTo"/>
        <c:crossAx val="114039808"/>
        <c:crosses val="autoZero"/>
        <c:auto val="1"/>
        <c:lblAlgn val="ctr"/>
        <c:lblOffset val="100"/>
        <c:noMultiLvlLbl val="0"/>
      </c:catAx>
      <c:valAx>
        <c:axId val="114039808"/>
        <c:scaling>
          <c:orientation val="minMax"/>
          <c:min val="4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40382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Sheet1!$B$540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cat>
            <c:strRef>
              <c:f>Sheet1!$A$541:$A$547</c:f>
              <c:strCache>
                <c:ptCount val="7"/>
                <c:pt idx="0">
                  <c:v>СЗР</c:v>
                </c:pt>
                <c:pt idx="1">
                  <c:v>СЦР</c:v>
                </c:pt>
                <c:pt idx="2">
                  <c:v>СИР</c:v>
                </c:pt>
                <c:pt idx="3">
                  <c:v>ЮИР</c:v>
                </c:pt>
                <c:pt idx="4">
                  <c:v>ЮЦР</c:v>
                </c:pt>
                <c:pt idx="5">
                  <c:v>ЮЗР</c:v>
                </c:pt>
                <c:pt idx="6">
                  <c:v>България</c:v>
                </c:pt>
              </c:strCache>
            </c:strRef>
          </c:cat>
          <c:val>
            <c:numRef>
              <c:f>Sheet1!$B$541:$B$547</c:f>
              <c:numCache>
                <c:formatCode>General</c:formatCode>
                <c:ptCount val="7"/>
                <c:pt idx="0">
                  <c:v>359.51</c:v>
                </c:pt>
                <c:pt idx="1">
                  <c:v>282.31</c:v>
                </c:pt>
                <c:pt idx="2">
                  <c:v>358.74</c:v>
                </c:pt>
                <c:pt idx="3">
                  <c:v>300.54000000000002</c:v>
                </c:pt>
                <c:pt idx="4">
                  <c:v>324.37</c:v>
                </c:pt>
                <c:pt idx="5">
                  <c:v>400.79</c:v>
                </c:pt>
                <c:pt idx="6">
                  <c:v>365.32</c:v>
                </c:pt>
              </c:numCache>
            </c:numRef>
          </c:val>
        </c:ser>
        <c:ser>
          <c:idx val="1"/>
          <c:order val="1"/>
          <c:tx>
            <c:strRef>
              <c:f>Sheet1!$C$540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Sheet1!$A$541:$A$547</c:f>
              <c:strCache>
                <c:ptCount val="7"/>
                <c:pt idx="0">
                  <c:v>СЗР</c:v>
                </c:pt>
                <c:pt idx="1">
                  <c:v>СЦР</c:v>
                </c:pt>
                <c:pt idx="2">
                  <c:v>СИР</c:v>
                </c:pt>
                <c:pt idx="3">
                  <c:v>ЮИР</c:v>
                </c:pt>
                <c:pt idx="4">
                  <c:v>ЮЦР</c:v>
                </c:pt>
                <c:pt idx="5">
                  <c:v>ЮЗР</c:v>
                </c:pt>
                <c:pt idx="6">
                  <c:v>България</c:v>
                </c:pt>
              </c:strCache>
            </c:strRef>
          </c:cat>
          <c:val>
            <c:numRef>
              <c:f>Sheet1!$C$541:$C$547</c:f>
              <c:numCache>
                <c:formatCode>General</c:formatCode>
                <c:ptCount val="7"/>
                <c:pt idx="0">
                  <c:v>411.43</c:v>
                </c:pt>
                <c:pt idx="1">
                  <c:v>317.99</c:v>
                </c:pt>
                <c:pt idx="2">
                  <c:v>372.9</c:v>
                </c:pt>
                <c:pt idx="3">
                  <c:v>334.96</c:v>
                </c:pt>
                <c:pt idx="4">
                  <c:v>371.48</c:v>
                </c:pt>
                <c:pt idx="5">
                  <c:v>401.02</c:v>
                </c:pt>
                <c:pt idx="6">
                  <c:v>379.61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263168"/>
        <c:axId val="114264704"/>
      </c:barChart>
      <c:catAx>
        <c:axId val="114263168"/>
        <c:scaling>
          <c:orientation val="minMax"/>
        </c:scaling>
        <c:delete val="0"/>
        <c:axPos val="b"/>
        <c:majorTickMark val="out"/>
        <c:minorTickMark val="none"/>
        <c:tickLblPos val="nextTo"/>
        <c:crossAx val="114264704"/>
        <c:crosses val="autoZero"/>
        <c:auto val="1"/>
        <c:lblAlgn val="ctr"/>
        <c:lblOffset val="100"/>
        <c:noMultiLvlLbl val="0"/>
      </c:catAx>
      <c:valAx>
        <c:axId val="114264704"/>
        <c:scaling>
          <c:orientation val="minMax"/>
          <c:min val="2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42631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Sheet1!$B$54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cat>
            <c:strRef>
              <c:f>Sheet1!$A$55:$A$60</c:f>
              <c:strCache>
                <c:ptCount val="6"/>
                <c:pt idx="0">
                  <c:v>СЗР</c:v>
                </c:pt>
                <c:pt idx="1">
                  <c:v>СЦР</c:v>
                </c:pt>
                <c:pt idx="2">
                  <c:v>СИР</c:v>
                </c:pt>
                <c:pt idx="3">
                  <c:v>ЮИР</c:v>
                </c:pt>
                <c:pt idx="4">
                  <c:v>ЮЦР</c:v>
                </c:pt>
                <c:pt idx="5">
                  <c:v>ЮЗР</c:v>
                </c:pt>
              </c:strCache>
            </c:strRef>
          </c:cat>
          <c:val>
            <c:numRef>
              <c:f>Sheet1!$B$55:$B$60</c:f>
              <c:numCache>
                <c:formatCode>General</c:formatCode>
                <c:ptCount val="6"/>
                <c:pt idx="0">
                  <c:v>-10.62</c:v>
                </c:pt>
                <c:pt idx="1">
                  <c:v>-7.31</c:v>
                </c:pt>
                <c:pt idx="2">
                  <c:v>-2.85</c:v>
                </c:pt>
                <c:pt idx="3">
                  <c:v>-3.41</c:v>
                </c:pt>
                <c:pt idx="4">
                  <c:v>-4.1399999999999997</c:v>
                </c:pt>
                <c:pt idx="5">
                  <c:v>-3.67</c:v>
                </c:pt>
              </c:numCache>
            </c:numRef>
          </c:val>
        </c:ser>
        <c:ser>
          <c:idx val="1"/>
          <c:order val="1"/>
          <c:tx>
            <c:strRef>
              <c:f>Sheet1!$C$54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Sheet1!$A$55:$A$60</c:f>
              <c:strCache>
                <c:ptCount val="6"/>
                <c:pt idx="0">
                  <c:v>СЗР</c:v>
                </c:pt>
                <c:pt idx="1">
                  <c:v>СЦР</c:v>
                </c:pt>
                <c:pt idx="2">
                  <c:v>СИР</c:v>
                </c:pt>
                <c:pt idx="3">
                  <c:v>ЮИР</c:v>
                </c:pt>
                <c:pt idx="4">
                  <c:v>ЮЦР</c:v>
                </c:pt>
                <c:pt idx="5">
                  <c:v>ЮЗР</c:v>
                </c:pt>
              </c:strCache>
            </c:strRef>
          </c:cat>
          <c:val>
            <c:numRef>
              <c:f>Sheet1!$C$55:$C$60</c:f>
              <c:numCache>
                <c:formatCode>General</c:formatCode>
                <c:ptCount val="6"/>
                <c:pt idx="0">
                  <c:v>-9.76</c:v>
                </c:pt>
                <c:pt idx="1">
                  <c:v>-6.86</c:v>
                </c:pt>
                <c:pt idx="2">
                  <c:v>-2.5099999999999998</c:v>
                </c:pt>
                <c:pt idx="3">
                  <c:v>-3.12</c:v>
                </c:pt>
                <c:pt idx="4">
                  <c:v>-3.81</c:v>
                </c:pt>
                <c:pt idx="5">
                  <c:v>-2.63</c:v>
                </c:pt>
              </c:numCache>
            </c:numRef>
          </c:val>
        </c:ser>
        <c:ser>
          <c:idx val="2"/>
          <c:order val="2"/>
          <c:tx>
            <c:strRef>
              <c:f>Sheet1!$D$54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Sheet1!$A$55:$A$60</c:f>
              <c:strCache>
                <c:ptCount val="6"/>
                <c:pt idx="0">
                  <c:v>СЗР</c:v>
                </c:pt>
                <c:pt idx="1">
                  <c:v>СЦР</c:v>
                </c:pt>
                <c:pt idx="2">
                  <c:v>СИР</c:v>
                </c:pt>
                <c:pt idx="3">
                  <c:v>ЮИР</c:v>
                </c:pt>
                <c:pt idx="4">
                  <c:v>ЮЦР</c:v>
                </c:pt>
                <c:pt idx="5">
                  <c:v>ЮЗР</c:v>
                </c:pt>
              </c:strCache>
            </c:strRef>
          </c:cat>
          <c:val>
            <c:numRef>
              <c:f>Sheet1!$D$55:$D$60</c:f>
              <c:numCache>
                <c:formatCode>General</c:formatCode>
                <c:ptCount val="6"/>
                <c:pt idx="0">
                  <c:v>-9.1999999999999993</c:v>
                </c:pt>
                <c:pt idx="1">
                  <c:v>-6.1</c:v>
                </c:pt>
                <c:pt idx="2">
                  <c:v>-1.8</c:v>
                </c:pt>
                <c:pt idx="3">
                  <c:v>-2.5</c:v>
                </c:pt>
                <c:pt idx="4">
                  <c:v>-2.8</c:v>
                </c:pt>
                <c:pt idx="5">
                  <c:v>-2</c:v>
                </c:pt>
              </c:numCache>
            </c:numRef>
          </c:val>
        </c:ser>
        <c:ser>
          <c:idx val="3"/>
          <c:order val="3"/>
          <c:tx>
            <c:strRef>
              <c:f>Sheet1!$E$54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Sheet1!$A$55:$A$60</c:f>
              <c:strCache>
                <c:ptCount val="6"/>
                <c:pt idx="0">
                  <c:v>СЗР</c:v>
                </c:pt>
                <c:pt idx="1">
                  <c:v>СЦР</c:v>
                </c:pt>
                <c:pt idx="2">
                  <c:v>СИР</c:v>
                </c:pt>
                <c:pt idx="3">
                  <c:v>ЮИР</c:v>
                </c:pt>
                <c:pt idx="4">
                  <c:v>ЮЦР</c:v>
                </c:pt>
                <c:pt idx="5">
                  <c:v>ЮЗР</c:v>
                </c:pt>
              </c:strCache>
            </c:strRef>
          </c:cat>
          <c:val>
            <c:numRef>
              <c:f>Sheet1!$E$55:$E$60</c:f>
              <c:numCache>
                <c:formatCode>General</c:formatCode>
                <c:ptCount val="6"/>
                <c:pt idx="0">
                  <c:v>-10.6</c:v>
                </c:pt>
                <c:pt idx="1">
                  <c:v>-7.3</c:v>
                </c:pt>
                <c:pt idx="2">
                  <c:v>-3.3</c:v>
                </c:pt>
                <c:pt idx="3">
                  <c:v>-4</c:v>
                </c:pt>
                <c:pt idx="4">
                  <c:v>-3.8</c:v>
                </c:pt>
                <c:pt idx="5">
                  <c:v>-2.5</c:v>
                </c:pt>
              </c:numCache>
            </c:numRef>
          </c:val>
        </c:ser>
        <c:ser>
          <c:idx val="4"/>
          <c:order val="4"/>
          <c:tx>
            <c:strRef>
              <c:f>Sheet1!$F$54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Sheet1!$A$55:$A$60</c:f>
              <c:strCache>
                <c:ptCount val="6"/>
                <c:pt idx="0">
                  <c:v>СЗР</c:v>
                </c:pt>
                <c:pt idx="1">
                  <c:v>СЦР</c:v>
                </c:pt>
                <c:pt idx="2">
                  <c:v>СИР</c:v>
                </c:pt>
                <c:pt idx="3">
                  <c:v>ЮИР</c:v>
                </c:pt>
                <c:pt idx="4">
                  <c:v>ЮЦР</c:v>
                </c:pt>
                <c:pt idx="5">
                  <c:v>ЮЗР</c:v>
                </c:pt>
              </c:strCache>
            </c:strRef>
          </c:cat>
          <c:val>
            <c:numRef>
              <c:f>Sheet1!$F$55:$F$60</c:f>
              <c:numCache>
                <c:formatCode>General</c:formatCode>
                <c:ptCount val="6"/>
                <c:pt idx="0">
                  <c:v>-10.8</c:v>
                </c:pt>
                <c:pt idx="1">
                  <c:v>-8</c:v>
                </c:pt>
                <c:pt idx="2">
                  <c:v>-3.5</c:v>
                </c:pt>
                <c:pt idx="3">
                  <c:v>-4</c:v>
                </c:pt>
                <c:pt idx="4">
                  <c:v>-4.5</c:v>
                </c:pt>
                <c:pt idx="5">
                  <c:v>-3.3</c:v>
                </c:pt>
              </c:numCache>
            </c:numRef>
          </c:val>
        </c:ser>
        <c:ser>
          <c:idx val="5"/>
          <c:order val="5"/>
          <c:tx>
            <c:strRef>
              <c:f>Sheet1!$G$54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Sheet1!$A$55:$A$60</c:f>
              <c:strCache>
                <c:ptCount val="6"/>
                <c:pt idx="0">
                  <c:v>СЗР</c:v>
                </c:pt>
                <c:pt idx="1">
                  <c:v>СЦР</c:v>
                </c:pt>
                <c:pt idx="2">
                  <c:v>СИР</c:v>
                </c:pt>
                <c:pt idx="3">
                  <c:v>ЮИР</c:v>
                </c:pt>
                <c:pt idx="4">
                  <c:v>ЮЦР</c:v>
                </c:pt>
                <c:pt idx="5">
                  <c:v>ЮЗР</c:v>
                </c:pt>
              </c:strCache>
            </c:strRef>
          </c:cat>
          <c:val>
            <c:numRef>
              <c:f>Sheet1!$G$55:$G$60</c:f>
              <c:numCache>
                <c:formatCode>General</c:formatCode>
                <c:ptCount val="6"/>
                <c:pt idx="0">
                  <c:v>-11.5</c:v>
                </c:pt>
                <c:pt idx="1">
                  <c:v>-8.1999999999999993</c:v>
                </c:pt>
                <c:pt idx="2">
                  <c:v>-4.2</c:v>
                </c:pt>
                <c:pt idx="3">
                  <c:v>-4.4000000000000004</c:v>
                </c:pt>
                <c:pt idx="4">
                  <c:v>-4.7</c:v>
                </c:pt>
                <c:pt idx="5">
                  <c:v>-3.7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265408"/>
        <c:axId val="101266944"/>
      </c:barChart>
      <c:catAx>
        <c:axId val="1012654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1266944"/>
        <c:crosses val="autoZero"/>
        <c:auto val="1"/>
        <c:lblAlgn val="ctr"/>
        <c:lblOffset val="100"/>
        <c:noMultiLvlLbl val="0"/>
      </c:catAx>
      <c:valAx>
        <c:axId val="1012669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12654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Sheet1!$B$78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cat>
            <c:strRef>
              <c:f>Sheet1!$A$79:$A$84</c:f>
              <c:strCache>
                <c:ptCount val="6"/>
                <c:pt idx="0">
                  <c:v>СЗР</c:v>
                </c:pt>
                <c:pt idx="1">
                  <c:v>СЦР</c:v>
                </c:pt>
                <c:pt idx="2">
                  <c:v>СИР</c:v>
                </c:pt>
                <c:pt idx="3">
                  <c:v>ЮИР</c:v>
                </c:pt>
                <c:pt idx="4">
                  <c:v>ЮЦР</c:v>
                </c:pt>
                <c:pt idx="5">
                  <c:v>ЮЗР</c:v>
                </c:pt>
              </c:strCache>
            </c:strRef>
          </c:cat>
          <c:val>
            <c:numRef>
              <c:f>Sheet1!$B$79:$B$84</c:f>
              <c:numCache>
                <c:formatCode>General</c:formatCode>
                <c:ptCount val="6"/>
                <c:pt idx="0">
                  <c:v>-4.0999999999999996</c:v>
                </c:pt>
                <c:pt idx="1">
                  <c:v>-2.61</c:v>
                </c:pt>
                <c:pt idx="2">
                  <c:v>1.37</c:v>
                </c:pt>
                <c:pt idx="3">
                  <c:v>-0.02</c:v>
                </c:pt>
                <c:pt idx="4">
                  <c:v>-1.29</c:v>
                </c:pt>
                <c:pt idx="5">
                  <c:v>2.62</c:v>
                </c:pt>
              </c:numCache>
            </c:numRef>
          </c:val>
        </c:ser>
        <c:ser>
          <c:idx val="1"/>
          <c:order val="1"/>
          <c:tx>
            <c:strRef>
              <c:f>Sheet1!$C$78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Sheet1!$A$79:$A$84</c:f>
              <c:strCache>
                <c:ptCount val="6"/>
                <c:pt idx="0">
                  <c:v>СЗР</c:v>
                </c:pt>
                <c:pt idx="1">
                  <c:v>СЦР</c:v>
                </c:pt>
                <c:pt idx="2">
                  <c:v>СИР</c:v>
                </c:pt>
                <c:pt idx="3">
                  <c:v>ЮИР</c:v>
                </c:pt>
                <c:pt idx="4">
                  <c:v>ЮЦР</c:v>
                </c:pt>
                <c:pt idx="5">
                  <c:v>ЮЗР</c:v>
                </c:pt>
              </c:strCache>
            </c:strRef>
          </c:cat>
          <c:val>
            <c:numRef>
              <c:f>Sheet1!$C$79:$C$84</c:f>
              <c:numCache>
                <c:formatCode>General</c:formatCode>
                <c:ptCount val="6"/>
                <c:pt idx="0">
                  <c:v>-5.21</c:v>
                </c:pt>
                <c:pt idx="1">
                  <c:v>-1.41</c:v>
                </c:pt>
                <c:pt idx="2">
                  <c:v>1.89</c:v>
                </c:pt>
                <c:pt idx="3">
                  <c:v>-0.8</c:v>
                </c:pt>
                <c:pt idx="4">
                  <c:v>-1.1399999999999999</c:v>
                </c:pt>
                <c:pt idx="5">
                  <c:v>2.85</c:v>
                </c:pt>
              </c:numCache>
            </c:numRef>
          </c:val>
        </c:ser>
        <c:ser>
          <c:idx val="2"/>
          <c:order val="2"/>
          <c:tx>
            <c:strRef>
              <c:f>Sheet1!$D$78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Sheet1!$A$79:$A$84</c:f>
              <c:strCache>
                <c:ptCount val="6"/>
                <c:pt idx="0">
                  <c:v>СЗР</c:v>
                </c:pt>
                <c:pt idx="1">
                  <c:v>СЦР</c:v>
                </c:pt>
                <c:pt idx="2">
                  <c:v>СИР</c:v>
                </c:pt>
                <c:pt idx="3">
                  <c:v>ЮИР</c:v>
                </c:pt>
                <c:pt idx="4">
                  <c:v>ЮЦР</c:v>
                </c:pt>
                <c:pt idx="5">
                  <c:v>ЮЗР</c:v>
                </c:pt>
              </c:strCache>
            </c:strRef>
          </c:cat>
          <c:val>
            <c:numRef>
              <c:f>Sheet1!$D$79:$D$84</c:f>
              <c:numCache>
                <c:formatCode>General</c:formatCode>
                <c:ptCount val="6"/>
                <c:pt idx="0">
                  <c:v>-5.67</c:v>
                </c:pt>
                <c:pt idx="1">
                  <c:v>-4.07</c:v>
                </c:pt>
                <c:pt idx="2">
                  <c:v>-0.72</c:v>
                </c:pt>
                <c:pt idx="3">
                  <c:v>-1.98</c:v>
                </c:pt>
                <c:pt idx="4">
                  <c:v>1.1100000000000001</c:v>
                </c:pt>
                <c:pt idx="5">
                  <c:v>-2.65</c:v>
                </c:pt>
              </c:numCache>
            </c:numRef>
          </c:val>
        </c:ser>
        <c:ser>
          <c:idx val="3"/>
          <c:order val="3"/>
          <c:tx>
            <c:strRef>
              <c:f>Sheet1!$E$78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Sheet1!$A$79:$A$84</c:f>
              <c:strCache>
                <c:ptCount val="6"/>
                <c:pt idx="0">
                  <c:v>СЗР</c:v>
                </c:pt>
                <c:pt idx="1">
                  <c:v>СЦР</c:v>
                </c:pt>
                <c:pt idx="2">
                  <c:v>СИР</c:v>
                </c:pt>
                <c:pt idx="3">
                  <c:v>ЮИР</c:v>
                </c:pt>
                <c:pt idx="4">
                  <c:v>ЮЦР</c:v>
                </c:pt>
                <c:pt idx="5">
                  <c:v>ЮЗР</c:v>
                </c:pt>
              </c:strCache>
            </c:strRef>
          </c:cat>
          <c:val>
            <c:numRef>
              <c:f>Sheet1!$E$79:$E$84</c:f>
              <c:numCache>
                <c:formatCode>General</c:formatCode>
                <c:ptCount val="6"/>
                <c:pt idx="0">
                  <c:v>-6.91</c:v>
                </c:pt>
                <c:pt idx="1">
                  <c:v>-7.13</c:v>
                </c:pt>
                <c:pt idx="2">
                  <c:v>-3.22</c:v>
                </c:pt>
                <c:pt idx="3">
                  <c:v>-5.13</c:v>
                </c:pt>
                <c:pt idx="4">
                  <c:v>-5.88</c:v>
                </c:pt>
                <c:pt idx="5">
                  <c:v>2.98</c:v>
                </c:pt>
              </c:numCache>
            </c:numRef>
          </c:val>
        </c:ser>
        <c:ser>
          <c:idx val="4"/>
          <c:order val="4"/>
          <c:tx>
            <c:strRef>
              <c:f>Sheet1!$F$78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Sheet1!$A$79:$A$84</c:f>
              <c:strCache>
                <c:ptCount val="6"/>
                <c:pt idx="0">
                  <c:v>СЗР</c:v>
                </c:pt>
                <c:pt idx="1">
                  <c:v>СЦР</c:v>
                </c:pt>
                <c:pt idx="2">
                  <c:v>СИР</c:v>
                </c:pt>
                <c:pt idx="3">
                  <c:v>ЮИР</c:v>
                </c:pt>
                <c:pt idx="4">
                  <c:v>ЮЦР</c:v>
                </c:pt>
                <c:pt idx="5">
                  <c:v>ЮЗР</c:v>
                </c:pt>
              </c:strCache>
            </c:strRef>
          </c:cat>
          <c:val>
            <c:numRef>
              <c:f>Sheet1!$F$79:$F$84</c:f>
              <c:numCache>
                <c:formatCode>General</c:formatCode>
                <c:ptCount val="6"/>
                <c:pt idx="0">
                  <c:v>-2.99</c:v>
                </c:pt>
                <c:pt idx="1">
                  <c:v>-2.11</c:v>
                </c:pt>
                <c:pt idx="2">
                  <c:v>-1.1000000000000001</c:v>
                </c:pt>
                <c:pt idx="3">
                  <c:v>-1.28</c:v>
                </c:pt>
                <c:pt idx="4">
                  <c:v>-1.83</c:v>
                </c:pt>
                <c:pt idx="5">
                  <c:v>2.17</c:v>
                </c:pt>
              </c:numCache>
            </c:numRef>
          </c:val>
        </c:ser>
        <c:ser>
          <c:idx val="5"/>
          <c:order val="5"/>
          <c:tx>
            <c:strRef>
              <c:f>Sheet1!$G$78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Sheet1!$A$79:$A$84</c:f>
              <c:strCache>
                <c:ptCount val="6"/>
                <c:pt idx="0">
                  <c:v>СЗР</c:v>
                </c:pt>
                <c:pt idx="1">
                  <c:v>СЦР</c:v>
                </c:pt>
                <c:pt idx="2">
                  <c:v>СИР</c:v>
                </c:pt>
                <c:pt idx="3">
                  <c:v>ЮИР</c:v>
                </c:pt>
                <c:pt idx="4">
                  <c:v>ЮЦР</c:v>
                </c:pt>
                <c:pt idx="5">
                  <c:v>ЮЗР</c:v>
                </c:pt>
              </c:strCache>
            </c:strRef>
          </c:cat>
          <c:val>
            <c:numRef>
              <c:f>Sheet1!$G$79:$G$84</c:f>
              <c:numCache>
                <c:formatCode>General</c:formatCode>
                <c:ptCount val="6"/>
                <c:pt idx="0">
                  <c:v>-4.33</c:v>
                </c:pt>
                <c:pt idx="1">
                  <c:v>-2.54</c:v>
                </c:pt>
                <c:pt idx="2">
                  <c:v>-0.91</c:v>
                </c:pt>
                <c:pt idx="3">
                  <c:v>-0.77</c:v>
                </c:pt>
                <c:pt idx="4">
                  <c:v>-1.28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907328"/>
        <c:axId val="107909120"/>
      </c:barChart>
      <c:catAx>
        <c:axId val="107907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07909120"/>
        <c:crosses val="autoZero"/>
        <c:auto val="1"/>
        <c:lblAlgn val="ctr"/>
        <c:lblOffset val="100"/>
        <c:noMultiLvlLbl val="0"/>
      </c:catAx>
      <c:valAx>
        <c:axId val="107909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9073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Sheet1!$B$139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cat>
            <c:strRef>
              <c:f>Sheet1!$A$140:$A$146</c:f>
              <c:strCache>
                <c:ptCount val="7"/>
                <c:pt idx="0">
                  <c:v>СЗР</c:v>
                </c:pt>
                <c:pt idx="1">
                  <c:v>СЦР</c:v>
                </c:pt>
                <c:pt idx="2">
                  <c:v>СИР</c:v>
                </c:pt>
                <c:pt idx="3">
                  <c:v>ЮИР</c:v>
                </c:pt>
                <c:pt idx="4">
                  <c:v>ЮЦР</c:v>
                </c:pt>
                <c:pt idx="5">
                  <c:v>ЮЗР</c:v>
                </c:pt>
                <c:pt idx="6">
                  <c:v>България</c:v>
                </c:pt>
              </c:strCache>
            </c:strRef>
          </c:cat>
          <c:val>
            <c:numRef>
              <c:f>Sheet1!$B$140:$B$146</c:f>
              <c:numCache>
                <c:formatCode>General</c:formatCode>
                <c:ptCount val="7"/>
                <c:pt idx="0">
                  <c:v>5233</c:v>
                </c:pt>
                <c:pt idx="1">
                  <c:v>5528</c:v>
                </c:pt>
                <c:pt idx="2">
                  <c:v>6710</c:v>
                </c:pt>
                <c:pt idx="3">
                  <c:v>6398</c:v>
                </c:pt>
                <c:pt idx="4">
                  <c:v>5640</c:v>
                </c:pt>
                <c:pt idx="5">
                  <c:v>12991</c:v>
                </c:pt>
                <c:pt idx="6">
                  <c:v>7857</c:v>
                </c:pt>
              </c:numCache>
            </c:numRef>
          </c:val>
        </c:ser>
        <c:ser>
          <c:idx val="1"/>
          <c:order val="1"/>
          <c:tx>
            <c:strRef>
              <c:f>Sheet1!$C$139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Sheet1!$A$140:$A$146</c:f>
              <c:strCache>
                <c:ptCount val="7"/>
                <c:pt idx="0">
                  <c:v>СЗР</c:v>
                </c:pt>
                <c:pt idx="1">
                  <c:v>СЦР</c:v>
                </c:pt>
                <c:pt idx="2">
                  <c:v>СИР</c:v>
                </c:pt>
                <c:pt idx="3">
                  <c:v>ЮИР</c:v>
                </c:pt>
                <c:pt idx="4">
                  <c:v>ЮЦР</c:v>
                </c:pt>
                <c:pt idx="5">
                  <c:v>ЮЗР</c:v>
                </c:pt>
                <c:pt idx="6">
                  <c:v>България</c:v>
                </c:pt>
              </c:strCache>
            </c:strRef>
          </c:cat>
          <c:val>
            <c:numRef>
              <c:f>Sheet1!$C$140:$C$146</c:f>
              <c:numCache>
                <c:formatCode>General</c:formatCode>
                <c:ptCount val="7"/>
                <c:pt idx="0">
                  <c:v>5897</c:v>
                </c:pt>
                <c:pt idx="1">
                  <c:v>6249</c:v>
                </c:pt>
                <c:pt idx="2">
                  <c:v>7836</c:v>
                </c:pt>
                <c:pt idx="3">
                  <c:v>7513</c:v>
                </c:pt>
                <c:pt idx="4">
                  <c:v>6340</c:v>
                </c:pt>
                <c:pt idx="5">
                  <c:v>15161</c:v>
                </c:pt>
                <c:pt idx="6">
                  <c:v>9090</c:v>
                </c:pt>
              </c:numCache>
            </c:numRef>
          </c:val>
        </c:ser>
        <c:ser>
          <c:idx val="2"/>
          <c:order val="2"/>
          <c:tx>
            <c:strRef>
              <c:f>Sheet1!$D$139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Sheet1!$A$140:$A$146</c:f>
              <c:strCache>
                <c:ptCount val="7"/>
                <c:pt idx="0">
                  <c:v>СЗР</c:v>
                </c:pt>
                <c:pt idx="1">
                  <c:v>СЦР</c:v>
                </c:pt>
                <c:pt idx="2">
                  <c:v>СИР</c:v>
                </c:pt>
                <c:pt idx="3">
                  <c:v>ЮИР</c:v>
                </c:pt>
                <c:pt idx="4">
                  <c:v>ЮЦР</c:v>
                </c:pt>
                <c:pt idx="5">
                  <c:v>ЮЗР</c:v>
                </c:pt>
                <c:pt idx="6">
                  <c:v>България</c:v>
                </c:pt>
              </c:strCache>
            </c:strRef>
          </c:cat>
          <c:val>
            <c:numRef>
              <c:f>Sheet1!$D$140:$D$146</c:f>
              <c:numCache>
                <c:formatCode>General</c:formatCode>
                <c:ptCount val="7"/>
                <c:pt idx="0">
                  <c:v>5576</c:v>
                </c:pt>
                <c:pt idx="1">
                  <c:v>5942</c:v>
                </c:pt>
                <c:pt idx="2">
                  <c:v>7231</c:v>
                </c:pt>
                <c:pt idx="3">
                  <c:v>7238</c:v>
                </c:pt>
                <c:pt idx="4">
                  <c:v>6217</c:v>
                </c:pt>
                <c:pt idx="5">
                  <c:v>15610</c:v>
                </c:pt>
                <c:pt idx="6">
                  <c:v>9007</c:v>
                </c:pt>
              </c:numCache>
            </c:numRef>
          </c:val>
        </c:ser>
        <c:ser>
          <c:idx val="3"/>
          <c:order val="3"/>
          <c:tx>
            <c:strRef>
              <c:f>Sheet1!$E$139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Sheet1!$A$140:$A$146</c:f>
              <c:strCache>
                <c:ptCount val="7"/>
                <c:pt idx="0">
                  <c:v>СЗР</c:v>
                </c:pt>
                <c:pt idx="1">
                  <c:v>СЦР</c:v>
                </c:pt>
                <c:pt idx="2">
                  <c:v>СИР</c:v>
                </c:pt>
                <c:pt idx="3">
                  <c:v>ЮИР</c:v>
                </c:pt>
                <c:pt idx="4">
                  <c:v>ЮЦР</c:v>
                </c:pt>
                <c:pt idx="5">
                  <c:v>ЮЗР</c:v>
                </c:pt>
                <c:pt idx="6">
                  <c:v>България</c:v>
                </c:pt>
              </c:strCache>
            </c:strRef>
          </c:cat>
          <c:val>
            <c:numRef>
              <c:f>Sheet1!$E$140:$E$146</c:f>
              <c:numCache>
                <c:formatCode>General</c:formatCode>
                <c:ptCount val="7"/>
                <c:pt idx="0">
                  <c:v>5652</c:v>
                </c:pt>
                <c:pt idx="1">
                  <c:v>6139</c:v>
                </c:pt>
                <c:pt idx="2">
                  <c:v>7612</c:v>
                </c:pt>
                <c:pt idx="3">
                  <c:v>7625</c:v>
                </c:pt>
                <c:pt idx="4">
                  <c:v>6525</c:v>
                </c:pt>
                <c:pt idx="5">
                  <c:v>16078</c:v>
                </c:pt>
                <c:pt idx="6">
                  <c:v>9359</c:v>
                </c:pt>
              </c:numCache>
            </c:numRef>
          </c:val>
        </c:ser>
        <c:ser>
          <c:idx val="4"/>
          <c:order val="4"/>
          <c:tx>
            <c:strRef>
              <c:f>Sheet1!$F$139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Sheet1!$A$140:$A$146</c:f>
              <c:strCache>
                <c:ptCount val="7"/>
                <c:pt idx="0">
                  <c:v>СЗР</c:v>
                </c:pt>
                <c:pt idx="1">
                  <c:v>СЦР</c:v>
                </c:pt>
                <c:pt idx="2">
                  <c:v>СИР</c:v>
                </c:pt>
                <c:pt idx="3">
                  <c:v>ЮИР</c:v>
                </c:pt>
                <c:pt idx="4">
                  <c:v>ЮЦР</c:v>
                </c:pt>
                <c:pt idx="5">
                  <c:v>ЮЗР</c:v>
                </c:pt>
                <c:pt idx="6">
                  <c:v>България</c:v>
                </c:pt>
              </c:strCache>
            </c:strRef>
          </c:cat>
          <c:val>
            <c:numRef>
              <c:f>Sheet1!$F$140:$F$146</c:f>
              <c:numCache>
                <c:formatCode>General</c:formatCode>
                <c:ptCount val="7"/>
                <c:pt idx="0">
                  <c:v>6387</c:v>
                </c:pt>
                <c:pt idx="1">
                  <c:v>6872</c:v>
                </c:pt>
                <c:pt idx="2">
                  <c:v>8312</c:v>
                </c:pt>
                <c:pt idx="3">
                  <c:v>8396</c:v>
                </c:pt>
                <c:pt idx="4">
                  <c:v>7122</c:v>
                </c:pt>
                <c:pt idx="5">
                  <c:v>17181</c:v>
                </c:pt>
                <c:pt idx="6">
                  <c:v>10278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982848"/>
        <c:axId val="107984384"/>
      </c:barChart>
      <c:catAx>
        <c:axId val="107982848"/>
        <c:scaling>
          <c:orientation val="minMax"/>
        </c:scaling>
        <c:delete val="0"/>
        <c:axPos val="b"/>
        <c:majorTickMark val="out"/>
        <c:minorTickMark val="none"/>
        <c:tickLblPos val="nextTo"/>
        <c:crossAx val="107984384"/>
        <c:crosses val="autoZero"/>
        <c:auto val="1"/>
        <c:lblAlgn val="ctr"/>
        <c:lblOffset val="100"/>
        <c:noMultiLvlLbl val="0"/>
      </c:catAx>
      <c:valAx>
        <c:axId val="107984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9828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Sheet1!$B$219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cat>
            <c:strRef>
              <c:f>Sheet1!$A$220:$A$226</c:f>
              <c:strCache>
                <c:ptCount val="7"/>
                <c:pt idx="0">
                  <c:v>СЗР</c:v>
                </c:pt>
                <c:pt idx="1">
                  <c:v>СЦР</c:v>
                </c:pt>
                <c:pt idx="2">
                  <c:v>СИР</c:v>
                </c:pt>
                <c:pt idx="3">
                  <c:v>ЮИР</c:v>
                </c:pt>
                <c:pt idx="4">
                  <c:v>ЮЦР</c:v>
                </c:pt>
                <c:pt idx="5">
                  <c:v>ЮЗР</c:v>
                </c:pt>
                <c:pt idx="6">
                  <c:v>България</c:v>
                </c:pt>
              </c:strCache>
            </c:strRef>
          </c:cat>
          <c:val>
            <c:numRef>
              <c:f>Sheet1!$B$220:$B$226</c:f>
              <c:numCache>
                <c:formatCode>General</c:formatCode>
                <c:ptCount val="7"/>
                <c:pt idx="0">
                  <c:v>457.91</c:v>
                </c:pt>
                <c:pt idx="1">
                  <c:v>469.22</c:v>
                </c:pt>
                <c:pt idx="2">
                  <c:v>1471.69</c:v>
                </c:pt>
                <c:pt idx="3">
                  <c:v>1307.49</c:v>
                </c:pt>
                <c:pt idx="4">
                  <c:v>625.45000000000005</c:v>
                </c:pt>
                <c:pt idx="5">
                  <c:v>4920.6099999999997</c:v>
                </c:pt>
                <c:pt idx="6">
                  <c:v>1985.16</c:v>
                </c:pt>
              </c:numCache>
            </c:numRef>
          </c:val>
        </c:ser>
        <c:ser>
          <c:idx val="1"/>
          <c:order val="1"/>
          <c:tx>
            <c:strRef>
              <c:f>Sheet1!$C$219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Sheet1!$A$220:$A$226</c:f>
              <c:strCache>
                <c:ptCount val="7"/>
                <c:pt idx="0">
                  <c:v>СЗР</c:v>
                </c:pt>
                <c:pt idx="1">
                  <c:v>СЦР</c:v>
                </c:pt>
                <c:pt idx="2">
                  <c:v>СИР</c:v>
                </c:pt>
                <c:pt idx="3">
                  <c:v>ЮИР</c:v>
                </c:pt>
                <c:pt idx="4">
                  <c:v>ЮЦР</c:v>
                </c:pt>
                <c:pt idx="5">
                  <c:v>ЮЗР</c:v>
                </c:pt>
                <c:pt idx="6">
                  <c:v>България</c:v>
                </c:pt>
              </c:strCache>
            </c:strRef>
          </c:cat>
          <c:val>
            <c:numRef>
              <c:f>Sheet1!$C$220:$C$226</c:f>
              <c:numCache>
                <c:formatCode>General</c:formatCode>
                <c:ptCount val="7"/>
                <c:pt idx="0">
                  <c:v>546.87</c:v>
                </c:pt>
                <c:pt idx="1">
                  <c:v>862.49</c:v>
                </c:pt>
                <c:pt idx="2">
                  <c:v>2070.9699999999998</c:v>
                </c:pt>
                <c:pt idx="3">
                  <c:v>1461.6</c:v>
                </c:pt>
                <c:pt idx="4">
                  <c:v>871.67</c:v>
                </c:pt>
                <c:pt idx="5">
                  <c:v>6077.19</c:v>
                </c:pt>
                <c:pt idx="6">
                  <c:v>2522.17</c:v>
                </c:pt>
              </c:numCache>
            </c:numRef>
          </c:val>
        </c:ser>
        <c:ser>
          <c:idx val="2"/>
          <c:order val="2"/>
          <c:tx>
            <c:strRef>
              <c:f>Sheet1!$D$219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Sheet1!$A$220:$A$226</c:f>
              <c:strCache>
                <c:ptCount val="7"/>
                <c:pt idx="0">
                  <c:v>СЗР</c:v>
                </c:pt>
                <c:pt idx="1">
                  <c:v>СЦР</c:v>
                </c:pt>
                <c:pt idx="2">
                  <c:v>СИР</c:v>
                </c:pt>
                <c:pt idx="3">
                  <c:v>ЮИР</c:v>
                </c:pt>
                <c:pt idx="4">
                  <c:v>ЮЦР</c:v>
                </c:pt>
                <c:pt idx="5">
                  <c:v>ЮЗР</c:v>
                </c:pt>
                <c:pt idx="6">
                  <c:v>България</c:v>
                </c:pt>
              </c:strCache>
            </c:strRef>
          </c:cat>
          <c:val>
            <c:numRef>
              <c:f>Sheet1!$D$220:$D$226</c:f>
              <c:numCache>
                <c:formatCode>General</c:formatCode>
                <c:ptCount val="7"/>
                <c:pt idx="0">
                  <c:v>549.09</c:v>
                </c:pt>
                <c:pt idx="1">
                  <c:v>830.12</c:v>
                </c:pt>
                <c:pt idx="2">
                  <c:v>2107.2399999999998</c:v>
                </c:pt>
                <c:pt idx="3">
                  <c:v>1663.32</c:v>
                </c:pt>
                <c:pt idx="4">
                  <c:v>898.11</c:v>
                </c:pt>
                <c:pt idx="5">
                  <c:v>6566.98</c:v>
                </c:pt>
                <c:pt idx="6">
                  <c:v>2702.59</c:v>
                </c:pt>
              </c:numCache>
            </c:numRef>
          </c:val>
        </c:ser>
        <c:ser>
          <c:idx val="3"/>
          <c:order val="3"/>
          <c:tx>
            <c:strRef>
              <c:f>Sheet1!$E$219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Sheet1!$A$220:$A$226</c:f>
              <c:strCache>
                <c:ptCount val="7"/>
                <c:pt idx="0">
                  <c:v>СЗР</c:v>
                </c:pt>
                <c:pt idx="1">
                  <c:v>СЦР</c:v>
                </c:pt>
                <c:pt idx="2">
                  <c:v>СИР</c:v>
                </c:pt>
                <c:pt idx="3">
                  <c:v>ЮИР</c:v>
                </c:pt>
                <c:pt idx="4">
                  <c:v>ЮЦР</c:v>
                </c:pt>
                <c:pt idx="5">
                  <c:v>ЮЗР</c:v>
                </c:pt>
                <c:pt idx="6">
                  <c:v>България</c:v>
                </c:pt>
              </c:strCache>
            </c:strRef>
          </c:cat>
          <c:val>
            <c:numRef>
              <c:f>Sheet1!$E$220:$E$226</c:f>
              <c:numCache>
                <c:formatCode>General</c:formatCode>
                <c:ptCount val="7"/>
                <c:pt idx="0">
                  <c:v>577.44000000000005</c:v>
                </c:pt>
                <c:pt idx="1">
                  <c:v>904.67</c:v>
                </c:pt>
                <c:pt idx="2">
                  <c:v>2140.25</c:v>
                </c:pt>
                <c:pt idx="3">
                  <c:v>2466.38</c:v>
                </c:pt>
                <c:pt idx="4">
                  <c:v>1096.17</c:v>
                </c:pt>
                <c:pt idx="5">
                  <c:v>6763.72</c:v>
                </c:pt>
                <c:pt idx="6">
                  <c:v>2946.68</c:v>
                </c:pt>
              </c:numCache>
            </c:numRef>
          </c:val>
        </c:ser>
        <c:ser>
          <c:idx val="4"/>
          <c:order val="4"/>
          <c:tx>
            <c:strRef>
              <c:f>Sheet1!$F$219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Sheet1!$A$220:$A$226</c:f>
              <c:strCache>
                <c:ptCount val="7"/>
                <c:pt idx="0">
                  <c:v>СЗР</c:v>
                </c:pt>
                <c:pt idx="1">
                  <c:v>СЦР</c:v>
                </c:pt>
                <c:pt idx="2">
                  <c:v>СИР</c:v>
                </c:pt>
                <c:pt idx="3">
                  <c:v>ЮИР</c:v>
                </c:pt>
                <c:pt idx="4">
                  <c:v>ЮЦР</c:v>
                </c:pt>
                <c:pt idx="5">
                  <c:v>ЮЗР</c:v>
                </c:pt>
                <c:pt idx="6">
                  <c:v>България</c:v>
                </c:pt>
              </c:strCache>
            </c:strRef>
          </c:cat>
          <c:val>
            <c:numRef>
              <c:f>Sheet1!$F$220:$F$226</c:f>
              <c:numCache>
                <c:formatCode>General</c:formatCode>
                <c:ptCount val="7"/>
                <c:pt idx="0">
                  <c:v>644.39</c:v>
                </c:pt>
                <c:pt idx="1">
                  <c:v>945.76</c:v>
                </c:pt>
                <c:pt idx="2">
                  <c:v>2098.5500000000002</c:v>
                </c:pt>
                <c:pt idx="3">
                  <c:v>2747.12</c:v>
                </c:pt>
                <c:pt idx="4">
                  <c:v>1297.5</c:v>
                </c:pt>
                <c:pt idx="5">
                  <c:v>6298.65</c:v>
                </c:pt>
                <c:pt idx="6">
                  <c:v>2954.04</c:v>
                </c:pt>
              </c:numCache>
            </c:numRef>
          </c:val>
        </c:ser>
        <c:ser>
          <c:idx val="5"/>
          <c:order val="5"/>
          <c:tx>
            <c:strRef>
              <c:f>Sheet1!$G$219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Sheet1!$A$220:$A$226</c:f>
              <c:strCache>
                <c:ptCount val="7"/>
                <c:pt idx="0">
                  <c:v>СЗР</c:v>
                </c:pt>
                <c:pt idx="1">
                  <c:v>СЦР</c:v>
                </c:pt>
                <c:pt idx="2">
                  <c:v>СИР</c:v>
                </c:pt>
                <c:pt idx="3">
                  <c:v>ЮИР</c:v>
                </c:pt>
                <c:pt idx="4">
                  <c:v>ЮЦР</c:v>
                </c:pt>
                <c:pt idx="5">
                  <c:v>ЮЗР</c:v>
                </c:pt>
                <c:pt idx="6">
                  <c:v>България</c:v>
                </c:pt>
              </c:strCache>
            </c:strRef>
          </c:cat>
          <c:val>
            <c:numRef>
              <c:f>Sheet1!$G$220:$G$226</c:f>
              <c:numCache>
                <c:formatCode>General</c:formatCode>
                <c:ptCount val="7"/>
                <c:pt idx="0">
                  <c:v>696.2</c:v>
                </c:pt>
                <c:pt idx="1">
                  <c:v>996.96</c:v>
                </c:pt>
                <c:pt idx="2">
                  <c:v>2115.77</c:v>
                </c:pt>
                <c:pt idx="3">
                  <c:v>2685.55</c:v>
                </c:pt>
                <c:pt idx="4">
                  <c:v>1390.44</c:v>
                </c:pt>
                <c:pt idx="5">
                  <c:v>6397.43</c:v>
                </c:pt>
                <c:pt idx="6">
                  <c:v>3014.35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383680"/>
        <c:axId val="109385216"/>
      </c:barChart>
      <c:catAx>
        <c:axId val="109383680"/>
        <c:scaling>
          <c:orientation val="minMax"/>
        </c:scaling>
        <c:delete val="0"/>
        <c:axPos val="b"/>
        <c:majorTickMark val="out"/>
        <c:minorTickMark val="none"/>
        <c:tickLblPos val="nextTo"/>
        <c:crossAx val="109385216"/>
        <c:crosses val="autoZero"/>
        <c:auto val="1"/>
        <c:lblAlgn val="ctr"/>
        <c:lblOffset val="100"/>
        <c:noMultiLvlLbl val="0"/>
      </c:catAx>
      <c:valAx>
        <c:axId val="109385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93836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Sheet1!$B$244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cat>
            <c:strRef>
              <c:f>Sheet1!$A$245:$A$251</c:f>
              <c:strCache>
                <c:ptCount val="7"/>
                <c:pt idx="0">
                  <c:v>СЗР</c:v>
                </c:pt>
                <c:pt idx="1">
                  <c:v>СЦР</c:v>
                </c:pt>
                <c:pt idx="2">
                  <c:v>СИР</c:v>
                </c:pt>
                <c:pt idx="3">
                  <c:v>ЮИР</c:v>
                </c:pt>
                <c:pt idx="4">
                  <c:v>ЮЦР</c:v>
                </c:pt>
                <c:pt idx="5">
                  <c:v>ЮЗР</c:v>
                </c:pt>
                <c:pt idx="6">
                  <c:v>България</c:v>
                </c:pt>
              </c:strCache>
            </c:strRef>
          </c:cat>
          <c:val>
            <c:numRef>
              <c:f>Sheet1!$B$245:$B$251</c:f>
              <c:numCache>
                <c:formatCode>General</c:formatCode>
                <c:ptCount val="7"/>
                <c:pt idx="0">
                  <c:v>57.1</c:v>
                </c:pt>
                <c:pt idx="1">
                  <c:v>57</c:v>
                </c:pt>
                <c:pt idx="2">
                  <c:v>59.8</c:v>
                </c:pt>
                <c:pt idx="3">
                  <c:v>59.7</c:v>
                </c:pt>
                <c:pt idx="4">
                  <c:v>60.5</c:v>
                </c:pt>
                <c:pt idx="5">
                  <c:v>68.5</c:v>
                </c:pt>
                <c:pt idx="6">
                  <c:v>61.7</c:v>
                </c:pt>
              </c:numCache>
            </c:numRef>
          </c:val>
        </c:ser>
        <c:ser>
          <c:idx val="1"/>
          <c:order val="1"/>
          <c:tx>
            <c:strRef>
              <c:f>Sheet1!$C$244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Sheet1!$A$245:$A$251</c:f>
              <c:strCache>
                <c:ptCount val="7"/>
                <c:pt idx="0">
                  <c:v>СЗР</c:v>
                </c:pt>
                <c:pt idx="1">
                  <c:v>СЦР</c:v>
                </c:pt>
                <c:pt idx="2">
                  <c:v>СИР</c:v>
                </c:pt>
                <c:pt idx="3">
                  <c:v>ЮИР</c:v>
                </c:pt>
                <c:pt idx="4">
                  <c:v>ЮЦР</c:v>
                </c:pt>
                <c:pt idx="5">
                  <c:v>ЮЗР</c:v>
                </c:pt>
                <c:pt idx="6">
                  <c:v>България</c:v>
                </c:pt>
              </c:strCache>
            </c:strRef>
          </c:cat>
          <c:val>
            <c:numRef>
              <c:f>Sheet1!$C$245:$C$251</c:f>
              <c:numCache>
                <c:formatCode>General</c:formatCode>
                <c:ptCount val="7"/>
                <c:pt idx="0">
                  <c:v>59.3</c:v>
                </c:pt>
                <c:pt idx="1">
                  <c:v>58.6</c:v>
                </c:pt>
                <c:pt idx="2">
                  <c:v>62</c:v>
                </c:pt>
                <c:pt idx="3">
                  <c:v>62.3</c:v>
                </c:pt>
                <c:pt idx="4">
                  <c:v>62.4</c:v>
                </c:pt>
                <c:pt idx="5">
                  <c:v>71</c:v>
                </c:pt>
                <c:pt idx="6">
                  <c:v>64</c:v>
                </c:pt>
              </c:numCache>
            </c:numRef>
          </c:val>
        </c:ser>
        <c:ser>
          <c:idx val="2"/>
          <c:order val="2"/>
          <c:tx>
            <c:strRef>
              <c:f>Sheet1!$D$244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Sheet1!$A$245:$A$251</c:f>
              <c:strCache>
                <c:ptCount val="7"/>
                <c:pt idx="0">
                  <c:v>СЗР</c:v>
                </c:pt>
                <c:pt idx="1">
                  <c:v>СЦР</c:v>
                </c:pt>
                <c:pt idx="2">
                  <c:v>СИР</c:v>
                </c:pt>
                <c:pt idx="3">
                  <c:v>ЮИР</c:v>
                </c:pt>
                <c:pt idx="4">
                  <c:v>ЮЦР</c:v>
                </c:pt>
                <c:pt idx="5">
                  <c:v>ЮЗР</c:v>
                </c:pt>
                <c:pt idx="6">
                  <c:v>България</c:v>
                </c:pt>
              </c:strCache>
            </c:strRef>
          </c:cat>
          <c:val>
            <c:numRef>
              <c:f>Sheet1!$D$245:$D$251</c:f>
              <c:numCache>
                <c:formatCode>General</c:formatCode>
                <c:ptCount val="7"/>
                <c:pt idx="0">
                  <c:v>57.5</c:v>
                </c:pt>
                <c:pt idx="1">
                  <c:v>57.9</c:v>
                </c:pt>
                <c:pt idx="2">
                  <c:v>59.2</c:v>
                </c:pt>
                <c:pt idx="3">
                  <c:v>61.2</c:v>
                </c:pt>
                <c:pt idx="4">
                  <c:v>60.5</c:v>
                </c:pt>
                <c:pt idx="5">
                  <c:v>70.400000000000006</c:v>
                </c:pt>
                <c:pt idx="6">
                  <c:v>62.6</c:v>
                </c:pt>
              </c:numCache>
            </c:numRef>
          </c:val>
        </c:ser>
        <c:ser>
          <c:idx val="3"/>
          <c:order val="3"/>
          <c:tx>
            <c:strRef>
              <c:f>Sheet1!$E$244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Sheet1!$A$245:$A$251</c:f>
              <c:strCache>
                <c:ptCount val="7"/>
                <c:pt idx="0">
                  <c:v>СЗР</c:v>
                </c:pt>
                <c:pt idx="1">
                  <c:v>СЦР</c:v>
                </c:pt>
                <c:pt idx="2">
                  <c:v>СИР</c:v>
                </c:pt>
                <c:pt idx="3">
                  <c:v>ЮИР</c:v>
                </c:pt>
                <c:pt idx="4">
                  <c:v>ЮЦР</c:v>
                </c:pt>
                <c:pt idx="5">
                  <c:v>ЮЗР</c:v>
                </c:pt>
                <c:pt idx="6">
                  <c:v>България</c:v>
                </c:pt>
              </c:strCache>
            </c:strRef>
          </c:cat>
          <c:val>
            <c:numRef>
              <c:f>Sheet1!$E$245:$E$251</c:f>
              <c:numCache>
                <c:formatCode>General</c:formatCode>
                <c:ptCount val="7"/>
                <c:pt idx="0">
                  <c:v>53.8</c:v>
                </c:pt>
                <c:pt idx="1">
                  <c:v>54.8</c:v>
                </c:pt>
                <c:pt idx="2">
                  <c:v>56.7</c:v>
                </c:pt>
                <c:pt idx="3">
                  <c:v>58.5</c:v>
                </c:pt>
                <c:pt idx="4">
                  <c:v>57.4</c:v>
                </c:pt>
                <c:pt idx="5">
                  <c:v>67.599999999999994</c:v>
                </c:pt>
                <c:pt idx="6">
                  <c:v>59.7</c:v>
                </c:pt>
              </c:numCache>
            </c:numRef>
          </c:val>
        </c:ser>
        <c:ser>
          <c:idx val="4"/>
          <c:order val="4"/>
          <c:tx>
            <c:strRef>
              <c:f>Sheet1!$F$244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Sheet1!$A$245:$A$251</c:f>
              <c:strCache>
                <c:ptCount val="7"/>
                <c:pt idx="0">
                  <c:v>СЗР</c:v>
                </c:pt>
                <c:pt idx="1">
                  <c:v>СЦР</c:v>
                </c:pt>
                <c:pt idx="2">
                  <c:v>СИР</c:v>
                </c:pt>
                <c:pt idx="3">
                  <c:v>ЮИР</c:v>
                </c:pt>
                <c:pt idx="4">
                  <c:v>ЮЦР</c:v>
                </c:pt>
                <c:pt idx="5">
                  <c:v>ЮЗР</c:v>
                </c:pt>
                <c:pt idx="6">
                  <c:v>България</c:v>
                </c:pt>
              </c:strCache>
            </c:strRef>
          </c:cat>
          <c:val>
            <c:numRef>
              <c:f>Sheet1!$F$245:$F$251</c:f>
              <c:numCache>
                <c:formatCode>General</c:formatCode>
                <c:ptCount val="7"/>
                <c:pt idx="0">
                  <c:v>53.6</c:v>
                </c:pt>
                <c:pt idx="1">
                  <c:v>54.9</c:v>
                </c:pt>
                <c:pt idx="2">
                  <c:v>55.8</c:v>
                </c:pt>
                <c:pt idx="3">
                  <c:v>57.7</c:v>
                </c:pt>
                <c:pt idx="4">
                  <c:v>55.5</c:v>
                </c:pt>
                <c:pt idx="5">
                  <c:v>65</c:v>
                </c:pt>
                <c:pt idx="6">
                  <c:v>58.4</c:v>
                </c:pt>
              </c:numCache>
            </c:numRef>
          </c:val>
        </c:ser>
        <c:ser>
          <c:idx val="5"/>
          <c:order val="5"/>
          <c:tx>
            <c:strRef>
              <c:f>Sheet1!$G$244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Sheet1!$A$245:$A$251</c:f>
              <c:strCache>
                <c:ptCount val="7"/>
                <c:pt idx="0">
                  <c:v>СЗР</c:v>
                </c:pt>
                <c:pt idx="1">
                  <c:v>СЦР</c:v>
                </c:pt>
                <c:pt idx="2">
                  <c:v>СИР</c:v>
                </c:pt>
                <c:pt idx="3">
                  <c:v>ЮИР</c:v>
                </c:pt>
                <c:pt idx="4">
                  <c:v>ЮЦР</c:v>
                </c:pt>
                <c:pt idx="5">
                  <c:v>ЮЗР</c:v>
                </c:pt>
                <c:pt idx="6">
                  <c:v>България</c:v>
                </c:pt>
              </c:strCache>
            </c:strRef>
          </c:cat>
          <c:val>
            <c:numRef>
              <c:f>Sheet1!$G$245:$G$251</c:f>
              <c:numCache>
                <c:formatCode>General</c:formatCode>
                <c:ptCount val="7"/>
                <c:pt idx="0">
                  <c:v>53.6</c:v>
                </c:pt>
                <c:pt idx="1">
                  <c:v>55.5</c:v>
                </c:pt>
                <c:pt idx="2">
                  <c:v>55</c:v>
                </c:pt>
                <c:pt idx="3">
                  <c:v>58.5</c:v>
                </c:pt>
                <c:pt idx="4">
                  <c:v>56.9</c:v>
                </c:pt>
                <c:pt idx="5">
                  <c:v>65.099999999999994</c:v>
                </c:pt>
                <c:pt idx="6">
                  <c:v>58.8</c:v>
                </c:pt>
              </c:numCache>
            </c:numRef>
          </c:val>
        </c:ser>
        <c:ser>
          <c:idx val="6"/>
          <c:order val="6"/>
          <c:tx>
            <c:strRef>
              <c:f>Sheet1!$H$244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Sheet1!$A$245:$A$251</c:f>
              <c:strCache>
                <c:ptCount val="7"/>
                <c:pt idx="0">
                  <c:v>СЗР</c:v>
                </c:pt>
                <c:pt idx="1">
                  <c:v>СЦР</c:v>
                </c:pt>
                <c:pt idx="2">
                  <c:v>СИР</c:v>
                </c:pt>
                <c:pt idx="3">
                  <c:v>ЮИР</c:v>
                </c:pt>
                <c:pt idx="4">
                  <c:v>ЮЦР</c:v>
                </c:pt>
                <c:pt idx="5">
                  <c:v>ЮЗР</c:v>
                </c:pt>
                <c:pt idx="6">
                  <c:v>България</c:v>
                </c:pt>
              </c:strCache>
            </c:strRef>
          </c:cat>
          <c:val>
            <c:numRef>
              <c:f>Sheet1!$H$245:$H$251</c:f>
              <c:numCache>
                <c:formatCode>General</c:formatCode>
                <c:ptCount val="7"/>
                <c:pt idx="0">
                  <c:v>54.6</c:v>
                </c:pt>
                <c:pt idx="1">
                  <c:v>55.5</c:v>
                </c:pt>
                <c:pt idx="2">
                  <c:v>56.5</c:v>
                </c:pt>
                <c:pt idx="3">
                  <c:v>57.5</c:v>
                </c:pt>
                <c:pt idx="4">
                  <c:v>59.4</c:v>
                </c:pt>
                <c:pt idx="5">
                  <c:v>65</c:v>
                </c:pt>
                <c:pt idx="6">
                  <c:v>59.5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067264"/>
        <c:axId val="109081344"/>
      </c:barChart>
      <c:catAx>
        <c:axId val="109067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9081344"/>
        <c:crosses val="autoZero"/>
        <c:auto val="1"/>
        <c:lblAlgn val="ctr"/>
        <c:lblOffset val="100"/>
        <c:noMultiLvlLbl val="0"/>
      </c:catAx>
      <c:valAx>
        <c:axId val="109081344"/>
        <c:scaling>
          <c:orientation val="minMax"/>
          <c:min val="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90672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Sheet1!$B$168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cat>
            <c:strRef>
              <c:f>Sheet1!$A$169:$A$175</c:f>
              <c:strCache>
                <c:ptCount val="7"/>
                <c:pt idx="0">
                  <c:v>СЗР</c:v>
                </c:pt>
                <c:pt idx="1">
                  <c:v>СЦР</c:v>
                </c:pt>
                <c:pt idx="2">
                  <c:v>СИР</c:v>
                </c:pt>
                <c:pt idx="3">
                  <c:v>ЮИР</c:v>
                </c:pt>
                <c:pt idx="4">
                  <c:v>ЮЦР</c:v>
                </c:pt>
                <c:pt idx="5">
                  <c:v>ЮЗР</c:v>
                </c:pt>
                <c:pt idx="6">
                  <c:v>България</c:v>
                </c:pt>
              </c:strCache>
            </c:strRef>
          </c:cat>
          <c:val>
            <c:numRef>
              <c:f>Sheet1!$B$169:$B$175</c:f>
              <c:numCache>
                <c:formatCode>0.0</c:formatCode>
                <c:ptCount val="7"/>
                <c:pt idx="0">
                  <c:v>9</c:v>
                </c:pt>
                <c:pt idx="1">
                  <c:v>10.7</c:v>
                </c:pt>
                <c:pt idx="2">
                  <c:v>10.8</c:v>
                </c:pt>
                <c:pt idx="3">
                  <c:v>6.5</c:v>
                </c:pt>
                <c:pt idx="4">
                  <c:v>5.6</c:v>
                </c:pt>
                <c:pt idx="5">
                  <c:v>3.9</c:v>
                </c:pt>
                <c:pt idx="6">
                  <c:v>6.9</c:v>
                </c:pt>
              </c:numCache>
            </c:numRef>
          </c:val>
        </c:ser>
        <c:ser>
          <c:idx val="1"/>
          <c:order val="1"/>
          <c:tx>
            <c:strRef>
              <c:f>Sheet1!$C$168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Sheet1!$A$169:$A$175</c:f>
              <c:strCache>
                <c:ptCount val="7"/>
                <c:pt idx="0">
                  <c:v>СЗР</c:v>
                </c:pt>
                <c:pt idx="1">
                  <c:v>СЦР</c:v>
                </c:pt>
                <c:pt idx="2">
                  <c:v>СИР</c:v>
                </c:pt>
                <c:pt idx="3">
                  <c:v>ЮИР</c:v>
                </c:pt>
                <c:pt idx="4">
                  <c:v>ЮЦР</c:v>
                </c:pt>
                <c:pt idx="5">
                  <c:v>ЮЗР</c:v>
                </c:pt>
                <c:pt idx="6">
                  <c:v>България</c:v>
                </c:pt>
              </c:strCache>
            </c:strRef>
          </c:cat>
          <c:val>
            <c:numRef>
              <c:f>Sheet1!$C$169:$C$175</c:f>
              <c:numCache>
                <c:formatCode>0.0</c:formatCode>
                <c:ptCount val="7"/>
                <c:pt idx="0">
                  <c:v>7.1</c:v>
                </c:pt>
                <c:pt idx="1">
                  <c:v>8.5</c:v>
                </c:pt>
                <c:pt idx="2">
                  <c:v>8.6</c:v>
                </c:pt>
                <c:pt idx="3">
                  <c:v>5.8</c:v>
                </c:pt>
                <c:pt idx="4">
                  <c:v>5.0999999999999996</c:v>
                </c:pt>
                <c:pt idx="5">
                  <c:v>2.9</c:v>
                </c:pt>
                <c:pt idx="6">
                  <c:v>5.6</c:v>
                </c:pt>
              </c:numCache>
            </c:numRef>
          </c:val>
        </c:ser>
        <c:ser>
          <c:idx val="2"/>
          <c:order val="2"/>
          <c:tx>
            <c:strRef>
              <c:f>Sheet1!$D$168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Sheet1!$A$169:$A$175</c:f>
              <c:strCache>
                <c:ptCount val="7"/>
                <c:pt idx="0">
                  <c:v>СЗР</c:v>
                </c:pt>
                <c:pt idx="1">
                  <c:v>СЦР</c:v>
                </c:pt>
                <c:pt idx="2">
                  <c:v>СИР</c:v>
                </c:pt>
                <c:pt idx="3">
                  <c:v>ЮИР</c:v>
                </c:pt>
                <c:pt idx="4">
                  <c:v>ЮЦР</c:v>
                </c:pt>
                <c:pt idx="5">
                  <c:v>ЮЗР</c:v>
                </c:pt>
                <c:pt idx="6">
                  <c:v>България</c:v>
                </c:pt>
              </c:strCache>
            </c:strRef>
          </c:cat>
          <c:val>
            <c:numRef>
              <c:f>Sheet1!$D$169:$D$175</c:f>
              <c:numCache>
                <c:formatCode>0.0</c:formatCode>
                <c:ptCount val="7"/>
                <c:pt idx="0">
                  <c:v>8</c:v>
                </c:pt>
                <c:pt idx="1">
                  <c:v>8.4</c:v>
                </c:pt>
                <c:pt idx="2">
                  <c:v>10.4</c:v>
                </c:pt>
                <c:pt idx="3">
                  <c:v>6.6</c:v>
                </c:pt>
                <c:pt idx="4">
                  <c:v>7.3</c:v>
                </c:pt>
                <c:pt idx="5">
                  <c:v>4.0999999999999996</c:v>
                </c:pt>
                <c:pt idx="6">
                  <c:v>6.8</c:v>
                </c:pt>
              </c:numCache>
            </c:numRef>
          </c:val>
        </c:ser>
        <c:ser>
          <c:idx val="3"/>
          <c:order val="3"/>
          <c:tx>
            <c:strRef>
              <c:f>Sheet1!$E$168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Sheet1!$A$169:$A$175</c:f>
              <c:strCache>
                <c:ptCount val="7"/>
                <c:pt idx="0">
                  <c:v>СЗР</c:v>
                </c:pt>
                <c:pt idx="1">
                  <c:v>СЦР</c:v>
                </c:pt>
                <c:pt idx="2">
                  <c:v>СИР</c:v>
                </c:pt>
                <c:pt idx="3">
                  <c:v>ЮИР</c:v>
                </c:pt>
                <c:pt idx="4">
                  <c:v>ЮЦР</c:v>
                </c:pt>
                <c:pt idx="5">
                  <c:v>ЮЗР</c:v>
                </c:pt>
                <c:pt idx="6">
                  <c:v>България</c:v>
                </c:pt>
              </c:strCache>
            </c:strRef>
          </c:cat>
          <c:val>
            <c:numRef>
              <c:f>Sheet1!$E$169:$E$175</c:f>
              <c:numCache>
                <c:formatCode>0.0</c:formatCode>
                <c:ptCount val="7"/>
                <c:pt idx="0">
                  <c:v>11</c:v>
                </c:pt>
                <c:pt idx="1">
                  <c:v>11.5</c:v>
                </c:pt>
                <c:pt idx="2">
                  <c:v>14.5</c:v>
                </c:pt>
                <c:pt idx="3">
                  <c:v>10.6</c:v>
                </c:pt>
                <c:pt idx="4">
                  <c:v>11.4</c:v>
                </c:pt>
                <c:pt idx="5">
                  <c:v>6.8</c:v>
                </c:pt>
                <c:pt idx="6">
                  <c:v>10.199999999999999</c:v>
                </c:pt>
              </c:numCache>
            </c:numRef>
          </c:val>
        </c:ser>
        <c:ser>
          <c:idx val="4"/>
          <c:order val="4"/>
          <c:tx>
            <c:strRef>
              <c:f>Sheet1!$F$168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Sheet1!$A$169:$A$175</c:f>
              <c:strCache>
                <c:ptCount val="7"/>
                <c:pt idx="0">
                  <c:v>СЗР</c:v>
                </c:pt>
                <c:pt idx="1">
                  <c:v>СЦР</c:v>
                </c:pt>
                <c:pt idx="2">
                  <c:v>СИР</c:v>
                </c:pt>
                <c:pt idx="3">
                  <c:v>ЮИР</c:v>
                </c:pt>
                <c:pt idx="4">
                  <c:v>ЮЦР</c:v>
                </c:pt>
                <c:pt idx="5">
                  <c:v>ЮЗР</c:v>
                </c:pt>
                <c:pt idx="6">
                  <c:v>България</c:v>
                </c:pt>
              </c:strCache>
            </c:strRef>
          </c:cat>
          <c:val>
            <c:numRef>
              <c:f>Sheet1!$F$169:$F$175</c:f>
              <c:numCache>
                <c:formatCode>0.0</c:formatCode>
                <c:ptCount val="7"/>
                <c:pt idx="0">
                  <c:v>12.8</c:v>
                </c:pt>
                <c:pt idx="1">
                  <c:v>12.8</c:v>
                </c:pt>
                <c:pt idx="2">
                  <c:v>15.4</c:v>
                </c:pt>
                <c:pt idx="3">
                  <c:v>11.5</c:v>
                </c:pt>
                <c:pt idx="4">
                  <c:v>12.9</c:v>
                </c:pt>
                <c:pt idx="5">
                  <c:v>7.5</c:v>
                </c:pt>
                <c:pt idx="6">
                  <c:v>11.3</c:v>
                </c:pt>
              </c:numCache>
            </c:numRef>
          </c:val>
        </c:ser>
        <c:ser>
          <c:idx val="5"/>
          <c:order val="5"/>
          <c:tx>
            <c:strRef>
              <c:f>Sheet1!$G$168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Sheet1!$A$169:$A$175</c:f>
              <c:strCache>
                <c:ptCount val="7"/>
                <c:pt idx="0">
                  <c:v>СЗР</c:v>
                </c:pt>
                <c:pt idx="1">
                  <c:v>СЦР</c:v>
                </c:pt>
                <c:pt idx="2">
                  <c:v>СИР</c:v>
                </c:pt>
                <c:pt idx="3">
                  <c:v>ЮИР</c:v>
                </c:pt>
                <c:pt idx="4">
                  <c:v>ЮЦР</c:v>
                </c:pt>
                <c:pt idx="5">
                  <c:v>ЮЗР</c:v>
                </c:pt>
                <c:pt idx="6">
                  <c:v>България</c:v>
                </c:pt>
              </c:strCache>
            </c:strRef>
          </c:cat>
          <c:val>
            <c:numRef>
              <c:f>Sheet1!$G$169:$G$175</c:f>
              <c:numCache>
                <c:formatCode>0.0</c:formatCode>
                <c:ptCount val="7"/>
                <c:pt idx="0">
                  <c:v>12.3</c:v>
                </c:pt>
                <c:pt idx="1">
                  <c:v>14.3</c:v>
                </c:pt>
                <c:pt idx="2">
                  <c:v>18.2</c:v>
                </c:pt>
                <c:pt idx="3">
                  <c:v>11.9</c:v>
                </c:pt>
                <c:pt idx="4">
                  <c:v>13.8</c:v>
                </c:pt>
                <c:pt idx="5">
                  <c:v>8.1999999999999993</c:v>
                </c:pt>
                <c:pt idx="6">
                  <c:v>12.3</c:v>
                </c:pt>
              </c:numCache>
            </c:numRef>
          </c:val>
        </c:ser>
        <c:ser>
          <c:idx val="6"/>
          <c:order val="6"/>
          <c:tx>
            <c:strRef>
              <c:f>Sheet1!$H$168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Sheet1!$A$169:$A$175</c:f>
              <c:strCache>
                <c:ptCount val="7"/>
                <c:pt idx="0">
                  <c:v>СЗР</c:v>
                </c:pt>
                <c:pt idx="1">
                  <c:v>СЦР</c:v>
                </c:pt>
                <c:pt idx="2">
                  <c:v>СИР</c:v>
                </c:pt>
                <c:pt idx="3">
                  <c:v>ЮИР</c:v>
                </c:pt>
                <c:pt idx="4">
                  <c:v>ЮЦР</c:v>
                </c:pt>
                <c:pt idx="5">
                  <c:v>ЮЗР</c:v>
                </c:pt>
                <c:pt idx="6">
                  <c:v>България</c:v>
                </c:pt>
              </c:strCache>
            </c:strRef>
          </c:cat>
          <c:val>
            <c:numRef>
              <c:f>Sheet1!$H$169:$H$175</c:f>
              <c:numCache>
                <c:formatCode>0.0</c:formatCode>
                <c:ptCount val="7"/>
                <c:pt idx="0">
                  <c:v>14</c:v>
                </c:pt>
                <c:pt idx="1">
                  <c:v>15.3</c:v>
                </c:pt>
                <c:pt idx="2">
                  <c:v>16.8</c:v>
                </c:pt>
                <c:pt idx="3">
                  <c:v>13</c:v>
                </c:pt>
                <c:pt idx="4">
                  <c:v>13.5</c:v>
                </c:pt>
                <c:pt idx="5">
                  <c:v>9.8000000000000007</c:v>
                </c:pt>
                <c:pt idx="6">
                  <c:v>12.9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215744"/>
        <c:axId val="109217280"/>
      </c:barChart>
      <c:catAx>
        <c:axId val="10921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9217280"/>
        <c:crosses val="autoZero"/>
        <c:auto val="1"/>
        <c:lblAlgn val="ctr"/>
        <c:lblOffset val="100"/>
        <c:noMultiLvlLbl val="0"/>
      </c:catAx>
      <c:valAx>
        <c:axId val="10921728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092157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Sheet1!$B$270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cat>
            <c:strRef>
              <c:f>Sheet1!$A$271:$A$277</c:f>
              <c:strCache>
                <c:ptCount val="7"/>
                <c:pt idx="0">
                  <c:v>СЗР</c:v>
                </c:pt>
                <c:pt idx="1">
                  <c:v>СЦР</c:v>
                </c:pt>
                <c:pt idx="2">
                  <c:v>СИР</c:v>
                </c:pt>
                <c:pt idx="3">
                  <c:v>ЮИР</c:v>
                </c:pt>
                <c:pt idx="4">
                  <c:v>ЮЦР</c:v>
                </c:pt>
                <c:pt idx="5">
                  <c:v>ЮЗР</c:v>
                </c:pt>
                <c:pt idx="6">
                  <c:v>България</c:v>
                </c:pt>
              </c:strCache>
            </c:strRef>
          </c:cat>
          <c:val>
            <c:numRef>
              <c:f>Sheet1!$B$271:$B$277</c:f>
              <c:numCache>
                <c:formatCode>General</c:formatCode>
                <c:ptCount val="7"/>
                <c:pt idx="0">
                  <c:v>7628</c:v>
                </c:pt>
                <c:pt idx="1">
                  <c:v>7311</c:v>
                </c:pt>
                <c:pt idx="2">
                  <c:v>7365</c:v>
                </c:pt>
                <c:pt idx="3">
                  <c:v>8008</c:v>
                </c:pt>
                <c:pt idx="4">
                  <c:v>7771</c:v>
                </c:pt>
                <c:pt idx="5">
                  <c:v>8282</c:v>
                </c:pt>
                <c:pt idx="6">
                  <c:v>7818</c:v>
                </c:pt>
              </c:numCache>
            </c:numRef>
          </c:val>
        </c:ser>
        <c:ser>
          <c:idx val="1"/>
          <c:order val="1"/>
          <c:tx>
            <c:strRef>
              <c:f>Sheet1!$C$270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Sheet1!$A$271:$A$277</c:f>
              <c:strCache>
                <c:ptCount val="7"/>
                <c:pt idx="0">
                  <c:v>СЗР</c:v>
                </c:pt>
                <c:pt idx="1">
                  <c:v>СЦР</c:v>
                </c:pt>
                <c:pt idx="2">
                  <c:v>СИР</c:v>
                </c:pt>
                <c:pt idx="3">
                  <c:v>ЮИР</c:v>
                </c:pt>
                <c:pt idx="4">
                  <c:v>ЮЦР</c:v>
                </c:pt>
                <c:pt idx="5">
                  <c:v>ЮЗР</c:v>
                </c:pt>
                <c:pt idx="6">
                  <c:v>България</c:v>
                </c:pt>
              </c:strCache>
            </c:strRef>
          </c:cat>
          <c:val>
            <c:numRef>
              <c:f>Sheet1!$C$271:$C$277</c:f>
              <c:numCache>
                <c:formatCode>General</c:formatCode>
                <c:ptCount val="7"/>
                <c:pt idx="0">
                  <c:v>7822</c:v>
                </c:pt>
                <c:pt idx="1">
                  <c:v>8154</c:v>
                </c:pt>
                <c:pt idx="2">
                  <c:v>8737</c:v>
                </c:pt>
                <c:pt idx="3">
                  <c:v>8769</c:v>
                </c:pt>
                <c:pt idx="4">
                  <c:v>8388</c:v>
                </c:pt>
                <c:pt idx="5">
                  <c:v>9469</c:v>
                </c:pt>
                <c:pt idx="6">
                  <c:v>8686</c:v>
                </c:pt>
              </c:numCache>
            </c:numRef>
          </c:val>
        </c:ser>
        <c:ser>
          <c:idx val="2"/>
          <c:order val="2"/>
          <c:tx>
            <c:strRef>
              <c:f>Sheet1!$D$270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Sheet1!$A$271:$A$277</c:f>
              <c:strCache>
                <c:ptCount val="7"/>
                <c:pt idx="0">
                  <c:v>СЗР</c:v>
                </c:pt>
                <c:pt idx="1">
                  <c:v>СЦР</c:v>
                </c:pt>
                <c:pt idx="2">
                  <c:v>СИР</c:v>
                </c:pt>
                <c:pt idx="3">
                  <c:v>ЮИР</c:v>
                </c:pt>
                <c:pt idx="4">
                  <c:v>ЮЦР</c:v>
                </c:pt>
                <c:pt idx="5">
                  <c:v>ЮЗР</c:v>
                </c:pt>
                <c:pt idx="6">
                  <c:v>България</c:v>
                </c:pt>
              </c:strCache>
            </c:strRef>
          </c:cat>
          <c:val>
            <c:numRef>
              <c:f>Sheet1!$D$271:$D$277</c:f>
              <c:numCache>
                <c:formatCode>General</c:formatCode>
                <c:ptCount val="7"/>
                <c:pt idx="0">
                  <c:v>8387</c:v>
                </c:pt>
                <c:pt idx="1">
                  <c:v>8306</c:v>
                </c:pt>
                <c:pt idx="2">
                  <c:v>8624</c:v>
                </c:pt>
                <c:pt idx="3">
                  <c:v>9244</c:v>
                </c:pt>
                <c:pt idx="4">
                  <c:v>8913</c:v>
                </c:pt>
                <c:pt idx="5">
                  <c:v>10148</c:v>
                </c:pt>
                <c:pt idx="6">
                  <c:v>9122</c:v>
                </c:pt>
              </c:numCache>
            </c:numRef>
          </c:val>
        </c:ser>
        <c:ser>
          <c:idx val="3"/>
          <c:order val="3"/>
          <c:tx>
            <c:strRef>
              <c:f>Sheet1!$E$270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Sheet1!$A$271:$A$277</c:f>
              <c:strCache>
                <c:ptCount val="7"/>
                <c:pt idx="0">
                  <c:v>СЗР</c:v>
                </c:pt>
                <c:pt idx="1">
                  <c:v>СЦР</c:v>
                </c:pt>
                <c:pt idx="2">
                  <c:v>СИР</c:v>
                </c:pt>
                <c:pt idx="3">
                  <c:v>ЮИР</c:v>
                </c:pt>
                <c:pt idx="4">
                  <c:v>ЮЦР</c:v>
                </c:pt>
                <c:pt idx="5">
                  <c:v>ЮЗР</c:v>
                </c:pt>
                <c:pt idx="6">
                  <c:v>България</c:v>
                </c:pt>
              </c:strCache>
            </c:strRef>
          </c:cat>
          <c:val>
            <c:numRef>
              <c:f>Sheet1!$E$271:$E$277</c:f>
              <c:numCache>
                <c:formatCode>General</c:formatCode>
                <c:ptCount val="7"/>
                <c:pt idx="0">
                  <c:v>8526</c:v>
                </c:pt>
                <c:pt idx="1">
                  <c:v>7869</c:v>
                </c:pt>
                <c:pt idx="2">
                  <c:v>8634</c:v>
                </c:pt>
                <c:pt idx="3">
                  <c:v>9236</c:v>
                </c:pt>
                <c:pt idx="4">
                  <c:v>8709</c:v>
                </c:pt>
                <c:pt idx="5">
                  <c:v>10046</c:v>
                </c:pt>
                <c:pt idx="6">
                  <c:v>9023</c:v>
                </c:pt>
              </c:numCache>
            </c:numRef>
          </c:val>
        </c:ser>
        <c:ser>
          <c:idx val="4"/>
          <c:order val="4"/>
          <c:tx>
            <c:strRef>
              <c:f>Sheet1!$F$270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Sheet1!$A$271:$A$277</c:f>
              <c:strCache>
                <c:ptCount val="7"/>
                <c:pt idx="0">
                  <c:v>СЗР</c:v>
                </c:pt>
                <c:pt idx="1">
                  <c:v>СЦР</c:v>
                </c:pt>
                <c:pt idx="2">
                  <c:v>СИР</c:v>
                </c:pt>
                <c:pt idx="3">
                  <c:v>ЮИР</c:v>
                </c:pt>
                <c:pt idx="4">
                  <c:v>ЮЦР</c:v>
                </c:pt>
                <c:pt idx="5">
                  <c:v>ЮЗР</c:v>
                </c:pt>
                <c:pt idx="6">
                  <c:v>България</c:v>
                </c:pt>
              </c:strCache>
            </c:strRef>
          </c:cat>
          <c:val>
            <c:numRef>
              <c:f>Sheet1!$F$271:$F$277</c:f>
              <c:numCache>
                <c:formatCode>General</c:formatCode>
                <c:ptCount val="7"/>
                <c:pt idx="0">
                  <c:v>8165</c:v>
                </c:pt>
                <c:pt idx="1">
                  <c:v>8333</c:v>
                </c:pt>
                <c:pt idx="2">
                  <c:v>8933</c:v>
                </c:pt>
                <c:pt idx="3">
                  <c:v>9178</c:v>
                </c:pt>
                <c:pt idx="4">
                  <c:v>8373</c:v>
                </c:pt>
                <c:pt idx="5">
                  <c:v>10949</c:v>
                </c:pt>
                <c:pt idx="6">
                  <c:v>9251</c:v>
                </c:pt>
              </c:numCache>
            </c:numRef>
          </c:val>
        </c:ser>
        <c:ser>
          <c:idx val="5"/>
          <c:order val="5"/>
          <c:tx>
            <c:strRef>
              <c:f>Sheet1!$G$270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Sheet1!$A$271:$A$277</c:f>
              <c:strCache>
                <c:ptCount val="7"/>
                <c:pt idx="0">
                  <c:v>СЗР</c:v>
                </c:pt>
                <c:pt idx="1">
                  <c:v>СЦР</c:v>
                </c:pt>
                <c:pt idx="2">
                  <c:v>СИР</c:v>
                </c:pt>
                <c:pt idx="3">
                  <c:v>ЮИР</c:v>
                </c:pt>
                <c:pt idx="4">
                  <c:v>ЮЦР</c:v>
                </c:pt>
                <c:pt idx="5">
                  <c:v>ЮЗР</c:v>
                </c:pt>
                <c:pt idx="6">
                  <c:v>България</c:v>
                </c:pt>
              </c:strCache>
            </c:strRef>
          </c:cat>
          <c:val>
            <c:numRef>
              <c:f>Sheet1!$G$271:$G$277</c:f>
              <c:numCache>
                <c:formatCode>General</c:formatCode>
                <c:ptCount val="7"/>
                <c:pt idx="0">
                  <c:v>9108</c:v>
                </c:pt>
                <c:pt idx="1">
                  <c:v>9216</c:v>
                </c:pt>
                <c:pt idx="2">
                  <c:v>9553</c:v>
                </c:pt>
                <c:pt idx="3">
                  <c:v>9519</c:v>
                </c:pt>
                <c:pt idx="4">
                  <c:v>9018</c:v>
                </c:pt>
                <c:pt idx="5">
                  <c:v>12570</c:v>
                </c:pt>
                <c:pt idx="6">
                  <c:v>10244</c:v>
                </c:pt>
              </c:numCache>
            </c:numRef>
          </c:val>
        </c:ser>
        <c:ser>
          <c:idx val="6"/>
          <c:order val="6"/>
          <c:tx>
            <c:strRef>
              <c:f>Sheet1!$H$270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Sheet1!$A$271:$A$277</c:f>
              <c:strCache>
                <c:ptCount val="7"/>
                <c:pt idx="0">
                  <c:v>СЗР</c:v>
                </c:pt>
                <c:pt idx="1">
                  <c:v>СЦР</c:v>
                </c:pt>
                <c:pt idx="2">
                  <c:v>СИР</c:v>
                </c:pt>
                <c:pt idx="3">
                  <c:v>ЮИР</c:v>
                </c:pt>
                <c:pt idx="4">
                  <c:v>ЮЦР</c:v>
                </c:pt>
                <c:pt idx="5">
                  <c:v>ЮЗР</c:v>
                </c:pt>
                <c:pt idx="6">
                  <c:v>България</c:v>
                </c:pt>
              </c:strCache>
            </c:strRef>
          </c:cat>
          <c:val>
            <c:numRef>
              <c:f>Sheet1!$H$271:$H$277</c:f>
              <c:numCache>
                <c:formatCode>General</c:formatCode>
                <c:ptCount val="7"/>
                <c:pt idx="0">
                  <c:v>9903</c:v>
                </c:pt>
                <c:pt idx="1">
                  <c:v>9706</c:v>
                </c:pt>
                <c:pt idx="2">
                  <c:v>10497</c:v>
                </c:pt>
                <c:pt idx="3">
                  <c:v>10462</c:v>
                </c:pt>
                <c:pt idx="4">
                  <c:v>9952</c:v>
                </c:pt>
                <c:pt idx="5">
                  <c:v>14458</c:v>
                </c:pt>
                <c:pt idx="6">
                  <c:v>11420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740800"/>
        <c:axId val="113750784"/>
      </c:barChart>
      <c:catAx>
        <c:axId val="113740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3750784"/>
        <c:crosses val="autoZero"/>
        <c:auto val="1"/>
        <c:lblAlgn val="ctr"/>
        <c:lblOffset val="100"/>
        <c:noMultiLvlLbl val="0"/>
      </c:catAx>
      <c:valAx>
        <c:axId val="113750784"/>
        <c:scaling>
          <c:orientation val="minMax"/>
          <c:min val="5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37408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Sheet1!$B$412</c:f>
              <c:strCache>
                <c:ptCount val="1"/>
                <c:pt idx="0">
                  <c:v>Автомагистрали</c:v>
                </c:pt>
              </c:strCache>
            </c:strRef>
          </c:tx>
          <c:invertIfNegative val="0"/>
          <c:cat>
            <c:strRef>
              <c:f>Sheet1!$A$413:$A$419</c:f>
              <c:strCache>
                <c:ptCount val="7"/>
                <c:pt idx="0">
                  <c:v>СЗР</c:v>
                </c:pt>
                <c:pt idx="1">
                  <c:v>СЦР</c:v>
                </c:pt>
                <c:pt idx="2">
                  <c:v>СИР</c:v>
                </c:pt>
                <c:pt idx="3">
                  <c:v>ЮИР</c:v>
                </c:pt>
                <c:pt idx="4">
                  <c:v>ЮЦР</c:v>
                </c:pt>
                <c:pt idx="5">
                  <c:v>ЮЗР</c:v>
                </c:pt>
                <c:pt idx="6">
                  <c:v>България</c:v>
                </c:pt>
              </c:strCache>
            </c:strRef>
          </c:cat>
          <c:val>
            <c:numRef>
              <c:f>Sheet1!$B$413:$B$419</c:f>
              <c:numCache>
                <c:formatCode>0.0%</c:formatCode>
                <c:ptCount val="7"/>
                <c:pt idx="0">
                  <c:v>2.0642878207018578E-3</c:v>
                </c:pt>
                <c:pt idx="1">
                  <c:v>0</c:v>
                </c:pt>
                <c:pt idx="2">
                  <c:v>3.3929903057419837E-2</c:v>
                </c:pt>
                <c:pt idx="3">
                  <c:v>6.1664641555285539E-2</c:v>
                </c:pt>
                <c:pt idx="4">
                  <c:v>3.5144566301096712E-2</c:v>
                </c:pt>
                <c:pt idx="5">
                  <c:v>4.8846269103985616E-2</c:v>
                </c:pt>
                <c:pt idx="6">
                  <c:v>3.0744994410001017E-2</c:v>
                </c:pt>
              </c:numCache>
            </c:numRef>
          </c:val>
        </c:ser>
        <c:ser>
          <c:idx val="1"/>
          <c:order val="1"/>
          <c:tx>
            <c:strRef>
              <c:f>Sheet1!$C$412</c:f>
              <c:strCache>
                <c:ptCount val="1"/>
                <c:pt idx="0">
                  <c:v>Първокласни</c:v>
                </c:pt>
              </c:strCache>
            </c:strRef>
          </c:tx>
          <c:invertIfNegative val="0"/>
          <c:cat>
            <c:strRef>
              <c:f>Sheet1!$A$413:$A$419</c:f>
              <c:strCache>
                <c:ptCount val="7"/>
                <c:pt idx="0">
                  <c:v>СЗР</c:v>
                </c:pt>
                <c:pt idx="1">
                  <c:v>СЦР</c:v>
                </c:pt>
                <c:pt idx="2">
                  <c:v>СИР</c:v>
                </c:pt>
                <c:pt idx="3">
                  <c:v>ЮИР</c:v>
                </c:pt>
                <c:pt idx="4">
                  <c:v>ЮЦР</c:v>
                </c:pt>
                <c:pt idx="5">
                  <c:v>ЮЗР</c:v>
                </c:pt>
                <c:pt idx="6">
                  <c:v>България</c:v>
                </c:pt>
              </c:strCache>
            </c:strRef>
          </c:cat>
          <c:val>
            <c:numRef>
              <c:f>Sheet1!$C$413:$C$419</c:f>
              <c:numCache>
                <c:formatCode>0.0%</c:formatCode>
                <c:ptCount val="7"/>
                <c:pt idx="0">
                  <c:v>0.11412562665880271</c:v>
                </c:pt>
                <c:pt idx="1">
                  <c:v>0.15587044534412955</c:v>
                </c:pt>
                <c:pt idx="2">
                  <c:v>0.18008948545861297</c:v>
                </c:pt>
                <c:pt idx="3">
                  <c:v>0.18134872417982989</c:v>
                </c:pt>
                <c:pt idx="4">
                  <c:v>0.10917248255234296</c:v>
                </c:pt>
                <c:pt idx="5">
                  <c:v>0.18219958046149237</c:v>
                </c:pt>
                <c:pt idx="6">
                  <c:v>0.15118406342107937</c:v>
                </c:pt>
              </c:numCache>
            </c:numRef>
          </c:val>
        </c:ser>
        <c:ser>
          <c:idx val="2"/>
          <c:order val="2"/>
          <c:tx>
            <c:strRef>
              <c:f>Sheet1!$D$412</c:f>
              <c:strCache>
                <c:ptCount val="1"/>
                <c:pt idx="0">
                  <c:v>Второкласни</c:v>
                </c:pt>
              </c:strCache>
            </c:strRef>
          </c:tx>
          <c:invertIfNegative val="0"/>
          <c:cat>
            <c:strRef>
              <c:f>Sheet1!$A$413:$A$419</c:f>
              <c:strCache>
                <c:ptCount val="7"/>
                <c:pt idx="0">
                  <c:v>СЗР</c:v>
                </c:pt>
                <c:pt idx="1">
                  <c:v>СЦР</c:v>
                </c:pt>
                <c:pt idx="2">
                  <c:v>СИР</c:v>
                </c:pt>
                <c:pt idx="3">
                  <c:v>ЮИР</c:v>
                </c:pt>
                <c:pt idx="4">
                  <c:v>ЮЦР</c:v>
                </c:pt>
                <c:pt idx="5">
                  <c:v>ЮЗР</c:v>
                </c:pt>
                <c:pt idx="6">
                  <c:v>България</c:v>
                </c:pt>
              </c:strCache>
            </c:strRef>
          </c:cat>
          <c:val>
            <c:numRef>
              <c:f>Sheet1!$D$413:$D$419</c:f>
              <c:numCache>
                <c:formatCode>0.0%</c:formatCode>
                <c:ptCount val="7"/>
                <c:pt idx="0">
                  <c:v>0.2258920672368033</c:v>
                </c:pt>
                <c:pt idx="1">
                  <c:v>0.21423751686909581</c:v>
                </c:pt>
                <c:pt idx="2">
                  <c:v>0.17598806860551827</c:v>
                </c:pt>
                <c:pt idx="3">
                  <c:v>0.23268529769137303</c:v>
                </c:pt>
                <c:pt idx="4">
                  <c:v>0.19366899302093718</c:v>
                </c:pt>
                <c:pt idx="5">
                  <c:v>0.18549595445010489</c:v>
                </c:pt>
                <c:pt idx="6">
                  <c:v>0.20505132635430429</c:v>
                </c:pt>
              </c:numCache>
            </c:numRef>
          </c:val>
        </c:ser>
        <c:ser>
          <c:idx val="3"/>
          <c:order val="3"/>
          <c:tx>
            <c:strRef>
              <c:f>Sheet1!$E$412</c:f>
              <c:strCache>
                <c:ptCount val="1"/>
                <c:pt idx="0">
                  <c:v>Третокласни</c:v>
                </c:pt>
              </c:strCache>
            </c:strRef>
          </c:tx>
          <c:invertIfNegative val="0"/>
          <c:cat>
            <c:strRef>
              <c:f>Sheet1!$A$413:$A$419</c:f>
              <c:strCache>
                <c:ptCount val="7"/>
                <c:pt idx="0">
                  <c:v>СЗР</c:v>
                </c:pt>
                <c:pt idx="1">
                  <c:v>СЦР</c:v>
                </c:pt>
                <c:pt idx="2">
                  <c:v>СИР</c:v>
                </c:pt>
                <c:pt idx="3">
                  <c:v>ЮИР</c:v>
                </c:pt>
                <c:pt idx="4">
                  <c:v>ЮЦР</c:v>
                </c:pt>
                <c:pt idx="5">
                  <c:v>ЮЗР</c:v>
                </c:pt>
                <c:pt idx="6">
                  <c:v>България</c:v>
                </c:pt>
              </c:strCache>
            </c:strRef>
          </c:cat>
          <c:val>
            <c:numRef>
              <c:f>Sheet1!$E$413:$E$419</c:f>
              <c:numCache>
                <c:formatCode>0.0%</c:formatCode>
                <c:ptCount val="7"/>
                <c:pt idx="0">
                  <c:v>0.65791801828369212</c:v>
                </c:pt>
                <c:pt idx="1">
                  <c:v>0.62989203778677461</c:v>
                </c:pt>
                <c:pt idx="2">
                  <c:v>0.60999254287844895</c:v>
                </c:pt>
                <c:pt idx="3">
                  <c:v>0.52430133657351152</c:v>
                </c:pt>
                <c:pt idx="4">
                  <c:v>0.66201395812562314</c:v>
                </c:pt>
                <c:pt idx="5">
                  <c:v>0.58345819598441717</c:v>
                </c:pt>
                <c:pt idx="6">
                  <c:v>0.61301961581461528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307392"/>
        <c:axId val="109308928"/>
      </c:barChart>
      <c:catAx>
        <c:axId val="109307392"/>
        <c:scaling>
          <c:orientation val="minMax"/>
        </c:scaling>
        <c:delete val="0"/>
        <c:axPos val="b"/>
        <c:majorTickMark val="out"/>
        <c:minorTickMark val="none"/>
        <c:tickLblPos val="nextTo"/>
        <c:crossAx val="109308928"/>
        <c:crosses val="autoZero"/>
        <c:auto val="1"/>
        <c:lblAlgn val="ctr"/>
        <c:lblOffset val="100"/>
        <c:noMultiLvlLbl val="0"/>
      </c:catAx>
      <c:valAx>
        <c:axId val="1093089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93073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4F31C2A-D202-4BF1-95E2-BD24BFF5326E}" type="datetimeFigureOut">
              <a:rPr lang="bg-BG"/>
              <a:pPr>
                <a:defRPr/>
              </a:pPr>
              <a:t>22.1.2015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5B1D9E2-75C4-4BA0-AEC8-F60E0D54B4F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23344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F0103-A8F6-4717-852C-117705AFF68D}" type="datetimeFigureOut">
              <a:rPr lang="bg-BG"/>
              <a:pPr>
                <a:defRPr/>
              </a:pPr>
              <a:t>22.1.2015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FB2D9-83BB-4A60-B75B-37E4C13F183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13330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C7EAD-55AD-4777-B50A-90CD8DDD2161}" type="datetimeFigureOut">
              <a:rPr lang="bg-BG"/>
              <a:pPr>
                <a:defRPr/>
              </a:pPr>
              <a:t>22.1.2015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37A1C-64DE-4409-8493-C71AB98461D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63813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5B6F7-ACC6-4CE2-9AB2-F67131DDEC53}" type="datetimeFigureOut">
              <a:rPr lang="bg-BG"/>
              <a:pPr>
                <a:defRPr/>
              </a:pPr>
              <a:t>22.1.2015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C9B45-65B3-43E3-A39B-207712C8A4B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0779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77E48-7780-449F-9658-FB250DD5166D}" type="datetimeFigureOut">
              <a:rPr lang="bg-BG"/>
              <a:pPr>
                <a:defRPr/>
              </a:pPr>
              <a:t>22.1.2015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7E662-B068-46B4-9616-18B6EB5089B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2876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4FE90-3715-44E7-8342-8350107CFE24}" type="datetimeFigureOut">
              <a:rPr lang="bg-BG"/>
              <a:pPr>
                <a:defRPr/>
              </a:pPr>
              <a:t>22.1.2015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68B85-C7F4-4DA2-A723-57685421961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1007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2AC51-66F0-48DC-A6B0-2C491D99F266}" type="datetimeFigureOut">
              <a:rPr lang="bg-BG"/>
              <a:pPr>
                <a:defRPr/>
              </a:pPr>
              <a:t>22.1.2015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1827A-8FEB-4090-B856-906AFA72201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2792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295CD-0B3A-4893-B88F-A1153D953319}" type="datetimeFigureOut">
              <a:rPr lang="bg-BG"/>
              <a:pPr>
                <a:defRPr/>
              </a:pPr>
              <a:t>22.1.2015 г.</a:t>
            </a:fld>
            <a:endParaRPr lang="bg-B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21D98-37F0-48BF-9DC2-604D04E106A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6341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970ED-8B2E-49B6-8EA7-13706FDCA7B2}" type="datetimeFigureOut">
              <a:rPr lang="bg-BG"/>
              <a:pPr>
                <a:defRPr/>
              </a:pPr>
              <a:t>22.1.2015 г.</a:t>
            </a:fld>
            <a:endParaRPr lang="bg-B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4B13F-A0D7-4A3D-B28D-E1167ACDF62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8828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1197-F045-4D27-B938-208B8D2760CC}" type="datetimeFigureOut">
              <a:rPr lang="bg-BG"/>
              <a:pPr>
                <a:defRPr/>
              </a:pPr>
              <a:t>22.1.2015 г.</a:t>
            </a:fld>
            <a:endParaRPr lang="bg-B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78852-7ED2-409E-B4BC-01D84F9BB09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85191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ABD7E-1E57-4FCA-A824-4553D0C29220}" type="datetimeFigureOut">
              <a:rPr lang="bg-BG"/>
              <a:pPr>
                <a:defRPr/>
              </a:pPr>
              <a:t>22.1.2015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0CBE5-C3C8-4F38-B04B-C0821402ABFC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28495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F4B94-9C02-4849-8CAE-15759E77DC3F}" type="datetimeFigureOut">
              <a:rPr lang="bg-BG"/>
              <a:pPr>
                <a:defRPr/>
              </a:pPr>
              <a:t>22.1.2015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8B670-B021-4537-8C12-AA798B657010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55039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  <a:endParaRPr lang="bg-BG" altLang="bg-BG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  <a:endParaRPr lang="bg-BG" altLang="bg-BG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F17682-2192-4A2C-BFC5-CCB274FD62EE}" type="datetimeFigureOut">
              <a:rPr lang="bg-BG"/>
              <a:pPr>
                <a:defRPr/>
              </a:pPr>
              <a:t>22.1.2015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E1D335-8A27-4B30-9784-F4A1E27DB65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2362200"/>
          </a:xfrm>
        </p:spPr>
        <p:txBody>
          <a:bodyPr/>
          <a:lstStyle/>
          <a:p>
            <a:pPr eaLnBrk="1" hangingPunct="1"/>
            <a:r>
              <a:rPr lang="bg-BG" altLang="bg-BG" sz="2400" b="1" dirty="0" smtClean="0">
                <a:solidFill>
                  <a:srgbClr val="B0413E"/>
                </a:solidFill>
              </a:rPr>
              <a:t>Проект „Разработване на социално-икономически анализ за нуждите на ОПРР за периода 2014-2020 г.“</a:t>
            </a:r>
            <a:r>
              <a:rPr lang="bg-BG" altLang="bg-BG" sz="3200" b="1" dirty="0" smtClean="0">
                <a:solidFill>
                  <a:srgbClr val="B0413E"/>
                </a:solidFill>
              </a:rPr>
              <a:t/>
            </a:r>
            <a:br>
              <a:rPr lang="bg-BG" altLang="bg-BG" sz="3200" b="1" dirty="0" smtClean="0">
                <a:solidFill>
                  <a:srgbClr val="B0413E"/>
                </a:solidFill>
              </a:rPr>
            </a:br>
            <a:r>
              <a:rPr lang="bg-BG" altLang="bg-BG" sz="3200" b="1" dirty="0">
                <a:solidFill>
                  <a:srgbClr val="B0413E"/>
                </a:solidFill>
              </a:rPr>
              <a:t/>
            </a:r>
            <a:br>
              <a:rPr lang="bg-BG" altLang="bg-BG" sz="3200" b="1" dirty="0">
                <a:solidFill>
                  <a:srgbClr val="B0413E"/>
                </a:solidFill>
              </a:rPr>
            </a:br>
            <a:r>
              <a:rPr lang="bg-BG" altLang="bg-BG" sz="3200" b="1" dirty="0" smtClean="0">
                <a:solidFill>
                  <a:srgbClr val="B0413E"/>
                </a:solidFill>
              </a:rPr>
              <a:t>Тенденции в развитието на регионите в периода 2007-2013 г.</a:t>
            </a:r>
            <a:br>
              <a:rPr lang="bg-BG" altLang="bg-BG" sz="3200" b="1" dirty="0" smtClean="0">
                <a:solidFill>
                  <a:srgbClr val="B0413E"/>
                </a:solidFill>
              </a:rPr>
            </a:br>
            <a:endParaRPr lang="bg-BG" altLang="bg-BG" sz="3200" dirty="0" smtClean="0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4025"/>
            <a:ext cx="74676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2895600" y="5562600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bg-BG" b="1" dirty="0" smtClean="0"/>
              <a:t>януари </a:t>
            </a:r>
            <a:r>
              <a:rPr lang="en-US" altLang="bg-BG" b="1" dirty="0" smtClean="0"/>
              <a:t>201</a:t>
            </a:r>
            <a:r>
              <a:rPr lang="bg-BG" altLang="bg-BG" b="1" dirty="0" smtClean="0"/>
              <a:t>5 г.</a:t>
            </a:r>
            <a:endParaRPr lang="bg-BG" altLang="bg-BG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878"/>
            <a:ext cx="9144000" cy="64662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88847" y="609477"/>
            <a:ext cx="898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</a:t>
            </a:r>
            <a:r>
              <a:rPr lang="bg-BG" b="1" dirty="0" smtClean="0"/>
              <a:t>3</a:t>
            </a:r>
            <a:r>
              <a:rPr lang="en-US" b="1" dirty="0" smtClean="0"/>
              <a:t> </a:t>
            </a:r>
            <a:r>
              <a:rPr lang="bg-BG" b="1" dirty="0" smtClean="0"/>
              <a:t>г.</a:t>
            </a:r>
            <a:endParaRPr lang="bg-BG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878"/>
            <a:ext cx="9144000" cy="64662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5200" y="600241"/>
            <a:ext cx="898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</a:t>
            </a:r>
            <a:r>
              <a:rPr lang="bg-BG" b="1" dirty="0" smtClean="0"/>
              <a:t>3</a:t>
            </a:r>
            <a:r>
              <a:rPr lang="en-US" b="1" dirty="0" smtClean="0"/>
              <a:t> </a:t>
            </a:r>
            <a:r>
              <a:rPr lang="bg-BG" b="1" dirty="0" smtClean="0"/>
              <a:t>г.</a:t>
            </a:r>
            <a:endParaRPr lang="bg-BG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762000"/>
          </a:xfrm>
        </p:spPr>
        <p:txBody>
          <a:bodyPr/>
          <a:lstStyle/>
          <a:p>
            <a:pPr eaLnBrk="1" hangingPunct="1"/>
            <a:r>
              <a:rPr lang="bg-BG" altLang="bg-BG" sz="3200" b="1" dirty="0">
                <a:solidFill>
                  <a:schemeClr val="hlink"/>
                </a:solidFill>
                <a:cs typeface="Times New Roman" pitchFamily="18" charset="0"/>
              </a:rPr>
              <a:t>Равнище на безработица </a:t>
            </a:r>
            <a:r>
              <a:rPr lang="bg-BG" altLang="bg-BG" sz="3200" b="1" dirty="0" smtClean="0">
                <a:solidFill>
                  <a:schemeClr val="hlink"/>
                </a:solidFill>
                <a:cs typeface="Times New Roman" pitchFamily="18" charset="0"/>
              </a:rPr>
              <a:t>(%) в българските райони в периода 2007-2013 г.</a:t>
            </a:r>
            <a:endParaRPr lang="bg-BG" altLang="bg-BG" sz="3200" dirty="0" smtClean="0">
              <a:solidFill>
                <a:schemeClr val="hlink"/>
              </a:solidFill>
            </a:endParaRPr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304800" y="5715000"/>
            <a:ext cx="81534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bg-BG" b="1" dirty="0">
                <a:solidFill>
                  <a:srgbClr val="B0413E"/>
                </a:solidFill>
              </a:rPr>
              <a:t>От 2009 – нарастване на безработицата;</a:t>
            </a:r>
          </a:p>
          <a:p>
            <a:pPr algn="ctr" eaLnBrk="1" hangingPunct="1">
              <a:spcBef>
                <a:spcPct val="50000"/>
              </a:spcBef>
            </a:pPr>
            <a:r>
              <a:rPr lang="bg-BG" altLang="bg-BG" b="1" dirty="0">
                <a:solidFill>
                  <a:srgbClr val="B0413E"/>
                </a:solidFill>
              </a:rPr>
              <a:t>Намаляване на диференциацията (от 40</a:t>
            </a:r>
            <a:r>
              <a:rPr lang="bg-BG" altLang="bg-BG" b="1" dirty="0" smtClean="0">
                <a:solidFill>
                  <a:srgbClr val="B0413E"/>
                </a:solidFill>
              </a:rPr>
              <a:t>% през 2007 </a:t>
            </a:r>
            <a:r>
              <a:rPr lang="bg-BG" altLang="bg-BG" b="1" dirty="0">
                <a:solidFill>
                  <a:srgbClr val="B0413E"/>
                </a:solidFill>
              </a:rPr>
              <a:t>на </a:t>
            </a:r>
            <a:r>
              <a:rPr lang="bg-BG" altLang="bg-BG" b="1" dirty="0" smtClean="0">
                <a:solidFill>
                  <a:srgbClr val="B0413E"/>
                </a:solidFill>
              </a:rPr>
              <a:t>18% </a:t>
            </a:r>
            <a:r>
              <a:rPr lang="bg-BG" altLang="bg-BG" b="1" dirty="0" err="1">
                <a:solidFill>
                  <a:srgbClr val="B0413E"/>
                </a:solidFill>
              </a:rPr>
              <a:t>коеф</a:t>
            </a:r>
            <a:r>
              <a:rPr lang="bg-BG" altLang="bg-BG" b="1" dirty="0">
                <a:solidFill>
                  <a:srgbClr val="B0413E"/>
                </a:solidFill>
              </a:rPr>
              <a:t>. на </a:t>
            </a:r>
            <a:r>
              <a:rPr lang="bg-BG" altLang="bg-BG" b="1" dirty="0" smtClean="0">
                <a:solidFill>
                  <a:srgbClr val="B0413E"/>
                </a:solidFill>
              </a:rPr>
              <a:t>вариация през 2013 г.)</a:t>
            </a:r>
            <a:endParaRPr lang="bg-BG" altLang="bg-BG" b="1" dirty="0">
              <a:solidFill>
                <a:srgbClr val="B0413E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266825" y="1269206"/>
          <a:ext cx="6610350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/>
          <a:lstStyle/>
          <a:p>
            <a:pPr eaLnBrk="1" hangingPunct="1"/>
            <a:r>
              <a:rPr lang="bg-BG" altLang="bg-BG" sz="2400" b="1" dirty="0">
                <a:solidFill>
                  <a:schemeClr val="hlink"/>
                </a:solidFill>
                <a:cs typeface="Times New Roman" pitchFamily="18" charset="0"/>
              </a:rPr>
              <a:t>Общ доход на </a:t>
            </a:r>
            <a:r>
              <a:rPr lang="bg-BG" altLang="bg-BG" sz="2400" b="1" dirty="0" smtClean="0">
                <a:solidFill>
                  <a:schemeClr val="hlink"/>
                </a:solidFill>
                <a:cs typeface="Times New Roman" pitchFamily="18" charset="0"/>
              </a:rPr>
              <a:t>домакинство </a:t>
            </a:r>
            <a:r>
              <a:rPr lang="bg-BG" altLang="bg-BG" sz="2400" b="1" dirty="0">
                <a:solidFill>
                  <a:schemeClr val="hlink"/>
                </a:solidFill>
                <a:cs typeface="Times New Roman" pitchFamily="18" charset="0"/>
              </a:rPr>
              <a:t>(лв</a:t>
            </a:r>
            <a:r>
              <a:rPr lang="bg-BG" altLang="bg-BG" sz="2400" b="1" dirty="0" smtClean="0">
                <a:solidFill>
                  <a:schemeClr val="hlink"/>
                </a:solidFill>
                <a:cs typeface="Times New Roman" pitchFamily="18" charset="0"/>
              </a:rPr>
              <a:t>.) в българските райони за периода 2007-2013 г.</a:t>
            </a:r>
            <a:endParaRPr lang="bg-BG" altLang="bg-BG" sz="2400" b="1" dirty="0">
              <a:solidFill>
                <a:schemeClr val="hlink"/>
              </a:solidFill>
              <a:cs typeface="Times New Roman" pitchFamily="18" charset="0"/>
            </a:endParaRP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381000" y="5029200"/>
            <a:ext cx="8458200" cy="72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</a:pPr>
            <a:r>
              <a:rPr lang="bg-BG" altLang="bg-BG" b="1" dirty="0" smtClean="0">
                <a:solidFill>
                  <a:srgbClr val="B0413E"/>
                </a:solidFill>
              </a:rPr>
              <a:t>Тенденция </a:t>
            </a:r>
            <a:r>
              <a:rPr lang="bg-BG" altLang="bg-BG" b="1" dirty="0">
                <a:solidFill>
                  <a:srgbClr val="B0413E"/>
                </a:solidFill>
              </a:rPr>
              <a:t>към </a:t>
            </a:r>
            <a:r>
              <a:rPr lang="bg-BG" altLang="bg-BG" b="1" dirty="0" smtClean="0">
                <a:solidFill>
                  <a:srgbClr val="B0413E"/>
                </a:solidFill>
              </a:rPr>
              <a:t>нарастване на диференциацията </a:t>
            </a:r>
            <a:r>
              <a:rPr lang="bg-BG" altLang="bg-BG" b="1" dirty="0">
                <a:solidFill>
                  <a:srgbClr val="B0413E"/>
                </a:solidFill>
              </a:rPr>
              <a:t>(от </a:t>
            </a:r>
            <a:r>
              <a:rPr lang="bg-BG" altLang="bg-BG" b="1" dirty="0" smtClean="0">
                <a:solidFill>
                  <a:srgbClr val="B0413E"/>
                </a:solidFill>
              </a:rPr>
              <a:t>4,5</a:t>
            </a:r>
            <a:r>
              <a:rPr lang="bg-BG" altLang="bg-BG" b="1" dirty="0">
                <a:solidFill>
                  <a:srgbClr val="B0413E"/>
                </a:solidFill>
              </a:rPr>
              <a:t>% </a:t>
            </a:r>
            <a:r>
              <a:rPr lang="bg-BG" altLang="bg-BG" b="1" dirty="0" err="1">
                <a:solidFill>
                  <a:srgbClr val="B0413E"/>
                </a:solidFill>
              </a:rPr>
              <a:t>коеф</a:t>
            </a:r>
            <a:r>
              <a:rPr lang="bg-BG" altLang="bg-BG" b="1" dirty="0">
                <a:solidFill>
                  <a:srgbClr val="B0413E"/>
                </a:solidFill>
              </a:rPr>
              <a:t>. на вариация през </a:t>
            </a:r>
            <a:r>
              <a:rPr lang="bg-BG" altLang="bg-BG" b="1" dirty="0" smtClean="0">
                <a:solidFill>
                  <a:srgbClr val="B0413E"/>
                </a:solidFill>
              </a:rPr>
              <a:t>2007 </a:t>
            </a:r>
            <a:r>
              <a:rPr lang="bg-BG" altLang="bg-BG" b="1" dirty="0">
                <a:solidFill>
                  <a:srgbClr val="B0413E"/>
                </a:solidFill>
              </a:rPr>
              <a:t>г. на </a:t>
            </a:r>
            <a:r>
              <a:rPr lang="bg-BG" altLang="bg-BG" b="1" dirty="0" smtClean="0">
                <a:solidFill>
                  <a:srgbClr val="B0413E"/>
                </a:solidFill>
              </a:rPr>
              <a:t>15,3% </a:t>
            </a:r>
            <a:r>
              <a:rPr lang="bg-BG" altLang="bg-BG" b="1" dirty="0">
                <a:solidFill>
                  <a:srgbClr val="B0413E"/>
                </a:solidFill>
              </a:rPr>
              <a:t>през </a:t>
            </a:r>
            <a:r>
              <a:rPr lang="bg-BG" altLang="bg-BG" b="1" dirty="0" smtClean="0">
                <a:solidFill>
                  <a:srgbClr val="B0413E"/>
                </a:solidFill>
              </a:rPr>
              <a:t>2013 </a:t>
            </a:r>
            <a:r>
              <a:rPr lang="bg-BG" altLang="bg-BG" b="1" dirty="0">
                <a:solidFill>
                  <a:srgbClr val="B0413E"/>
                </a:solidFill>
              </a:rPr>
              <a:t>г.)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645686"/>
              </p:ext>
            </p:extLst>
          </p:nvPr>
        </p:nvGraphicFramePr>
        <p:xfrm>
          <a:off x="1219200" y="990600"/>
          <a:ext cx="6467475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878"/>
            <a:ext cx="9144000" cy="64662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81920" y="591005"/>
            <a:ext cx="898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</a:t>
            </a:r>
            <a:r>
              <a:rPr lang="bg-BG" b="1" dirty="0" smtClean="0"/>
              <a:t>3</a:t>
            </a:r>
            <a:r>
              <a:rPr lang="en-US" b="1" dirty="0" smtClean="0"/>
              <a:t> </a:t>
            </a:r>
            <a:r>
              <a:rPr lang="bg-BG" b="1" dirty="0" smtClean="0"/>
              <a:t>г.</a:t>
            </a:r>
            <a:endParaRPr lang="bg-BG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878"/>
            <a:ext cx="9144000" cy="64662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44975" y="609600"/>
            <a:ext cx="898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</a:t>
            </a:r>
            <a:r>
              <a:rPr lang="bg-BG" b="1" dirty="0" smtClean="0"/>
              <a:t>3</a:t>
            </a:r>
            <a:r>
              <a:rPr lang="en-US" b="1" dirty="0" smtClean="0"/>
              <a:t> </a:t>
            </a:r>
            <a:r>
              <a:rPr lang="bg-BG" b="1" dirty="0" smtClean="0"/>
              <a:t>г.</a:t>
            </a:r>
            <a:endParaRPr lang="bg-BG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47700" y="228600"/>
            <a:ext cx="8001000" cy="53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bg-BG" altLang="bg-BG" sz="2400" b="1" dirty="0">
                <a:solidFill>
                  <a:schemeClr val="hlink"/>
                </a:solidFill>
                <a:cs typeface="Times New Roman" pitchFamily="18" charset="0"/>
              </a:rPr>
              <a:t>Структура на </a:t>
            </a:r>
            <a:r>
              <a:rPr lang="bg-BG" altLang="bg-BG" sz="2400" b="1" dirty="0" smtClean="0">
                <a:solidFill>
                  <a:schemeClr val="hlink"/>
                </a:solidFill>
                <a:cs typeface="Times New Roman" pitchFamily="18" charset="0"/>
              </a:rPr>
              <a:t>републиканската </a:t>
            </a:r>
            <a:r>
              <a:rPr lang="bg-BG" altLang="bg-BG" sz="2400" b="1" dirty="0">
                <a:solidFill>
                  <a:schemeClr val="hlink"/>
                </a:solidFill>
                <a:cs typeface="Times New Roman" pitchFamily="18" charset="0"/>
              </a:rPr>
              <a:t>пътна мрежа (%)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8229600" cy="5334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bg-BG" altLang="bg-BG" sz="2800" dirty="0" smtClean="0"/>
              <a:t> </a:t>
            </a:r>
          </a:p>
        </p:txBody>
      </p: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304800" y="4953000"/>
            <a:ext cx="8686800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bg-BG" b="1" dirty="0" smtClean="0">
                <a:solidFill>
                  <a:schemeClr val="accent2"/>
                </a:solidFill>
                <a:latin typeface="+mn-lt"/>
              </a:rPr>
              <a:t>Запазване на структурата в периода 2007 – 2013 г.</a:t>
            </a:r>
          </a:p>
          <a:p>
            <a:pPr algn="ctr" eaLnBrk="1" hangingPunct="1">
              <a:spcBef>
                <a:spcPct val="50000"/>
              </a:spcBef>
            </a:pPr>
            <a:r>
              <a:rPr lang="bg-BG" altLang="bg-BG" b="1" dirty="0" smtClean="0">
                <a:solidFill>
                  <a:schemeClr val="accent2"/>
                </a:solidFill>
                <a:latin typeface="+mn-lt"/>
              </a:rPr>
              <a:t>Преобладаващ </a:t>
            </a:r>
            <a:r>
              <a:rPr lang="bg-BG" altLang="bg-BG" b="1" dirty="0">
                <a:solidFill>
                  <a:schemeClr val="accent2"/>
                </a:solidFill>
                <a:latin typeface="+mn-lt"/>
              </a:rPr>
              <a:t>дял на пътищата от нисък клас </a:t>
            </a:r>
            <a:r>
              <a:rPr lang="en-US" altLang="bg-BG" b="1" dirty="0">
                <a:solidFill>
                  <a:schemeClr val="accent2"/>
                </a:solidFill>
                <a:latin typeface="+mn-lt"/>
              </a:rPr>
              <a:t>=</a:t>
            </a:r>
            <a:r>
              <a:rPr lang="bg-BG" altLang="bg-BG" b="1" dirty="0">
                <a:solidFill>
                  <a:schemeClr val="accent2"/>
                </a:solidFill>
                <a:latin typeface="+mn-lt"/>
              </a:rPr>
              <a:t> лоша структура</a:t>
            </a:r>
          </a:p>
          <a:p>
            <a:pPr algn="ctr" eaLnBrk="1" hangingPunct="1">
              <a:spcBef>
                <a:spcPct val="50000"/>
              </a:spcBef>
            </a:pPr>
            <a:r>
              <a:rPr lang="bg-BG" altLang="bg-BG" b="1" dirty="0">
                <a:solidFill>
                  <a:schemeClr val="accent2"/>
                </a:solidFill>
                <a:latin typeface="+mn-lt"/>
              </a:rPr>
              <a:t>Малка диференциация между регионите по </a:t>
            </a:r>
            <a:r>
              <a:rPr lang="bg-BG" altLang="bg-BG" b="1" dirty="0" smtClean="0">
                <a:solidFill>
                  <a:schemeClr val="accent2"/>
                </a:solidFill>
                <a:latin typeface="+mn-lt"/>
              </a:rPr>
              <a:t>пътища </a:t>
            </a:r>
            <a:r>
              <a:rPr lang="bg-BG" altLang="bg-BG" b="1" dirty="0">
                <a:solidFill>
                  <a:schemeClr val="accent2"/>
                </a:solidFill>
                <a:latin typeface="+mn-lt"/>
              </a:rPr>
              <a:t>ІІІ клас  (под 10% </a:t>
            </a:r>
            <a:r>
              <a:rPr lang="bg-BG" altLang="bg-BG" b="1" dirty="0" err="1">
                <a:solidFill>
                  <a:schemeClr val="accent2"/>
                </a:solidFill>
                <a:latin typeface="+mn-lt"/>
              </a:rPr>
              <a:t>коеф</a:t>
            </a:r>
            <a:r>
              <a:rPr lang="bg-BG" altLang="bg-BG" b="1" dirty="0">
                <a:solidFill>
                  <a:schemeClr val="accent2"/>
                </a:solidFill>
                <a:latin typeface="+mn-lt"/>
              </a:rPr>
              <a:t>.на </a:t>
            </a:r>
            <a:r>
              <a:rPr lang="bg-BG" altLang="bg-BG" b="1" dirty="0" smtClean="0">
                <a:solidFill>
                  <a:schemeClr val="accent2"/>
                </a:solidFill>
                <a:latin typeface="+mn-lt"/>
              </a:rPr>
              <a:t>вариация)</a:t>
            </a:r>
            <a:endParaRPr lang="bg-BG" altLang="bg-BG" b="1" dirty="0">
              <a:solidFill>
                <a:schemeClr val="accent2"/>
              </a:solidFill>
              <a:latin typeface="+mn-lt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bg-BG" altLang="bg-BG" b="1" dirty="0">
                <a:solidFill>
                  <a:schemeClr val="accent2"/>
                </a:solidFill>
                <a:latin typeface="+mn-lt"/>
              </a:rPr>
              <a:t>По- голяма диференциация по І клас пътища (22% КВ) и особено, по АМ </a:t>
            </a:r>
            <a:r>
              <a:rPr lang="bg-BG" altLang="bg-BG" b="1" dirty="0" smtClean="0">
                <a:solidFill>
                  <a:schemeClr val="accent2"/>
                </a:solidFill>
                <a:latin typeface="+mn-lt"/>
              </a:rPr>
              <a:t>(73% </a:t>
            </a:r>
            <a:r>
              <a:rPr lang="bg-BG" altLang="bg-BG" b="1" dirty="0">
                <a:solidFill>
                  <a:schemeClr val="accent2"/>
                </a:solidFill>
                <a:latin typeface="+mn-lt"/>
              </a:rPr>
              <a:t>КВ)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5331740"/>
              </p:ext>
            </p:extLst>
          </p:nvPr>
        </p:nvGraphicFramePr>
        <p:xfrm>
          <a:off x="1219200" y="990600"/>
          <a:ext cx="6858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bg-BG" altLang="bg-BG" sz="2400" b="1" dirty="0">
                <a:solidFill>
                  <a:schemeClr val="hlink"/>
                </a:solidFill>
                <a:cs typeface="Times New Roman" pitchFamily="18" charset="0"/>
              </a:rPr>
              <a:t>Среден брой ученици в едно </a:t>
            </a:r>
            <a:r>
              <a:rPr lang="bg-BG" altLang="bg-BG" sz="2400" b="1" dirty="0" smtClean="0">
                <a:solidFill>
                  <a:schemeClr val="hlink"/>
                </a:solidFill>
                <a:cs typeface="Times New Roman" pitchFamily="18" charset="0"/>
              </a:rPr>
              <a:t>училище в българските райони в периода 2007 – 2013 г. </a:t>
            </a:r>
            <a:endParaRPr lang="bg-BG" altLang="bg-BG" sz="3600" dirty="0" smtClean="0">
              <a:solidFill>
                <a:schemeClr val="hlink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7429349"/>
              </p:ext>
            </p:extLst>
          </p:nvPr>
        </p:nvGraphicFramePr>
        <p:xfrm>
          <a:off x="1219200" y="1219200"/>
          <a:ext cx="6858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01509" y="6035964"/>
            <a:ext cx="5891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b="1" dirty="0" smtClean="0">
                <a:solidFill>
                  <a:schemeClr val="accent2"/>
                </a:solidFill>
                <a:latin typeface="+mn-lt"/>
              </a:rPr>
              <a:t>Ниска диференциация</a:t>
            </a:r>
            <a:r>
              <a:rPr lang="bg-BG" b="1" dirty="0">
                <a:solidFill>
                  <a:schemeClr val="accent2"/>
                </a:solidFill>
                <a:latin typeface="+mn-lt"/>
              </a:rPr>
              <a:t>, запазваща се през целия </a:t>
            </a:r>
            <a:r>
              <a:rPr lang="bg-BG" b="1" dirty="0" smtClean="0">
                <a:solidFill>
                  <a:schemeClr val="accent2"/>
                </a:solidFill>
                <a:latin typeface="+mn-lt"/>
              </a:rPr>
              <a:t>период </a:t>
            </a:r>
          </a:p>
          <a:p>
            <a:pPr algn="ctr"/>
            <a:r>
              <a:rPr lang="bg-BG" b="1" dirty="0" smtClean="0">
                <a:solidFill>
                  <a:schemeClr val="accent2"/>
                </a:solidFill>
                <a:latin typeface="+mn-lt"/>
              </a:rPr>
              <a:t>(коефициент на вариация около 10-11%) </a:t>
            </a:r>
            <a:endParaRPr lang="bg-BG" b="1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bg-BG" altLang="bg-BG" sz="2400" b="1" dirty="0">
                <a:solidFill>
                  <a:schemeClr val="hlink"/>
                </a:solidFill>
                <a:cs typeface="Times New Roman" pitchFamily="18" charset="0"/>
              </a:rPr>
              <a:t>Дял на студентите в населението на българските райони в периода 2007-2013 г. (%)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6096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bg-BG" altLang="bg-BG" dirty="0" smtClean="0"/>
              <a:t> 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1374565" y="1759472"/>
          <a:ext cx="6547270" cy="3875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21358" y="6035964"/>
            <a:ext cx="6051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b="1" dirty="0">
                <a:solidFill>
                  <a:schemeClr val="accent2"/>
                </a:solidFill>
                <a:latin typeface="+mn-lt"/>
              </a:rPr>
              <a:t>Висока диференциация, запазваща се през целия </a:t>
            </a:r>
            <a:r>
              <a:rPr lang="bg-BG" b="1" dirty="0" smtClean="0">
                <a:solidFill>
                  <a:schemeClr val="accent2"/>
                </a:solidFill>
                <a:latin typeface="+mn-lt"/>
              </a:rPr>
              <a:t>период </a:t>
            </a:r>
          </a:p>
          <a:p>
            <a:pPr algn="ctr"/>
            <a:r>
              <a:rPr lang="bg-BG" b="1" dirty="0" smtClean="0">
                <a:solidFill>
                  <a:schemeClr val="accent2"/>
                </a:solidFill>
                <a:latin typeface="+mn-lt"/>
              </a:rPr>
              <a:t>(коефициент на вариация около 50%) </a:t>
            </a:r>
            <a:endParaRPr lang="bg-BG" b="1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400" b="1" dirty="0">
                <a:solidFill>
                  <a:schemeClr val="hlink"/>
                </a:solidFill>
                <a:cs typeface="Times New Roman" pitchFamily="18" charset="0"/>
              </a:rPr>
              <a:t>Брой легла в болнични заведения на 100 </a:t>
            </a:r>
            <a:r>
              <a:rPr lang="bg-BG" altLang="bg-BG" sz="2400" b="1" dirty="0" smtClean="0">
                <a:solidFill>
                  <a:schemeClr val="hlink"/>
                </a:solidFill>
                <a:cs typeface="Times New Roman" pitchFamily="18" charset="0"/>
              </a:rPr>
              <a:t>хил.жители </a:t>
            </a:r>
            <a:r>
              <a:rPr lang="bg-BG" altLang="bg-BG" sz="2400" b="1" dirty="0">
                <a:solidFill>
                  <a:schemeClr val="hlink"/>
                </a:solidFill>
                <a:cs typeface="Times New Roman" pitchFamily="18" charset="0"/>
              </a:rPr>
              <a:t>в българските райони в периода 2007 – 2012 г.</a:t>
            </a:r>
          </a:p>
        </p:txBody>
      </p:sp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304800" y="5307013"/>
            <a:ext cx="8610600" cy="122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</a:pPr>
            <a:r>
              <a:rPr lang="bg-BG" altLang="bg-BG" b="1" dirty="0" smtClean="0">
                <a:solidFill>
                  <a:srgbClr val="B0413E"/>
                </a:solidFill>
                <a:latin typeface="+mn-lt"/>
              </a:rPr>
              <a:t>Ниска </a:t>
            </a:r>
            <a:r>
              <a:rPr lang="bg-BG" altLang="bg-BG" b="1" dirty="0" err="1" smtClean="0">
                <a:solidFill>
                  <a:srgbClr val="B0413E"/>
                </a:solidFill>
                <a:latin typeface="+mn-lt"/>
              </a:rPr>
              <a:t>междурегионална</a:t>
            </a:r>
            <a:r>
              <a:rPr lang="bg-BG" altLang="bg-BG" b="1" dirty="0" smtClean="0">
                <a:solidFill>
                  <a:srgbClr val="B0413E"/>
                </a:solidFill>
                <a:latin typeface="+mn-lt"/>
              </a:rPr>
              <a:t> диференциация</a:t>
            </a:r>
          </a:p>
          <a:p>
            <a:pPr algn="ctr" eaLnBrk="1" hangingPunct="1">
              <a:lnSpc>
                <a:spcPct val="120000"/>
              </a:lnSpc>
              <a:spcBef>
                <a:spcPct val="50000"/>
              </a:spcBef>
            </a:pPr>
            <a:r>
              <a:rPr lang="bg-BG" altLang="bg-BG" b="1" dirty="0" smtClean="0">
                <a:solidFill>
                  <a:srgbClr val="B0413E"/>
                </a:solidFill>
                <a:latin typeface="+mn-lt"/>
              </a:rPr>
              <a:t>Тенденция </a:t>
            </a:r>
            <a:r>
              <a:rPr lang="bg-BG" altLang="bg-BG" b="1" dirty="0">
                <a:solidFill>
                  <a:srgbClr val="B0413E"/>
                </a:solidFill>
                <a:latin typeface="+mn-lt"/>
              </a:rPr>
              <a:t>към известно </a:t>
            </a:r>
            <a:r>
              <a:rPr lang="bg-BG" altLang="bg-BG" b="1" dirty="0" smtClean="0">
                <a:solidFill>
                  <a:srgbClr val="B0413E"/>
                </a:solidFill>
                <a:latin typeface="+mn-lt"/>
              </a:rPr>
              <a:t>нарастване на различията между регионите (коефициент на вариация 11,6% през 2007, 14,3% през 2012 </a:t>
            </a:r>
            <a:r>
              <a:rPr lang="bg-BG" altLang="bg-BG" b="1" dirty="0">
                <a:solidFill>
                  <a:srgbClr val="B0413E"/>
                </a:solidFill>
                <a:latin typeface="+mn-lt"/>
              </a:rPr>
              <a:t>г. </a:t>
            </a:r>
            <a:r>
              <a:rPr lang="bg-BG" altLang="bg-BG" b="1" dirty="0" smtClean="0">
                <a:solidFill>
                  <a:srgbClr val="B0413E"/>
                </a:solidFill>
                <a:latin typeface="+mn-lt"/>
              </a:rPr>
              <a:t>)</a:t>
            </a:r>
            <a:endParaRPr lang="bg-BG" altLang="bg-BG" b="1" dirty="0">
              <a:solidFill>
                <a:srgbClr val="B0413E"/>
              </a:solidFill>
              <a:latin typeface="+mn-lt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709737" y="1554956"/>
          <a:ext cx="5724525" cy="3748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229600" cy="868362"/>
          </a:xfrm>
        </p:spPr>
        <p:txBody>
          <a:bodyPr/>
          <a:lstStyle/>
          <a:p>
            <a:pPr eaLnBrk="1" hangingPunct="1"/>
            <a:r>
              <a:rPr lang="bg-BG" altLang="bg-BG" sz="3000" b="1" dirty="0" smtClean="0">
                <a:solidFill>
                  <a:schemeClr val="hlink"/>
                </a:solidFill>
                <a:cs typeface="Times New Roman" pitchFamily="18" charset="0"/>
              </a:rPr>
              <a:t>Динамика на населението на българските райони за периода 2007-2013 г. (%, 2007г. =100)</a:t>
            </a:r>
            <a:r>
              <a:rPr lang="bg-BG" altLang="bg-BG" sz="3200" dirty="0" smtClean="0"/>
              <a:t/>
            </a:r>
            <a:br>
              <a:rPr lang="bg-BG" altLang="bg-BG" sz="3200" dirty="0" smtClean="0"/>
            </a:br>
            <a:endParaRPr lang="bg-BG" altLang="bg-BG" sz="3200" dirty="0" smtClean="0">
              <a:solidFill>
                <a:schemeClr val="hlink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52281"/>
              </p:ext>
            </p:extLst>
          </p:nvPr>
        </p:nvGraphicFramePr>
        <p:xfrm>
          <a:off x="1524000" y="1524000"/>
          <a:ext cx="6553200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400" b="1" dirty="0">
                <a:solidFill>
                  <a:schemeClr val="hlink"/>
                </a:solidFill>
                <a:cs typeface="Times New Roman" pitchFamily="18" charset="0"/>
              </a:rPr>
              <a:t>Лекари на 100 хил. жители в българските региони в периода 2007-2012 г.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9789459"/>
              </p:ext>
            </p:extLst>
          </p:nvPr>
        </p:nvGraphicFramePr>
        <p:xfrm>
          <a:off x="1371600" y="1447800"/>
          <a:ext cx="6324600" cy="3898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4800" y="5307013"/>
            <a:ext cx="8610600" cy="122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</a:pPr>
            <a:r>
              <a:rPr lang="bg-BG" altLang="bg-BG" b="1" dirty="0" smtClean="0">
                <a:solidFill>
                  <a:srgbClr val="B0413E"/>
                </a:solidFill>
                <a:latin typeface="+mn-lt"/>
              </a:rPr>
              <a:t>Ниска </a:t>
            </a:r>
            <a:r>
              <a:rPr lang="bg-BG" altLang="bg-BG" b="1" dirty="0" err="1" smtClean="0">
                <a:solidFill>
                  <a:srgbClr val="B0413E"/>
                </a:solidFill>
                <a:latin typeface="+mn-lt"/>
              </a:rPr>
              <a:t>междурегионална</a:t>
            </a:r>
            <a:r>
              <a:rPr lang="bg-BG" altLang="bg-BG" b="1" dirty="0" smtClean="0">
                <a:solidFill>
                  <a:srgbClr val="B0413E"/>
                </a:solidFill>
                <a:latin typeface="+mn-lt"/>
              </a:rPr>
              <a:t> диференциация</a:t>
            </a:r>
          </a:p>
          <a:p>
            <a:pPr algn="ctr" eaLnBrk="1" hangingPunct="1">
              <a:lnSpc>
                <a:spcPct val="120000"/>
              </a:lnSpc>
              <a:spcBef>
                <a:spcPct val="50000"/>
              </a:spcBef>
            </a:pPr>
            <a:r>
              <a:rPr lang="bg-BG" altLang="bg-BG" b="1" dirty="0" smtClean="0">
                <a:solidFill>
                  <a:srgbClr val="B0413E"/>
                </a:solidFill>
                <a:latin typeface="+mn-lt"/>
              </a:rPr>
              <a:t>Тенденция </a:t>
            </a:r>
            <a:r>
              <a:rPr lang="bg-BG" altLang="bg-BG" b="1" dirty="0">
                <a:solidFill>
                  <a:srgbClr val="B0413E"/>
                </a:solidFill>
                <a:latin typeface="+mn-lt"/>
              </a:rPr>
              <a:t>към </a:t>
            </a:r>
            <a:r>
              <a:rPr lang="bg-BG" altLang="bg-BG" b="1" dirty="0" smtClean="0">
                <a:solidFill>
                  <a:srgbClr val="B0413E"/>
                </a:solidFill>
                <a:latin typeface="+mn-lt"/>
              </a:rPr>
              <a:t>намаляване на различията между регионите (коефициент на вариация 13,3% през 2007, 9,2% през 2012 </a:t>
            </a:r>
            <a:r>
              <a:rPr lang="bg-BG" altLang="bg-BG" b="1" dirty="0">
                <a:solidFill>
                  <a:srgbClr val="B0413E"/>
                </a:solidFill>
                <a:latin typeface="+mn-lt"/>
              </a:rPr>
              <a:t>г. </a:t>
            </a:r>
            <a:r>
              <a:rPr lang="bg-BG" altLang="bg-BG" b="1" dirty="0" smtClean="0">
                <a:solidFill>
                  <a:srgbClr val="B0413E"/>
                </a:solidFill>
                <a:latin typeface="+mn-lt"/>
              </a:rPr>
              <a:t>)</a:t>
            </a:r>
            <a:endParaRPr lang="bg-BG" altLang="bg-BG" b="1" dirty="0">
              <a:solidFill>
                <a:srgbClr val="B0413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7485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3200" b="1" dirty="0">
                <a:solidFill>
                  <a:schemeClr val="hlink"/>
                </a:solidFill>
                <a:cs typeface="Times New Roman" pitchFamily="18" charset="0"/>
              </a:rPr>
              <a:t>Обобщаваща оценка на </a:t>
            </a:r>
            <a:r>
              <a:rPr lang="bg-BG" altLang="bg-BG" sz="3200" b="1" dirty="0" err="1">
                <a:solidFill>
                  <a:schemeClr val="hlink"/>
                </a:solidFill>
                <a:cs typeface="Times New Roman" pitchFamily="18" charset="0"/>
              </a:rPr>
              <a:t>развитостта</a:t>
            </a:r>
            <a:r>
              <a:rPr lang="bg-BG" altLang="bg-BG" sz="3200" b="1" dirty="0">
                <a:solidFill>
                  <a:schemeClr val="hlink"/>
                </a:solidFill>
                <a:cs typeface="Times New Roman" pitchFamily="18" charset="0"/>
              </a:rPr>
              <a:t> и </a:t>
            </a:r>
            <a:br>
              <a:rPr lang="bg-BG" altLang="bg-BG" sz="3200" b="1" dirty="0">
                <a:solidFill>
                  <a:schemeClr val="hlink"/>
                </a:solidFill>
                <a:cs typeface="Times New Roman" pitchFamily="18" charset="0"/>
              </a:rPr>
            </a:br>
            <a:r>
              <a:rPr lang="bg-BG" altLang="bg-BG" sz="3200" b="1" dirty="0">
                <a:solidFill>
                  <a:schemeClr val="hlink"/>
                </a:solidFill>
                <a:cs typeface="Times New Roman" pitchFamily="18" charset="0"/>
              </a:rPr>
              <a:t>на </a:t>
            </a:r>
            <a:r>
              <a:rPr lang="bg-BG" altLang="bg-BG" sz="3200" b="1" dirty="0" err="1">
                <a:solidFill>
                  <a:schemeClr val="hlink"/>
                </a:solidFill>
                <a:cs typeface="Times New Roman" pitchFamily="18" charset="0"/>
              </a:rPr>
              <a:t>междурегионалните</a:t>
            </a:r>
            <a:r>
              <a:rPr lang="bg-BG" altLang="bg-BG" sz="3200" b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bg-BG" altLang="bg-BG" sz="3200" b="1" dirty="0" smtClean="0">
                <a:solidFill>
                  <a:schemeClr val="hlink"/>
                </a:solidFill>
                <a:cs typeface="Times New Roman" pitchFamily="18" charset="0"/>
              </a:rPr>
              <a:t>различия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bg-BG" sz="2000" dirty="0" smtClean="0"/>
              <a:t>Система от показатели:</a:t>
            </a:r>
          </a:p>
          <a:p>
            <a:r>
              <a:rPr lang="bg-BG" sz="2000" dirty="0"/>
              <a:t>Коефициент на естествен </a:t>
            </a:r>
            <a:r>
              <a:rPr lang="bg-BG" sz="2000" dirty="0" smtClean="0"/>
              <a:t>прираст</a:t>
            </a:r>
          </a:p>
          <a:p>
            <a:r>
              <a:rPr lang="bg-BG" sz="2000" dirty="0"/>
              <a:t>Коефициент на </a:t>
            </a:r>
            <a:r>
              <a:rPr lang="bg-BG" sz="2000" dirty="0" smtClean="0"/>
              <a:t>миграция</a:t>
            </a:r>
          </a:p>
          <a:p>
            <a:r>
              <a:rPr lang="bg-BG" sz="2000" dirty="0"/>
              <a:t>Коефициент на </a:t>
            </a:r>
            <a:r>
              <a:rPr lang="bg-BG" sz="2000" dirty="0" smtClean="0"/>
              <a:t>заетост</a:t>
            </a:r>
          </a:p>
          <a:p>
            <a:r>
              <a:rPr lang="bg-BG" sz="2000" dirty="0"/>
              <a:t>БВП на 1 </a:t>
            </a:r>
            <a:r>
              <a:rPr lang="bg-BG" sz="2000" dirty="0" smtClean="0"/>
              <a:t>жител</a:t>
            </a:r>
          </a:p>
          <a:p>
            <a:r>
              <a:rPr lang="bg-BG" sz="2000" dirty="0"/>
              <a:t>Придобиване на ДМА на 1 </a:t>
            </a:r>
            <a:r>
              <a:rPr lang="bg-BG" sz="2000" dirty="0" smtClean="0"/>
              <a:t>жител</a:t>
            </a:r>
          </a:p>
          <a:p>
            <a:r>
              <a:rPr lang="bg-BG" sz="2000" dirty="0"/>
              <a:t>Брой нощувки на 1000 </a:t>
            </a:r>
            <a:r>
              <a:rPr lang="bg-BG" sz="2000" dirty="0" smtClean="0"/>
              <a:t>жители</a:t>
            </a:r>
          </a:p>
          <a:p>
            <a:r>
              <a:rPr lang="bg-BG" sz="2000" dirty="0"/>
              <a:t>Използвана земеделска площ на 1 </a:t>
            </a:r>
            <a:r>
              <a:rPr lang="bg-BG" sz="2000" dirty="0" smtClean="0"/>
              <a:t>жител</a:t>
            </a:r>
          </a:p>
          <a:p>
            <a:r>
              <a:rPr lang="bg-BG" sz="2000" dirty="0"/>
              <a:t>Доходи на 1 лице от </a:t>
            </a:r>
            <a:r>
              <a:rPr lang="bg-BG" sz="2000" dirty="0" smtClean="0"/>
              <a:t>домакинство</a:t>
            </a:r>
          </a:p>
          <a:p>
            <a:r>
              <a:rPr lang="bg-BG" sz="2000" dirty="0"/>
              <a:t>Равнище на </a:t>
            </a:r>
            <a:r>
              <a:rPr lang="bg-BG" sz="2000" dirty="0" smtClean="0"/>
              <a:t>безработица</a:t>
            </a:r>
          </a:p>
          <a:p>
            <a:r>
              <a:rPr lang="bg-BG" sz="2000" dirty="0"/>
              <a:t>Осигуреност с транспортна </a:t>
            </a:r>
            <a:r>
              <a:rPr lang="bg-BG" sz="2000" dirty="0" smtClean="0"/>
              <a:t>инфраструктура</a:t>
            </a:r>
          </a:p>
          <a:p>
            <a:r>
              <a:rPr lang="bg-BG" sz="2000" dirty="0"/>
              <a:t>Дял на студентите от </a:t>
            </a:r>
            <a:r>
              <a:rPr lang="bg-BG" sz="2000" dirty="0" smtClean="0"/>
              <a:t>населението</a:t>
            </a:r>
          </a:p>
          <a:p>
            <a:r>
              <a:rPr lang="bg-BG" sz="2000" dirty="0"/>
              <a:t>Лекари на 100 хил. жители</a:t>
            </a:r>
            <a:endParaRPr lang="bg-BG" sz="2000" dirty="0" smtClean="0"/>
          </a:p>
          <a:p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2116888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bg-BG" altLang="bg-BG" sz="3200" b="1" dirty="0">
                <a:solidFill>
                  <a:schemeClr val="hlink"/>
                </a:solidFill>
                <a:cs typeface="Times New Roman" pitchFamily="18" charset="0"/>
              </a:rPr>
              <a:t>Обобщаваща оценка на </a:t>
            </a:r>
            <a:r>
              <a:rPr lang="bg-BG" altLang="bg-BG" sz="3200" b="1" dirty="0" err="1">
                <a:solidFill>
                  <a:schemeClr val="hlink"/>
                </a:solidFill>
                <a:cs typeface="Times New Roman" pitchFamily="18" charset="0"/>
              </a:rPr>
              <a:t>развитостта</a:t>
            </a:r>
            <a:r>
              <a:rPr lang="bg-BG" altLang="bg-BG" sz="3200" b="1" dirty="0">
                <a:solidFill>
                  <a:schemeClr val="hlink"/>
                </a:solidFill>
                <a:cs typeface="Times New Roman" pitchFamily="18" charset="0"/>
              </a:rPr>
              <a:t> и </a:t>
            </a:r>
            <a:br>
              <a:rPr lang="bg-BG" altLang="bg-BG" sz="3200" b="1" dirty="0">
                <a:solidFill>
                  <a:schemeClr val="hlink"/>
                </a:solidFill>
                <a:cs typeface="Times New Roman" pitchFamily="18" charset="0"/>
              </a:rPr>
            </a:br>
            <a:r>
              <a:rPr lang="bg-BG" altLang="bg-BG" sz="3200" b="1" dirty="0">
                <a:solidFill>
                  <a:schemeClr val="hlink"/>
                </a:solidFill>
                <a:cs typeface="Times New Roman" pitchFamily="18" charset="0"/>
              </a:rPr>
              <a:t>на </a:t>
            </a:r>
            <a:r>
              <a:rPr lang="bg-BG" altLang="bg-BG" sz="3200" b="1" dirty="0" err="1">
                <a:solidFill>
                  <a:schemeClr val="hlink"/>
                </a:solidFill>
                <a:cs typeface="Times New Roman" pitchFamily="18" charset="0"/>
              </a:rPr>
              <a:t>междурегионалните</a:t>
            </a:r>
            <a:r>
              <a:rPr lang="bg-BG" altLang="bg-BG" sz="3200" b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bg-BG" altLang="bg-BG" sz="3200" b="1" dirty="0" smtClean="0">
                <a:solidFill>
                  <a:schemeClr val="hlink"/>
                </a:solidFill>
                <a:cs typeface="Times New Roman" pitchFamily="18" charset="0"/>
              </a:rPr>
              <a:t>различия в България</a:t>
            </a:r>
            <a:endParaRPr lang="bg-BG" altLang="bg-BG" sz="3200" b="1" dirty="0">
              <a:solidFill>
                <a:schemeClr val="hlink"/>
              </a:solidFill>
              <a:cs typeface="Times New Roman" pitchFamily="18" charset="0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bg-BG" altLang="bg-BG" b="1" dirty="0" smtClean="0">
              <a:solidFill>
                <a:schemeClr val="accent2"/>
              </a:solidFill>
            </a:endParaRPr>
          </a:p>
          <a:p>
            <a:pPr eaLnBrk="1" hangingPunct="1">
              <a:buFont typeface="Arial" charset="0"/>
              <a:buNone/>
            </a:pPr>
            <a:endParaRPr lang="bg-BG" altLang="bg-BG" b="1" dirty="0">
              <a:solidFill>
                <a:schemeClr val="accent2"/>
              </a:solidFill>
            </a:endParaRPr>
          </a:p>
          <a:p>
            <a:pPr eaLnBrk="1" hangingPunct="1">
              <a:buFont typeface="Arial" charset="0"/>
              <a:buNone/>
            </a:pPr>
            <a:endParaRPr lang="bg-BG" altLang="bg-BG" b="1" dirty="0" smtClean="0">
              <a:solidFill>
                <a:schemeClr val="accent2"/>
              </a:solidFill>
            </a:endParaRPr>
          </a:p>
          <a:p>
            <a:pPr eaLnBrk="1" hangingPunct="1">
              <a:buFont typeface="Arial" charset="0"/>
              <a:buNone/>
            </a:pPr>
            <a:endParaRPr lang="bg-BG" altLang="bg-BG" b="1" dirty="0" smtClean="0"/>
          </a:p>
          <a:p>
            <a:pPr eaLnBrk="1" hangingPunct="1">
              <a:buFont typeface="Arial" charset="0"/>
              <a:buNone/>
            </a:pPr>
            <a:r>
              <a:rPr lang="bg-BG" altLang="bg-BG" sz="2400" b="1" dirty="0" smtClean="0"/>
              <a:t>		ЮЗР 		- най-развит български район</a:t>
            </a:r>
          </a:p>
          <a:p>
            <a:pPr eaLnBrk="1" hangingPunct="1">
              <a:buFont typeface="Arial" charset="0"/>
              <a:buNone/>
            </a:pPr>
            <a:r>
              <a:rPr lang="bg-BG" altLang="bg-BG" sz="2400" b="1" dirty="0" smtClean="0"/>
              <a:t>		ЮИР, СИР	- развити райони</a:t>
            </a:r>
          </a:p>
          <a:p>
            <a:pPr eaLnBrk="1" hangingPunct="1">
              <a:buFont typeface="Arial" charset="0"/>
              <a:buNone/>
            </a:pPr>
            <a:r>
              <a:rPr lang="bg-BG" altLang="bg-BG" sz="2400" b="1" dirty="0" smtClean="0"/>
              <a:t>		ЮЦР</a:t>
            </a:r>
            <a:r>
              <a:rPr lang="bg-BG" altLang="bg-BG" sz="2400" b="1" smtClean="0"/>
              <a:t>		- </a:t>
            </a:r>
            <a:r>
              <a:rPr lang="bg-BG" altLang="bg-BG" sz="2400" b="1" dirty="0" smtClean="0"/>
              <a:t>средно развит район</a:t>
            </a:r>
          </a:p>
          <a:p>
            <a:pPr eaLnBrk="1" hangingPunct="1">
              <a:buFont typeface="Arial" charset="0"/>
              <a:buNone/>
            </a:pPr>
            <a:r>
              <a:rPr lang="bg-BG" altLang="bg-BG" sz="2400" b="1" dirty="0" smtClean="0"/>
              <a:t>		СЦР, СЗР	- слаборазвити райони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080665"/>
              </p:ext>
            </p:extLst>
          </p:nvPr>
        </p:nvGraphicFramePr>
        <p:xfrm>
          <a:off x="1676400" y="1676400"/>
          <a:ext cx="5333999" cy="2133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382"/>
                <a:gridCol w="580207"/>
                <a:gridCol w="585082"/>
                <a:gridCol w="585082"/>
                <a:gridCol w="585082"/>
                <a:gridCol w="585082"/>
                <a:gridCol w="585082"/>
              </a:tblGrid>
              <a:tr h="2784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bg-BG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  <a:effectLst/>
                        </a:rPr>
                        <a:t>2007 г.</a:t>
                      </a:r>
                      <a:endParaRPr lang="bg-BG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  <a:effectLst/>
                        </a:rPr>
                        <a:t>2008 г.</a:t>
                      </a:r>
                      <a:endParaRPr lang="bg-BG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  <a:effectLst/>
                        </a:rPr>
                        <a:t>2009 г.</a:t>
                      </a:r>
                      <a:endParaRPr lang="bg-BG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  <a:effectLst/>
                        </a:rPr>
                        <a:t>2010 г.</a:t>
                      </a:r>
                      <a:endParaRPr lang="bg-BG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  <a:effectLst/>
                        </a:rPr>
                        <a:t>2011 г.</a:t>
                      </a:r>
                      <a:endParaRPr lang="bg-BG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  <a:effectLst/>
                        </a:rPr>
                        <a:t>2012 г.</a:t>
                      </a:r>
                      <a:endParaRPr lang="bg-BG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84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chemeClr val="tx1"/>
                          </a:solidFill>
                          <a:effectLst/>
                        </a:rPr>
                        <a:t>Югозападен район</a:t>
                      </a:r>
                      <a:endParaRPr lang="bg-BG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  <a:effectLst/>
                        </a:rPr>
                        <a:t>66.10%</a:t>
                      </a:r>
                      <a:endParaRPr lang="bg-BG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  <a:effectLst/>
                        </a:rPr>
                        <a:t>67.60%</a:t>
                      </a:r>
                      <a:endParaRPr lang="bg-BG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  <a:effectLst/>
                        </a:rPr>
                        <a:t>65.90%</a:t>
                      </a:r>
                      <a:endParaRPr lang="bg-BG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  <a:effectLst/>
                        </a:rPr>
                        <a:t>68.10%</a:t>
                      </a:r>
                      <a:endParaRPr lang="bg-BG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  <a:effectLst/>
                        </a:rPr>
                        <a:t>65.7%</a:t>
                      </a:r>
                      <a:endParaRPr lang="bg-BG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  <a:effectLst/>
                        </a:rPr>
                        <a:t>67.5%</a:t>
                      </a:r>
                      <a:endParaRPr lang="bg-BG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784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chemeClr val="tx1"/>
                          </a:solidFill>
                          <a:effectLst/>
                        </a:rPr>
                        <a:t>Североизточен район</a:t>
                      </a:r>
                      <a:endParaRPr lang="bg-BG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  <a:effectLst/>
                        </a:rPr>
                        <a:t>59.50%</a:t>
                      </a:r>
                      <a:endParaRPr lang="bg-BG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  <a:effectLst/>
                        </a:rPr>
                        <a:t>59.50%</a:t>
                      </a:r>
                      <a:endParaRPr lang="bg-BG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  <a:effectLst/>
                        </a:rPr>
                        <a:t>60.10%</a:t>
                      </a:r>
                      <a:endParaRPr lang="bg-BG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  <a:effectLst/>
                        </a:rPr>
                        <a:t>57.60%</a:t>
                      </a:r>
                      <a:endParaRPr lang="bg-BG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  <a:effectLst/>
                        </a:rPr>
                        <a:t>56.1%</a:t>
                      </a:r>
                      <a:endParaRPr lang="bg-BG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  <a:effectLst/>
                        </a:rPr>
                        <a:t>55.9%</a:t>
                      </a:r>
                      <a:endParaRPr lang="bg-BG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5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chemeClr val="tx1"/>
                          </a:solidFill>
                          <a:effectLst/>
                        </a:rPr>
                        <a:t>БЪЛГАРИЯ</a:t>
                      </a:r>
                      <a:endParaRPr lang="bg-BG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chemeClr val="tx1"/>
                          </a:solidFill>
                          <a:effectLst/>
                        </a:rPr>
                        <a:t>56.50%</a:t>
                      </a:r>
                      <a:endParaRPr lang="bg-BG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chemeClr val="tx1"/>
                          </a:solidFill>
                          <a:effectLst/>
                        </a:rPr>
                        <a:t>56.80%</a:t>
                      </a:r>
                      <a:endParaRPr lang="bg-BG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chemeClr val="tx1"/>
                          </a:solidFill>
                          <a:effectLst/>
                        </a:rPr>
                        <a:t>57.40%</a:t>
                      </a:r>
                      <a:endParaRPr lang="bg-BG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chemeClr val="tx1"/>
                          </a:solidFill>
                          <a:effectLst/>
                        </a:rPr>
                        <a:t>56.40%</a:t>
                      </a:r>
                      <a:endParaRPr lang="bg-BG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chemeClr val="tx1"/>
                          </a:solidFill>
                          <a:effectLst/>
                        </a:rPr>
                        <a:t>55.9%</a:t>
                      </a:r>
                      <a:endParaRPr lang="bg-BG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chemeClr val="tx1"/>
                          </a:solidFill>
                          <a:effectLst/>
                        </a:rPr>
                        <a:t>56.3%</a:t>
                      </a:r>
                      <a:endParaRPr lang="bg-BG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4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chemeClr val="tx1"/>
                          </a:solidFill>
                          <a:effectLst/>
                        </a:rPr>
                        <a:t>Югоизточен район</a:t>
                      </a:r>
                      <a:endParaRPr lang="bg-BG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  <a:effectLst/>
                        </a:rPr>
                        <a:t>55.90%</a:t>
                      </a:r>
                      <a:endParaRPr lang="bg-BG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  <a:effectLst/>
                        </a:rPr>
                        <a:t>55.60%</a:t>
                      </a:r>
                      <a:endParaRPr lang="bg-BG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  <a:effectLst/>
                        </a:rPr>
                        <a:t>56.60%</a:t>
                      </a:r>
                      <a:endParaRPr lang="bg-BG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  <a:effectLst/>
                        </a:rPr>
                        <a:t>54.30%</a:t>
                      </a:r>
                      <a:endParaRPr lang="bg-BG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  <a:effectLst/>
                        </a:rPr>
                        <a:t>55.7%</a:t>
                      </a:r>
                      <a:endParaRPr lang="bg-BG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  <a:effectLst/>
                        </a:rPr>
                        <a:t>55.7%</a:t>
                      </a:r>
                      <a:endParaRPr lang="bg-BG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5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chemeClr val="tx1"/>
                          </a:solidFill>
                          <a:effectLst/>
                        </a:rPr>
                        <a:t>Южен централен район</a:t>
                      </a:r>
                      <a:endParaRPr lang="bg-BG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  <a:effectLst/>
                        </a:rPr>
                        <a:t>51.50%</a:t>
                      </a:r>
                      <a:endParaRPr lang="bg-BG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  <a:effectLst/>
                        </a:rPr>
                        <a:t>51.40%</a:t>
                      </a:r>
                      <a:endParaRPr lang="bg-BG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  <a:effectLst/>
                        </a:rPr>
                        <a:t>54.00%</a:t>
                      </a:r>
                      <a:endParaRPr lang="bg-BG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  <a:effectLst/>
                        </a:rPr>
                        <a:t>49.90%</a:t>
                      </a:r>
                      <a:endParaRPr lang="bg-BG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  <a:effectLst/>
                        </a:rPr>
                        <a:t>49.3%</a:t>
                      </a:r>
                      <a:endParaRPr lang="bg-BG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  <a:effectLst/>
                        </a:rPr>
                        <a:t>49.9%</a:t>
                      </a:r>
                      <a:endParaRPr lang="bg-BG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58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chemeClr val="tx1"/>
                          </a:solidFill>
                          <a:effectLst/>
                        </a:rPr>
                        <a:t>Северен централен район</a:t>
                      </a:r>
                      <a:endParaRPr lang="bg-BG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  <a:effectLst/>
                        </a:rPr>
                        <a:t>49.10%</a:t>
                      </a:r>
                      <a:endParaRPr lang="bg-BG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chemeClr val="tx1"/>
                          </a:solidFill>
                          <a:effectLst/>
                        </a:rPr>
                        <a:t>49.70%</a:t>
                      </a:r>
                      <a:endParaRPr lang="bg-BG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  <a:effectLst/>
                        </a:rPr>
                        <a:t>50.10%</a:t>
                      </a:r>
                      <a:endParaRPr lang="bg-BG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  <a:effectLst/>
                        </a:rPr>
                        <a:t>48.90%</a:t>
                      </a:r>
                      <a:endParaRPr lang="bg-BG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  <a:effectLst/>
                        </a:rPr>
                        <a:t>50.0%</a:t>
                      </a:r>
                      <a:endParaRPr lang="bg-BG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chemeClr val="tx1"/>
                          </a:solidFill>
                          <a:effectLst/>
                        </a:rPr>
                        <a:t>50.1%</a:t>
                      </a:r>
                      <a:endParaRPr lang="bg-BG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65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chemeClr val="tx1"/>
                          </a:solidFill>
                          <a:effectLst/>
                        </a:rPr>
                        <a:t>Северозападен район</a:t>
                      </a:r>
                      <a:endParaRPr lang="bg-BG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chemeClr val="tx1"/>
                          </a:solidFill>
                          <a:effectLst/>
                        </a:rPr>
                        <a:t>45.10%</a:t>
                      </a:r>
                      <a:endParaRPr lang="bg-BG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  <a:effectLst/>
                        </a:rPr>
                        <a:t>44.20%</a:t>
                      </a:r>
                      <a:endParaRPr lang="bg-BG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  <a:effectLst/>
                        </a:rPr>
                        <a:t>45.80%</a:t>
                      </a:r>
                      <a:endParaRPr lang="bg-BG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chemeClr val="tx1"/>
                          </a:solidFill>
                          <a:effectLst/>
                        </a:rPr>
                        <a:t>45.60%</a:t>
                      </a:r>
                      <a:endParaRPr lang="bg-BG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  <a:effectLst/>
                        </a:rPr>
                        <a:t>45.2%</a:t>
                      </a:r>
                      <a:endParaRPr lang="bg-BG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  <a:effectLst/>
                        </a:rPr>
                        <a:t>44.7%</a:t>
                      </a:r>
                      <a:endParaRPr lang="bg-BG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15962"/>
          </a:xfrm>
        </p:spPr>
        <p:txBody>
          <a:bodyPr/>
          <a:lstStyle/>
          <a:p>
            <a:r>
              <a:rPr lang="bg-BG" sz="3200" b="1" dirty="0">
                <a:solidFill>
                  <a:schemeClr val="hlink"/>
                </a:solidFill>
                <a:cs typeface="Times New Roman" pitchFamily="18" charset="0"/>
              </a:rPr>
              <a:t>Обобщаващи </a:t>
            </a:r>
            <a:r>
              <a:rPr lang="bg-BG" sz="3200" b="1" dirty="0" smtClean="0">
                <a:solidFill>
                  <a:schemeClr val="hlink"/>
                </a:solidFill>
                <a:cs typeface="Times New Roman" pitchFamily="18" charset="0"/>
              </a:rPr>
              <a:t>оценки по области</a:t>
            </a:r>
            <a:endParaRPr lang="bg-BG" sz="3200" b="1" dirty="0">
              <a:solidFill>
                <a:schemeClr val="hlink"/>
              </a:solidFill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164679"/>
              </p:ext>
            </p:extLst>
          </p:nvPr>
        </p:nvGraphicFramePr>
        <p:xfrm>
          <a:off x="838200" y="1028078"/>
          <a:ext cx="7162800" cy="5713841"/>
        </p:xfrm>
        <a:graphic>
          <a:graphicData uri="http://schemas.openxmlformats.org/drawingml/2006/table">
            <a:tbl>
              <a:tblPr firstRow="1" firstCol="1" bandRow="1"/>
              <a:tblGrid>
                <a:gridCol w="1981200"/>
                <a:gridCol w="1524000"/>
                <a:gridCol w="1892809"/>
                <a:gridCol w="1764791"/>
              </a:tblGrid>
              <a:tr h="279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60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600" b="1">
                          <a:effectLst/>
                          <a:latin typeface="Calibri"/>
                          <a:ea typeface="Times New Roman"/>
                        </a:rPr>
                        <a:t>2012 г.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550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60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  <a:latin typeface="Calibri"/>
                          <a:ea typeface="Calibri"/>
                        </a:rPr>
                        <a:t>Първа група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  <a:latin typeface="Calibri"/>
                          <a:ea typeface="Calibri"/>
                        </a:rPr>
                        <a:t>Втора група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  <a:latin typeface="Calibri"/>
                          <a:ea typeface="Calibri"/>
                        </a:rPr>
                        <a:t>Трета група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768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600" dirty="0">
                          <a:effectLst/>
                          <a:latin typeface="Calibri"/>
                          <a:ea typeface="Times New Roman"/>
                        </a:rPr>
                        <a:t>Северозападен район</a:t>
                      </a: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Calibri"/>
                          <a:ea typeface="Calibri"/>
                        </a:rPr>
                        <a:t>Плевен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Calibri"/>
                          <a:ea typeface="Calibri"/>
                        </a:rPr>
                        <a:t>Ловеч, Враца,Монтана, Видин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896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600">
                          <a:effectLst/>
                          <a:latin typeface="Calibri"/>
                          <a:ea typeface="Times New Roman"/>
                        </a:rPr>
                        <a:t>Северен централен район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Calibri"/>
                          <a:ea typeface="Calibri"/>
                        </a:rPr>
                        <a:t>Русе, Габрово, Велико Търново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Calibri"/>
                          <a:ea typeface="Calibri"/>
                        </a:rPr>
                        <a:t>Разград, Силистра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58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600">
                          <a:effectLst/>
                          <a:latin typeface="Calibri"/>
                          <a:ea typeface="Times New Roman"/>
                        </a:rPr>
                        <a:t>Североизточен район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Calibri"/>
                          <a:ea typeface="Calibri"/>
                        </a:rPr>
                        <a:t>Варна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Calibri"/>
                          <a:ea typeface="Calibri"/>
                        </a:rPr>
                        <a:t>Добрич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Calibri"/>
                          <a:ea typeface="Calibri"/>
                        </a:rPr>
                        <a:t>Шумен, Търговище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835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600">
                          <a:effectLst/>
                          <a:latin typeface="Calibri"/>
                          <a:ea typeface="Times New Roman"/>
                        </a:rPr>
                        <a:t>Югоизточен район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Calibri"/>
                          <a:ea typeface="Calibri"/>
                        </a:rPr>
                        <a:t>Бургас, Стара Загора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Calibri"/>
                          <a:ea typeface="Calibri"/>
                        </a:rPr>
                        <a:t>Ямбол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Calibri"/>
                          <a:ea typeface="Calibri"/>
                        </a:rPr>
                        <a:t>Сливен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837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600">
                          <a:effectLst/>
                          <a:latin typeface="Calibri"/>
                          <a:ea typeface="Times New Roman"/>
                        </a:rPr>
                        <a:t>Южен централен район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Calibri"/>
                          <a:ea typeface="Calibri"/>
                        </a:rPr>
                        <a:t>Пловдив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Calibri"/>
                          <a:ea typeface="Calibri"/>
                        </a:rPr>
                        <a:t>Кърджали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Calibri"/>
                          <a:ea typeface="Calibri"/>
                        </a:rPr>
                        <a:t>Пазарджик, Хасково, Смолян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119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600">
                          <a:effectLst/>
                          <a:latin typeface="Calibri"/>
                          <a:ea typeface="Times New Roman"/>
                        </a:rPr>
                        <a:t>Югозападен район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Calibri"/>
                          <a:ea typeface="Calibri"/>
                        </a:rPr>
                        <a:t>София-град, София - област</a:t>
                      </a: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Calibri"/>
                          <a:ea typeface="Calibri"/>
                        </a:rPr>
                        <a:t>Перник, Благоевград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Calibri"/>
                          <a:ea typeface="Calibri"/>
                        </a:rPr>
                        <a:t>Кюстендил</a:t>
                      </a: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289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3000" b="1" dirty="0">
                <a:solidFill>
                  <a:schemeClr val="hlink"/>
                </a:solidFill>
                <a:cs typeface="Times New Roman" pitchFamily="18" charset="0"/>
              </a:rPr>
              <a:t>Естествен прираст на населението в българските </a:t>
            </a:r>
            <a:r>
              <a:rPr lang="bg-BG" altLang="bg-BG" sz="3000" b="1" dirty="0" smtClean="0">
                <a:solidFill>
                  <a:schemeClr val="hlink"/>
                </a:solidFill>
                <a:cs typeface="Times New Roman" pitchFamily="18" charset="0"/>
              </a:rPr>
              <a:t>райони за периода 2007-2012 г. </a:t>
            </a:r>
            <a:r>
              <a:rPr lang="bg-BG" altLang="bg-BG" sz="3000" b="1" dirty="0">
                <a:solidFill>
                  <a:schemeClr val="hlink"/>
                </a:solidFill>
                <a:cs typeface="Times New Roman" pitchFamily="18" charset="0"/>
              </a:rPr>
              <a:t>(</a:t>
            </a:r>
            <a:r>
              <a:rPr lang="bg-BG" altLang="bg-BG" sz="3000" b="1" dirty="0" err="1">
                <a:solidFill>
                  <a:schemeClr val="hlink"/>
                </a:solidFill>
                <a:cs typeface="Times New Roman" pitchFamily="18" charset="0"/>
              </a:rPr>
              <a:t>коеф</a:t>
            </a:r>
            <a:r>
              <a:rPr lang="bg-BG" altLang="bg-BG" sz="3000" b="1" dirty="0">
                <a:solidFill>
                  <a:schemeClr val="hlink"/>
                </a:solidFill>
                <a:cs typeface="Times New Roman" pitchFamily="18" charset="0"/>
              </a:rPr>
              <a:t>., ‰ ) </a:t>
            </a:r>
          </a:p>
        </p:txBody>
      </p:sp>
      <p:sp>
        <p:nvSpPr>
          <p:cNvPr id="16389" name="Content Placeholder 2"/>
          <p:cNvSpPr>
            <a:spLocks/>
          </p:cNvSpPr>
          <p:nvPr/>
        </p:nvSpPr>
        <p:spPr bwMode="auto">
          <a:xfrm>
            <a:off x="228600" y="6096000"/>
            <a:ext cx="861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bg-BG" altLang="bg-BG" sz="2000">
                <a:solidFill>
                  <a:srgbClr val="85312F"/>
                </a:solidFill>
              </a:rPr>
              <a:t>Различни темпове в районите; запазване на диференциацията </a:t>
            </a:r>
            <a:endParaRPr lang="bg-BG" altLang="bg-BG" sz="2400">
              <a:solidFill>
                <a:srgbClr val="85312F"/>
              </a:solidFill>
              <a:latin typeface="Calibri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2738550"/>
              </p:ext>
            </p:extLst>
          </p:nvPr>
        </p:nvGraphicFramePr>
        <p:xfrm>
          <a:off x="762000" y="1488281"/>
          <a:ext cx="7391400" cy="4455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bg-BG" altLang="bg-BG" sz="2800" b="1" dirty="0" smtClean="0">
                <a:solidFill>
                  <a:schemeClr val="hlink"/>
                </a:solidFill>
                <a:cs typeface="Times New Roman" pitchFamily="18" charset="0"/>
              </a:rPr>
              <a:t>Миграция на населението в  българските райони за периода 2007-2012 г. (</a:t>
            </a:r>
            <a:r>
              <a:rPr lang="bg-BG" altLang="bg-BG" sz="2800" b="1" dirty="0" err="1">
                <a:solidFill>
                  <a:schemeClr val="hlink"/>
                </a:solidFill>
                <a:cs typeface="Times New Roman" pitchFamily="18" charset="0"/>
              </a:rPr>
              <a:t>коеф</a:t>
            </a:r>
            <a:r>
              <a:rPr lang="bg-BG" altLang="bg-BG" sz="2800" b="1" dirty="0">
                <a:solidFill>
                  <a:schemeClr val="hlink"/>
                </a:solidFill>
                <a:cs typeface="Times New Roman" pitchFamily="18" charset="0"/>
              </a:rPr>
              <a:t>., </a:t>
            </a:r>
            <a:r>
              <a:rPr lang="bg-BG" altLang="bg-BG" sz="2800" b="1" dirty="0" smtClean="0">
                <a:solidFill>
                  <a:schemeClr val="hlink"/>
                </a:solidFill>
                <a:cs typeface="Times New Roman" pitchFamily="18" charset="0"/>
              </a:rPr>
              <a:t>‰) </a:t>
            </a:r>
            <a:endParaRPr lang="bg-BG" altLang="bg-BG" sz="2800" b="1" dirty="0">
              <a:solidFill>
                <a:schemeClr val="hlink"/>
              </a:solidFill>
              <a:cs typeface="Times New Roman" pitchFamily="18" charset="0"/>
            </a:endParaRPr>
          </a:p>
        </p:txBody>
      </p:sp>
      <p:sp>
        <p:nvSpPr>
          <p:cNvPr id="17413" name="Content Placeholder 2"/>
          <p:cNvSpPr>
            <a:spLocks/>
          </p:cNvSpPr>
          <p:nvPr/>
        </p:nvSpPr>
        <p:spPr bwMode="auto">
          <a:xfrm>
            <a:off x="381000" y="6096000"/>
            <a:ext cx="838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bg-BG" altLang="bg-BG" sz="2000" dirty="0" err="1">
                <a:solidFill>
                  <a:srgbClr val="85312F"/>
                </a:solidFill>
                <a:latin typeface="+mj-lt"/>
              </a:rPr>
              <a:t>Разнопосочност</a:t>
            </a:r>
            <a:r>
              <a:rPr lang="bg-BG" altLang="bg-BG" sz="2000" dirty="0">
                <a:solidFill>
                  <a:srgbClr val="85312F"/>
                </a:solidFill>
                <a:latin typeface="+mj-lt"/>
              </a:rPr>
              <a:t> на потоците; увеличаване на диференциацията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555854"/>
              </p:ext>
            </p:extLst>
          </p:nvPr>
        </p:nvGraphicFramePr>
        <p:xfrm>
          <a:off x="762000" y="1371600"/>
          <a:ext cx="7696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bg-BG" altLang="bg-BG" sz="3400" b="1" dirty="0" smtClean="0">
                <a:solidFill>
                  <a:schemeClr val="hlink"/>
                </a:solidFill>
                <a:cs typeface="Times New Roman" pitchFamily="18" charset="0"/>
              </a:rPr>
              <a:t>БВП на 1 жител на българските райони в периода 2007-2011 г. (лв.)</a:t>
            </a:r>
            <a:endParaRPr lang="bg-BG" altLang="bg-BG" sz="3400" dirty="0" smtClean="0">
              <a:solidFill>
                <a:schemeClr val="hlink"/>
              </a:solidFill>
            </a:endParaRPr>
          </a:p>
        </p:txBody>
      </p:sp>
      <p:sp>
        <p:nvSpPr>
          <p:cNvPr id="19461" name="Content Placeholder 2"/>
          <p:cNvSpPr>
            <a:spLocks/>
          </p:cNvSpPr>
          <p:nvPr/>
        </p:nvSpPr>
        <p:spPr bwMode="auto">
          <a:xfrm>
            <a:off x="381000" y="5715000"/>
            <a:ext cx="838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bg-BG" altLang="bg-BG" sz="2000" dirty="0">
                <a:solidFill>
                  <a:srgbClr val="85312F"/>
                </a:solidFill>
              </a:rPr>
              <a:t>2009 </a:t>
            </a:r>
            <a:r>
              <a:rPr lang="bg-BG" altLang="bg-BG" sz="2000" dirty="0" smtClean="0">
                <a:solidFill>
                  <a:srgbClr val="85312F"/>
                </a:solidFill>
              </a:rPr>
              <a:t>г. – </a:t>
            </a:r>
            <a:r>
              <a:rPr lang="bg-BG" altLang="bg-BG" sz="2000" dirty="0">
                <a:solidFill>
                  <a:srgbClr val="85312F"/>
                </a:solidFill>
              </a:rPr>
              <a:t>точка на пречупване (без ЮЗР); 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bg-BG" sz="2000" dirty="0" smtClean="0">
                <a:solidFill>
                  <a:srgbClr val="85312F"/>
                </a:solidFill>
              </a:rPr>
              <a:t>2009 </a:t>
            </a:r>
            <a:r>
              <a:rPr lang="bg-BG" altLang="bg-BG" sz="2000" dirty="0" smtClean="0">
                <a:solidFill>
                  <a:srgbClr val="85312F"/>
                </a:solidFill>
              </a:rPr>
              <a:t>г. – най-висока диференциацията </a:t>
            </a:r>
            <a:r>
              <a:rPr lang="bg-BG" altLang="bg-BG" sz="2000" dirty="0">
                <a:solidFill>
                  <a:srgbClr val="85312F"/>
                </a:solidFill>
              </a:rPr>
              <a:t>(40% </a:t>
            </a:r>
            <a:r>
              <a:rPr lang="bg-BG" altLang="bg-BG" sz="2000" dirty="0" err="1">
                <a:solidFill>
                  <a:srgbClr val="85312F"/>
                </a:solidFill>
              </a:rPr>
              <a:t>коеф</a:t>
            </a:r>
            <a:r>
              <a:rPr lang="bg-BG" altLang="bg-BG" sz="2000" dirty="0">
                <a:solidFill>
                  <a:srgbClr val="85312F"/>
                </a:solidFill>
              </a:rPr>
              <a:t>. на вариация)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466850" y="1428750"/>
          <a:ext cx="621030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878"/>
            <a:ext cx="9144000" cy="64662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34200" y="609600"/>
            <a:ext cx="886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2011 </a:t>
            </a:r>
            <a:r>
              <a:rPr lang="bg-BG" b="1" dirty="0" smtClean="0"/>
              <a:t>г.</a:t>
            </a:r>
            <a:endParaRPr lang="bg-BG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878"/>
            <a:ext cx="9144000" cy="64662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4200" y="609600"/>
            <a:ext cx="886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2011 </a:t>
            </a:r>
            <a:r>
              <a:rPr lang="bg-BG" b="1" dirty="0" smtClean="0"/>
              <a:t>г.</a:t>
            </a:r>
            <a:endParaRPr lang="bg-BG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bg-BG" altLang="bg-BG" sz="2800" b="1" dirty="0">
                <a:solidFill>
                  <a:schemeClr val="hlink"/>
                </a:solidFill>
                <a:cs typeface="Times New Roman" pitchFamily="18" charset="0"/>
              </a:rPr>
              <a:t>Преки чуждестранни инвестиции на 1 жител (евро</a:t>
            </a:r>
            <a:r>
              <a:rPr lang="bg-BG" altLang="bg-BG" sz="2800" b="1" dirty="0" smtClean="0">
                <a:solidFill>
                  <a:schemeClr val="hlink"/>
                </a:solidFill>
                <a:cs typeface="Times New Roman" pitchFamily="18" charset="0"/>
              </a:rPr>
              <a:t>) в българските райони в периода 2007-2012 г.</a:t>
            </a:r>
            <a:endParaRPr lang="bg-BG" altLang="bg-BG" sz="2800" b="1" dirty="0">
              <a:solidFill>
                <a:schemeClr val="hlink"/>
              </a:solidFill>
              <a:cs typeface="Times New Roman" pitchFamily="18" charset="0"/>
            </a:endParaRPr>
          </a:p>
        </p:txBody>
      </p:sp>
      <p:sp>
        <p:nvSpPr>
          <p:cNvPr id="23557" name="Content Placeholder 2"/>
          <p:cNvSpPr>
            <a:spLocks/>
          </p:cNvSpPr>
          <p:nvPr/>
        </p:nvSpPr>
        <p:spPr bwMode="auto">
          <a:xfrm>
            <a:off x="457200" y="5638800"/>
            <a:ext cx="838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bg-BG" altLang="bg-BG" sz="2000" dirty="0" smtClean="0">
                <a:solidFill>
                  <a:srgbClr val="85312F"/>
                </a:solidFill>
                <a:latin typeface="+mn-lt"/>
              </a:rPr>
              <a:t>Различни тенденции по региони; </a:t>
            </a:r>
            <a:endParaRPr lang="bg-BG" altLang="bg-BG" sz="2000" dirty="0">
              <a:solidFill>
                <a:srgbClr val="85312F"/>
              </a:solidFill>
              <a:latin typeface="+mn-lt"/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bg-BG" altLang="bg-BG" sz="2000" dirty="0" smtClean="0">
                <a:solidFill>
                  <a:srgbClr val="85312F"/>
                </a:solidFill>
                <a:latin typeface="+mn-lt"/>
              </a:rPr>
              <a:t>Намаляваща диференциация (от 82% </a:t>
            </a:r>
            <a:r>
              <a:rPr lang="bg-BG" altLang="bg-BG" sz="2000" dirty="0" err="1">
                <a:solidFill>
                  <a:srgbClr val="85312F"/>
                </a:solidFill>
                <a:latin typeface="+mn-lt"/>
              </a:rPr>
              <a:t>коеф</a:t>
            </a:r>
            <a:r>
              <a:rPr lang="bg-BG" altLang="bg-BG" sz="2000" dirty="0">
                <a:solidFill>
                  <a:srgbClr val="85312F"/>
                </a:solidFill>
                <a:latin typeface="+mn-lt"/>
              </a:rPr>
              <a:t>. на </a:t>
            </a:r>
            <a:r>
              <a:rPr lang="bg-BG" altLang="bg-BG" sz="2000" dirty="0" smtClean="0">
                <a:solidFill>
                  <a:srgbClr val="85312F"/>
                </a:solidFill>
                <a:latin typeface="+mn-lt"/>
              </a:rPr>
              <a:t>вариация през 2007 г. до 67% през 2012 г.)</a:t>
            </a:r>
            <a:endParaRPr lang="bg-BG" altLang="bg-BG" sz="2000" dirty="0">
              <a:solidFill>
                <a:srgbClr val="85312F"/>
              </a:solidFill>
              <a:latin typeface="+mn-lt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376362" y="1645443"/>
          <a:ext cx="6391275" cy="3567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eaLnBrk="1" hangingPunct="1"/>
            <a:r>
              <a:rPr lang="bg-BG" altLang="bg-BG" sz="2800" b="1" dirty="0">
                <a:solidFill>
                  <a:schemeClr val="hlink"/>
                </a:solidFill>
                <a:cs typeface="Times New Roman" pitchFamily="18" charset="0"/>
              </a:rPr>
              <a:t>Равнище на </a:t>
            </a:r>
            <a:r>
              <a:rPr lang="bg-BG" altLang="bg-BG" sz="2800" b="1" dirty="0" smtClean="0">
                <a:solidFill>
                  <a:schemeClr val="hlink"/>
                </a:solidFill>
                <a:cs typeface="Times New Roman" pitchFamily="18" charset="0"/>
              </a:rPr>
              <a:t>заетост </a:t>
            </a:r>
            <a:r>
              <a:rPr lang="bg-BG" altLang="bg-BG" sz="2800" b="1" dirty="0">
                <a:solidFill>
                  <a:schemeClr val="hlink"/>
                </a:solidFill>
                <a:cs typeface="Times New Roman" pitchFamily="18" charset="0"/>
              </a:rPr>
              <a:t>15-64 г. </a:t>
            </a:r>
            <a:r>
              <a:rPr lang="bg-BG" altLang="bg-BG" sz="2800" b="1" dirty="0" smtClean="0">
                <a:solidFill>
                  <a:schemeClr val="hlink"/>
                </a:solidFill>
                <a:cs typeface="Times New Roman" pitchFamily="18" charset="0"/>
              </a:rPr>
              <a:t>(%) в българските райони в периода 2007-2013 г.</a:t>
            </a:r>
            <a:endParaRPr lang="bg-BG" altLang="bg-BG" sz="2800" b="1" dirty="0">
              <a:solidFill>
                <a:schemeClr val="hlink"/>
              </a:solidFill>
              <a:cs typeface="Times New Roman" pitchFamily="18" charset="0"/>
            </a:endParaRP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609600" y="5715000"/>
            <a:ext cx="73152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bg-BG" b="1" dirty="0">
                <a:solidFill>
                  <a:srgbClr val="B0413E"/>
                </a:solidFill>
                <a:latin typeface="+mn-lt"/>
              </a:rPr>
              <a:t>2009 – начало на низходяща тенденция в </a:t>
            </a:r>
            <a:r>
              <a:rPr lang="bg-BG" altLang="bg-BG" b="1" dirty="0" err="1">
                <a:solidFill>
                  <a:srgbClr val="B0413E"/>
                </a:solidFill>
                <a:latin typeface="+mn-lt"/>
              </a:rPr>
              <a:t>коеф</a:t>
            </a:r>
            <a:r>
              <a:rPr lang="bg-BG" altLang="bg-BG" b="1" dirty="0">
                <a:solidFill>
                  <a:srgbClr val="B0413E"/>
                </a:solidFill>
                <a:latin typeface="+mn-lt"/>
              </a:rPr>
              <a:t>.на заетост;</a:t>
            </a:r>
          </a:p>
          <a:p>
            <a:pPr algn="ctr" eaLnBrk="1" hangingPunct="1">
              <a:spcBef>
                <a:spcPct val="50000"/>
              </a:spcBef>
            </a:pPr>
            <a:r>
              <a:rPr lang="bg-BG" altLang="bg-BG" b="1" dirty="0">
                <a:solidFill>
                  <a:srgbClr val="B0413E"/>
                </a:solidFill>
                <a:latin typeface="+mn-lt"/>
              </a:rPr>
              <a:t>Устойчива ниска диференциация </a:t>
            </a:r>
            <a:r>
              <a:rPr lang="bg-BG" altLang="bg-BG" b="1" dirty="0" smtClean="0">
                <a:solidFill>
                  <a:srgbClr val="B0413E"/>
                </a:solidFill>
                <a:latin typeface="+mn-lt"/>
              </a:rPr>
              <a:t>(6,3% </a:t>
            </a:r>
            <a:r>
              <a:rPr lang="bg-BG" altLang="bg-BG" b="1" dirty="0" err="1">
                <a:solidFill>
                  <a:srgbClr val="B0413E"/>
                </a:solidFill>
                <a:latin typeface="+mn-lt"/>
              </a:rPr>
              <a:t>коеф</a:t>
            </a:r>
            <a:r>
              <a:rPr lang="bg-BG" altLang="bg-BG" b="1" dirty="0">
                <a:solidFill>
                  <a:srgbClr val="B0413E"/>
                </a:solidFill>
                <a:latin typeface="+mn-lt"/>
              </a:rPr>
              <a:t>. на вариация)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6222191"/>
              </p:ext>
            </p:extLst>
          </p:nvPr>
        </p:nvGraphicFramePr>
        <p:xfrm>
          <a:off x="1219200" y="1397793"/>
          <a:ext cx="6343650" cy="4012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768</Words>
  <Application>Microsoft Office PowerPoint</Application>
  <PresentationFormat>On-screen Show (4:3)</PresentationFormat>
  <Paragraphs>156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Проект „Разработване на социално-икономически анализ за нуждите на ОПРР за периода 2014-2020 г.“  Тенденции в развитието на регионите в периода 2007-2013 г. </vt:lpstr>
      <vt:lpstr>Динамика на населението на българските райони за периода 2007-2013 г. (%, 2007г. =100) </vt:lpstr>
      <vt:lpstr>Естествен прираст на населението в българските райони за периода 2007-2012 г. (коеф., ‰ ) </vt:lpstr>
      <vt:lpstr>Миграция на населението в  българските райони за периода 2007-2012 г. (коеф., ‰) </vt:lpstr>
      <vt:lpstr>БВП на 1 жител на българските райони в периода 2007-2011 г. (лв.)</vt:lpstr>
      <vt:lpstr>PowerPoint Presentation</vt:lpstr>
      <vt:lpstr>PowerPoint Presentation</vt:lpstr>
      <vt:lpstr>Преки чуждестранни инвестиции на 1 жител (евро) в българските райони в периода 2007-2012 г.</vt:lpstr>
      <vt:lpstr>Равнище на заетост 15-64 г. (%) в българските райони в периода 2007-2013 г.</vt:lpstr>
      <vt:lpstr>PowerPoint Presentation</vt:lpstr>
      <vt:lpstr>PowerPoint Presentation</vt:lpstr>
      <vt:lpstr>Равнище на безработица (%) в българските райони в периода 2007-2013 г.</vt:lpstr>
      <vt:lpstr>Общ доход на домакинство (лв.) в българските райони за периода 2007-2013 г.</vt:lpstr>
      <vt:lpstr>PowerPoint Presentation</vt:lpstr>
      <vt:lpstr>PowerPoint Presentation</vt:lpstr>
      <vt:lpstr>Структура на републиканската пътна мрежа (%)</vt:lpstr>
      <vt:lpstr>Среден брой ученици в едно училище в българските райони в периода 2007 – 2013 г. </vt:lpstr>
      <vt:lpstr>Дял на студентите в населението на българските райони в периода 2007-2013 г. (%)</vt:lpstr>
      <vt:lpstr>Брой легла в болнични заведения на 100 хил.жители в българските райони в периода 2007 – 2012 г.</vt:lpstr>
      <vt:lpstr>Лекари на 100 хил. жители в българските региони в периода 2007-2012 г.</vt:lpstr>
      <vt:lpstr>Обобщаваща оценка на развитостта и  на междурегионалните различия</vt:lpstr>
      <vt:lpstr>Обобщаваща оценка на развитостта и  на междурегионалните различия в България</vt:lpstr>
      <vt:lpstr>Обобщаващи оценки по области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Разработване на социално-икономически анализ за нуждите на Оперативната програма за регионално развитие за периода 2014-2020 година</dc:title>
  <dc:creator>Stefan Ivanov</dc:creator>
  <cp:lastModifiedBy>Administrator</cp:lastModifiedBy>
  <cp:revision>205</cp:revision>
  <dcterms:created xsi:type="dcterms:W3CDTF">2011-12-02T04:03:04Z</dcterms:created>
  <dcterms:modified xsi:type="dcterms:W3CDTF">2015-01-22T13:31:19Z</dcterms:modified>
</cp:coreProperties>
</file>