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Lst>
  <p:sldSz cx="9144000" cy="6858000" type="screen4x3"/>
  <p:notesSz cx="6858000" cy="9686925"/>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0" autoAdjust="0"/>
  </p:normalViewPr>
  <p:slideViewPr>
    <p:cSldViewPr>
      <p:cViewPr>
        <p:scale>
          <a:sx n="100" d="100"/>
          <a:sy n="100" d="100"/>
        </p:scale>
        <p:origin x="-19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346"/>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84346"/>
          </a:xfrm>
          <a:prstGeom prst="rect">
            <a:avLst/>
          </a:prstGeom>
        </p:spPr>
        <p:txBody>
          <a:bodyPr vert="horz" lIns="91440" tIns="45720" rIns="91440" bIns="45720" rtlCol="0"/>
          <a:lstStyle>
            <a:lvl1pPr algn="r">
              <a:defRPr sz="1200"/>
            </a:lvl1pPr>
          </a:lstStyle>
          <a:p>
            <a:fld id="{1E61F742-4A85-4C91-AB28-526A01E49627}" type="datetimeFigureOut">
              <a:rPr lang="bg-BG" smtClean="0"/>
              <a:pPr/>
              <a:t>20.4.2016 г.</a:t>
            </a:fld>
            <a:endParaRPr lang="bg-BG"/>
          </a:p>
        </p:txBody>
      </p:sp>
      <p:sp>
        <p:nvSpPr>
          <p:cNvPr id="4" name="Slide Image Placeholder 3"/>
          <p:cNvSpPr>
            <a:spLocks noGrp="1" noRot="1" noChangeAspect="1"/>
          </p:cNvSpPr>
          <p:nvPr>
            <p:ph type="sldImg" idx="2"/>
          </p:nvPr>
        </p:nvSpPr>
        <p:spPr>
          <a:xfrm>
            <a:off x="1008063" y="727075"/>
            <a:ext cx="4841875" cy="36322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601290"/>
            <a:ext cx="5486400" cy="43591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9200898"/>
            <a:ext cx="2971800" cy="484346"/>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9200898"/>
            <a:ext cx="2971800" cy="484346"/>
          </a:xfrm>
          <a:prstGeom prst="rect">
            <a:avLst/>
          </a:prstGeom>
        </p:spPr>
        <p:txBody>
          <a:bodyPr vert="horz" lIns="91440" tIns="45720" rIns="91440" bIns="45720" rtlCol="0" anchor="b"/>
          <a:lstStyle>
            <a:lvl1pPr algn="r">
              <a:defRPr sz="1200"/>
            </a:lvl1pPr>
          </a:lstStyle>
          <a:p>
            <a:fld id="{C9C0EE2F-D277-4CF1-92B4-CA04E99E6580}" type="slidenum">
              <a:rPr lang="bg-BG" smtClean="0"/>
              <a:pPr/>
              <a:t>‹#›</a:t>
            </a:fld>
            <a:endParaRPr lang="bg-B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fld id="{C9C0EE2F-D277-4CF1-92B4-CA04E99E6580}" type="slidenum">
              <a:rPr lang="bg-BG" smtClean="0"/>
              <a:pPr/>
              <a:t>1</a:t>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fld id="{C9C0EE2F-D277-4CF1-92B4-CA04E99E6580}" type="slidenum">
              <a:rPr lang="bg-BG" smtClean="0"/>
              <a:pPr/>
              <a:t>6</a:t>
            </a:fld>
            <a:endParaRPr 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g-BG" sz="1200" kern="1200" dirty="0" smtClean="0">
                <a:solidFill>
                  <a:schemeClr val="tx1"/>
                </a:solidFill>
                <a:latin typeface="Book Antiqua" pitchFamily="18" charset="0"/>
                <a:ea typeface="+mn-ea"/>
                <a:cs typeface="+mn-cs"/>
              </a:rPr>
              <a:t>На устията на съоръженията няма монтирани необходимите манометри за измерване на динамичните водни нива и контролни </a:t>
            </a:r>
            <a:r>
              <a:rPr lang="bg-BG" sz="1200" kern="1200" dirty="0" err="1" smtClean="0">
                <a:solidFill>
                  <a:schemeClr val="tx1"/>
                </a:solidFill>
                <a:latin typeface="Book Antiqua" pitchFamily="18" charset="0"/>
                <a:ea typeface="+mn-ea"/>
                <a:cs typeface="+mn-cs"/>
              </a:rPr>
              <a:t>разходометри</a:t>
            </a:r>
            <a:r>
              <a:rPr lang="bg-BG" sz="1200" kern="1200" dirty="0" smtClean="0">
                <a:solidFill>
                  <a:schemeClr val="tx1"/>
                </a:solidFill>
                <a:latin typeface="Book Antiqua" pitchFamily="18" charset="0"/>
                <a:ea typeface="+mn-ea"/>
                <a:cs typeface="+mn-cs"/>
              </a:rPr>
              <a:t> за отчитане на ползваните водни количества. </a:t>
            </a:r>
            <a:r>
              <a:rPr lang="bg-BG" sz="1200" kern="1200" dirty="0" err="1" smtClean="0">
                <a:solidFill>
                  <a:schemeClr val="tx1"/>
                </a:solidFill>
                <a:latin typeface="Book Antiqua" pitchFamily="18" charset="0"/>
                <a:ea typeface="+mn-ea"/>
                <a:cs typeface="+mn-cs"/>
              </a:rPr>
              <a:t>Мониторингови</a:t>
            </a:r>
            <a:r>
              <a:rPr lang="bg-BG" sz="1200" kern="1200" dirty="0" smtClean="0">
                <a:solidFill>
                  <a:schemeClr val="tx1"/>
                </a:solidFill>
                <a:latin typeface="Book Antiqua" pitchFamily="18" charset="0"/>
                <a:ea typeface="+mn-ea"/>
                <a:cs typeface="+mn-cs"/>
              </a:rPr>
              <a:t> изследвания за проследяване режима на </a:t>
            </a:r>
            <a:r>
              <a:rPr lang="bg-BG" sz="1200" kern="1200" dirty="0" err="1" smtClean="0">
                <a:solidFill>
                  <a:schemeClr val="tx1"/>
                </a:solidFill>
                <a:latin typeface="Book Antiqua" pitchFamily="18" charset="0"/>
                <a:ea typeface="+mn-ea"/>
                <a:cs typeface="+mn-cs"/>
              </a:rPr>
              <a:t>термоминералните</a:t>
            </a:r>
            <a:r>
              <a:rPr lang="bg-BG" sz="1200" kern="1200" dirty="0" smtClean="0">
                <a:solidFill>
                  <a:schemeClr val="tx1"/>
                </a:solidFill>
                <a:latin typeface="Book Antiqua" pitchFamily="18" charset="0"/>
                <a:ea typeface="+mn-ea"/>
                <a:cs typeface="+mn-cs"/>
              </a:rPr>
              <a:t> води и </a:t>
            </a:r>
            <a:r>
              <a:rPr lang="bg-BG" sz="1200" kern="1200" dirty="0" err="1" smtClean="0">
                <a:solidFill>
                  <a:schemeClr val="tx1"/>
                </a:solidFill>
                <a:latin typeface="Book Antiqua" pitchFamily="18" charset="0"/>
                <a:ea typeface="+mn-ea"/>
                <a:cs typeface="+mn-cs"/>
              </a:rPr>
              <a:t>хидрохимичният</a:t>
            </a:r>
            <a:r>
              <a:rPr lang="bg-BG" sz="1200" kern="1200" dirty="0" smtClean="0">
                <a:solidFill>
                  <a:schemeClr val="tx1"/>
                </a:solidFill>
                <a:latin typeface="Book Antiqua" pitchFamily="18" charset="0"/>
                <a:ea typeface="+mn-ea"/>
                <a:cs typeface="+mn-cs"/>
              </a:rPr>
              <a:t> състав на водите се провеждат само в:</a:t>
            </a:r>
          </a:p>
          <a:p>
            <a:pPr lvl="0"/>
            <a:r>
              <a:rPr lang="bg-BG" sz="1200" kern="1200" dirty="0" smtClean="0">
                <a:solidFill>
                  <a:schemeClr val="tx1"/>
                </a:solidFill>
                <a:latin typeface="Book Antiqua" pitchFamily="18" charset="0"/>
                <a:ea typeface="+mn-ea"/>
                <a:cs typeface="+mn-cs"/>
              </a:rPr>
              <a:t>НМВ "Сапарева баня", Община Сапарева баня;</a:t>
            </a:r>
          </a:p>
          <a:p>
            <a:pPr lvl="0"/>
            <a:r>
              <a:rPr lang="bg-BG" sz="1200" kern="1200" dirty="0" smtClean="0">
                <a:solidFill>
                  <a:schemeClr val="tx1"/>
                </a:solidFill>
                <a:latin typeface="Book Antiqua" pitchFamily="18" charset="0"/>
                <a:ea typeface="+mn-ea"/>
                <a:cs typeface="+mn-cs"/>
              </a:rPr>
              <a:t>НМВ "Спатово", НМВ "Левуново" и НМВ и "Хотово" Община Сандански;</a:t>
            </a:r>
          </a:p>
          <a:p>
            <a:pPr lvl="0"/>
            <a:r>
              <a:rPr lang="bg-BG" sz="1200" kern="1200" dirty="0" smtClean="0">
                <a:solidFill>
                  <a:schemeClr val="tx1"/>
                </a:solidFill>
                <a:latin typeface="Book Antiqua" pitchFamily="18" charset="0"/>
                <a:ea typeface="+mn-ea"/>
                <a:cs typeface="+mn-cs"/>
              </a:rPr>
              <a:t>НМВ "Рупите-м.Кожух" и НМВ "Марикостиново", Община Петрич;</a:t>
            </a:r>
          </a:p>
          <a:p>
            <a:pPr lvl="0"/>
            <a:r>
              <a:rPr lang="bg-BG" sz="1200" kern="1200" dirty="0" smtClean="0">
                <a:solidFill>
                  <a:schemeClr val="tx1"/>
                </a:solidFill>
                <a:latin typeface="Book Antiqua" pitchFamily="18" charset="0"/>
                <a:ea typeface="+mn-ea"/>
                <a:cs typeface="+mn-cs"/>
              </a:rPr>
              <a:t>НМВ "Добринище" Община Банско;</a:t>
            </a:r>
          </a:p>
          <a:p>
            <a:r>
              <a:rPr lang="bg-BG" sz="1200" kern="1200" dirty="0" smtClean="0">
                <a:solidFill>
                  <a:schemeClr val="tx1"/>
                </a:solidFill>
                <a:latin typeface="Book Antiqua" pitchFamily="18" charset="0"/>
                <a:ea typeface="+mn-ea"/>
                <a:cs typeface="+mn-cs"/>
              </a:rPr>
              <a:t>В останалите находища такива изследвания не се провеждат въпреки разписаните задължения със заповедите за предоставяне на право по безвъзмездно ползване.</a:t>
            </a:r>
          </a:p>
          <a:p>
            <a:r>
              <a:rPr lang="bg-BG" sz="1200" kern="1200" dirty="0" smtClean="0">
                <a:solidFill>
                  <a:schemeClr val="tx1"/>
                </a:solidFill>
                <a:latin typeface="Book Antiqua" pitchFamily="18" charset="0"/>
                <a:ea typeface="+mn-ea"/>
                <a:cs typeface="+mn-cs"/>
              </a:rPr>
              <a:t> </a:t>
            </a:r>
            <a:r>
              <a:rPr lang="bg-BG" sz="1200" b="1" kern="1200" dirty="0" smtClean="0">
                <a:solidFill>
                  <a:schemeClr val="tx1"/>
                </a:solidFill>
                <a:latin typeface="Book Antiqua" pitchFamily="18" charset="0"/>
                <a:ea typeface="+mn-ea"/>
                <a:cs typeface="+mn-cs"/>
              </a:rPr>
              <a:t>Мониторинг не се провежда и в находищата стопанисвани от </a:t>
            </a:r>
            <a:r>
              <a:rPr lang="bg-BG" sz="1200" b="1" kern="1200" dirty="0" err="1" smtClean="0">
                <a:solidFill>
                  <a:schemeClr val="tx1"/>
                </a:solidFill>
                <a:latin typeface="Book Antiqua" pitchFamily="18" charset="0"/>
                <a:ea typeface="+mn-ea"/>
                <a:cs typeface="+mn-cs"/>
              </a:rPr>
              <a:t>Басейновите</a:t>
            </a:r>
            <a:r>
              <a:rPr lang="bg-BG" sz="1200" b="1" kern="1200" dirty="0" smtClean="0">
                <a:solidFill>
                  <a:schemeClr val="tx1"/>
                </a:solidFill>
                <a:latin typeface="Book Antiqua" pitchFamily="18" charset="0"/>
                <a:ea typeface="+mn-ea"/>
                <a:cs typeface="+mn-cs"/>
              </a:rPr>
              <a:t> дирекции.  </a:t>
            </a:r>
            <a:endParaRPr lang="bg-BG" sz="1200" kern="1200" dirty="0" smtClean="0">
              <a:solidFill>
                <a:schemeClr val="tx1"/>
              </a:solidFill>
              <a:latin typeface="Book Antiqua" pitchFamily="18" charset="0"/>
              <a:ea typeface="+mn-ea"/>
              <a:cs typeface="+mn-cs"/>
            </a:endParaRPr>
          </a:p>
          <a:p>
            <a:endParaRPr lang="bg-BG" dirty="0"/>
          </a:p>
        </p:txBody>
      </p:sp>
      <p:sp>
        <p:nvSpPr>
          <p:cNvPr id="4" name="Slide Number Placeholder 3"/>
          <p:cNvSpPr>
            <a:spLocks noGrp="1"/>
          </p:cNvSpPr>
          <p:nvPr>
            <p:ph type="sldNum" sz="quarter" idx="10"/>
          </p:nvPr>
        </p:nvSpPr>
        <p:spPr/>
        <p:txBody>
          <a:bodyPr/>
          <a:lstStyle/>
          <a:p>
            <a:fld id="{C9C0EE2F-D277-4CF1-92B4-CA04E99E6580}" type="slidenum">
              <a:rPr lang="bg-BG" smtClean="0"/>
              <a:pPr/>
              <a:t>12</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773DAC2-9CAE-4D91-B676-0BB04E3EC9A8}" type="datetimeFigureOut">
              <a:rPr lang="bg-BG" smtClean="0"/>
              <a:pPr/>
              <a:t>20.4.2016 г.</a:t>
            </a:fld>
            <a:endParaRPr lang="bg-BG"/>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bg-BG"/>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1D1DCE1-F79D-4363-9ECD-379E8B5EFE0C}"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73DAC2-9CAE-4D91-B676-0BB04E3EC9A8}" type="datetimeFigureOut">
              <a:rPr lang="bg-BG" smtClean="0"/>
              <a:pPr/>
              <a:t>20.4.2016 г.</a:t>
            </a:fld>
            <a:endParaRPr lang="bg-BG"/>
          </a:p>
        </p:txBody>
      </p:sp>
      <p:sp>
        <p:nvSpPr>
          <p:cNvPr id="5" name="Footer Placeholder 4"/>
          <p:cNvSpPr>
            <a:spLocks noGrp="1"/>
          </p:cNvSpPr>
          <p:nvPr>
            <p:ph type="ftr" sz="quarter" idx="11"/>
          </p:nvPr>
        </p:nvSpPr>
        <p:spPr/>
        <p:txBody>
          <a:bodyPr/>
          <a:lstStyle>
            <a:extLst/>
          </a:lstStyle>
          <a:p>
            <a:endParaRPr lang="bg-BG"/>
          </a:p>
        </p:txBody>
      </p:sp>
      <p:sp>
        <p:nvSpPr>
          <p:cNvPr id="6" name="Slide Number Placeholder 5"/>
          <p:cNvSpPr>
            <a:spLocks noGrp="1"/>
          </p:cNvSpPr>
          <p:nvPr>
            <p:ph type="sldNum" sz="quarter" idx="12"/>
          </p:nvPr>
        </p:nvSpPr>
        <p:spPr/>
        <p:txBody>
          <a:bodyPr/>
          <a:lstStyle>
            <a:extLst/>
          </a:lstStyle>
          <a:p>
            <a:fld id="{31D1DCE1-F79D-4363-9ECD-379E8B5EFE0C}"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73DAC2-9CAE-4D91-B676-0BB04E3EC9A8}" type="datetimeFigureOut">
              <a:rPr lang="bg-BG" smtClean="0"/>
              <a:pPr/>
              <a:t>20.4.2016 г.</a:t>
            </a:fld>
            <a:endParaRPr lang="bg-BG"/>
          </a:p>
        </p:txBody>
      </p:sp>
      <p:sp>
        <p:nvSpPr>
          <p:cNvPr id="5" name="Footer Placeholder 4"/>
          <p:cNvSpPr>
            <a:spLocks noGrp="1"/>
          </p:cNvSpPr>
          <p:nvPr>
            <p:ph type="ftr" sz="quarter" idx="11"/>
          </p:nvPr>
        </p:nvSpPr>
        <p:spPr/>
        <p:txBody>
          <a:bodyPr/>
          <a:lstStyle>
            <a:extLst/>
          </a:lstStyle>
          <a:p>
            <a:endParaRPr lang="bg-BG"/>
          </a:p>
        </p:txBody>
      </p:sp>
      <p:sp>
        <p:nvSpPr>
          <p:cNvPr id="6" name="Slide Number Placeholder 5"/>
          <p:cNvSpPr>
            <a:spLocks noGrp="1"/>
          </p:cNvSpPr>
          <p:nvPr>
            <p:ph type="sldNum" sz="quarter" idx="12"/>
          </p:nvPr>
        </p:nvSpPr>
        <p:spPr/>
        <p:txBody>
          <a:bodyPr/>
          <a:lstStyle>
            <a:extLst/>
          </a:lstStyle>
          <a:p>
            <a:fld id="{31D1DCE1-F79D-4363-9ECD-379E8B5EFE0C}"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73DAC2-9CAE-4D91-B676-0BB04E3EC9A8}" type="datetimeFigureOut">
              <a:rPr lang="bg-BG" smtClean="0"/>
              <a:pPr/>
              <a:t>20.4.2016 г.</a:t>
            </a:fld>
            <a:endParaRPr lang="bg-BG"/>
          </a:p>
        </p:txBody>
      </p:sp>
      <p:sp>
        <p:nvSpPr>
          <p:cNvPr id="5" name="Footer Placeholder 4"/>
          <p:cNvSpPr>
            <a:spLocks noGrp="1"/>
          </p:cNvSpPr>
          <p:nvPr>
            <p:ph type="ftr" sz="quarter" idx="11"/>
          </p:nvPr>
        </p:nvSpPr>
        <p:spPr/>
        <p:txBody>
          <a:bodyPr/>
          <a:lstStyle>
            <a:extLst/>
          </a:lstStyle>
          <a:p>
            <a:endParaRPr lang="bg-BG"/>
          </a:p>
        </p:txBody>
      </p:sp>
      <p:sp>
        <p:nvSpPr>
          <p:cNvPr id="6" name="Slide Number Placeholder 5"/>
          <p:cNvSpPr>
            <a:spLocks noGrp="1"/>
          </p:cNvSpPr>
          <p:nvPr>
            <p:ph type="sldNum" sz="quarter" idx="12"/>
          </p:nvPr>
        </p:nvSpPr>
        <p:spPr/>
        <p:txBody>
          <a:bodyPr/>
          <a:lstStyle>
            <a:extLst/>
          </a:lstStyle>
          <a:p>
            <a:fld id="{31D1DCE1-F79D-4363-9ECD-379E8B5EFE0C}" type="slidenum">
              <a:rPr lang="bg-BG" smtClean="0"/>
              <a:pPr/>
              <a:t>‹#›</a:t>
            </a:fld>
            <a:endParaRPr lang="bg-BG"/>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773DAC2-9CAE-4D91-B676-0BB04E3EC9A8}" type="datetimeFigureOut">
              <a:rPr lang="bg-BG" smtClean="0"/>
              <a:pPr/>
              <a:t>20.4.2016 г.</a:t>
            </a:fld>
            <a:endParaRPr lang="bg-BG"/>
          </a:p>
        </p:txBody>
      </p:sp>
      <p:sp>
        <p:nvSpPr>
          <p:cNvPr id="5" name="Footer Placeholder 4"/>
          <p:cNvSpPr>
            <a:spLocks noGrp="1"/>
          </p:cNvSpPr>
          <p:nvPr>
            <p:ph type="ftr" sz="quarter" idx="11"/>
          </p:nvPr>
        </p:nvSpPr>
        <p:spPr/>
        <p:txBody>
          <a:bodyPr/>
          <a:lstStyle>
            <a:extLst/>
          </a:lstStyle>
          <a:p>
            <a:endParaRPr lang="bg-BG"/>
          </a:p>
        </p:txBody>
      </p:sp>
      <p:sp>
        <p:nvSpPr>
          <p:cNvPr id="6" name="Slide Number Placeholder 5"/>
          <p:cNvSpPr>
            <a:spLocks noGrp="1"/>
          </p:cNvSpPr>
          <p:nvPr>
            <p:ph type="sldNum" sz="quarter" idx="12"/>
          </p:nvPr>
        </p:nvSpPr>
        <p:spPr/>
        <p:txBody>
          <a:bodyPr/>
          <a:lstStyle>
            <a:extLst/>
          </a:lstStyle>
          <a:p>
            <a:fld id="{31D1DCE1-F79D-4363-9ECD-379E8B5EFE0C}" type="slidenum">
              <a:rPr lang="bg-BG" smtClean="0"/>
              <a:pPr/>
              <a:t>‹#›</a:t>
            </a:fld>
            <a:endParaRPr lang="bg-BG"/>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773DAC2-9CAE-4D91-B676-0BB04E3EC9A8}" type="datetimeFigureOut">
              <a:rPr lang="bg-BG" smtClean="0"/>
              <a:pPr/>
              <a:t>20.4.2016 г.</a:t>
            </a:fld>
            <a:endParaRPr lang="bg-BG"/>
          </a:p>
        </p:txBody>
      </p:sp>
      <p:sp>
        <p:nvSpPr>
          <p:cNvPr id="6" name="Footer Placeholder 5"/>
          <p:cNvSpPr>
            <a:spLocks noGrp="1"/>
          </p:cNvSpPr>
          <p:nvPr>
            <p:ph type="ftr" sz="quarter" idx="11"/>
          </p:nvPr>
        </p:nvSpPr>
        <p:spPr/>
        <p:txBody>
          <a:bodyPr/>
          <a:lstStyle>
            <a:extLst/>
          </a:lstStyle>
          <a:p>
            <a:endParaRPr lang="bg-BG"/>
          </a:p>
        </p:txBody>
      </p:sp>
      <p:sp>
        <p:nvSpPr>
          <p:cNvPr id="7" name="Slide Number Placeholder 6"/>
          <p:cNvSpPr>
            <a:spLocks noGrp="1"/>
          </p:cNvSpPr>
          <p:nvPr>
            <p:ph type="sldNum" sz="quarter" idx="12"/>
          </p:nvPr>
        </p:nvSpPr>
        <p:spPr/>
        <p:txBody>
          <a:bodyPr/>
          <a:lstStyle>
            <a:extLst/>
          </a:lstStyle>
          <a:p>
            <a:fld id="{31D1DCE1-F79D-4363-9ECD-379E8B5EFE0C}" type="slidenum">
              <a:rPr lang="bg-BG" smtClean="0"/>
              <a:pPr/>
              <a:t>‹#›</a:t>
            </a:fld>
            <a:endParaRPr lang="bg-BG"/>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773DAC2-9CAE-4D91-B676-0BB04E3EC9A8}" type="datetimeFigureOut">
              <a:rPr lang="bg-BG" smtClean="0"/>
              <a:pPr/>
              <a:t>20.4.2016 г.</a:t>
            </a:fld>
            <a:endParaRPr lang="bg-BG"/>
          </a:p>
        </p:txBody>
      </p:sp>
      <p:sp>
        <p:nvSpPr>
          <p:cNvPr id="8" name="Footer Placeholder 7"/>
          <p:cNvSpPr>
            <a:spLocks noGrp="1"/>
          </p:cNvSpPr>
          <p:nvPr>
            <p:ph type="ftr" sz="quarter" idx="11"/>
          </p:nvPr>
        </p:nvSpPr>
        <p:spPr/>
        <p:txBody>
          <a:bodyPr/>
          <a:lstStyle>
            <a:extLst/>
          </a:lstStyle>
          <a:p>
            <a:endParaRPr lang="bg-BG"/>
          </a:p>
        </p:txBody>
      </p:sp>
      <p:sp>
        <p:nvSpPr>
          <p:cNvPr id="9" name="Slide Number Placeholder 8"/>
          <p:cNvSpPr>
            <a:spLocks noGrp="1"/>
          </p:cNvSpPr>
          <p:nvPr>
            <p:ph type="sldNum" sz="quarter" idx="12"/>
          </p:nvPr>
        </p:nvSpPr>
        <p:spPr/>
        <p:txBody>
          <a:bodyPr/>
          <a:lstStyle>
            <a:extLst/>
          </a:lstStyle>
          <a:p>
            <a:fld id="{31D1DCE1-F79D-4363-9ECD-379E8B5EFE0C}" type="slidenum">
              <a:rPr lang="bg-BG" smtClean="0"/>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773DAC2-9CAE-4D91-B676-0BB04E3EC9A8}" type="datetimeFigureOut">
              <a:rPr lang="bg-BG" smtClean="0"/>
              <a:pPr/>
              <a:t>20.4.2016 г.</a:t>
            </a:fld>
            <a:endParaRPr lang="bg-BG"/>
          </a:p>
        </p:txBody>
      </p:sp>
      <p:sp>
        <p:nvSpPr>
          <p:cNvPr id="4" name="Footer Placeholder 3"/>
          <p:cNvSpPr>
            <a:spLocks noGrp="1"/>
          </p:cNvSpPr>
          <p:nvPr>
            <p:ph type="ftr" sz="quarter" idx="11"/>
          </p:nvPr>
        </p:nvSpPr>
        <p:spPr/>
        <p:txBody>
          <a:bodyPr/>
          <a:lstStyle>
            <a:extLst/>
          </a:lstStyle>
          <a:p>
            <a:endParaRPr lang="bg-BG"/>
          </a:p>
        </p:txBody>
      </p:sp>
      <p:sp>
        <p:nvSpPr>
          <p:cNvPr id="5" name="Slide Number Placeholder 4"/>
          <p:cNvSpPr>
            <a:spLocks noGrp="1"/>
          </p:cNvSpPr>
          <p:nvPr>
            <p:ph type="sldNum" sz="quarter" idx="12"/>
          </p:nvPr>
        </p:nvSpPr>
        <p:spPr/>
        <p:txBody>
          <a:bodyPr/>
          <a:lstStyle>
            <a:extLst/>
          </a:lstStyle>
          <a:p>
            <a:fld id="{31D1DCE1-F79D-4363-9ECD-379E8B5EFE0C}" type="slidenum">
              <a:rPr lang="bg-BG" smtClean="0"/>
              <a:pPr/>
              <a:t>‹#›</a:t>
            </a:fld>
            <a:endParaRPr lang="bg-BG"/>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773DAC2-9CAE-4D91-B676-0BB04E3EC9A8}" type="datetimeFigureOut">
              <a:rPr lang="bg-BG" smtClean="0"/>
              <a:pPr/>
              <a:t>20.4.2016 г.</a:t>
            </a:fld>
            <a:endParaRPr lang="bg-BG"/>
          </a:p>
        </p:txBody>
      </p:sp>
      <p:sp>
        <p:nvSpPr>
          <p:cNvPr id="3" name="Footer Placeholder 2"/>
          <p:cNvSpPr>
            <a:spLocks noGrp="1"/>
          </p:cNvSpPr>
          <p:nvPr>
            <p:ph type="ftr" sz="quarter" idx="11"/>
          </p:nvPr>
        </p:nvSpPr>
        <p:spPr/>
        <p:txBody>
          <a:bodyPr/>
          <a:lstStyle>
            <a:extLst/>
          </a:lstStyle>
          <a:p>
            <a:endParaRPr lang="bg-BG"/>
          </a:p>
        </p:txBody>
      </p:sp>
      <p:sp>
        <p:nvSpPr>
          <p:cNvPr id="4" name="Slide Number Placeholder 3"/>
          <p:cNvSpPr>
            <a:spLocks noGrp="1"/>
          </p:cNvSpPr>
          <p:nvPr>
            <p:ph type="sldNum" sz="quarter" idx="12"/>
          </p:nvPr>
        </p:nvSpPr>
        <p:spPr/>
        <p:txBody>
          <a:bodyPr/>
          <a:lstStyle>
            <a:extLst/>
          </a:lstStyle>
          <a:p>
            <a:fld id="{31D1DCE1-F79D-4363-9ECD-379E8B5EFE0C}"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773DAC2-9CAE-4D91-B676-0BB04E3EC9A8}" type="datetimeFigureOut">
              <a:rPr lang="bg-BG" smtClean="0"/>
              <a:pPr/>
              <a:t>20.4.2016 г.</a:t>
            </a:fld>
            <a:endParaRPr lang="bg-BG"/>
          </a:p>
        </p:txBody>
      </p:sp>
      <p:sp>
        <p:nvSpPr>
          <p:cNvPr id="6" name="Footer Placeholder 5"/>
          <p:cNvSpPr>
            <a:spLocks noGrp="1"/>
          </p:cNvSpPr>
          <p:nvPr>
            <p:ph type="ftr" sz="quarter" idx="11"/>
          </p:nvPr>
        </p:nvSpPr>
        <p:spPr/>
        <p:txBody>
          <a:bodyPr/>
          <a:lstStyle>
            <a:extLst/>
          </a:lstStyle>
          <a:p>
            <a:endParaRPr lang="bg-BG"/>
          </a:p>
        </p:txBody>
      </p:sp>
      <p:sp>
        <p:nvSpPr>
          <p:cNvPr id="7" name="Slide Number Placeholder 6"/>
          <p:cNvSpPr>
            <a:spLocks noGrp="1"/>
          </p:cNvSpPr>
          <p:nvPr>
            <p:ph type="sldNum" sz="quarter" idx="12"/>
          </p:nvPr>
        </p:nvSpPr>
        <p:spPr/>
        <p:txBody>
          <a:bodyPr/>
          <a:lstStyle>
            <a:extLst/>
          </a:lstStyle>
          <a:p>
            <a:fld id="{31D1DCE1-F79D-4363-9ECD-379E8B5EFE0C}" type="slidenum">
              <a:rPr lang="bg-BG" smtClean="0"/>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773DAC2-9CAE-4D91-B676-0BB04E3EC9A8}" type="datetimeFigureOut">
              <a:rPr lang="bg-BG" smtClean="0"/>
              <a:pPr/>
              <a:t>20.4.2016 г.</a:t>
            </a:fld>
            <a:endParaRPr lang="bg-BG"/>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bg-BG"/>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1D1DCE1-F79D-4363-9ECD-379E8B5EFE0C}" type="slidenum">
              <a:rPr lang="bg-BG" smtClean="0"/>
              <a:pPr/>
              <a:t>‹#›</a:t>
            </a:fld>
            <a:endParaRPr lang="bg-BG"/>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773DAC2-9CAE-4D91-B676-0BB04E3EC9A8}" type="datetimeFigureOut">
              <a:rPr lang="bg-BG" smtClean="0"/>
              <a:pPr/>
              <a:t>20.4.2016 г.</a:t>
            </a:fld>
            <a:endParaRPr lang="bg-BG"/>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bg-BG"/>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1D1DCE1-F79D-4363-9ECD-379E8B5EFE0C}"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bgapv.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bgapv.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bgapv.com/" TargetMode="External"/><Relationship Id="rId2" Type="http://schemas.openxmlformats.org/officeDocument/2006/relationships/hyperlink" Target="mailto:office@bgapv.co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normAutofit/>
          </a:bodyPr>
          <a:lstStyle/>
          <a:p>
            <a:r>
              <a:rPr lang="bg-BG" sz="1000" dirty="0" smtClean="0">
                <a:solidFill>
                  <a:srgbClr val="3333FF"/>
                </a:solidFill>
                <a:latin typeface="Book Antiqua" pitchFamily="18" charset="0"/>
              </a:rPr>
              <a:t>офис </a:t>
            </a:r>
            <a:r>
              <a:rPr lang="bg-BG" sz="1000" dirty="0">
                <a:solidFill>
                  <a:srgbClr val="3333FF"/>
                </a:solidFill>
                <a:latin typeface="Book Antiqua" pitchFamily="18" charset="0"/>
              </a:rPr>
              <a:t>гр.София П.К. 1408 бул."Витоша", № 166-168, вх.1, ет.4, ап.11; регистрация гр.София П.К. 1000, ул."Хемус" №72, ап.6; Изпълнителен директор: 0888344794; Председател: 0888516341; </a:t>
            </a:r>
            <a:r>
              <a:rPr lang="bg-BG" sz="1000" dirty="0" err="1">
                <a:solidFill>
                  <a:srgbClr val="3333FF"/>
                </a:solidFill>
                <a:latin typeface="Book Antiqua" pitchFamily="18" charset="0"/>
              </a:rPr>
              <a:t>E-mail</a:t>
            </a:r>
            <a:r>
              <a:rPr lang="bg-BG" sz="1000" dirty="0">
                <a:solidFill>
                  <a:srgbClr val="3333FF"/>
                </a:solidFill>
                <a:latin typeface="Book Antiqua" pitchFamily="18" charset="0"/>
              </a:rPr>
              <a:t>: </a:t>
            </a:r>
            <a:r>
              <a:rPr lang="bg-BG" sz="1000" dirty="0" err="1">
                <a:solidFill>
                  <a:srgbClr val="FF0000"/>
                </a:solidFill>
                <a:latin typeface="Book Antiqua" pitchFamily="18" charset="0"/>
                <a:hlinkClick r:id="rId3"/>
              </a:rPr>
              <a:t>office@bgapv</a:t>
            </a:r>
            <a:r>
              <a:rPr lang="bg-BG" sz="1000" dirty="0">
                <a:solidFill>
                  <a:srgbClr val="FF0000"/>
                </a:solidFill>
                <a:latin typeface="Book Antiqua" pitchFamily="18" charset="0"/>
                <a:hlinkClick r:id="rId3"/>
              </a:rPr>
              <a:t>.</a:t>
            </a:r>
            <a:r>
              <a:rPr lang="bg-BG" sz="1000" dirty="0" err="1">
                <a:solidFill>
                  <a:srgbClr val="FF0000"/>
                </a:solidFill>
                <a:latin typeface="Book Antiqua" pitchFamily="18" charset="0"/>
                <a:hlinkClick r:id="rId3"/>
              </a:rPr>
              <a:t>com</a:t>
            </a:r>
            <a:r>
              <a:rPr lang="bg-BG" sz="1000" dirty="0">
                <a:solidFill>
                  <a:srgbClr val="FF0000"/>
                </a:solidFill>
                <a:latin typeface="Book Antiqua" pitchFamily="18" charset="0"/>
                <a:hlinkClick r:id="rId3"/>
              </a:rPr>
              <a:t>;  </a:t>
            </a:r>
            <a:r>
              <a:rPr lang="bg-BG" sz="1000" dirty="0" err="1" smtClean="0">
                <a:solidFill>
                  <a:srgbClr val="FF0000"/>
                </a:solidFill>
                <a:latin typeface="Book Antiqua" pitchFamily="18" charset="0"/>
                <a:hlinkClick r:id="rId4"/>
              </a:rPr>
              <a:t>www</a:t>
            </a:r>
            <a:r>
              <a:rPr lang="bg-BG" sz="1000" dirty="0" smtClean="0">
                <a:solidFill>
                  <a:srgbClr val="FF0000"/>
                </a:solidFill>
                <a:latin typeface="Book Antiqua" pitchFamily="18" charset="0"/>
                <a:hlinkClick r:id="rId4"/>
              </a:rPr>
              <a:t>.</a:t>
            </a:r>
            <a:r>
              <a:rPr lang="bg-BG" sz="1000" dirty="0" err="1" smtClean="0">
                <a:solidFill>
                  <a:srgbClr val="FF0000"/>
                </a:solidFill>
                <a:latin typeface="Book Antiqua" pitchFamily="18" charset="0"/>
                <a:hlinkClick r:id="rId4"/>
              </a:rPr>
              <a:t>bgapv</a:t>
            </a:r>
            <a:r>
              <a:rPr lang="bg-BG" sz="1000" dirty="0" smtClean="0">
                <a:solidFill>
                  <a:srgbClr val="FF0000"/>
                </a:solidFill>
                <a:latin typeface="Book Antiqua" pitchFamily="18" charset="0"/>
                <a:hlinkClick r:id="rId4"/>
              </a:rPr>
              <a:t>.</a:t>
            </a:r>
            <a:r>
              <a:rPr lang="bg-BG" sz="1000" dirty="0" err="1" smtClean="0">
                <a:solidFill>
                  <a:srgbClr val="FF0000"/>
                </a:solidFill>
                <a:latin typeface="Book Antiqua" pitchFamily="18" charset="0"/>
                <a:hlinkClick r:id="rId4"/>
              </a:rPr>
              <a:t>com</a:t>
            </a:r>
            <a:endParaRPr lang="bg-BG" sz="1000" dirty="0">
              <a:solidFill>
                <a:srgbClr val="FF0000"/>
              </a:solidFill>
              <a:latin typeface="Book Antiqua" pitchFamily="18" charset="0"/>
            </a:endParaRPr>
          </a:p>
        </p:txBody>
      </p:sp>
      <p:pic>
        <p:nvPicPr>
          <p:cNvPr id="4" name="Picture 3" descr="za Blanka.jpg"/>
          <p:cNvPicPr/>
          <p:nvPr/>
        </p:nvPicPr>
        <p:blipFill>
          <a:blip r:embed="rId5" cstate="print"/>
          <a:srcRect/>
          <a:stretch>
            <a:fillRect/>
          </a:stretch>
        </p:blipFill>
        <p:spPr bwMode="auto">
          <a:xfrm>
            <a:off x="1428728" y="214290"/>
            <a:ext cx="6153150" cy="781050"/>
          </a:xfrm>
          <a:prstGeom prst="rect">
            <a:avLst/>
          </a:prstGeom>
          <a:noFill/>
          <a:ln w="9525">
            <a:noFill/>
            <a:miter lim="800000"/>
            <a:headEnd/>
            <a:tailEnd/>
          </a:ln>
        </p:spPr>
      </p:pic>
      <p:sp>
        <p:nvSpPr>
          <p:cNvPr id="11265" name="Rectangle 1"/>
          <p:cNvSpPr>
            <a:spLocks noChangeArrowheads="1"/>
          </p:cNvSpPr>
          <p:nvPr/>
        </p:nvSpPr>
        <p:spPr bwMode="auto">
          <a:xfrm>
            <a:off x="1857356" y="1785926"/>
            <a:ext cx="5742278"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2000" b="1" i="0" u="none" strike="noStrike" cap="none" normalizeH="0" baseline="0" dirty="0" smtClean="0">
                <a:ln>
                  <a:noFill/>
                </a:ln>
                <a:solidFill>
                  <a:srgbClr val="FF0000"/>
                </a:solidFill>
                <a:effectLst/>
                <a:latin typeface="Book Antiqua" pitchFamily="18" charset="0"/>
                <a:ea typeface="Times New Roman" pitchFamily="18" charset="0"/>
                <a:cs typeface="Arial" pitchFamily="34" charset="0"/>
              </a:rPr>
              <a:t>ПРОБЛЕМИ ПРИ ЕКСПЛОАТАЦИЯТА НА </a:t>
            </a:r>
            <a:endParaRPr kumimoji="0" lang="bg-BG" sz="2000" b="1" i="0" u="none" strike="noStrike" cap="none" normalizeH="0" baseline="0" dirty="0" smtClean="0">
              <a:ln>
                <a:noFill/>
              </a:ln>
              <a:solidFill>
                <a:srgbClr val="FF0000"/>
              </a:solidFill>
              <a:effectLst/>
              <a:latin typeface="Book Antiqu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g-BG" sz="2000" b="1" i="0" u="none" strike="noStrike" cap="none" normalizeH="0" baseline="0" dirty="0" smtClean="0">
                <a:ln>
                  <a:noFill/>
                </a:ln>
                <a:solidFill>
                  <a:srgbClr val="FF0000"/>
                </a:solidFill>
                <a:effectLst/>
                <a:latin typeface="Book Antiqua" pitchFamily="18" charset="0"/>
                <a:ea typeface="Times New Roman" pitchFamily="18" charset="0"/>
                <a:cs typeface="Times New Roman" pitchFamily="18" charset="0"/>
              </a:rPr>
              <a:t>МИНЕРАЛНИ ВОДИ </a:t>
            </a:r>
            <a:endParaRPr kumimoji="0" lang="bg-BG" sz="2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6" name="Picture 5" descr="IMG_0372.jpg"/>
          <p:cNvPicPr/>
          <p:nvPr/>
        </p:nvPicPr>
        <p:blipFill>
          <a:blip r:embed="rId6" cstate="print"/>
          <a:stretch>
            <a:fillRect/>
          </a:stretch>
        </p:blipFill>
        <p:spPr>
          <a:xfrm>
            <a:off x="2843808" y="2428868"/>
            <a:ext cx="3614120" cy="2728324"/>
          </a:xfrm>
          <a:prstGeom prst="rect">
            <a:avLst/>
          </a:prstGeom>
        </p:spPr>
      </p:pic>
      <p:sp>
        <p:nvSpPr>
          <p:cNvPr id="11266" name="Rectangle 2"/>
          <p:cNvSpPr>
            <a:spLocks noChangeArrowheads="1"/>
          </p:cNvSpPr>
          <p:nvPr/>
        </p:nvSpPr>
        <p:spPr bwMode="auto">
          <a:xfrm>
            <a:off x="6790407" y="1"/>
            <a:ext cx="2353593"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Book Antiqua" pitchFamily="18"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Подготвил:</a:t>
            </a:r>
            <a:endParaRPr kumimoji="0" lang="bg-BG"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bg-BG"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инж.</a:t>
            </a:r>
            <a:r>
              <a:rPr kumimoji="0" lang="bg-BG" sz="1200" b="1" i="0" u="none" strike="noStrike" cap="none" normalizeH="0" baseline="0" dirty="0" err="1" smtClean="0">
                <a:ln>
                  <a:noFill/>
                </a:ln>
                <a:solidFill>
                  <a:srgbClr val="000000"/>
                </a:solidFill>
                <a:effectLst/>
                <a:latin typeface="Book Antiqua" pitchFamily="18" charset="0"/>
                <a:ea typeface="Times New Roman" pitchFamily="18" charset="0"/>
                <a:cs typeface="Arial" pitchFamily="34" charset="0"/>
              </a:rPr>
              <a:t>геол</a:t>
            </a:r>
            <a:r>
              <a:rPr kumimoji="0" lang="bg-BG"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.Величко Величков</a:t>
            </a:r>
            <a:endParaRPr kumimoji="0" lang="bg-BG"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bg-BG" sz="1200" b="1" i="0"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ИД на БАПВ</a:t>
            </a:r>
            <a:endParaRPr kumimoji="0" lang="bg-BG"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764704"/>
            <a:ext cx="8229600" cy="5242587"/>
          </a:xfrm>
        </p:spPr>
        <p:txBody>
          <a:bodyPr>
            <a:normAutofit/>
          </a:bodyPr>
          <a:lstStyle/>
          <a:p>
            <a:r>
              <a:rPr lang="bg-BG" sz="1400" dirty="0" smtClean="0">
                <a:solidFill>
                  <a:srgbClr val="FF0000"/>
                </a:solidFill>
                <a:latin typeface="Book Antiqua" pitchFamily="18" charset="0"/>
              </a:rPr>
              <a:t>Община Разлог бе Бенефициент на проект: "Адаптиране на паметниците на културно-историческото наследство за развитие на туризма в община Разлог", Договор за безвъзмездна финансова помощ № BG161PO001/3.1-02/2009/006 от 28.12.2010 г. Източник на финансиране: „ОПЕРАТИВНА ПРОГРАМА „Регионално развитие 2007-2013 г.”, чрез Европейския фонд за регионално развитие. Стойност на проекта: 2 023 923,96 лева.</a:t>
            </a:r>
          </a:p>
          <a:p>
            <a:r>
              <a:rPr lang="bg-BG" sz="1400" dirty="0" smtClean="0">
                <a:solidFill>
                  <a:srgbClr val="FF0000"/>
                </a:solidFill>
                <a:latin typeface="Book Antiqua" pitchFamily="18" charset="0"/>
              </a:rPr>
              <a:t>“Старата турска баня" е характерен представител на типа куполна сграда с тухлен купол върху квадратна каменна основа. Изградена е по подобие на "Старата българска баня (Римската баня)". Банята бе реставрирана в максимална степен в автентичния си вид, а каптажът, който е захранва възстановен. На извора бе дадено името “Турската баня”.</a:t>
            </a:r>
          </a:p>
          <a:p>
            <a:endParaRPr lang="bg-BG" sz="1400" dirty="0" smtClean="0">
              <a:solidFill>
                <a:srgbClr val="FF0000"/>
              </a:solidFill>
              <a:latin typeface="Book Antiqua" pitchFamily="18" charset="0"/>
            </a:endParaRPr>
          </a:p>
        </p:txBody>
      </p:sp>
      <p:sp>
        <p:nvSpPr>
          <p:cNvPr id="3" name="Title 2"/>
          <p:cNvSpPr>
            <a:spLocks noGrp="1"/>
          </p:cNvSpPr>
          <p:nvPr>
            <p:ph type="title"/>
          </p:nvPr>
        </p:nvSpPr>
        <p:spPr>
          <a:xfrm>
            <a:off x="457200" y="274638"/>
            <a:ext cx="8229600" cy="706090"/>
          </a:xfrm>
        </p:spPr>
        <p:txBody>
          <a:bodyPr>
            <a:normAutofit/>
          </a:bodyPr>
          <a:lstStyle/>
          <a:p>
            <a:pPr algn="ctr"/>
            <a:r>
              <a:rPr lang="bg-BG" sz="1800" dirty="0" smtClean="0">
                <a:solidFill>
                  <a:srgbClr val="0070C0"/>
                </a:solidFill>
                <a:latin typeface="Book Antiqua" pitchFamily="18" charset="0"/>
              </a:rPr>
              <a:t>Проблеми при експлоатацията на минералните води</a:t>
            </a:r>
            <a:endParaRPr lang="bg-BG" sz="1800" dirty="0"/>
          </a:p>
        </p:txBody>
      </p:sp>
      <p:pic>
        <p:nvPicPr>
          <p:cNvPr id="7" name="Picture 6" descr="IMG_9436"/>
          <p:cNvPicPr/>
          <p:nvPr/>
        </p:nvPicPr>
        <p:blipFill>
          <a:blip r:embed="rId2" cstate="print"/>
          <a:srcRect/>
          <a:stretch>
            <a:fillRect/>
          </a:stretch>
        </p:blipFill>
        <p:spPr bwMode="auto">
          <a:xfrm>
            <a:off x="467544" y="3068960"/>
            <a:ext cx="4104456" cy="2520280"/>
          </a:xfrm>
          <a:prstGeom prst="rect">
            <a:avLst/>
          </a:prstGeom>
          <a:noFill/>
          <a:ln w="9525">
            <a:noFill/>
            <a:miter lim="800000"/>
            <a:headEnd/>
            <a:tailEnd/>
          </a:ln>
        </p:spPr>
      </p:pic>
      <p:pic>
        <p:nvPicPr>
          <p:cNvPr id="8" name="Picture 7" descr="IMG_9431"/>
          <p:cNvPicPr/>
          <p:nvPr/>
        </p:nvPicPr>
        <p:blipFill>
          <a:blip r:embed="rId3" cstate="print"/>
          <a:srcRect/>
          <a:stretch>
            <a:fillRect/>
          </a:stretch>
        </p:blipFill>
        <p:spPr bwMode="auto">
          <a:xfrm>
            <a:off x="4572000" y="3068960"/>
            <a:ext cx="4104456" cy="2520280"/>
          </a:xfrm>
          <a:prstGeom prst="rect">
            <a:avLst/>
          </a:prstGeom>
          <a:noFill/>
          <a:ln w="9525">
            <a:noFill/>
            <a:miter lim="800000"/>
            <a:headEnd/>
            <a:tailEnd/>
          </a:ln>
        </p:spPr>
      </p:pic>
      <p:graphicFrame>
        <p:nvGraphicFramePr>
          <p:cNvPr id="9" name="Table 8"/>
          <p:cNvGraphicFramePr>
            <a:graphicFrameLocks noGrp="1"/>
          </p:cNvGraphicFramePr>
          <p:nvPr/>
        </p:nvGraphicFramePr>
        <p:xfrm>
          <a:off x="539552" y="5589240"/>
          <a:ext cx="8136904" cy="640080"/>
        </p:xfrm>
        <a:graphic>
          <a:graphicData uri="http://schemas.openxmlformats.org/drawingml/2006/table">
            <a:tbl>
              <a:tblPr/>
              <a:tblGrid>
                <a:gridCol w="4068452"/>
                <a:gridCol w="4068452"/>
              </a:tblGrid>
              <a:tr h="576064">
                <a:tc>
                  <a:txBody>
                    <a:bodyPr/>
                    <a:lstStyle/>
                    <a:p>
                      <a:pPr>
                        <a:spcAft>
                          <a:spcPts val="0"/>
                        </a:spcAft>
                      </a:pPr>
                      <a:r>
                        <a:rPr lang="bg-BG" sz="1400" dirty="0">
                          <a:latin typeface="Book Antiqua"/>
                          <a:ea typeface="Times New Roman"/>
                          <a:cs typeface="Tahoma"/>
                        </a:rPr>
                        <a:t>Снимка  № 2.3. Води от Каптаж №7 изливащи се в "Старата турска баня" (Турската баня). </a:t>
                      </a:r>
                      <a:endParaRPr lang="bg-BG" sz="1400" dirty="0">
                        <a:latin typeface="Times New Roman"/>
                        <a:ea typeface="Times New Roman"/>
                        <a:cs typeface="Times New Roman"/>
                      </a:endParaRPr>
                    </a:p>
                  </a:txBody>
                  <a:tcPr marL="65804" marR="6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bg-BG" sz="1400" dirty="0">
                          <a:latin typeface="Book Antiqua"/>
                          <a:ea typeface="Times New Roman"/>
                          <a:cs typeface="Tahoma"/>
                        </a:rPr>
                        <a:t>Снимка  № -2.4.</a:t>
                      </a:r>
                      <a:r>
                        <a:rPr lang="bg-BG" sz="1400" dirty="0" err="1">
                          <a:latin typeface="Book Antiqua"/>
                          <a:ea typeface="Times New Roman"/>
                          <a:cs typeface="Tahoma"/>
                        </a:rPr>
                        <a:t>Прекаптираният</a:t>
                      </a:r>
                      <a:r>
                        <a:rPr lang="bg-BG" sz="1400" dirty="0">
                          <a:latin typeface="Book Antiqua"/>
                          <a:ea typeface="Times New Roman"/>
                          <a:cs typeface="Tahoma"/>
                        </a:rPr>
                        <a:t> Каптаж №7 до "Старата турска баня" (Турската баня). Състояние към  06. 2013 г.</a:t>
                      </a:r>
                      <a:endParaRPr lang="bg-BG" sz="1400" dirty="0">
                        <a:latin typeface="Times New Roman"/>
                        <a:ea typeface="Times New Roman"/>
                        <a:cs typeface="Times New Roman"/>
                      </a:endParaRPr>
                    </a:p>
                  </a:txBody>
                  <a:tcPr marL="65804" marR="6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1"/>
            <a:ext cx="7772400" cy="504056"/>
          </a:xfrm>
        </p:spPr>
        <p:txBody>
          <a:bodyPr>
            <a:normAutofit/>
          </a:bodyPr>
          <a:lstStyle/>
          <a:p>
            <a:pPr algn="ctr"/>
            <a:r>
              <a:rPr lang="bg-BG" sz="1600" dirty="0" smtClean="0">
                <a:solidFill>
                  <a:schemeClr val="tx1"/>
                </a:solidFill>
                <a:latin typeface="Book Antiqua" pitchFamily="18" charset="0"/>
              </a:rPr>
              <a:t>Проблеми при експлоатацията на минералните води</a:t>
            </a:r>
            <a:endParaRPr lang="bg-BG" sz="1600" dirty="0">
              <a:solidFill>
                <a:schemeClr val="tx1"/>
              </a:solidFill>
            </a:endParaRPr>
          </a:p>
        </p:txBody>
      </p:sp>
      <p:sp>
        <p:nvSpPr>
          <p:cNvPr id="3" name="Subtitle 2"/>
          <p:cNvSpPr>
            <a:spLocks noGrp="1"/>
          </p:cNvSpPr>
          <p:nvPr>
            <p:ph type="subTitle" idx="1"/>
          </p:nvPr>
        </p:nvSpPr>
        <p:spPr>
          <a:xfrm>
            <a:off x="685800" y="692696"/>
            <a:ext cx="7772400" cy="5544616"/>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a:r>
              <a:rPr lang="bg-BG" sz="1400" dirty="0" smtClean="0">
                <a:solidFill>
                  <a:srgbClr val="FF0000"/>
                </a:solidFill>
                <a:latin typeface="Book Antiqua" pitchFamily="18" charset="0"/>
              </a:rPr>
              <a:t>Устията на </a:t>
            </a:r>
            <a:r>
              <a:rPr lang="bg-BG" sz="1400" dirty="0" err="1" smtClean="0">
                <a:solidFill>
                  <a:srgbClr val="FF0000"/>
                </a:solidFill>
                <a:latin typeface="Book Antiqua" pitchFamily="18" charset="0"/>
              </a:rPr>
              <a:t>водовземните</a:t>
            </a:r>
            <a:r>
              <a:rPr lang="bg-BG" sz="1400" dirty="0" smtClean="0">
                <a:solidFill>
                  <a:srgbClr val="FF0000"/>
                </a:solidFill>
                <a:latin typeface="Book Antiqua" pitchFamily="18" charset="0"/>
              </a:rPr>
              <a:t> съоръжения не са проектирани за осигуряване на повече от един регламентиран ползвател. Липсват необходимите колектори за използването от няколко инвеститора. Най-добро техническо решение за осъществяване на </a:t>
            </a:r>
            <a:r>
              <a:rPr lang="bg-BG" sz="1400" dirty="0" err="1" smtClean="0">
                <a:solidFill>
                  <a:srgbClr val="FF0000"/>
                </a:solidFill>
                <a:latin typeface="Book Antiqua" pitchFamily="18" charset="0"/>
              </a:rPr>
              <a:t>водовземанията</a:t>
            </a:r>
            <a:r>
              <a:rPr lang="bg-BG" sz="1400" dirty="0" smtClean="0">
                <a:solidFill>
                  <a:srgbClr val="FF0000"/>
                </a:solidFill>
                <a:latin typeface="Book Antiqua" pitchFamily="18" charset="0"/>
              </a:rPr>
              <a:t> е изграждането на събирателни водоеми -резервоари, от които </a:t>
            </a:r>
            <a:r>
              <a:rPr lang="bg-BG" sz="1400" dirty="0" err="1" smtClean="0">
                <a:solidFill>
                  <a:srgbClr val="FF0000"/>
                </a:solidFill>
                <a:latin typeface="Book Antiqua" pitchFamily="18" charset="0"/>
              </a:rPr>
              <a:t>водоподаването</a:t>
            </a:r>
            <a:r>
              <a:rPr lang="bg-BG" sz="1400" dirty="0" smtClean="0">
                <a:solidFill>
                  <a:srgbClr val="FF0000"/>
                </a:solidFill>
                <a:latin typeface="Book Antiqua" pitchFamily="18" charset="0"/>
              </a:rPr>
              <a:t> може да се осъществи чрез магистрални водопроводи гравитачно.На </a:t>
            </a:r>
            <a:r>
              <a:rPr lang="bg-BG" sz="1400" dirty="0" err="1" smtClean="0">
                <a:solidFill>
                  <a:srgbClr val="FF0000"/>
                </a:solidFill>
                <a:latin typeface="Book Antiqua" pitchFamily="18" charset="0"/>
              </a:rPr>
              <a:t>тласкателните</a:t>
            </a:r>
            <a:r>
              <a:rPr lang="bg-BG" sz="1400" dirty="0" smtClean="0">
                <a:solidFill>
                  <a:srgbClr val="FF0000"/>
                </a:solidFill>
                <a:latin typeface="Book Antiqua" pitchFamily="18" charset="0"/>
              </a:rPr>
              <a:t> водопроводи към водоемите могат да се монтират </a:t>
            </a:r>
            <a:r>
              <a:rPr lang="bg-BG" sz="1400" dirty="0" err="1" smtClean="0">
                <a:solidFill>
                  <a:srgbClr val="FF0000"/>
                </a:solidFill>
                <a:latin typeface="Book Antiqua" pitchFamily="18" charset="0"/>
              </a:rPr>
              <a:t>топлообменници</a:t>
            </a:r>
            <a:r>
              <a:rPr lang="bg-BG" sz="1400" dirty="0" smtClean="0">
                <a:solidFill>
                  <a:srgbClr val="FF0000"/>
                </a:solidFill>
                <a:latin typeface="Book Antiqua" pitchFamily="18" charset="0"/>
              </a:rPr>
              <a:t> осигуряващи каскадно ползване на водите за различни цели.</a:t>
            </a:r>
          </a:p>
          <a:p>
            <a:pPr algn="just"/>
            <a:endParaRPr lang="bg-BG" sz="1400" dirty="0" smtClean="0">
              <a:solidFill>
                <a:srgbClr val="FF0000"/>
              </a:solidFill>
              <a:latin typeface="Book Antiqua" pitchFamily="18" charset="0"/>
            </a:endParaRPr>
          </a:p>
          <a:p>
            <a:pPr algn="just"/>
            <a:endParaRPr lang="bg-BG" sz="1400" dirty="0" smtClean="0">
              <a:solidFill>
                <a:srgbClr val="FF0000"/>
              </a:solidFill>
              <a:latin typeface="Book Antiqua" pitchFamily="18" charset="0"/>
            </a:endParaRPr>
          </a:p>
          <a:p>
            <a:pPr algn="just"/>
            <a:endParaRPr lang="bg-BG" sz="1400" dirty="0" smtClean="0">
              <a:solidFill>
                <a:srgbClr val="FF0000"/>
              </a:solidFill>
              <a:latin typeface="Book Antiqua" pitchFamily="18" charset="0"/>
            </a:endParaRPr>
          </a:p>
          <a:p>
            <a:pPr algn="just"/>
            <a:endParaRPr lang="bg-BG" sz="1400" dirty="0" smtClean="0">
              <a:solidFill>
                <a:srgbClr val="FF0000"/>
              </a:solidFill>
              <a:latin typeface="Book Antiqua" pitchFamily="18" charset="0"/>
            </a:endParaRPr>
          </a:p>
          <a:p>
            <a:pPr algn="just"/>
            <a:endParaRPr lang="bg-BG" sz="1400" dirty="0" smtClean="0">
              <a:solidFill>
                <a:srgbClr val="FF0000"/>
              </a:solidFill>
              <a:latin typeface="Book Antiqua" pitchFamily="18" charset="0"/>
            </a:endParaRPr>
          </a:p>
          <a:p>
            <a:pPr algn="just"/>
            <a:endParaRPr lang="bg-BG" sz="1400" dirty="0" smtClean="0">
              <a:solidFill>
                <a:srgbClr val="FF0000"/>
              </a:solidFill>
              <a:latin typeface="Book Antiqua" pitchFamily="18" charset="0"/>
            </a:endParaRPr>
          </a:p>
          <a:p>
            <a:pPr algn="just"/>
            <a:endParaRPr lang="bg-BG" sz="1400" dirty="0" smtClean="0">
              <a:solidFill>
                <a:srgbClr val="FF0000"/>
              </a:solidFill>
              <a:latin typeface="Book Antiqua" pitchFamily="18" charset="0"/>
            </a:endParaRPr>
          </a:p>
          <a:p>
            <a:pPr algn="just"/>
            <a:endParaRPr lang="bg-BG" sz="1400" dirty="0" smtClean="0">
              <a:solidFill>
                <a:srgbClr val="FF0000"/>
              </a:solidFill>
              <a:latin typeface="Book Antiqua" pitchFamily="18" charset="0"/>
            </a:endParaRPr>
          </a:p>
          <a:p>
            <a:pPr algn="just"/>
            <a:endParaRPr lang="bg-BG" sz="1400" dirty="0" smtClean="0">
              <a:solidFill>
                <a:srgbClr val="FF0000"/>
              </a:solidFill>
              <a:latin typeface="Book Antiqua" pitchFamily="18" charset="0"/>
            </a:endParaRPr>
          </a:p>
          <a:p>
            <a:pPr algn="just"/>
            <a:endParaRPr lang="bg-BG" sz="1400" dirty="0" smtClean="0">
              <a:solidFill>
                <a:srgbClr val="FF0000"/>
              </a:solidFill>
              <a:latin typeface="Book Antiqua" pitchFamily="18" charset="0"/>
            </a:endParaRPr>
          </a:p>
          <a:p>
            <a:pPr algn="just"/>
            <a:endParaRPr lang="bg-BG" sz="1400" dirty="0" smtClean="0">
              <a:solidFill>
                <a:srgbClr val="FF0000"/>
              </a:solidFill>
              <a:latin typeface="Book Antiqua" pitchFamily="18" charset="0"/>
            </a:endParaRPr>
          </a:p>
          <a:p>
            <a:pPr algn="just"/>
            <a:endParaRPr lang="bg-BG" sz="1400" dirty="0" smtClean="0">
              <a:solidFill>
                <a:srgbClr val="FF0000"/>
              </a:solidFill>
              <a:latin typeface="Book Antiqua" pitchFamily="18" charset="0"/>
            </a:endParaRPr>
          </a:p>
          <a:p>
            <a:pPr algn="just"/>
            <a:endParaRPr lang="bg-BG" sz="1400" dirty="0" smtClean="0">
              <a:solidFill>
                <a:srgbClr val="FF0000"/>
              </a:solidFill>
              <a:latin typeface="Book Antiqua" pitchFamily="18" charset="0"/>
            </a:endParaRPr>
          </a:p>
          <a:p>
            <a:pPr algn="just"/>
            <a:r>
              <a:rPr lang="bg-BG" sz="1400" dirty="0" smtClean="0">
                <a:solidFill>
                  <a:srgbClr val="FF0000"/>
                </a:solidFill>
                <a:latin typeface="Book Antiqua" pitchFamily="18" charset="0"/>
              </a:rPr>
              <a:t>                                          </a:t>
            </a:r>
          </a:p>
          <a:p>
            <a:pPr algn="just"/>
            <a:endParaRPr lang="bg-BG" sz="1400" dirty="0" smtClean="0">
              <a:solidFill>
                <a:srgbClr val="FF0000"/>
              </a:solidFill>
              <a:latin typeface="Book Antiqua" pitchFamily="18" charset="0"/>
            </a:endParaRPr>
          </a:p>
          <a:p>
            <a:pPr algn="just"/>
            <a:endParaRPr lang="bg-BG" sz="1400" dirty="0" smtClean="0">
              <a:solidFill>
                <a:srgbClr val="FF0000"/>
              </a:solidFill>
              <a:latin typeface="Book Antiqua" pitchFamily="18" charset="0"/>
            </a:endParaRPr>
          </a:p>
          <a:p>
            <a:pPr algn="ctr"/>
            <a:r>
              <a:rPr lang="bg-BG" sz="1400" dirty="0" smtClean="0">
                <a:solidFill>
                  <a:schemeClr val="tx1"/>
                </a:solidFill>
                <a:latin typeface="Book Antiqua" pitchFamily="18" charset="0"/>
              </a:rPr>
              <a:t>  Снимка №3. Сондаж 1хг от НМВ "Сапарева баня" </a:t>
            </a:r>
          </a:p>
          <a:p>
            <a:endParaRPr lang="bg-BG" dirty="0"/>
          </a:p>
        </p:txBody>
      </p:sp>
      <p:pic>
        <p:nvPicPr>
          <p:cNvPr id="4" name="Picture 3" descr="IMG_2155.JPG"/>
          <p:cNvPicPr/>
          <p:nvPr/>
        </p:nvPicPr>
        <p:blipFill>
          <a:blip r:embed="rId2" cstate="print"/>
          <a:stretch>
            <a:fillRect/>
          </a:stretch>
        </p:blipFill>
        <p:spPr>
          <a:xfrm>
            <a:off x="1979712" y="1916832"/>
            <a:ext cx="5184576" cy="3672408"/>
          </a:xfrm>
          <a:prstGeom prst="rect">
            <a:avLst/>
          </a:prstGeo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332656"/>
            <a:ext cx="8229600" cy="494928"/>
          </a:xfrm>
        </p:spPr>
        <p:txBody>
          <a:bodyPr>
            <a:normAutofit/>
          </a:bodyPr>
          <a:lstStyle/>
          <a:p>
            <a:pPr algn="ctr"/>
            <a:r>
              <a:rPr lang="bg-BG" sz="1200" dirty="0" smtClean="0">
                <a:solidFill>
                  <a:srgbClr val="3333FF"/>
                </a:solidFill>
                <a:latin typeface="Book Antiqua" pitchFamily="18" charset="0"/>
              </a:rPr>
              <a:t>Проблеми при експлоатацията на минералните води</a:t>
            </a:r>
            <a:endParaRPr lang="bg-BG" sz="1200" dirty="0"/>
          </a:p>
        </p:txBody>
      </p:sp>
      <p:pic>
        <p:nvPicPr>
          <p:cNvPr id="4" name="Content Placeholder 3" descr="IMG_5800.JPG"/>
          <p:cNvPicPr>
            <a:picLocks noGrp="1"/>
          </p:cNvPicPr>
          <p:nvPr>
            <p:ph idx="1"/>
          </p:nvPr>
        </p:nvPicPr>
        <p:blipFill>
          <a:blip r:embed="rId3" cstate="print"/>
          <a:stretch>
            <a:fillRect/>
          </a:stretch>
        </p:blipFill>
        <p:spPr>
          <a:xfrm>
            <a:off x="251520" y="1340768"/>
            <a:ext cx="4248472" cy="3528392"/>
          </a:xfrm>
          <a:prstGeom prst="rect">
            <a:avLst/>
          </a:prstGeom>
        </p:spPr>
      </p:pic>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bg-BG"/>
          </a:p>
        </p:txBody>
      </p:sp>
      <p:pic>
        <p:nvPicPr>
          <p:cNvPr id="26625" name="Picture 191" descr="IMG_6446.JPG"/>
          <p:cNvPicPr>
            <a:picLocks noChangeAspect="1" noChangeArrowheads="1"/>
          </p:cNvPicPr>
          <p:nvPr/>
        </p:nvPicPr>
        <p:blipFill>
          <a:blip r:embed="rId4" cstate="print"/>
          <a:srcRect/>
          <a:stretch>
            <a:fillRect/>
          </a:stretch>
        </p:blipFill>
        <p:spPr bwMode="auto">
          <a:xfrm>
            <a:off x="4644008" y="1340768"/>
            <a:ext cx="4332734" cy="3528392"/>
          </a:xfrm>
          <a:prstGeom prst="rect">
            <a:avLst/>
          </a:prstGeom>
          <a:noFill/>
        </p:spPr>
      </p:pic>
      <p:sp>
        <p:nvSpPr>
          <p:cNvPr id="26627" name="Rectangle 3"/>
          <p:cNvSpPr>
            <a:spLocks noChangeArrowheads="1"/>
          </p:cNvSpPr>
          <p:nvPr/>
        </p:nvSpPr>
        <p:spPr bwMode="auto">
          <a:xfrm>
            <a:off x="251520" y="522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Снимки с №№4.4-4.2.Сондаж Р-1 </a:t>
            </a:r>
            <a:r>
              <a:rPr kumimoji="0" lang="bg-BG" sz="12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хг</a:t>
            </a:r>
            <a:r>
              <a:rPr kumimoji="0" lang="bg-BG" sz="12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от НМВ "Чифлика".Начин на оборудване</a:t>
            </a:r>
            <a:endParaRPr kumimoji="0" lang="bg-BG"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016" y="4437112"/>
            <a:ext cx="4176464" cy="850099"/>
          </a:xfrm>
        </p:spPr>
        <p:txBody>
          <a:bodyPr>
            <a:normAutofit/>
          </a:bodyPr>
          <a:lstStyle/>
          <a:p>
            <a:pPr>
              <a:buNone/>
            </a:pPr>
            <a:r>
              <a:rPr lang="bg-BG" sz="1200" dirty="0" smtClean="0">
                <a:latin typeface="Book Antiqua" pitchFamily="18" charset="0"/>
                <a:ea typeface="Times New Roman" pitchFamily="18" charset="0"/>
                <a:cs typeface="Arial" pitchFamily="34" charset="0"/>
              </a:rPr>
              <a:t>Снимка № 5.2. Оборудване устието на Сондаж №Б-76 от НМВ "Слънчев бряг"</a:t>
            </a:r>
          </a:p>
          <a:p>
            <a:endParaRPr lang="bg-BG" dirty="0"/>
          </a:p>
        </p:txBody>
      </p:sp>
      <p:sp>
        <p:nvSpPr>
          <p:cNvPr id="3" name="Title 2"/>
          <p:cNvSpPr>
            <a:spLocks noGrp="1"/>
          </p:cNvSpPr>
          <p:nvPr>
            <p:ph type="title"/>
          </p:nvPr>
        </p:nvSpPr>
        <p:spPr>
          <a:xfrm>
            <a:off x="457200" y="274638"/>
            <a:ext cx="8229600" cy="418058"/>
          </a:xfrm>
        </p:spPr>
        <p:txBody>
          <a:bodyPr>
            <a:normAutofit/>
          </a:bodyPr>
          <a:lstStyle/>
          <a:p>
            <a:pPr algn="ctr"/>
            <a:r>
              <a:rPr lang="bg-BG" sz="1800" dirty="0" smtClean="0">
                <a:solidFill>
                  <a:srgbClr val="3333FF"/>
                </a:solidFill>
                <a:latin typeface="Book Antiqua" pitchFamily="18" charset="0"/>
              </a:rPr>
              <a:t>Проблеми при експлоатацията на минералните води</a:t>
            </a:r>
            <a:endParaRPr lang="bg-BG" sz="1800" dirty="0">
              <a:solidFill>
                <a:srgbClr val="3333FF"/>
              </a:solidFill>
            </a:endParaRPr>
          </a:p>
        </p:txBody>
      </p:sp>
      <p:pic>
        <p:nvPicPr>
          <p:cNvPr id="4" name="Picture 3" descr="IMG_6639.JPG"/>
          <p:cNvPicPr/>
          <p:nvPr/>
        </p:nvPicPr>
        <p:blipFill>
          <a:blip r:embed="rId2" cstate="print"/>
          <a:stretch>
            <a:fillRect/>
          </a:stretch>
        </p:blipFill>
        <p:spPr>
          <a:xfrm>
            <a:off x="323528" y="1052736"/>
            <a:ext cx="4176464" cy="3384376"/>
          </a:xfrm>
          <a:prstGeom prst="rect">
            <a:avLst/>
          </a:prstGeom>
        </p:spPr>
      </p:pic>
      <p:pic>
        <p:nvPicPr>
          <p:cNvPr id="5" name="Picture 4" descr="IMG_6651.JPG"/>
          <p:cNvPicPr/>
          <p:nvPr/>
        </p:nvPicPr>
        <p:blipFill>
          <a:blip r:embed="rId3" cstate="print"/>
          <a:stretch>
            <a:fillRect/>
          </a:stretch>
        </p:blipFill>
        <p:spPr>
          <a:xfrm>
            <a:off x="4716016" y="1052736"/>
            <a:ext cx="4228604" cy="3315469"/>
          </a:xfrm>
          <a:prstGeom prst="rect">
            <a:avLst/>
          </a:prstGeom>
        </p:spPr>
      </p:pic>
      <p:sp>
        <p:nvSpPr>
          <p:cNvPr id="40961" name="Rectangle 1"/>
          <p:cNvSpPr>
            <a:spLocks noChangeArrowheads="1"/>
          </p:cNvSpPr>
          <p:nvPr/>
        </p:nvSpPr>
        <p:spPr bwMode="auto">
          <a:xfrm>
            <a:off x="395536" y="4437112"/>
            <a:ext cx="4032448"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Снимка № 5.1. Оборудване устието на Сондаж №Б-1 от НМВ "Слънчев бряг"</a:t>
            </a:r>
            <a:endParaRPr kumimoji="0" lang="bg-BG"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692696"/>
            <a:ext cx="8229600" cy="5976664"/>
          </a:xfrm>
        </p:spPr>
        <p:txBody>
          <a:bodyPr>
            <a:normAutofit fontScale="85000" lnSpcReduction="20000"/>
          </a:bodyPr>
          <a:lstStyle/>
          <a:p>
            <a:r>
              <a:rPr lang="bg-BG" sz="1500" dirty="0" smtClean="0">
                <a:solidFill>
                  <a:srgbClr val="FF0000"/>
                </a:solidFill>
                <a:latin typeface="Book Antiqua" pitchFamily="18" charset="0"/>
              </a:rPr>
              <a:t>Сондаж № 1ВКП от НМВ "Рупите -Кожух" е в изключително лошо състояние правещо неговата експлоатация опасна.  Понастоящем помещението, в което е разположен Сондаж №1ВКП е затопено от излива на термални води. </a:t>
            </a:r>
            <a:r>
              <a:rPr lang="bg-BG" sz="1500" dirty="0" err="1" smtClean="0">
                <a:solidFill>
                  <a:srgbClr val="FF0000"/>
                </a:solidFill>
                <a:latin typeface="Book Antiqua" pitchFamily="18" charset="0"/>
              </a:rPr>
              <a:t>Тръбно-кранова</a:t>
            </a:r>
            <a:r>
              <a:rPr lang="bg-BG" sz="1500" dirty="0" smtClean="0">
                <a:solidFill>
                  <a:srgbClr val="FF0000"/>
                </a:solidFill>
                <a:latin typeface="Book Antiqua" pitchFamily="18" charset="0"/>
              </a:rPr>
              <a:t> апаратура с изводи не функционира. </a:t>
            </a:r>
            <a:r>
              <a:rPr lang="bg-BG" sz="1500" dirty="0" err="1" smtClean="0">
                <a:solidFill>
                  <a:srgbClr val="FF0000"/>
                </a:solidFill>
                <a:latin typeface="Book Antiqua" pitchFamily="18" charset="0"/>
              </a:rPr>
              <a:t>Експлотационна</a:t>
            </a:r>
            <a:r>
              <a:rPr lang="bg-BG" sz="1500" dirty="0" smtClean="0">
                <a:solidFill>
                  <a:srgbClr val="FF0000"/>
                </a:solidFill>
                <a:latin typeface="Book Antiqua" pitchFamily="18" charset="0"/>
              </a:rPr>
              <a:t> колона с външен диаметър </a:t>
            </a:r>
            <a:r>
              <a:rPr lang="bg-BG" sz="1500" dirty="0" smtClean="0">
                <a:solidFill>
                  <a:srgbClr val="FF0000"/>
                </a:solidFill>
                <a:latin typeface="Book Antiqua" pitchFamily="18" charset="0"/>
                <a:sym typeface="Technic"/>
              </a:rPr>
              <a:t></a:t>
            </a:r>
            <a:r>
              <a:rPr lang="bg-BG" sz="1500" dirty="0" smtClean="0">
                <a:solidFill>
                  <a:srgbClr val="FF0000"/>
                </a:solidFill>
                <a:latin typeface="Book Antiqua" pitchFamily="18" charset="0"/>
              </a:rPr>
              <a:t> 146 mm инсталирана от 0,00 – 36,30 m и  циментирана в целия интервал е силно корозирала предвид продължителността на експлоатация на съоръжението и установените  течове между </a:t>
            </a:r>
            <a:r>
              <a:rPr lang="bg-BG" sz="1500" dirty="0" err="1" smtClean="0">
                <a:solidFill>
                  <a:srgbClr val="FF0000"/>
                </a:solidFill>
                <a:latin typeface="Book Antiqua" pitchFamily="18" charset="0"/>
              </a:rPr>
              <a:t>кондукторната</a:t>
            </a:r>
            <a:r>
              <a:rPr lang="bg-BG" sz="1500" dirty="0" smtClean="0">
                <a:solidFill>
                  <a:srgbClr val="FF0000"/>
                </a:solidFill>
                <a:latin typeface="Book Antiqua" pitchFamily="18" charset="0"/>
              </a:rPr>
              <a:t> и експлоатационната колони. </a:t>
            </a:r>
            <a:r>
              <a:rPr lang="bg-BG" sz="1500" dirty="0" err="1" smtClean="0">
                <a:solidFill>
                  <a:srgbClr val="FF0000"/>
                </a:solidFill>
                <a:latin typeface="Book Antiqua" pitchFamily="18" charset="0"/>
              </a:rPr>
              <a:t>Каптажната</a:t>
            </a:r>
            <a:r>
              <a:rPr lang="bg-BG" sz="1500" dirty="0" smtClean="0">
                <a:solidFill>
                  <a:srgbClr val="FF0000"/>
                </a:solidFill>
                <a:latin typeface="Book Antiqua" pitchFamily="18" charset="0"/>
              </a:rPr>
              <a:t> шахта е силно напукана и нарушена, а арматурата е оголена. Водопроводните връзки и мрежа са частично нарушени. </a:t>
            </a:r>
          </a:p>
          <a:p>
            <a:r>
              <a:rPr lang="bg-BG" sz="1500" dirty="0" err="1" smtClean="0">
                <a:solidFill>
                  <a:srgbClr val="FF0000"/>
                </a:solidFill>
                <a:latin typeface="Book Antiqua" pitchFamily="18" charset="0"/>
              </a:rPr>
              <a:t>Крановото</a:t>
            </a:r>
            <a:r>
              <a:rPr lang="bg-BG" sz="1500" dirty="0" smtClean="0">
                <a:solidFill>
                  <a:srgbClr val="FF0000"/>
                </a:solidFill>
                <a:latin typeface="Book Antiqua" pitchFamily="18" charset="0"/>
              </a:rPr>
              <a:t> регулиране и на останалите сондажи от НМВ "Рупите -Кожух" е в лошо състояние поради високата агресивност на водата, която за три-четири седмици отлага около 1-2 мм </a:t>
            </a:r>
            <a:r>
              <a:rPr lang="bg-BG" sz="1500" dirty="0" err="1" smtClean="0">
                <a:solidFill>
                  <a:srgbClr val="FF0000"/>
                </a:solidFill>
                <a:latin typeface="Book Antiqua" pitchFamily="18" charset="0"/>
              </a:rPr>
              <a:t>арагонитни</a:t>
            </a:r>
            <a:r>
              <a:rPr lang="bg-BG" sz="1500" dirty="0" smtClean="0">
                <a:solidFill>
                  <a:srgbClr val="FF0000"/>
                </a:solidFill>
                <a:latin typeface="Book Antiqua" pitchFamily="18" charset="0"/>
              </a:rPr>
              <a:t> налепи, които запечатват крановете. Термалната вода е с високо съдържание на СО</a:t>
            </a:r>
            <a:r>
              <a:rPr lang="bg-BG" sz="1500" baseline="-25000" dirty="0" smtClean="0">
                <a:solidFill>
                  <a:srgbClr val="FF0000"/>
                </a:solidFill>
                <a:latin typeface="Book Antiqua" pitchFamily="18" charset="0"/>
              </a:rPr>
              <a:t>2</a:t>
            </a:r>
            <a:r>
              <a:rPr lang="bg-BG" sz="1500" dirty="0" smtClean="0">
                <a:solidFill>
                  <a:srgbClr val="FF0000"/>
                </a:solidFill>
                <a:latin typeface="Book Antiqua" pitchFamily="18" charset="0"/>
              </a:rPr>
              <a:t> и H</a:t>
            </a:r>
            <a:r>
              <a:rPr lang="bg-BG" sz="1500" baseline="-25000" dirty="0" smtClean="0">
                <a:solidFill>
                  <a:srgbClr val="FF0000"/>
                </a:solidFill>
                <a:latin typeface="Book Antiqua" pitchFamily="18" charset="0"/>
              </a:rPr>
              <a:t>2</a:t>
            </a:r>
            <a:r>
              <a:rPr lang="bg-BG" sz="1500" dirty="0" smtClean="0">
                <a:solidFill>
                  <a:srgbClr val="FF0000"/>
                </a:solidFill>
                <a:latin typeface="Book Antiqua" pitchFamily="18" charset="0"/>
              </a:rPr>
              <a:t>S и е силно агресивна спрямо бетон и железни тръби. </a:t>
            </a:r>
          </a:p>
          <a:p>
            <a:pPr>
              <a:buNone/>
            </a:pPr>
            <a:r>
              <a:rPr lang="bg-BG" dirty="0" smtClean="0"/>
              <a:t> </a:t>
            </a:r>
          </a:p>
          <a:p>
            <a:pPr>
              <a:buNone/>
            </a:pPr>
            <a:endParaRPr lang="bg-BG" dirty="0" smtClean="0"/>
          </a:p>
          <a:p>
            <a:pPr>
              <a:buNone/>
            </a:pPr>
            <a:endParaRPr lang="en-US" dirty="0" smtClean="0"/>
          </a:p>
          <a:p>
            <a:endParaRPr lang="en-US" dirty="0" smtClean="0"/>
          </a:p>
          <a:p>
            <a:endParaRPr lang="en-US" dirty="0" smtClean="0"/>
          </a:p>
          <a:p>
            <a:endParaRPr lang="en-US" dirty="0" smtClean="0"/>
          </a:p>
          <a:p>
            <a:endParaRPr lang="en-US" sz="1300" dirty="0" smtClean="0"/>
          </a:p>
          <a:p>
            <a:endParaRPr lang="bg-BG" sz="1300" dirty="0" smtClean="0"/>
          </a:p>
          <a:p>
            <a:endParaRPr lang="en-US" sz="1300" dirty="0" smtClean="0"/>
          </a:p>
          <a:p>
            <a:pPr algn="ctr"/>
            <a:endParaRPr lang="en-US" sz="1300" dirty="0" smtClean="0"/>
          </a:p>
          <a:p>
            <a:pPr algn="ctr"/>
            <a:endParaRPr lang="bg-BG" sz="1300" dirty="0" smtClean="0">
              <a:solidFill>
                <a:srgbClr val="FF0000"/>
              </a:solidFill>
              <a:latin typeface="Book Antiqua" pitchFamily="18" charset="0"/>
            </a:endParaRPr>
          </a:p>
          <a:p>
            <a:pPr algn="ctr">
              <a:buNone/>
            </a:pPr>
            <a:endParaRPr lang="bg-BG" sz="1300" dirty="0" smtClean="0">
              <a:solidFill>
                <a:srgbClr val="FF0000"/>
              </a:solidFill>
              <a:latin typeface="Book Antiqua" pitchFamily="18" charset="0"/>
            </a:endParaRPr>
          </a:p>
          <a:p>
            <a:pPr algn="ctr">
              <a:buNone/>
            </a:pPr>
            <a:r>
              <a:rPr lang="bg-BG" sz="1900" dirty="0" smtClean="0">
                <a:solidFill>
                  <a:srgbClr val="FF0000"/>
                </a:solidFill>
                <a:latin typeface="Book Antiqua" pitchFamily="18" charset="0"/>
              </a:rPr>
              <a:t>Снимки с №№ 6.1-6.2. Състояние на  Сондаж №1ВКП от НМВ "Рупите-м.Кожух”</a:t>
            </a:r>
          </a:p>
          <a:p>
            <a:r>
              <a:rPr lang="bg-BG" dirty="0" smtClean="0"/>
              <a:t> </a:t>
            </a:r>
          </a:p>
          <a:p>
            <a:endParaRPr lang="bg-BG" dirty="0"/>
          </a:p>
        </p:txBody>
      </p:sp>
      <p:sp>
        <p:nvSpPr>
          <p:cNvPr id="3" name="Title 2"/>
          <p:cNvSpPr>
            <a:spLocks noGrp="1"/>
          </p:cNvSpPr>
          <p:nvPr>
            <p:ph type="title"/>
          </p:nvPr>
        </p:nvSpPr>
        <p:spPr>
          <a:xfrm>
            <a:off x="457200" y="274638"/>
            <a:ext cx="8229600" cy="490066"/>
          </a:xfrm>
        </p:spPr>
        <p:txBody>
          <a:bodyPr>
            <a:normAutofit/>
          </a:bodyPr>
          <a:lstStyle/>
          <a:p>
            <a:pPr algn="ctr"/>
            <a:r>
              <a:rPr lang="bg-BG" sz="1400" dirty="0" smtClean="0">
                <a:solidFill>
                  <a:srgbClr val="3333FF"/>
                </a:solidFill>
                <a:latin typeface="Book Antiqua" pitchFamily="18" charset="0"/>
              </a:rPr>
              <a:t>Проблеми при експлоатацията на минералните води</a:t>
            </a:r>
            <a:endParaRPr lang="bg-BG" sz="1400" dirty="0"/>
          </a:p>
        </p:txBody>
      </p:sp>
      <p:pic>
        <p:nvPicPr>
          <p:cNvPr id="4" name="Picture 3" descr="IMG_4773.JPG"/>
          <p:cNvPicPr/>
          <p:nvPr/>
        </p:nvPicPr>
        <p:blipFill>
          <a:blip r:embed="rId2" cstate="print"/>
          <a:stretch>
            <a:fillRect/>
          </a:stretch>
        </p:blipFill>
        <p:spPr>
          <a:xfrm>
            <a:off x="827584" y="2780928"/>
            <a:ext cx="4065662" cy="3024336"/>
          </a:xfrm>
          <a:prstGeom prst="rect">
            <a:avLst/>
          </a:prstGeom>
        </p:spPr>
      </p:pic>
      <p:pic>
        <p:nvPicPr>
          <p:cNvPr id="5" name="Picture 4" descr="IMG_2180.JPG"/>
          <p:cNvPicPr/>
          <p:nvPr/>
        </p:nvPicPr>
        <p:blipFill>
          <a:blip r:embed="rId3" cstate="print"/>
          <a:stretch>
            <a:fillRect/>
          </a:stretch>
        </p:blipFill>
        <p:spPr>
          <a:xfrm>
            <a:off x="5076056" y="2780928"/>
            <a:ext cx="3744416" cy="302433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692696"/>
            <a:ext cx="8229600" cy="5544616"/>
          </a:xfrm>
        </p:spPr>
        <p:style>
          <a:lnRef idx="1">
            <a:schemeClr val="accent1"/>
          </a:lnRef>
          <a:fillRef idx="2">
            <a:schemeClr val="accent1"/>
          </a:fillRef>
          <a:effectRef idx="1">
            <a:schemeClr val="accent1"/>
          </a:effectRef>
          <a:fontRef idx="minor">
            <a:schemeClr val="dk1"/>
          </a:fontRef>
        </p:style>
        <p:txBody>
          <a:bodyPr>
            <a:normAutofit/>
          </a:bodyPr>
          <a:lstStyle/>
          <a:p>
            <a:pPr algn="just">
              <a:buNone/>
            </a:pPr>
            <a:r>
              <a:rPr lang="bg-BG" sz="1600" dirty="0" smtClean="0">
                <a:solidFill>
                  <a:srgbClr val="FF0000"/>
                </a:solidFill>
                <a:latin typeface="Book Antiqua" pitchFamily="18" charset="0"/>
              </a:rPr>
              <a:t>Като правило, в добро техническо състояние са </a:t>
            </a:r>
            <a:r>
              <a:rPr lang="bg-BG" sz="1600" dirty="0" err="1" smtClean="0">
                <a:solidFill>
                  <a:srgbClr val="FF0000"/>
                </a:solidFill>
                <a:latin typeface="Book Antiqua" pitchFamily="18" charset="0"/>
              </a:rPr>
              <a:t>водовземните</a:t>
            </a:r>
            <a:r>
              <a:rPr lang="bg-BG" sz="1600" dirty="0" smtClean="0">
                <a:solidFill>
                  <a:srgbClr val="FF0000"/>
                </a:solidFill>
                <a:latin typeface="Book Antiqua" pitchFamily="18" charset="0"/>
              </a:rPr>
              <a:t> съоръжения използвани на концесионен режим. Разписаните с концесионните договори права задължават концесионерът да поддържа </a:t>
            </a:r>
            <a:r>
              <a:rPr lang="bg-BG" sz="1600" dirty="0" err="1" smtClean="0">
                <a:solidFill>
                  <a:srgbClr val="FF0000"/>
                </a:solidFill>
                <a:latin typeface="Book Antiqua" pitchFamily="18" charset="0"/>
              </a:rPr>
              <a:t>вододземните</a:t>
            </a:r>
            <a:r>
              <a:rPr lang="bg-BG" sz="1600" dirty="0" smtClean="0">
                <a:solidFill>
                  <a:srgbClr val="FF0000"/>
                </a:solidFill>
                <a:latin typeface="Book Antiqua" pitchFamily="18" charset="0"/>
              </a:rPr>
              <a:t> съоръжения в добро техническо състояние. Като пример за такава добра практика е само състоянието на Сондаж №1хг експлоатиран приоритетно от "Интерхотел Сандански". </a:t>
            </a:r>
          </a:p>
          <a:p>
            <a:endParaRPr lang="bg-BG" sz="1500" dirty="0" smtClean="0">
              <a:solidFill>
                <a:srgbClr val="FF0000"/>
              </a:solidFill>
              <a:latin typeface="Book Antiqua" pitchFamily="18" charset="0"/>
            </a:endParaRPr>
          </a:p>
          <a:p>
            <a:endParaRPr lang="bg-BG" sz="1500" dirty="0" smtClean="0">
              <a:solidFill>
                <a:srgbClr val="FF0000"/>
              </a:solidFill>
              <a:latin typeface="Book Antiqua" pitchFamily="18" charset="0"/>
            </a:endParaRPr>
          </a:p>
          <a:p>
            <a:endParaRPr lang="bg-BG" sz="1500" dirty="0" smtClean="0">
              <a:solidFill>
                <a:srgbClr val="FF0000"/>
              </a:solidFill>
              <a:latin typeface="Book Antiqua" pitchFamily="18" charset="0"/>
            </a:endParaRPr>
          </a:p>
          <a:p>
            <a:endParaRPr lang="bg-BG" sz="1500" dirty="0" smtClean="0">
              <a:solidFill>
                <a:srgbClr val="FF0000"/>
              </a:solidFill>
              <a:latin typeface="Book Antiqua" pitchFamily="18" charset="0"/>
            </a:endParaRPr>
          </a:p>
          <a:p>
            <a:endParaRPr lang="bg-BG" sz="1500" dirty="0" smtClean="0">
              <a:solidFill>
                <a:srgbClr val="FF0000"/>
              </a:solidFill>
              <a:latin typeface="Book Antiqua" pitchFamily="18" charset="0"/>
            </a:endParaRPr>
          </a:p>
          <a:p>
            <a:endParaRPr lang="bg-BG" sz="1500" dirty="0" smtClean="0">
              <a:solidFill>
                <a:srgbClr val="FF0000"/>
              </a:solidFill>
              <a:latin typeface="Book Antiqua" pitchFamily="18" charset="0"/>
            </a:endParaRPr>
          </a:p>
          <a:p>
            <a:endParaRPr lang="bg-BG" sz="1500" dirty="0" smtClean="0">
              <a:solidFill>
                <a:srgbClr val="FF0000"/>
              </a:solidFill>
              <a:latin typeface="Book Antiqua" pitchFamily="18" charset="0"/>
            </a:endParaRPr>
          </a:p>
          <a:p>
            <a:endParaRPr lang="bg-BG" sz="1500" dirty="0" smtClean="0">
              <a:solidFill>
                <a:srgbClr val="FF0000"/>
              </a:solidFill>
              <a:latin typeface="Book Antiqua" pitchFamily="18" charset="0"/>
            </a:endParaRPr>
          </a:p>
          <a:p>
            <a:endParaRPr lang="bg-BG" sz="1500" dirty="0" smtClean="0">
              <a:solidFill>
                <a:srgbClr val="FF0000"/>
              </a:solidFill>
              <a:latin typeface="Book Antiqua" pitchFamily="18" charset="0"/>
            </a:endParaRPr>
          </a:p>
          <a:p>
            <a:endParaRPr lang="bg-BG" sz="1500" dirty="0" smtClean="0">
              <a:solidFill>
                <a:srgbClr val="FF0000"/>
              </a:solidFill>
              <a:latin typeface="Book Antiqua" pitchFamily="18" charset="0"/>
            </a:endParaRPr>
          </a:p>
          <a:p>
            <a:endParaRPr lang="bg-BG" sz="1500" dirty="0" smtClean="0">
              <a:solidFill>
                <a:srgbClr val="FF0000"/>
              </a:solidFill>
              <a:latin typeface="Book Antiqua" pitchFamily="18" charset="0"/>
            </a:endParaRPr>
          </a:p>
          <a:p>
            <a:pPr>
              <a:buNone/>
            </a:pPr>
            <a:endParaRPr lang="bg-BG" sz="1500" dirty="0" smtClean="0">
              <a:solidFill>
                <a:srgbClr val="FF0000"/>
              </a:solidFill>
              <a:latin typeface="Book Antiqua" pitchFamily="18" charset="0"/>
            </a:endParaRPr>
          </a:p>
          <a:p>
            <a:pPr algn="ctr">
              <a:buNone/>
            </a:pPr>
            <a:endParaRPr lang="bg-BG" sz="1500" dirty="0" smtClean="0">
              <a:solidFill>
                <a:srgbClr val="FF0000"/>
              </a:solidFill>
              <a:latin typeface="Book Antiqua" pitchFamily="18" charset="0"/>
            </a:endParaRPr>
          </a:p>
          <a:p>
            <a:pPr algn="ctr">
              <a:buNone/>
            </a:pPr>
            <a:r>
              <a:rPr lang="bg-BG" sz="1500" dirty="0" smtClean="0">
                <a:solidFill>
                  <a:srgbClr val="FF0000"/>
                </a:solidFill>
                <a:latin typeface="Book Antiqua" pitchFamily="18" charset="0"/>
              </a:rPr>
              <a:t>Снимка №7.Състояние на Сондаж №1хг от НМВ "Сандански"</a:t>
            </a:r>
          </a:p>
          <a:p>
            <a:endParaRPr lang="bg-BG" dirty="0"/>
          </a:p>
        </p:txBody>
      </p:sp>
      <p:sp>
        <p:nvSpPr>
          <p:cNvPr id="3" name="Title 2"/>
          <p:cNvSpPr>
            <a:spLocks noGrp="1"/>
          </p:cNvSpPr>
          <p:nvPr>
            <p:ph type="title"/>
          </p:nvPr>
        </p:nvSpPr>
        <p:spPr>
          <a:xfrm>
            <a:off x="457200" y="274638"/>
            <a:ext cx="8229600" cy="490066"/>
          </a:xfrm>
        </p:spPr>
        <p:txBody>
          <a:bodyPr>
            <a:normAutofit/>
          </a:bodyPr>
          <a:lstStyle/>
          <a:p>
            <a:pPr algn="ctr"/>
            <a:r>
              <a:rPr lang="bg-BG" sz="1600" dirty="0" smtClean="0">
                <a:solidFill>
                  <a:srgbClr val="3333FF"/>
                </a:solidFill>
                <a:latin typeface="Book Antiqua" pitchFamily="18" charset="0"/>
              </a:rPr>
              <a:t>Проблеми при експлоатацията на минералните води</a:t>
            </a:r>
            <a:endParaRPr lang="bg-BG" sz="1600" dirty="0"/>
          </a:p>
        </p:txBody>
      </p:sp>
      <p:pic>
        <p:nvPicPr>
          <p:cNvPr id="4" name="Picture 3" descr="IMG_7962.jpg"/>
          <p:cNvPicPr/>
          <p:nvPr/>
        </p:nvPicPr>
        <p:blipFill>
          <a:blip r:embed="rId2" cstate="print"/>
          <a:stretch>
            <a:fillRect/>
          </a:stretch>
        </p:blipFill>
        <p:spPr>
          <a:xfrm>
            <a:off x="2411760" y="2204864"/>
            <a:ext cx="4824536" cy="3528392"/>
          </a:xfrm>
          <a:prstGeom prst="rect">
            <a:avLst/>
          </a:prstGeom>
        </p:spPr>
      </p:pic>
    </p:spTree>
  </p:cSld>
  <p:clrMapOvr>
    <a:masterClrMapping/>
  </p:clrMapOvr>
  <p:transition spd="slow">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229600" cy="4525963"/>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bg-BG" sz="1600" b="1" dirty="0" smtClean="0">
                <a:solidFill>
                  <a:srgbClr val="FF0000"/>
                </a:solidFill>
                <a:latin typeface="Book Antiqua" pitchFamily="18" charset="0"/>
              </a:rPr>
              <a:t>Липсата на планирани средства по ремонт и реконструкция на </a:t>
            </a:r>
            <a:r>
              <a:rPr lang="bg-BG" sz="1600" b="1" dirty="0" err="1" smtClean="0">
                <a:solidFill>
                  <a:srgbClr val="FF0000"/>
                </a:solidFill>
                <a:latin typeface="Book Antiqua" pitchFamily="18" charset="0"/>
              </a:rPr>
              <a:t>водовземните</a:t>
            </a:r>
            <a:r>
              <a:rPr lang="bg-BG" sz="1600" b="1" dirty="0" smtClean="0">
                <a:solidFill>
                  <a:srgbClr val="FF0000"/>
                </a:solidFill>
                <a:latin typeface="Book Antiqua" pitchFamily="18" charset="0"/>
              </a:rPr>
              <a:t> съоръжения в някои НМВ ще превърне ползването на минерални води  в близкото бъдеще  невъзможно. </a:t>
            </a:r>
            <a:endParaRPr lang="bg-BG" sz="1600" dirty="0" smtClean="0">
              <a:solidFill>
                <a:srgbClr val="FF0000"/>
              </a:solidFill>
              <a:latin typeface="Book Antiqua" pitchFamily="18" charset="0"/>
            </a:endParaRPr>
          </a:p>
          <a:p>
            <a:pPr algn="just"/>
            <a:r>
              <a:rPr lang="bg-BG" sz="1600" dirty="0" smtClean="0">
                <a:solidFill>
                  <a:srgbClr val="FF0000"/>
                </a:solidFill>
                <a:latin typeface="Book Antiqua" pitchFamily="18" charset="0"/>
              </a:rPr>
              <a:t>Дългата експлоатация на водните ресурси със сондажен фонд построен преди повече от 50 години предизвика износване в различните му елементи водещи до проблеми с експлоатацията. Решаването на тези проблеми е свързано както с хидродинамични оценки, така и с техническо оценяване състоянието на сондажите.</a:t>
            </a:r>
          </a:p>
          <a:p>
            <a:pPr algn="just"/>
            <a:r>
              <a:rPr lang="bg-BG" sz="1600" dirty="0" smtClean="0">
                <a:solidFill>
                  <a:srgbClr val="FF0000"/>
                </a:solidFill>
                <a:latin typeface="Book Antiqua" pitchFamily="18" charset="0"/>
              </a:rPr>
              <a:t>Принципно за  определянето състоянието на сондажния фонд използван за добив на геотермални води е нужно разработването на методичен подход включващ различни технически средства и технологии. Целта на този подход е с бързо и с малки разходи да се определят водоизточниците, чиято работа – дебит, налягане и позволят бъдеща ефективна експлоатация след капитален ремонт, от една страна и сондажите които трябва да се ликвидират и да се изградят нови такива с оглед поддържане или увеличаване на добиваните количества вода.</a:t>
            </a:r>
          </a:p>
          <a:p>
            <a:endParaRPr lang="bg-BG" dirty="0"/>
          </a:p>
        </p:txBody>
      </p:sp>
      <p:sp>
        <p:nvSpPr>
          <p:cNvPr id="3" name="Title 2"/>
          <p:cNvSpPr>
            <a:spLocks noGrp="1"/>
          </p:cNvSpPr>
          <p:nvPr>
            <p:ph type="title"/>
          </p:nvPr>
        </p:nvSpPr>
        <p:spPr/>
        <p:txBody>
          <a:bodyPr>
            <a:normAutofit/>
          </a:bodyPr>
          <a:lstStyle/>
          <a:p>
            <a:pPr algn="ctr"/>
            <a:r>
              <a:rPr lang="bg-BG" sz="1400" dirty="0" smtClean="0">
                <a:solidFill>
                  <a:srgbClr val="3333FF"/>
                </a:solidFill>
                <a:latin typeface="Book Antiqua" pitchFamily="18" charset="0"/>
              </a:rPr>
              <a:t>Проблеми при експлоатацията на минералните води</a:t>
            </a:r>
            <a:endParaRPr lang="bg-BG" sz="1400" dirty="0"/>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836712"/>
            <a:ext cx="8229600" cy="5904656"/>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buNone/>
            </a:pPr>
            <a:r>
              <a:rPr lang="bg-BG" sz="4300" b="1" dirty="0" smtClean="0">
                <a:solidFill>
                  <a:srgbClr val="FF0000"/>
                </a:solidFill>
                <a:latin typeface="Book Antiqua" pitchFamily="18" charset="0"/>
              </a:rPr>
              <a:t>За </a:t>
            </a:r>
            <a:r>
              <a:rPr lang="bg-BG" sz="5600" b="1" dirty="0" smtClean="0">
                <a:solidFill>
                  <a:srgbClr val="FF0000"/>
                </a:solidFill>
                <a:latin typeface="Book Antiqua" pitchFamily="18" charset="0"/>
              </a:rPr>
              <a:t>определяне техническото състояние на геотермалните водоизточници предлагаме провеждане на комплекс от експресни изследвания включващи следните дейности:</a:t>
            </a:r>
            <a:endParaRPr lang="bg-BG" sz="5600" dirty="0" smtClean="0">
              <a:solidFill>
                <a:srgbClr val="FF0000"/>
              </a:solidFill>
              <a:latin typeface="Book Antiqua" pitchFamily="18" charset="0"/>
            </a:endParaRPr>
          </a:p>
          <a:p>
            <a:pPr lvl="0"/>
            <a:r>
              <a:rPr lang="bg-BG" sz="5600" dirty="0" smtClean="0">
                <a:solidFill>
                  <a:srgbClr val="FF0000"/>
                </a:solidFill>
                <a:latin typeface="Book Antiqua" pitchFamily="18" charset="0"/>
              </a:rPr>
              <a:t>Оценяване състоянието на устието и </a:t>
            </a:r>
            <a:r>
              <a:rPr lang="bg-BG" sz="5600" dirty="0" err="1" smtClean="0">
                <a:solidFill>
                  <a:srgbClr val="FF0000"/>
                </a:solidFill>
                <a:latin typeface="Book Antiqua" pitchFamily="18" charset="0"/>
              </a:rPr>
              <a:t>устиевото</a:t>
            </a:r>
            <a:r>
              <a:rPr lang="bg-BG" sz="5600" dirty="0" smtClean="0">
                <a:solidFill>
                  <a:srgbClr val="FF0000"/>
                </a:solidFill>
                <a:latin typeface="Book Antiqua" pitchFamily="18" charset="0"/>
              </a:rPr>
              <a:t> оборудване на геотермалните водоизточници.</a:t>
            </a:r>
          </a:p>
          <a:p>
            <a:pPr lvl="0"/>
            <a:r>
              <a:rPr lang="bg-BG" sz="5600" dirty="0" smtClean="0">
                <a:solidFill>
                  <a:srgbClr val="FF0000"/>
                </a:solidFill>
                <a:latin typeface="Book Antiqua" pitchFamily="18" charset="0"/>
              </a:rPr>
              <a:t>Оценяване на състоянието на подемните колони и помпите (където има  такива);</a:t>
            </a:r>
          </a:p>
          <a:p>
            <a:pPr lvl="0"/>
            <a:r>
              <a:rPr lang="bg-BG" sz="5600" dirty="0" smtClean="0">
                <a:solidFill>
                  <a:srgbClr val="FF0000"/>
                </a:solidFill>
                <a:latin typeface="Book Antiqua" pitchFamily="18" charset="0"/>
              </a:rPr>
              <a:t>Оценяване на състоянието на забоя на сондажите  при възможност;</a:t>
            </a:r>
          </a:p>
          <a:p>
            <a:pPr lvl="0"/>
            <a:r>
              <a:rPr lang="bg-BG" sz="5600" dirty="0" smtClean="0">
                <a:solidFill>
                  <a:srgbClr val="FF0000"/>
                </a:solidFill>
                <a:latin typeface="Book Antiqua" pitchFamily="18" charset="0"/>
              </a:rPr>
              <a:t>Оценяване на състоянието на извършената </a:t>
            </a:r>
            <a:r>
              <a:rPr lang="bg-BG" sz="5600" dirty="0" err="1" smtClean="0">
                <a:solidFill>
                  <a:srgbClr val="FF0000"/>
                </a:solidFill>
                <a:latin typeface="Book Antiqua" pitchFamily="18" charset="0"/>
              </a:rPr>
              <a:t>затръбна</a:t>
            </a:r>
            <a:r>
              <a:rPr lang="bg-BG" sz="5600" dirty="0" smtClean="0">
                <a:solidFill>
                  <a:srgbClr val="FF0000"/>
                </a:solidFill>
                <a:latin typeface="Book Antiqua" pitchFamily="18" charset="0"/>
              </a:rPr>
              <a:t> </a:t>
            </a:r>
            <a:r>
              <a:rPr lang="bg-BG" sz="5600" dirty="0" err="1" smtClean="0">
                <a:solidFill>
                  <a:srgbClr val="FF0000"/>
                </a:solidFill>
                <a:latin typeface="Book Antiqua" pitchFamily="18" charset="0"/>
              </a:rPr>
              <a:t>циментация</a:t>
            </a:r>
            <a:r>
              <a:rPr lang="bg-BG" sz="5600" dirty="0" smtClean="0">
                <a:solidFill>
                  <a:srgbClr val="FF0000"/>
                </a:solidFill>
                <a:latin typeface="Book Antiqua" pitchFamily="18" charset="0"/>
              </a:rPr>
              <a:t>  и обсадната/</a:t>
            </a:r>
            <a:r>
              <a:rPr lang="bg-BG" sz="5600" dirty="0" err="1" smtClean="0">
                <a:solidFill>
                  <a:srgbClr val="FF0000"/>
                </a:solidFill>
                <a:latin typeface="Book Antiqua" pitchFamily="18" charset="0"/>
              </a:rPr>
              <a:t>ните</a:t>
            </a:r>
            <a:r>
              <a:rPr lang="bg-BG" sz="5600" dirty="0" smtClean="0">
                <a:solidFill>
                  <a:srgbClr val="FF0000"/>
                </a:solidFill>
                <a:latin typeface="Book Antiqua" pitchFamily="18" charset="0"/>
              </a:rPr>
              <a:t> колони;</a:t>
            </a:r>
          </a:p>
          <a:p>
            <a:pPr lvl="0"/>
            <a:r>
              <a:rPr lang="bg-BG" sz="5600" dirty="0" smtClean="0">
                <a:solidFill>
                  <a:srgbClr val="FF0000"/>
                </a:solidFill>
                <a:latin typeface="Book Antiqua" pitchFamily="18" charset="0"/>
              </a:rPr>
              <a:t>Оценяване на състоянието на обсадните колони, в.т:.</a:t>
            </a:r>
          </a:p>
          <a:p>
            <a:pPr lvl="1"/>
            <a:r>
              <a:rPr lang="bg-BG" sz="5600" dirty="0" smtClean="0">
                <a:solidFill>
                  <a:srgbClr val="FF0000"/>
                </a:solidFill>
                <a:latin typeface="Book Antiqua" pitchFamily="18" charset="0"/>
              </a:rPr>
              <a:t>Проходимост.</a:t>
            </a:r>
          </a:p>
          <a:p>
            <a:pPr lvl="1"/>
            <a:r>
              <a:rPr lang="bg-BG" sz="5600" dirty="0" smtClean="0">
                <a:solidFill>
                  <a:srgbClr val="FF0000"/>
                </a:solidFill>
                <a:latin typeface="Book Antiqua" pitchFamily="18" charset="0"/>
              </a:rPr>
              <a:t>Херметичност.</a:t>
            </a:r>
          </a:p>
          <a:p>
            <a:pPr lvl="1"/>
            <a:r>
              <a:rPr lang="bg-BG" sz="5600" dirty="0" smtClean="0">
                <a:solidFill>
                  <a:srgbClr val="FF0000"/>
                </a:solidFill>
                <a:latin typeface="Book Antiqua" pitchFamily="18" charset="0"/>
              </a:rPr>
              <a:t>Износване/корозия;</a:t>
            </a:r>
          </a:p>
          <a:p>
            <a:pPr lvl="0"/>
            <a:r>
              <a:rPr lang="bg-BG" sz="5600" dirty="0" smtClean="0">
                <a:solidFill>
                  <a:srgbClr val="FF0000"/>
                </a:solidFill>
                <a:latin typeface="Book Antiqua" pitchFamily="18" charset="0"/>
              </a:rPr>
              <a:t>Оценяване на </a:t>
            </a:r>
            <a:r>
              <a:rPr lang="bg-BG" sz="5600" dirty="0" err="1" smtClean="0">
                <a:solidFill>
                  <a:srgbClr val="FF0000"/>
                </a:solidFill>
                <a:latin typeface="Book Antiqua" pitchFamily="18" charset="0"/>
              </a:rPr>
              <a:t>съобщаемостта</a:t>
            </a:r>
            <a:r>
              <a:rPr lang="bg-BG" sz="5600" dirty="0" smtClean="0">
                <a:solidFill>
                  <a:srgbClr val="FF0000"/>
                </a:solidFill>
                <a:latin typeface="Book Antiqua" pitchFamily="18" charset="0"/>
              </a:rPr>
              <a:t> между различни хидродинамични хоризонти.</a:t>
            </a:r>
          </a:p>
          <a:p>
            <a:pPr>
              <a:buNone/>
            </a:pPr>
            <a:r>
              <a:rPr lang="bg-BG" sz="5600" dirty="0" smtClean="0">
                <a:solidFill>
                  <a:srgbClr val="FF0000"/>
                </a:solidFill>
                <a:latin typeface="Book Antiqua" pitchFamily="18" charset="0"/>
              </a:rPr>
              <a:t>Описаните по-горе изследвания се извършват като се използват различни технически средства и методични подходи. Някои от тях са приложими само при определени сондажи, но ще бъдат дадени като принципна схема за оценяване на геотермални водоизточници.</a:t>
            </a:r>
          </a:p>
          <a:p>
            <a:pPr lvl="0"/>
            <a:r>
              <a:rPr lang="bg-BG" sz="5600" b="1" dirty="0" smtClean="0">
                <a:solidFill>
                  <a:srgbClr val="FF0000"/>
                </a:solidFill>
                <a:latin typeface="Book Antiqua" pitchFamily="18" charset="0"/>
              </a:rPr>
              <a:t>Оценяване състоянието на устието и </a:t>
            </a:r>
            <a:r>
              <a:rPr lang="bg-BG" sz="5600" b="1" dirty="0" err="1" smtClean="0">
                <a:solidFill>
                  <a:srgbClr val="FF0000"/>
                </a:solidFill>
                <a:latin typeface="Book Antiqua" pitchFamily="18" charset="0"/>
              </a:rPr>
              <a:t>устиевото</a:t>
            </a:r>
            <a:r>
              <a:rPr lang="bg-BG" sz="5600" b="1" dirty="0" smtClean="0">
                <a:solidFill>
                  <a:srgbClr val="FF0000"/>
                </a:solidFill>
                <a:latin typeface="Book Antiqua" pitchFamily="18" charset="0"/>
              </a:rPr>
              <a:t> оборудване. </a:t>
            </a:r>
            <a:r>
              <a:rPr lang="bg-BG" sz="5600" dirty="0" smtClean="0">
                <a:solidFill>
                  <a:srgbClr val="FF0000"/>
                </a:solidFill>
                <a:latin typeface="Book Antiqua" pitchFamily="18" charset="0"/>
              </a:rPr>
              <a:t>Тази  оценка включва следните по-важни елементи:</a:t>
            </a:r>
          </a:p>
          <a:p>
            <a:pPr lvl="0">
              <a:buFont typeface="Courier New" pitchFamily="49" charset="0"/>
              <a:buChar char="o"/>
            </a:pPr>
            <a:r>
              <a:rPr lang="bg-BG" sz="5600" dirty="0" smtClean="0">
                <a:solidFill>
                  <a:srgbClr val="FF0000"/>
                </a:solidFill>
                <a:latin typeface="Book Antiqua" pitchFamily="18" charset="0"/>
              </a:rPr>
              <a:t>Прави се оглед на шахтата на сондажа; </a:t>
            </a:r>
          </a:p>
          <a:p>
            <a:pPr lvl="0">
              <a:buFont typeface="Courier New" pitchFamily="49" charset="0"/>
              <a:buChar char="o"/>
            </a:pPr>
            <a:r>
              <a:rPr lang="bg-BG" sz="5600" dirty="0" smtClean="0">
                <a:solidFill>
                  <a:srgbClr val="FF0000"/>
                </a:solidFill>
                <a:latin typeface="Book Antiqua" pitchFamily="18" charset="0"/>
              </a:rPr>
              <a:t>Установява се състоянието на колонната глава/</a:t>
            </a:r>
            <a:r>
              <a:rPr lang="bg-BG" sz="5600" dirty="0" err="1" smtClean="0">
                <a:solidFill>
                  <a:srgbClr val="FF0000"/>
                </a:solidFill>
                <a:latin typeface="Book Antiqua" pitchFamily="18" charset="0"/>
              </a:rPr>
              <a:t>фланците</a:t>
            </a:r>
            <a:r>
              <a:rPr lang="bg-BG" sz="5600" dirty="0" smtClean="0">
                <a:solidFill>
                  <a:srgbClr val="FF0000"/>
                </a:solidFill>
                <a:latin typeface="Book Antiqua" pitchFamily="18" charset="0"/>
              </a:rPr>
              <a:t>;</a:t>
            </a:r>
          </a:p>
          <a:p>
            <a:pPr lvl="0">
              <a:buFont typeface="Courier New" pitchFamily="49" charset="0"/>
              <a:buChar char="o"/>
            </a:pPr>
            <a:r>
              <a:rPr lang="bg-BG" sz="5600" dirty="0" smtClean="0">
                <a:solidFill>
                  <a:srgbClr val="FF0000"/>
                </a:solidFill>
                <a:latin typeface="Book Antiqua" pitchFamily="18" charset="0"/>
              </a:rPr>
              <a:t>Проверява се херметичността на колонната глава;</a:t>
            </a:r>
          </a:p>
          <a:p>
            <a:pPr lvl="0">
              <a:buFont typeface="Courier New" pitchFamily="49" charset="0"/>
              <a:buChar char="o"/>
            </a:pPr>
            <a:r>
              <a:rPr lang="bg-BG" sz="5600" dirty="0" smtClean="0">
                <a:solidFill>
                  <a:srgbClr val="FF0000"/>
                </a:solidFill>
                <a:latin typeface="Book Antiqua" pitchFamily="18" charset="0"/>
              </a:rPr>
              <a:t>Установяват се поражения от ръжда и механични повреди;</a:t>
            </a:r>
          </a:p>
          <a:p>
            <a:r>
              <a:rPr lang="bg-BG" sz="5600" b="1" dirty="0" smtClean="0">
                <a:solidFill>
                  <a:srgbClr val="FF0000"/>
                </a:solidFill>
                <a:latin typeface="Book Antiqua" pitchFamily="18" charset="0"/>
              </a:rPr>
              <a:t>Оценяване на състоянието на забоя на сондажа. </a:t>
            </a:r>
            <a:r>
              <a:rPr lang="bg-BG" sz="5600" dirty="0" smtClean="0">
                <a:solidFill>
                  <a:srgbClr val="FF0000"/>
                </a:solidFill>
                <a:latin typeface="Book Antiqua" pitchFamily="18" charset="0"/>
              </a:rPr>
              <a:t>Извършват се следните дейности:</a:t>
            </a:r>
          </a:p>
          <a:p>
            <a:pPr>
              <a:buFont typeface="Courier New" pitchFamily="49" charset="0"/>
              <a:buChar char="o"/>
            </a:pPr>
            <a:r>
              <a:rPr lang="bg-BG" sz="5600" dirty="0" smtClean="0">
                <a:solidFill>
                  <a:srgbClr val="FF0000"/>
                </a:solidFill>
                <a:latin typeface="Book Antiqua" pitchFamily="18" charset="0"/>
              </a:rPr>
              <a:t>Измерване на дълбочината на сондажа;</a:t>
            </a:r>
          </a:p>
          <a:p>
            <a:pPr>
              <a:buFont typeface="Courier New" pitchFamily="49" charset="0"/>
              <a:buChar char="o"/>
            </a:pPr>
            <a:r>
              <a:rPr lang="bg-BG" sz="5600" dirty="0" smtClean="0">
                <a:solidFill>
                  <a:srgbClr val="FF0000"/>
                </a:solidFill>
                <a:latin typeface="Book Antiqua" pitchFamily="18" charset="0"/>
              </a:rPr>
              <a:t>Измерване на диаметъра на сондажа (при сондажи с открит ствол);</a:t>
            </a:r>
          </a:p>
          <a:p>
            <a:pPr>
              <a:buFont typeface="Courier New" pitchFamily="49" charset="0"/>
              <a:buChar char="o"/>
            </a:pPr>
            <a:r>
              <a:rPr lang="bg-BG" sz="5600" dirty="0" smtClean="0">
                <a:solidFill>
                  <a:srgbClr val="FF0000"/>
                </a:solidFill>
                <a:latin typeface="Book Antiqua" pitchFamily="18" charset="0"/>
              </a:rPr>
              <a:t>Определяне на замърсяването на забоя от пясък, </a:t>
            </a:r>
            <a:r>
              <a:rPr lang="bg-BG" sz="5600" dirty="0" err="1" smtClean="0">
                <a:solidFill>
                  <a:srgbClr val="FF0000"/>
                </a:solidFill>
                <a:latin typeface="Book Antiqua" pitchFamily="18" charset="0"/>
              </a:rPr>
              <a:t>обрушки</a:t>
            </a:r>
            <a:r>
              <a:rPr lang="bg-BG" sz="5600" dirty="0" smtClean="0">
                <a:solidFill>
                  <a:srgbClr val="FF0000"/>
                </a:solidFill>
                <a:latin typeface="Book Antiqua" pitchFamily="18" charset="0"/>
              </a:rPr>
              <a:t> или други материали;</a:t>
            </a:r>
          </a:p>
          <a:p>
            <a:pPr>
              <a:buFont typeface="Courier New" pitchFamily="49" charset="0"/>
              <a:buChar char="o"/>
            </a:pPr>
            <a:endParaRPr lang="bg-BG" sz="4300" b="1" dirty="0" smtClean="0">
              <a:solidFill>
                <a:srgbClr val="FF0000"/>
              </a:solidFill>
              <a:latin typeface="Book Antiqua" pitchFamily="18" charset="0"/>
            </a:endParaRPr>
          </a:p>
          <a:p>
            <a:pPr>
              <a:buNone/>
            </a:pPr>
            <a:r>
              <a:rPr lang="bg-BG" sz="4300" b="1" dirty="0" smtClean="0">
                <a:solidFill>
                  <a:srgbClr val="FF0000"/>
                </a:solidFill>
                <a:latin typeface="Book Antiqua" pitchFamily="18" charset="0"/>
              </a:rPr>
              <a:t> </a:t>
            </a:r>
          </a:p>
          <a:p>
            <a:endParaRPr lang="bg-BG" dirty="0">
              <a:solidFill>
                <a:srgbClr val="FF0000"/>
              </a:solidFill>
              <a:latin typeface="Book Antiqua" pitchFamily="18" charset="0"/>
            </a:endParaRPr>
          </a:p>
        </p:txBody>
      </p:sp>
      <p:sp>
        <p:nvSpPr>
          <p:cNvPr id="3" name="Title 2"/>
          <p:cNvSpPr>
            <a:spLocks noGrp="1"/>
          </p:cNvSpPr>
          <p:nvPr>
            <p:ph type="title"/>
          </p:nvPr>
        </p:nvSpPr>
        <p:spPr>
          <a:xfrm>
            <a:off x="457200" y="274638"/>
            <a:ext cx="8229600" cy="562074"/>
          </a:xfrm>
        </p:spPr>
        <p:txBody>
          <a:bodyPr>
            <a:normAutofit/>
          </a:bodyPr>
          <a:lstStyle/>
          <a:p>
            <a:pPr algn="ctr"/>
            <a:r>
              <a:rPr lang="bg-BG" sz="1600" dirty="0" smtClean="0">
                <a:solidFill>
                  <a:srgbClr val="3333FF"/>
                </a:solidFill>
                <a:latin typeface="Book Antiqua" pitchFamily="18" charset="0"/>
              </a:rPr>
              <a:t>Проблеми при експлоатацията на минералните води</a:t>
            </a:r>
            <a:endParaRPr lang="bg-BG" sz="1600" dirty="0"/>
          </a:p>
        </p:txBody>
      </p:sp>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692697"/>
            <a:ext cx="7859216" cy="5184576"/>
          </a:xfrm>
        </p:spPr>
        <p:style>
          <a:lnRef idx="1">
            <a:schemeClr val="accent1"/>
          </a:lnRef>
          <a:fillRef idx="2">
            <a:schemeClr val="accent1"/>
          </a:fillRef>
          <a:effectRef idx="1">
            <a:schemeClr val="accent1"/>
          </a:effectRef>
          <a:fontRef idx="minor">
            <a:schemeClr val="dk1"/>
          </a:fontRef>
        </p:style>
        <p:txBody>
          <a:bodyPr>
            <a:normAutofit fontScale="32500" lnSpcReduction="20000"/>
          </a:bodyPr>
          <a:lstStyle/>
          <a:p>
            <a:pPr>
              <a:buNone/>
            </a:pPr>
            <a:r>
              <a:rPr lang="bg-BG" dirty="0" smtClean="0"/>
              <a:t> </a:t>
            </a:r>
          </a:p>
          <a:p>
            <a:pPr lvl="0"/>
            <a:r>
              <a:rPr lang="bg-BG" sz="4000" b="1" dirty="0" smtClean="0">
                <a:solidFill>
                  <a:srgbClr val="FF0000"/>
                </a:solidFill>
                <a:latin typeface="Book Antiqua" pitchFamily="18" charset="0"/>
              </a:rPr>
              <a:t>Оценяване на състоянието на обсадните колони. </a:t>
            </a:r>
            <a:r>
              <a:rPr lang="bg-BG" sz="4000" dirty="0" smtClean="0">
                <a:solidFill>
                  <a:srgbClr val="FF0000"/>
                </a:solidFill>
                <a:latin typeface="Book Antiqua" pitchFamily="18" charset="0"/>
              </a:rPr>
              <a:t>Извършват се следните операции:</a:t>
            </a:r>
          </a:p>
          <a:p>
            <a:pPr lvl="0"/>
            <a:r>
              <a:rPr lang="bg-BG" sz="4000" dirty="0" err="1" smtClean="0">
                <a:solidFill>
                  <a:srgbClr val="FF0000"/>
                </a:solidFill>
                <a:latin typeface="Book Antiqua" pitchFamily="18" charset="0"/>
              </a:rPr>
              <a:t>Шаблониране</a:t>
            </a:r>
            <a:r>
              <a:rPr lang="bg-BG" sz="4000" dirty="0" smtClean="0">
                <a:solidFill>
                  <a:srgbClr val="FF0000"/>
                </a:solidFill>
                <a:latin typeface="Book Antiqua" pitchFamily="18" charset="0"/>
              </a:rPr>
              <a:t> на обсадната колона.</a:t>
            </a:r>
          </a:p>
          <a:p>
            <a:pPr lvl="0"/>
            <a:r>
              <a:rPr lang="bg-BG" sz="4000" dirty="0" err="1" smtClean="0">
                <a:solidFill>
                  <a:srgbClr val="FF0000"/>
                </a:solidFill>
                <a:latin typeface="Book Antiqua" pitchFamily="18" charset="0"/>
              </a:rPr>
              <a:t>Опресоване</a:t>
            </a:r>
            <a:r>
              <a:rPr lang="bg-BG" sz="4000" dirty="0" smtClean="0">
                <a:solidFill>
                  <a:srgbClr val="FF0000"/>
                </a:solidFill>
                <a:latin typeface="Book Antiqua" pitchFamily="18" charset="0"/>
              </a:rPr>
              <a:t> на обсадната колона с помощта на забоен и </a:t>
            </a:r>
            <a:r>
              <a:rPr lang="bg-BG" sz="4000" dirty="0" err="1" smtClean="0">
                <a:solidFill>
                  <a:srgbClr val="FF0000"/>
                </a:solidFill>
                <a:latin typeface="Book Antiqua" pitchFamily="18" charset="0"/>
              </a:rPr>
              <a:t>устиев</a:t>
            </a:r>
            <a:r>
              <a:rPr lang="bg-BG" sz="4000" dirty="0" smtClean="0">
                <a:solidFill>
                  <a:srgbClr val="FF0000"/>
                </a:solidFill>
                <a:latin typeface="Book Antiqua" pitchFamily="18" charset="0"/>
              </a:rPr>
              <a:t> </a:t>
            </a:r>
            <a:r>
              <a:rPr lang="bg-BG" sz="4000" dirty="0" err="1" smtClean="0">
                <a:solidFill>
                  <a:srgbClr val="FF0000"/>
                </a:solidFill>
                <a:latin typeface="Book Antiqua" pitchFamily="18" charset="0"/>
              </a:rPr>
              <a:t>пакер</a:t>
            </a:r>
            <a:r>
              <a:rPr lang="bg-BG" sz="4000" dirty="0" smtClean="0">
                <a:solidFill>
                  <a:srgbClr val="FF0000"/>
                </a:solidFill>
                <a:latin typeface="Book Antiqua" pitchFamily="18" charset="0"/>
              </a:rPr>
              <a:t>.</a:t>
            </a:r>
          </a:p>
          <a:p>
            <a:pPr lvl="0"/>
            <a:r>
              <a:rPr lang="bg-BG" sz="4000" dirty="0" smtClean="0">
                <a:solidFill>
                  <a:srgbClr val="FF0000"/>
                </a:solidFill>
                <a:latin typeface="Book Antiqua" pitchFamily="18" charset="0"/>
              </a:rPr>
              <a:t>Видео наблюдение на открития ствол и </a:t>
            </a:r>
            <a:r>
              <a:rPr lang="bg-BG" sz="4000" dirty="0" err="1" smtClean="0">
                <a:solidFill>
                  <a:srgbClr val="FF0000"/>
                </a:solidFill>
                <a:latin typeface="Book Antiqua" pitchFamily="18" charset="0"/>
              </a:rPr>
              <a:t>затръбения</a:t>
            </a:r>
            <a:r>
              <a:rPr lang="bg-BG" sz="4000" dirty="0" smtClean="0">
                <a:solidFill>
                  <a:srgbClr val="FF0000"/>
                </a:solidFill>
                <a:latin typeface="Book Antiqua" pitchFamily="18" charset="0"/>
              </a:rPr>
              <a:t> интервал от сондажа.</a:t>
            </a:r>
          </a:p>
          <a:p>
            <a:pPr>
              <a:buNone/>
            </a:pPr>
            <a:r>
              <a:rPr lang="bg-BG" sz="4000" i="1" dirty="0" smtClean="0">
                <a:solidFill>
                  <a:srgbClr val="FF0000"/>
                </a:solidFill>
                <a:latin typeface="Book Antiqua" pitchFamily="18" charset="0"/>
              </a:rPr>
              <a:t> </a:t>
            </a:r>
            <a:endParaRPr lang="bg-BG" sz="4000" dirty="0" smtClean="0">
              <a:solidFill>
                <a:srgbClr val="FF0000"/>
              </a:solidFill>
              <a:latin typeface="Book Antiqua" pitchFamily="18" charset="0"/>
            </a:endParaRPr>
          </a:p>
          <a:p>
            <a:pPr lvl="0"/>
            <a:r>
              <a:rPr lang="bg-BG" sz="4000" b="1" dirty="0" smtClean="0">
                <a:solidFill>
                  <a:srgbClr val="FF0000"/>
                </a:solidFill>
                <a:latin typeface="Book Antiqua" pitchFamily="18" charset="0"/>
              </a:rPr>
              <a:t>Оценяване на </a:t>
            </a:r>
            <a:r>
              <a:rPr lang="bg-BG" sz="4000" b="1" dirty="0" err="1" smtClean="0">
                <a:solidFill>
                  <a:srgbClr val="FF0000"/>
                </a:solidFill>
                <a:latin typeface="Book Antiqua" pitchFamily="18" charset="0"/>
              </a:rPr>
              <a:t>съобщаемостта</a:t>
            </a:r>
            <a:r>
              <a:rPr lang="bg-BG" sz="4000" b="1" dirty="0" smtClean="0">
                <a:solidFill>
                  <a:srgbClr val="FF0000"/>
                </a:solidFill>
                <a:latin typeface="Book Antiqua" pitchFamily="18" charset="0"/>
              </a:rPr>
              <a:t> между различни хидродинамични хоризонти.</a:t>
            </a:r>
            <a:endParaRPr lang="bg-BG" sz="4000" dirty="0" smtClean="0">
              <a:solidFill>
                <a:srgbClr val="FF0000"/>
              </a:solidFill>
              <a:latin typeface="Book Antiqua" pitchFamily="18" charset="0"/>
            </a:endParaRPr>
          </a:p>
          <a:p>
            <a:pPr>
              <a:buFont typeface="Courier New" pitchFamily="49" charset="0"/>
              <a:buChar char="o"/>
            </a:pPr>
            <a:r>
              <a:rPr lang="bg-BG" sz="4000" dirty="0" smtClean="0">
                <a:solidFill>
                  <a:srgbClr val="FF0000"/>
                </a:solidFill>
                <a:latin typeface="Book Antiqua" pitchFamily="18" charset="0"/>
              </a:rPr>
              <a:t>При индикации за нехерметична обсадна колона в </a:t>
            </a:r>
            <a:r>
              <a:rPr lang="bg-BG" sz="4000" dirty="0" err="1" smtClean="0">
                <a:solidFill>
                  <a:srgbClr val="FF0000"/>
                </a:solidFill>
                <a:latin typeface="Book Antiqua" pitchFamily="18" charset="0"/>
              </a:rPr>
              <a:t>задтръбито</a:t>
            </a:r>
            <a:r>
              <a:rPr lang="bg-BG" sz="4000" dirty="0" smtClean="0">
                <a:solidFill>
                  <a:srgbClr val="FF0000"/>
                </a:solidFill>
                <a:latin typeface="Book Antiqua" pitchFamily="18" charset="0"/>
              </a:rPr>
              <a:t> на сондажа се нагнетяват маркери и се проследява тяхното движение.</a:t>
            </a:r>
          </a:p>
          <a:p>
            <a:pPr>
              <a:buFont typeface="Courier New" pitchFamily="49" charset="0"/>
              <a:buChar char="o"/>
            </a:pPr>
            <a:r>
              <a:rPr lang="bg-BG" sz="4000" dirty="0" smtClean="0">
                <a:solidFill>
                  <a:srgbClr val="FF0000"/>
                </a:solidFill>
                <a:latin typeface="Book Antiqua" pitchFamily="18" charset="0"/>
              </a:rPr>
              <a:t>В резултат от изследванията и получените от тях данни се прави заключение за бъдещата експлоатация на сондажа. </a:t>
            </a:r>
          </a:p>
          <a:p>
            <a:pPr>
              <a:buFont typeface="Courier New" pitchFamily="49" charset="0"/>
              <a:buChar char="o"/>
            </a:pPr>
            <a:endParaRPr lang="bg-BG" sz="4000" dirty="0" smtClean="0">
              <a:solidFill>
                <a:srgbClr val="FF0000"/>
              </a:solidFill>
              <a:latin typeface="Book Antiqua" pitchFamily="18" charset="0"/>
            </a:endParaRPr>
          </a:p>
          <a:p>
            <a:pPr lvl="0"/>
            <a:r>
              <a:rPr lang="bg-BG" sz="4000" b="1" dirty="0" smtClean="0">
                <a:solidFill>
                  <a:srgbClr val="FF0000"/>
                </a:solidFill>
                <a:latin typeface="Book Antiqua" pitchFamily="18" charset="0"/>
              </a:rPr>
              <a:t>Провеждане на геофизични проучвания.</a:t>
            </a:r>
            <a:endParaRPr lang="bg-BG" sz="4000" dirty="0" smtClean="0">
              <a:solidFill>
                <a:srgbClr val="FF0000"/>
              </a:solidFill>
              <a:latin typeface="Book Antiqua" pitchFamily="18" charset="0"/>
            </a:endParaRPr>
          </a:p>
          <a:p>
            <a:pPr>
              <a:buFont typeface="Courier New" pitchFamily="49" charset="0"/>
              <a:buChar char="o"/>
            </a:pPr>
            <a:r>
              <a:rPr lang="bg-BG" sz="4000" dirty="0" smtClean="0">
                <a:solidFill>
                  <a:srgbClr val="FF0000"/>
                </a:solidFill>
                <a:latin typeface="Book Antiqua" pitchFamily="18" charset="0"/>
              </a:rPr>
              <a:t>За определяне техническото състояние на геотермалните водоизточници като добър и ефикасен подход е използването на следните методи от сондажната геофизика за определяне на целостта на обсадна колона, степента на </a:t>
            </a:r>
            <a:r>
              <a:rPr lang="bg-BG" sz="4000" dirty="0" err="1" smtClean="0">
                <a:solidFill>
                  <a:srgbClr val="FF0000"/>
                </a:solidFill>
                <a:latin typeface="Book Antiqua" pitchFamily="18" charset="0"/>
              </a:rPr>
              <a:t>циментация</a:t>
            </a:r>
            <a:r>
              <a:rPr lang="bg-BG" sz="4000" dirty="0" smtClean="0">
                <a:solidFill>
                  <a:srgbClr val="FF0000"/>
                </a:solidFill>
                <a:latin typeface="Book Antiqua" pitchFamily="18" charset="0"/>
              </a:rPr>
              <a:t>  и наличието на приток на вода:  </a:t>
            </a:r>
          </a:p>
          <a:p>
            <a:pPr lvl="0">
              <a:buFont typeface="Courier New" pitchFamily="49" charset="0"/>
              <a:buChar char="o"/>
            </a:pPr>
            <a:r>
              <a:rPr lang="bg-BG" sz="4000" dirty="0" err="1" smtClean="0">
                <a:solidFill>
                  <a:srgbClr val="FF0000"/>
                </a:solidFill>
                <a:latin typeface="Book Antiqua" pitchFamily="18" charset="0"/>
              </a:rPr>
              <a:t>Електрометрия</a:t>
            </a:r>
            <a:r>
              <a:rPr lang="bg-BG" sz="4000" dirty="0" smtClean="0">
                <a:solidFill>
                  <a:srgbClr val="FF0000"/>
                </a:solidFill>
                <a:latin typeface="Book Antiqua" pitchFamily="18" charset="0"/>
              </a:rPr>
              <a:t> на сондажите – метод на </a:t>
            </a:r>
            <a:r>
              <a:rPr lang="bg-BG" sz="4000" dirty="0" err="1" smtClean="0">
                <a:solidFill>
                  <a:srgbClr val="FF0000"/>
                </a:solidFill>
                <a:latin typeface="Book Antiqua" pitchFamily="18" charset="0"/>
              </a:rPr>
              <a:t>естетвеното</a:t>
            </a:r>
            <a:r>
              <a:rPr lang="bg-BG" sz="4000" dirty="0" smtClean="0">
                <a:solidFill>
                  <a:srgbClr val="FF0000"/>
                </a:solidFill>
                <a:latin typeface="Book Antiqua" pitchFamily="18" charset="0"/>
              </a:rPr>
              <a:t> поле, </a:t>
            </a:r>
            <a:r>
              <a:rPr lang="bg-BG" sz="4000" dirty="0" err="1" smtClean="0">
                <a:solidFill>
                  <a:srgbClr val="FF0000"/>
                </a:solidFill>
                <a:latin typeface="Book Antiqua" pitchFamily="18" charset="0"/>
              </a:rPr>
              <a:t>резистивиметрия</a:t>
            </a:r>
            <a:r>
              <a:rPr lang="bg-BG" sz="4000" dirty="0" smtClean="0">
                <a:solidFill>
                  <a:srgbClr val="FF0000"/>
                </a:solidFill>
                <a:latin typeface="Book Antiqua" pitchFamily="18" charset="0"/>
              </a:rPr>
              <a:t>, изследвания с класически </a:t>
            </a:r>
            <a:r>
              <a:rPr lang="bg-BG" sz="4000" dirty="0" err="1" smtClean="0">
                <a:solidFill>
                  <a:srgbClr val="FF0000"/>
                </a:solidFill>
                <a:latin typeface="Book Antiqua" pitchFamily="18" charset="0"/>
              </a:rPr>
              <a:t>зонд</a:t>
            </a:r>
            <a:r>
              <a:rPr lang="bg-BG" sz="4000" dirty="0" smtClean="0">
                <a:solidFill>
                  <a:srgbClr val="FF0000"/>
                </a:solidFill>
                <a:latin typeface="Book Antiqua" pitchFamily="18" charset="0"/>
              </a:rPr>
              <a:t>;</a:t>
            </a:r>
          </a:p>
          <a:p>
            <a:pPr lvl="0">
              <a:buFont typeface="Courier New" pitchFamily="49" charset="0"/>
              <a:buChar char="o"/>
            </a:pPr>
            <a:r>
              <a:rPr lang="bg-BG" sz="4000" dirty="0" err="1" smtClean="0">
                <a:solidFill>
                  <a:srgbClr val="FF0000"/>
                </a:solidFill>
                <a:latin typeface="Book Antiqua" pitchFamily="18" charset="0"/>
              </a:rPr>
              <a:t>Термометрия</a:t>
            </a:r>
            <a:r>
              <a:rPr lang="bg-BG" sz="4000" dirty="0" smtClean="0">
                <a:solidFill>
                  <a:srgbClr val="FF0000"/>
                </a:solidFill>
                <a:latin typeface="Book Antiqua" pitchFamily="18" charset="0"/>
              </a:rPr>
              <a:t>;</a:t>
            </a:r>
          </a:p>
          <a:p>
            <a:pPr>
              <a:buNone/>
            </a:pPr>
            <a:endParaRPr lang="bg-BG" sz="4000" dirty="0" smtClean="0">
              <a:solidFill>
                <a:srgbClr val="FF0000"/>
              </a:solidFill>
              <a:latin typeface="Book Antiqua" pitchFamily="18" charset="0"/>
            </a:endParaRPr>
          </a:p>
          <a:p>
            <a:pPr>
              <a:buNone/>
            </a:pPr>
            <a:endParaRPr lang="bg-BG" sz="4000" dirty="0" smtClean="0">
              <a:solidFill>
                <a:srgbClr val="FF0000"/>
              </a:solidFill>
              <a:latin typeface="Book Antiqua" pitchFamily="18" charset="0"/>
            </a:endParaRPr>
          </a:p>
          <a:p>
            <a:pPr>
              <a:buNone/>
            </a:pPr>
            <a:r>
              <a:rPr lang="bg-BG" sz="4000" dirty="0" smtClean="0">
                <a:solidFill>
                  <a:srgbClr val="FF0000"/>
                </a:solidFill>
                <a:latin typeface="Book Antiqua" pitchFamily="18" charset="0"/>
              </a:rPr>
              <a:t>Посочените по-горе дейности ще дадат необходимостта от извършване на ремонтно-възстановителни мероприятия  на водоизточниците разкриващи минерални води.  </a:t>
            </a:r>
          </a:p>
          <a:p>
            <a:endParaRPr lang="bg-BG" dirty="0"/>
          </a:p>
        </p:txBody>
      </p:sp>
      <p:sp>
        <p:nvSpPr>
          <p:cNvPr id="3" name="Title 2"/>
          <p:cNvSpPr>
            <a:spLocks noGrp="1"/>
          </p:cNvSpPr>
          <p:nvPr>
            <p:ph type="title"/>
          </p:nvPr>
        </p:nvSpPr>
        <p:spPr>
          <a:xfrm>
            <a:off x="457200" y="274638"/>
            <a:ext cx="8229600" cy="346050"/>
          </a:xfrm>
        </p:spPr>
        <p:txBody>
          <a:bodyPr>
            <a:normAutofit/>
          </a:bodyPr>
          <a:lstStyle/>
          <a:p>
            <a:pPr algn="ctr"/>
            <a:r>
              <a:rPr lang="bg-BG" sz="1400" dirty="0" smtClean="0">
                <a:solidFill>
                  <a:srgbClr val="3333FF"/>
                </a:solidFill>
                <a:latin typeface="Book Antiqua" pitchFamily="18" charset="0"/>
              </a:rPr>
              <a:t>Проблеми при експлоатацията на минералните води</a:t>
            </a:r>
            <a:endParaRPr lang="bg-BG" sz="1400" dirty="0"/>
          </a:p>
        </p:txBody>
      </p:sp>
    </p:spTree>
  </p:cSld>
  <p:clrMapOvr>
    <a:masterClrMapping/>
  </p:clrMapOvr>
  <p:transition spd="slow">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052736"/>
            <a:ext cx="8229600" cy="5472608"/>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lgn="just"/>
            <a:r>
              <a:rPr lang="bg-BG" sz="5600" dirty="0" smtClean="0">
                <a:latin typeface="Book Antiqua" pitchFamily="18" charset="0"/>
              </a:rPr>
              <a:t>Наредба №2 от 8.06.2011 г. за издаване на разрешителни за </a:t>
            </a:r>
            <a:r>
              <a:rPr lang="bg-BG" sz="5600" dirty="0" err="1" smtClean="0">
                <a:latin typeface="Book Antiqua" pitchFamily="18" charset="0"/>
              </a:rPr>
              <a:t>заустване</a:t>
            </a:r>
            <a:r>
              <a:rPr lang="bg-BG" sz="5600" dirty="0" smtClean="0">
                <a:latin typeface="Book Antiqua" pitchFamily="18" charset="0"/>
              </a:rPr>
              <a:t> на отпадъчни води във водни обекти и определяне на индивидуалните емисионни ограничения на точкови източници на замърсяване,издадена от министъра на околната среда и водите, </a:t>
            </a:r>
            <a:r>
              <a:rPr lang="bg-BG" sz="5600" dirty="0" err="1" smtClean="0">
                <a:latin typeface="Book Antiqua" pitchFamily="18" charset="0"/>
              </a:rPr>
              <a:t>обн</a:t>
            </a:r>
            <a:r>
              <a:rPr lang="bg-BG" sz="5600" dirty="0" smtClean="0">
                <a:latin typeface="Book Antiqua" pitchFamily="18" charset="0"/>
              </a:rPr>
              <a:t>., ДВ, бр. 47 от 21.06.2011 г., в сила от 21.06.2011 г., изм., бр. 14 от 17.02.2012 г., в сила от 17.02.2012 г., доп., бр. 44 от 17.05.2013 г., в сила от 17.05.2013 г., определя реда и условията за издаване на разрешителни по чл. 46, ал. 1, т. 3 от Закона за водите за ползване на воден обект за </a:t>
            </a:r>
            <a:r>
              <a:rPr lang="bg-BG" sz="5600" dirty="0" err="1" smtClean="0">
                <a:latin typeface="Book Antiqua" pitchFamily="18" charset="0"/>
              </a:rPr>
              <a:t>заустване</a:t>
            </a:r>
            <a:r>
              <a:rPr lang="bg-BG" sz="5600" dirty="0" smtClean="0">
                <a:latin typeface="Book Antiqua" pitchFamily="18" charset="0"/>
              </a:rPr>
              <a:t> на отпадъчни води в повърхностни води и  изискванията при определяне на индивидуалните емисионни ограничения на точкови източници на замърсяване в разрешителните за </a:t>
            </a:r>
            <a:r>
              <a:rPr lang="bg-BG" sz="5600" dirty="0" err="1" smtClean="0">
                <a:latin typeface="Book Antiqua" pitchFamily="18" charset="0"/>
              </a:rPr>
              <a:t>заустване</a:t>
            </a:r>
            <a:r>
              <a:rPr lang="bg-BG" sz="5600" dirty="0" smtClean="0">
                <a:latin typeface="Book Antiqua" pitchFamily="18" charset="0"/>
              </a:rPr>
              <a:t>.</a:t>
            </a:r>
          </a:p>
          <a:p>
            <a:pPr algn="just"/>
            <a:r>
              <a:rPr lang="bg-BG" sz="5600" dirty="0" smtClean="0">
                <a:latin typeface="Book Antiqua" pitchFamily="18" charset="0"/>
              </a:rPr>
              <a:t> Наредба № 6 от 9.11.2000 г. за емисионни норми за допустимото съдържание на вредни и опасни вещества в отпадъчните води, </a:t>
            </a:r>
            <a:r>
              <a:rPr lang="bg-BG" sz="5600" dirty="0" err="1" smtClean="0">
                <a:latin typeface="Book Antiqua" pitchFamily="18" charset="0"/>
              </a:rPr>
              <a:t>зауствани</a:t>
            </a:r>
            <a:r>
              <a:rPr lang="bg-BG" sz="5600" dirty="0" smtClean="0">
                <a:latin typeface="Book Antiqua" pitchFamily="18" charset="0"/>
              </a:rPr>
              <a:t> във водни обекти,издадена от министъра на околната среда и водите, министъра на регионалното развитие </a:t>
            </a:r>
            <a:r>
              <a:rPr lang="bg-BG" sz="5600" dirty="0" err="1" smtClean="0">
                <a:latin typeface="Book Antiqua" pitchFamily="18" charset="0"/>
              </a:rPr>
              <a:t>иблагоустройството</a:t>
            </a:r>
            <a:r>
              <a:rPr lang="bg-BG" sz="5600" dirty="0" smtClean="0">
                <a:latin typeface="Book Antiqua" pitchFamily="18" charset="0"/>
              </a:rPr>
              <a:t>, министъра на здравеопазването и министъра на икономиката, </a:t>
            </a:r>
            <a:r>
              <a:rPr lang="bg-BG" sz="5600" dirty="0" err="1" smtClean="0">
                <a:latin typeface="Book Antiqua" pitchFamily="18" charset="0"/>
              </a:rPr>
              <a:t>обн</a:t>
            </a:r>
            <a:r>
              <a:rPr lang="bg-BG" sz="5600" dirty="0" smtClean="0">
                <a:latin typeface="Book Antiqua" pitchFamily="18" charset="0"/>
              </a:rPr>
              <a:t>., ДВ, бр. 97 от28.11.2000 г., изм. и доп., бр. 24 от 23.03.2004 г., в сила от 23.03.2004 г. урежда изискванията за емисионните норми за допустимото съдържание на някои вредни </a:t>
            </a:r>
            <a:r>
              <a:rPr lang="bg-BG" sz="5600" dirty="0" err="1" smtClean="0">
                <a:latin typeface="Book Antiqua" pitchFamily="18" charset="0"/>
              </a:rPr>
              <a:t>иопасни</a:t>
            </a:r>
            <a:r>
              <a:rPr lang="bg-BG" sz="5600" dirty="0" smtClean="0">
                <a:latin typeface="Book Antiqua" pitchFamily="18" charset="0"/>
              </a:rPr>
              <a:t> вещества в отпадъчните води, </a:t>
            </a:r>
            <a:r>
              <a:rPr lang="bg-BG" sz="5600" dirty="0" err="1" smtClean="0">
                <a:latin typeface="Book Antiqua" pitchFamily="18" charset="0"/>
              </a:rPr>
              <a:t>зауствани</a:t>
            </a:r>
            <a:r>
              <a:rPr lang="bg-BG" sz="5600" dirty="0" smtClean="0">
                <a:latin typeface="Book Antiqua" pitchFamily="18" charset="0"/>
              </a:rPr>
              <a:t> във водни обекти.</a:t>
            </a:r>
          </a:p>
          <a:p>
            <a:pPr algn="just"/>
            <a:r>
              <a:rPr lang="bg-BG" sz="5600" b="1" dirty="0" smtClean="0">
                <a:solidFill>
                  <a:srgbClr val="FF0000"/>
                </a:solidFill>
                <a:latin typeface="Book Antiqua" pitchFamily="18" charset="0"/>
              </a:rPr>
              <a:t>Цитираните две наредби не уреждат начина на </a:t>
            </a:r>
            <a:r>
              <a:rPr lang="bg-BG" sz="5600" b="1" dirty="0" err="1" smtClean="0">
                <a:solidFill>
                  <a:srgbClr val="FF0000"/>
                </a:solidFill>
                <a:latin typeface="Book Antiqua" pitchFamily="18" charset="0"/>
              </a:rPr>
              <a:t>заустване</a:t>
            </a:r>
            <a:r>
              <a:rPr lang="bg-BG" sz="5600" b="1" dirty="0" smtClean="0">
                <a:solidFill>
                  <a:srgbClr val="FF0000"/>
                </a:solidFill>
                <a:latin typeface="Book Antiqua" pitchFamily="18" charset="0"/>
              </a:rPr>
              <a:t> и третиране на неизползваните минерални води на местата на тяхното дрениране. Липсва подходяща законодателна рамка, регулираща третирането на </a:t>
            </a:r>
            <a:r>
              <a:rPr lang="bg-BG" sz="5600" b="1" dirty="0" err="1" smtClean="0">
                <a:solidFill>
                  <a:srgbClr val="FF0000"/>
                </a:solidFill>
                <a:latin typeface="Book Antiqua" pitchFamily="18" charset="0"/>
              </a:rPr>
              <a:t>изливните</a:t>
            </a:r>
            <a:r>
              <a:rPr lang="bg-BG" sz="5600" b="1" dirty="0" smtClean="0">
                <a:solidFill>
                  <a:srgbClr val="FF0000"/>
                </a:solidFill>
                <a:latin typeface="Book Antiqua" pitchFamily="18" charset="0"/>
              </a:rPr>
              <a:t> води непосредствено след устията на </a:t>
            </a:r>
            <a:r>
              <a:rPr lang="bg-BG" sz="5600" b="1" dirty="0" err="1" smtClean="0">
                <a:solidFill>
                  <a:srgbClr val="FF0000"/>
                </a:solidFill>
                <a:latin typeface="Book Antiqua" pitchFamily="18" charset="0"/>
              </a:rPr>
              <a:t>водовземните</a:t>
            </a:r>
            <a:r>
              <a:rPr lang="bg-BG" sz="5600" b="1" dirty="0" smtClean="0">
                <a:solidFill>
                  <a:srgbClr val="FF0000"/>
                </a:solidFill>
                <a:latin typeface="Book Antiqua" pitchFamily="18" charset="0"/>
              </a:rPr>
              <a:t> съоръжения.</a:t>
            </a:r>
            <a:endParaRPr lang="bg-BG" sz="5600" dirty="0" smtClean="0">
              <a:solidFill>
                <a:srgbClr val="FF0000"/>
              </a:solidFill>
              <a:latin typeface="Book Antiqua" pitchFamily="18" charset="0"/>
            </a:endParaRPr>
          </a:p>
          <a:p>
            <a:pPr algn="just"/>
            <a:r>
              <a:rPr lang="bg-BG" sz="5600" dirty="0" smtClean="0">
                <a:latin typeface="Book Antiqua" pitchFamily="18" charset="0"/>
              </a:rPr>
              <a:t>Геотермалните водоизточници разположени в населените места обикновено са така каптирани, че цялата част от водните количества се ползват, или излишните количества се отвеждат чрез преливниците на </a:t>
            </a:r>
            <a:r>
              <a:rPr lang="bg-BG" sz="5600" dirty="0" err="1" smtClean="0">
                <a:latin typeface="Book Antiqua" pitchFamily="18" charset="0"/>
              </a:rPr>
              <a:t>каптажните</a:t>
            </a:r>
            <a:r>
              <a:rPr lang="bg-BG" sz="5600" dirty="0" smtClean="0">
                <a:latin typeface="Book Antiqua" pitchFamily="18" charset="0"/>
              </a:rPr>
              <a:t> шахти към канализацията.  Такива са водоизточниците от НМВ "Благоевград", НМВ "</a:t>
            </a:r>
            <a:r>
              <a:rPr lang="bg-BG" sz="5600" dirty="0" err="1" smtClean="0">
                <a:latin typeface="Book Antiqua" pitchFamily="18" charset="0"/>
              </a:rPr>
              <a:t>Гулийна</a:t>
            </a:r>
            <a:r>
              <a:rPr lang="bg-BG" sz="5600" dirty="0" smtClean="0">
                <a:latin typeface="Book Antiqua" pitchFamily="18" charset="0"/>
              </a:rPr>
              <a:t> баня", НМВ "Сандански", НМВ "Симитли". </a:t>
            </a:r>
          </a:p>
          <a:p>
            <a:pPr algn="just"/>
            <a:r>
              <a:rPr lang="bg-BG" sz="5600" dirty="0" smtClean="0">
                <a:latin typeface="Book Antiqua" pitchFamily="18" charset="0"/>
              </a:rPr>
              <a:t>Регламентираният ползвател на определен геотермален ресурс обикновено </a:t>
            </a:r>
            <a:r>
              <a:rPr lang="bg-BG" sz="5600" dirty="0" err="1" smtClean="0">
                <a:latin typeface="Book Antiqua" pitchFamily="18" charset="0"/>
              </a:rPr>
              <a:t>зауства</a:t>
            </a:r>
            <a:r>
              <a:rPr lang="bg-BG" sz="5600" dirty="0" smtClean="0">
                <a:latin typeface="Book Antiqua" pitchFamily="18" charset="0"/>
              </a:rPr>
              <a:t> ползваните от обекта води в действащата канализация, което е регулирано със съответните документи. Не така обаче стоят нещата със свободното изливане на води на местата на тяхното дрениране.</a:t>
            </a:r>
          </a:p>
          <a:p>
            <a:pPr>
              <a:buNone/>
            </a:pPr>
            <a:endParaRPr lang="bg-BG" dirty="0"/>
          </a:p>
        </p:txBody>
      </p:sp>
      <p:sp>
        <p:nvSpPr>
          <p:cNvPr id="3" name="Title 2"/>
          <p:cNvSpPr>
            <a:spLocks noGrp="1"/>
          </p:cNvSpPr>
          <p:nvPr>
            <p:ph type="title"/>
          </p:nvPr>
        </p:nvSpPr>
        <p:spPr>
          <a:xfrm>
            <a:off x="899592" y="404664"/>
            <a:ext cx="7787208" cy="576064"/>
          </a:xfrm>
        </p:spPr>
        <p:txBody>
          <a:bodyPr>
            <a:normAutofit fontScale="90000"/>
          </a:bodyPr>
          <a:lstStyle/>
          <a:p>
            <a:r>
              <a:rPr lang="en-US" sz="1600" dirty="0" smtClean="0">
                <a:solidFill>
                  <a:srgbClr val="FF0000"/>
                </a:solidFill>
                <a:latin typeface="Book Antiqua" pitchFamily="18" charset="0"/>
              </a:rPr>
              <a:t>2.</a:t>
            </a:r>
            <a:r>
              <a:rPr lang="bg-BG" sz="1600" dirty="0" smtClean="0">
                <a:solidFill>
                  <a:srgbClr val="FF0000"/>
                </a:solidFill>
                <a:latin typeface="Book Antiqua" pitchFamily="18" charset="0"/>
              </a:rPr>
              <a:t>2</a:t>
            </a:r>
            <a:r>
              <a:rPr lang="en-US" sz="1600" dirty="0" smtClean="0">
                <a:solidFill>
                  <a:srgbClr val="FF0000"/>
                </a:solidFill>
                <a:latin typeface="Book Antiqua" pitchFamily="18" charset="0"/>
              </a:rPr>
              <a:t>. </a:t>
            </a:r>
            <a:r>
              <a:rPr lang="bg-BG" sz="1600" dirty="0" smtClean="0">
                <a:solidFill>
                  <a:srgbClr val="FF0000"/>
                </a:solidFill>
                <a:latin typeface="Book Antiqua" pitchFamily="18" charset="0"/>
              </a:rPr>
              <a:t>ПРОБЛЕМИ СВЪРЗАНИ СЪС ЗАУСТВАНЕ НА ОТРАБОТЕНИТЕ  МИНЕРАЛНИ ВОДИ. </a:t>
            </a:r>
            <a:r>
              <a:rPr lang="en-US" sz="1600" dirty="0" smtClean="0">
                <a:solidFill>
                  <a:srgbClr val="FF0000"/>
                </a:solidFill>
                <a:latin typeface="Book Antiqua" pitchFamily="18" charset="0"/>
              </a:rPr>
              <a:t>ОЦЕНКА НА РИСКОВЕТЕ ОТ ВЪЗДЕЙСТВИЕ НА ИЗЛИВАЩИТЕ СЕ ВОДИ ОТ ГЕОТЕРМАЛНИТЕ ВОДОИЗТОЧНИЦИ ВЪРХУ ОКОЛНАТА СРЕДА</a:t>
            </a:r>
            <a:endParaRPr lang="bg-BG" sz="1600" dirty="0" smtClean="0">
              <a:solidFill>
                <a:srgbClr val="FF0000"/>
              </a:solidFill>
              <a:latin typeface="Book Antiqua" pitchFamily="18" charset="0"/>
            </a:endParaRPr>
          </a:p>
        </p:txBody>
      </p:sp>
    </p:spTree>
  </p:cSld>
  <p:clrMapOvr>
    <a:masterClrMapping/>
  </p:clrMapOvr>
  <p:transition spd="slow">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52736"/>
            <a:ext cx="8229600" cy="5616624"/>
          </a:xfrm>
        </p:spPr>
        <p:txBody>
          <a:bodyPr>
            <a:normAutofit fontScale="32500" lnSpcReduction="20000"/>
          </a:bodyPr>
          <a:lstStyle/>
          <a:p>
            <a:pPr>
              <a:buNone/>
            </a:pPr>
            <a:r>
              <a:rPr lang="bg-BG" sz="3500" b="1" dirty="0">
                <a:solidFill>
                  <a:srgbClr val="FF0000"/>
                </a:solidFill>
              </a:rPr>
              <a:t> </a:t>
            </a:r>
            <a:endParaRPr lang="bg-BG" sz="3500" dirty="0">
              <a:solidFill>
                <a:srgbClr val="FF0000"/>
              </a:solidFill>
            </a:endParaRPr>
          </a:p>
          <a:p>
            <a:pPr algn="just">
              <a:buNone/>
            </a:pPr>
            <a:r>
              <a:rPr lang="bg-BG" sz="4300" dirty="0" smtClean="0">
                <a:solidFill>
                  <a:srgbClr val="FF0000"/>
                </a:solidFill>
                <a:latin typeface="Book Antiqua" pitchFamily="18" charset="0"/>
              </a:rPr>
              <a:t>Българската асоциация по подземни води (БАПВ)  е  създадена като обединение на най-изявените специалисти в областта на подземните води. В нашите редици  към момента членуват като физически лица 48 броя изявени специалисти в т.ч. хидрогеолози, юристи, икономисти, геодезисти, инженер-химици, доктори и 15 броя фирми притежаващи изключителен  опит  в проучвателната и консултантска дейност в областта на подземните води.</a:t>
            </a:r>
          </a:p>
          <a:p>
            <a:pPr algn="just">
              <a:buNone/>
            </a:pPr>
            <a:r>
              <a:rPr lang="bg-BG" sz="4300" dirty="0" smtClean="0">
                <a:solidFill>
                  <a:srgbClr val="FF0000"/>
                </a:solidFill>
                <a:latin typeface="Book Antiqua" pitchFamily="18" charset="0"/>
              </a:rPr>
              <a:t>БАПВ </a:t>
            </a:r>
            <a:r>
              <a:rPr lang="bg-BG" sz="4300" dirty="0">
                <a:solidFill>
                  <a:srgbClr val="FF0000"/>
                </a:solidFill>
                <a:latin typeface="Book Antiqua" pitchFamily="18" charset="0"/>
              </a:rPr>
              <a:t>работи  в тясно сътрудничество с МОСВ, </a:t>
            </a:r>
            <a:r>
              <a:rPr lang="bg-BG" sz="4300" dirty="0" err="1">
                <a:solidFill>
                  <a:srgbClr val="FF0000"/>
                </a:solidFill>
                <a:latin typeface="Book Antiqua" pitchFamily="18" charset="0"/>
              </a:rPr>
              <a:t>Басейновите</a:t>
            </a:r>
            <a:r>
              <a:rPr lang="bg-BG" sz="4300" dirty="0">
                <a:solidFill>
                  <a:srgbClr val="FF0000"/>
                </a:solidFill>
                <a:latin typeface="Book Antiqua" pitchFamily="18" charset="0"/>
              </a:rPr>
              <a:t> дирекции, общински администрации, изследователски и научни центрове и притежава необходимия опит и специални  знания, за да окаже съдействие на всяка една община в процеса на управление на </a:t>
            </a:r>
            <a:r>
              <a:rPr lang="bg-BG" sz="4300" dirty="0" smtClean="0">
                <a:solidFill>
                  <a:srgbClr val="FF0000"/>
                </a:solidFill>
                <a:latin typeface="Book Antiqua" pitchFamily="18" charset="0"/>
              </a:rPr>
              <a:t>предоставения </a:t>
            </a:r>
            <a:r>
              <a:rPr lang="bg-BG" sz="4300" dirty="0">
                <a:solidFill>
                  <a:srgbClr val="FF0000"/>
                </a:solidFill>
                <a:latin typeface="Book Antiqua" pitchFamily="18" charset="0"/>
              </a:rPr>
              <a:t>и за стопанисване  минерален ресурс.</a:t>
            </a:r>
          </a:p>
          <a:p>
            <a:pPr algn="just">
              <a:buNone/>
            </a:pPr>
            <a:r>
              <a:rPr lang="bg-BG" sz="4300" dirty="0">
                <a:solidFill>
                  <a:srgbClr val="FF0000"/>
                </a:solidFill>
                <a:latin typeface="Book Antiqua" pitchFamily="18" charset="0"/>
              </a:rPr>
              <a:t>БАПВ предлага цялостно обслужване и подпомагане на всички дейности, свързани с минералните води, включително: </a:t>
            </a:r>
          </a:p>
          <a:p>
            <a:pPr lvl="0" algn="just"/>
            <a:r>
              <a:rPr lang="bg-BG" sz="4300" dirty="0">
                <a:solidFill>
                  <a:srgbClr val="FF0000"/>
                </a:solidFill>
                <a:latin typeface="Book Antiqua" pitchFamily="18" charset="0"/>
              </a:rPr>
              <a:t>текущи консултации по режима на управление на водите; </a:t>
            </a:r>
          </a:p>
          <a:p>
            <a:pPr lvl="0" algn="just"/>
            <a:r>
              <a:rPr lang="bg-BG" sz="4300" dirty="0">
                <a:solidFill>
                  <a:srgbClr val="FF0000"/>
                </a:solidFill>
                <a:latin typeface="Book Antiqua" pitchFamily="18" charset="0"/>
              </a:rPr>
              <a:t>изготвяне на специализираната документация, свързана с тяхното предоставяне за ползване на трети лица; </a:t>
            </a:r>
          </a:p>
          <a:p>
            <a:pPr lvl="0" algn="just"/>
            <a:r>
              <a:rPr lang="bg-BG" sz="4300" dirty="0">
                <a:solidFill>
                  <a:srgbClr val="FF0000"/>
                </a:solidFill>
                <a:latin typeface="Book Antiqua" pitchFamily="18" charset="0"/>
              </a:rPr>
              <a:t>изготвяне на финансови обосновки за прилагане на най-изгодния за общината начин за предоставяне на тяхното ползване; </a:t>
            </a:r>
          </a:p>
          <a:p>
            <a:pPr lvl="0" algn="just"/>
            <a:r>
              <a:rPr lang="bg-BG" sz="4300" dirty="0">
                <a:solidFill>
                  <a:srgbClr val="FF0000"/>
                </a:solidFill>
                <a:latin typeface="Book Antiqua" pitchFamily="18" charset="0"/>
              </a:rPr>
              <a:t>изготвяне на всички видове докладни до Общинския съвет, решения на ОС, заповеди на кмета и др. актове, свързани с провеждане на процедурите по предоставяне на разрешителни за </a:t>
            </a:r>
            <a:r>
              <a:rPr lang="bg-BG" sz="4300" dirty="0" err="1">
                <a:solidFill>
                  <a:srgbClr val="FF0000"/>
                </a:solidFill>
                <a:latin typeface="Book Antiqua" pitchFamily="18" charset="0"/>
              </a:rPr>
              <a:t>водовземане</a:t>
            </a:r>
            <a:r>
              <a:rPr lang="bg-BG" sz="4300" dirty="0">
                <a:solidFill>
                  <a:srgbClr val="FF0000"/>
                </a:solidFill>
                <a:latin typeface="Book Antiqua" pitchFamily="18" charset="0"/>
              </a:rPr>
              <a:t>; </a:t>
            </a:r>
          </a:p>
          <a:p>
            <a:pPr lvl="0" algn="just"/>
            <a:r>
              <a:rPr lang="bg-BG" sz="4300" dirty="0">
                <a:solidFill>
                  <a:srgbClr val="FF0000"/>
                </a:solidFill>
                <a:latin typeface="Book Antiqua" pitchFamily="18" charset="0"/>
              </a:rPr>
              <a:t>осигуряване на всички видове специалисти при провеждане на концесионни процедури (инженери, юристи, еколози и икономисти); </a:t>
            </a:r>
          </a:p>
          <a:p>
            <a:pPr lvl="0" algn="just"/>
            <a:r>
              <a:rPr lang="bg-BG" sz="4300" dirty="0">
                <a:solidFill>
                  <a:srgbClr val="FF0000"/>
                </a:solidFill>
                <a:latin typeface="Book Antiqua" pitchFamily="18" charset="0"/>
              </a:rPr>
              <a:t>водене на предвидената в ЗВ кореспонденция с МОСВ по повод ползването на водите и др., в зависимост от конкретните нужди;</a:t>
            </a:r>
          </a:p>
          <a:p>
            <a:pPr lvl="0" algn="just"/>
            <a:r>
              <a:rPr lang="bg-BG" sz="4300" dirty="0">
                <a:solidFill>
                  <a:srgbClr val="FF0000"/>
                </a:solidFill>
                <a:latin typeface="Book Antiqua" pitchFamily="18" charset="0"/>
              </a:rPr>
              <a:t>хидрогеоложки проучвания и проектиране на СОЗ около НМВ;</a:t>
            </a:r>
          </a:p>
          <a:p>
            <a:pPr lvl="0" algn="just"/>
            <a:r>
              <a:rPr lang="bg-BG" sz="4300" dirty="0">
                <a:solidFill>
                  <a:srgbClr val="FF0000"/>
                </a:solidFill>
                <a:latin typeface="Book Antiqua" pitchFamily="18" charset="0"/>
              </a:rPr>
              <a:t>изготвяне на работни проекти за ремонтни възстановителни дейности, изграждане на резервоари, помпени станции и разпределителна мрежа;</a:t>
            </a:r>
          </a:p>
          <a:p>
            <a:endParaRPr lang="bg-BG" sz="3700" dirty="0">
              <a:latin typeface="Book Antiqua" pitchFamily="18" charset="0"/>
            </a:endParaRPr>
          </a:p>
        </p:txBody>
      </p:sp>
      <p:sp>
        <p:nvSpPr>
          <p:cNvPr id="2" name="Title 1"/>
          <p:cNvSpPr>
            <a:spLocks noGrp="1"/>
          </p:cNvSpPr>
          <p:nvPr>
            <p:ph type="title"/>
          </p:nvPr>
        </p:nvSpPr>
        <p:spPr>
          <a:xfrm>
            <a:off x="755576" y="188640"/>
            <a:ext cx="8013576" cy="782960"/>
          </a:xfrm>
        </p:spPr>
        <p:style>
          <a:lnRef idx="2">
            <a:schemeClr val="accent1"/>
          </a:lnRef>
          <a:fillRef idx="1">
            <a:schemeClr val="lt1"/>
          </a:fillRef>
          <a:effectRef idx="0">
            <a:schemeClr val="accent1"/>
          </a:effectRef>
          <a:fontRef idx="minor">
            <a:schemeClr val="dk1"/>
          </a:fontRef>
        </p:style>
        <p:txBody>
          <a:bodyPr>
            <a:normAutofit/>
          </a:bodyPr>
          <a:lstStyle/>
          <a:p>
            <a:pPr marL="365760" indent="-256032">
              <a:lnSpc>
                <a:spcPct val="80000"/>
              </a:lnSpc>
              <a:spcBef>
                <a:spcPts val="400"/>
              </a:spcBef>
              <a:buClr>
                <a:schemeClr val="accent1"/>
              </a:buClr>
              <a:buSzPct val="68000"/>
            </a:pPr>
            <a:r>
              <a:rPr lang="en-US" sz="1800" dirty="0" err="1">
                <a:solidFill>
                  <a:schemeClr val="tx1"/>
                </a:solidFill>
              </a:rPr>
              <a:t>I.Представяне</a:t>
            </a:r>
            <a:r>
              <a:rPr lang="en-US" sz="1800" dirty="0">
                <a:solidFill>
                  <a:schemeClr val="tx1"/>
                </a:solidFill>
              </a:rPr>
              <a:t> </a:t>
            </a:r>
            <a:r>
              <a:rPr lang="en-US" sz="1800" dirty="0" err="1">
                <a:solidFill>
                  <a:schemeClr val="tx1"/>
                </a:solidFill>
              </a:rPr>
              <a:t>дейността</a:t>
            </a:r>
            <a:r>
              <a:rPr lang="en-US" sz="1800" dirty="0">
                <a:solidFill>
                  <a:schemeClr val="tx1"/>
                </a:solidFill>
              </a:rPr>
              <a:t> </a:t>
            </a:r>
            <a:r>
              <a:rPr lang="en-US" sz="1800" dirty="0" err="1">
                <a:solidFill>
                  <a:schemeClr val="tx1"/>
                </a:solidFill>
              </a:rPr>
              <a:t>на</a:t>
            </a:r>
            <a:r>
              <a:rPr lang="en-US" sz="1800" dirty="0">
                <a:solidFill>
                  <a:schemeClr val="tx1"/>
                </a:solidFill>
              </a:rPr>
              <a:t> </a:t>
            </a:r>
            <a:r>
              <a:rPr lang="en-US" sz="1800" dirty="0" err="1">
                <a:solidFill>
                  <a:schemeClr val="tx1"/>
                </a:solidFill>
              </a:rPr>
              <a:t>Българската</a:t>
            </a:r>
            <a:r>
              <a:rPr lang="en-US" sz="1800" dirty="0">
                <a:solidFill>
                  <a:schemeClr val="tx1"/>
                </a:solidFill>
              </a:rPr>
              <a:t> </a:t>
            </a:r>
            <a:r>
              <a:rPr lang="en-US" sz="1800" dirty="0" err="1">
                <a:solidFill>
                  <a:schemeClr val="tx1"/>
                </a:solidFill>
              </a:rPr>
              <a:t>асоциация</a:t>
            </a:r>
            <a:r>
              <a:rPr lang="en-US" sz="1800" dirty="0">
                <a:solidFill>
                  <a:schemeClr val="tx1"/>
                </a:solidFill>
              </a:rPr>
              <a:t> </a:t>
            </a:r>
            <a:r>
              <a:rPr lang="en-US" sz="1800" dirty="0" err="1">
                <a:solidFill>
                  <a:schemeClr val="tx1"/>
                </a:solidFill>
              </a:rPr>
              <a:t>по</a:t>
            </a:r>
            <a:r>
              <a:rPr lang="en-US" sz="1800" dirty="0">
                <a:solidFill>
                  <a:schemeClr val="tx1"/>
                </a:solidFill>
              </a:rPr>
              <a:t> </a:t>
            </a:r>
            <a:r>
              <a:rPr lang="en-US" sz="1800" dirty="0" err="1">
                <a:solidFill>
                  <a:schemeClr val="tx1"/>
                </a:solidFill>
              </a:rPr>
              <a:t>подземни</a:t>
            </a:r>
            <a:r>
              <a:rPr lang="en-US" sz="1800" dirty="0">
                <a:solidFill>
                  <a:schemeClr val="tx1"/>
                </a:solidFill>
              </a:rPr>
              <a:t> </a:t>
            </a:r>
            <a:r>
              <a:rPr lang="en-US" sz="1800" dirty="0" err="1">
                <a:solidFill>
                  <a:schemeClr val="tx1"/>
                </a:solidFill>
              </a:rPr>
              <a:t>води</a:t>
            </a:r>
            <a:r>
              <a:rPr lang="en-US" sz="1800" dirty="0">
                <a:solidFill>
                  <a:schemeClr val="tx1"/>
                </a:solidFill>
              </a:rPr>
              <a:t>.</a:t>
            </a:r>
            <a:r>
              <a:rPr lang="bg-BG" sz="1800" dirty="0">
                <a:solidFill>
                  <a:srgbClr val="00B050"/>
                </a:solidFill>
              </a:rPr>
              <a:t/>
            </a:r>
            <a:br>
              <a:rPr lang="bg-BG" sz="1800" dirty="0">
                <a:solidFill>
                  <a:srgbClr val="00B050"/>
                </a:solidFill>
              </a:rPr>
            </a:br>
            <a:endParaRPr lang="bg-BG" sz="1100" dirty="0">
              <a:solidFill>
                <a:srgbClr val="FF0000"/>
              </a:solidFill>
              <a:latin typeface="+mn-lt"/>
              <a:ea typeface="+mn-ea"/>
              <a:cs typeface="+mn-cs"/>
            </a:endParaRPr>
          </a:p>
        </p:txBody>
      </p:sp>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616" y="764704"/>
            <a:ext cx="7581528" cy="5688632"/>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just"/>
            <a:r>
              <a:rPr lang="bg-BG" sz="1900" dirty="0" smtClean="0">
                <a:solidFill>
                  <a:srgbClr val="FF0000"/>
                </a:solidFill>
                <a:latin typeface="Book Antiqua" pitchFamily="18" charset="0"/>
              </a:rPr>
              <a:t>Преобладаващата част от геотермалните водоизточници - изключителна държавна собственост и публична общинска собственост, дренират водите си на </a:t>
            </a:r>
            <a:r>
              <a:rPr lang="bg-BG" sz="1900" dirty="0" err="1" smtClean="0">
                <a:solidFill>
                  <a:srgbClr val="FF0000"/>
                </a:solidFill>
                <a:latin typeface="Book Antiqua" pitchFamily="18" charset="0"/>
              </a:rPr>
              <a:t>самоизлив</a:t>
            </a:r>
            <a:r>
              <a:rPr lang="bg-BG" sz="1900" dirty="0" smtClean="0">
                <a:solidFill>
                  <a:srgbClr val="FF0000"/>
                </a:solidFill>
                <a:latin typeface="Book Antiqua" pitchFamily="18" charset="0"/>
              </a:rPr>
              <a:t>. При местата на дрениране на естествените извори  поради давността на процеса се е създала  естествена приспособима  среда. </a:t>
            </a:r>
            <a:r>
              <a:rPr lang="bg-BG" sz="1900" dirty="0" err="1" smtClean="0">
                <a:solidFill>
                  <a:srgbClr val="FF0000"/>
                </a:solidFill>
                <a:latin typeface="Book Antiqua" pitchFamily="18" charset="0"/>
              </a:rPr>
              <a:t>Обикновенно</a:t>
            </a:r>
            <a:r>
              <a:rPr lang="bg-BG" sz="1900" dirty="0" smtClean="0">
                <a:solidFill>
                  <a:srgbClr val="FF0000"/>
                </a:solidFill>
                <a:latin typeface="Book Antiqua" pitchFamily="18" charset="0"/>
              </a:rPr>
              <a:t> неизползваните геотермални води се изливат в най-близката речна мрежа и се смесват с повърхностните води, което не създава екологичен риск за околната среда.</a:t>
            </a:r>
          </a:p>
          <a:p>
            <a:pPr algn="just"/>
            <a:r>
              <a:rPr lang="bg-BG" sz="1900" dirty="0" smtClean="0">
                <a:solidFill>
                  <a:srgbClr val="FF0000"/>
                </a:solidFill>
                <a:latin typeface="Book Antiqua" pitchFamily="18" charset="0"/>
              </a:rPr>
              <a:t>В зоните с  изкуствено дрениране, обикновено извън населените места,  там където са прокарани проучвателно експлоатационни сондажи работещи на </a:t>
            </a:r>
            <a:r>
              <a:rPr lang="bg-BG" sz="1900" dirty="0" err="1" smtClean="0">
                <a:solidFill>
                  <a:srgbClr val="FF0000"/>
                </a:solidFill>
                <a:latin typeface="Book Antiqua" pitchFamily="18" charset="0"/>
              </a:rPr>
              <a:t>самоизлив</a:t>
            </a:r>
            <a:r>
              <a:rPr lang="bg-BG" sz="1900" dirty="0" smtClean="0">
                <a:solidFill>
                  <a:srgbClr val="FF0000"/>
                </a:solidFill>
                <a:latin typeface="Book Antiqua" pitchFamily="18" charset="0"/>
              </a:rPr>
              <a:t> и където няма извършени </a:t>
            </a:r>
            <a:r>
              <a:rPr lang="bg-BG" sz="1900" dirty="0" err="1" smtClean="0">
                <a:solidFill>
                  <a:srgbClr val="FF0000"/>
                </a:solidFill>
                <a:latin typeface="Book Antiqua" pitchFamily="18" charset="0"/>
              </a:rPr>
              <a:t>водовземания</a:t>
            </a:r>
            <a:r>
              <a:rPr lang="bg-BG" sz="1900" dirty="0" smtClean="0">
                <a:solidFill>
                  <a:srgbClr val="FF0000"/>
                </a:solidFill>
                <a:latin typeface="Book Antiqua" pitchFamily="18" charset="0"/>
              </a:rPr>
              <a:t> равняващи се на наличният ресурс, изливащите се </a:t>
            </a:r>
            <a:r>
              <a:rPr lang="bg-BG" sz="1900" dirty="0" err="1" smtClean="0">
                <a:solidFill>
                  <a:srgbClr val="FF0000"/>
                </a:solidFill>
                <a:latin typeface="Book Antiqua" pitchFamily="18" charset="0"/>
              </a:rPr>
              <a:t>термоминерални</a:t>
            </a:r>
            <a:r>
              <a:rPr lang="bg-BG" sz="1900" dirty="0" smtClean="0">
                <a:solidFill>
                  <a:srgbClr val="FF0000"/>
                </a:solidFill>
                <a:latin typeface="Book Antiqua" pitchFamily="18" charset="0"/>
              </a:rPr>
              <a:t> води  създават </a:t>
            </a:r>
            <a:r>
              <a:rPr lang="bg-BG" sz="1900" dirty="0" err="1" smtClean="0">
                <a:solidFill>
                  <a:srgbClr val="FF0000"/>
                </a:solidFill>
                <a:latin typeface="Book Antiqua" pitchFamily="18" charset="0"/>
              </a:rPr>
              <a:t>замочурени</a:t>
            </a:r>
            <a:r>
              <a:rPr lang="bg-BG" sz="1900" dirty="0" smtClean="0">
                <a:solidFill>
                  <a:srgbClr val="FF0000"/>
                </a:solidFill>
                <a:latin typeface="Book Antiqua" pitchFamily="18" charset="0"/>
              </a:rPr>
              <a:t> и нехигиенични участъци. Безконтролното изливане на термални води, крие риск от разхищаване на наличният ресурс, получаване на  заблатяване и засоляване на почвите и смесване с </a:t>
            </a:r>
            <a:r>
              <a:rPr lang="bg-BG" sz="1900" dirty="0" err="1" smtClean="0">
                <a:solidFill>
                  <a:srgbClr val="FF0000"/>
                </a:solidFill>
                <a:latin typeface="Book Antiqua" pitchFamily="18" charset="0"/>
              </a:rPr>
              <a:t>плиткозалягащите</a:t>
            </a:r>
            <a:r>
              <a:rPr lang="bg-BG" sz="1900" dirty="0" smtClean="0">
                <a:solidFill>
                  <a:srgbClr val="FF0000"/>
                </a:solidFill>
                <a:latin typeface="Book Antiqua" pitchFamily="18" charset="0"/>
              </a:rPr>
              <a:t> пресни подземни, което причинява топлинното им замърсяване. Такива примери са местата на дрениране на водите от НМВ "Левуново", НМВ "Огняново Гърмен", НМВ "</a:t>
            </a:r>
            <a:r>
              <a:rPr lang="bg-BG" sz="1900" dirty="0" err="1" smtClean="0">
                <a:solidFill>
                  <a:srgbClr val="FF0000"/>
                </a:solidFill>
                <a:latin typeface="Book Antiqua" pitchFamily="18" charset="0"/>
              </a:rPr>
              <a:t>Градешка</a:t>
            </a:r>
            <a:r>
              <a:rPr lang="bg-BG" sz="1900" dirty="0" smtClean="0">
                <a:solidFill>
                  <a:srgbClr val="FF0000"/>
                </a:solidFill>
                <a:latin typeface="Book Antiqua" pitchFamily="18" charset="0"/>
              </a:rPr>
              <a:t> баня", НМВ "Кромидово",НМВ "Спатово".</a:t>
            </a:r>
          </a:p>
          <a:p>
            <a:pPr algn="just"/>
            <a:r>
              <a:rPr lang="bg-BG" sz="1900" dirty="0" smtClean="0">
                <a:solidFill>
                  <a:srgbClr val="FF0000"/>
                </a:solidFill>
                <a:latin typeface="Book Antiqua" pitchFamily="18" charset="0"/>
              </a:rPr>
              <a:t>Като най-показателен пример е НМВ "Рупите-Кожух", където изтичащите термални води от авариралия Сондаж №1ВКП, заедно с тази от </a:t>
            </a:r>
            <a:r>
              <a:rPr lang="bg-BG" sz="1900" dirty="0" err="1" smtClean="0">
                <a:solidFill>
                  <a:srgbClr val="FF0000"/>
                </a:solidFill>
                <a:latin typeface="Book Antiqua" pitchFamily="18" charset="0"/>
              </a:rPr>
              <a:t>черпателя</a:t>
            </a:r>
            <a:r>
              <a:rPr lang="bg-BG" sz="1900" dirty="0" smtClean="0">
                <a:solidFill>
                  <a:srgbClr val="FF0000"/>
                </a:solidFill>
                <a:latin typeface="Book Antiqua" pitchFamily="18" charset="0"/>
              </a:rPr>
              <a:t> на Сондаж №2хг образуват водни огледала. </a:t>
            </a:r>
            <a:r>
              <a:rPr lang="bg-BG" sz="1900" dirty="0" err="1" smtClean="0">
                <a:solidFill>
                  <a:srgbClr val="FF0000"/>
                </a:solidFill>
                <a:latin typeface="Book Antiqua" pitchFamily="18" charset="0"/>
              </a:rPr>
              <a:t>Напрактика</a:t>
            </a:r>
            <a:r>
              <a:rPr lang="bg-BG" sz="1900" dirty="0" smtClean="0">
                <a:solidFill>
                  <a:srgbClr val="FF0000"/>
                </a:solidFill>
                <a:latin typeface="Book Antiqua" pitchFamily="18" charset="0"/>
              </a:rPr>
              <a:t> това нерегламентирано </a:t>
            </a:r>
            <a:r>
              <a:rPr lang="bg-BG" sz="1900" dirty="0" err="1" smtClean="0">
                <a:solidFill>
                  <a:srgbClr val="FF0000"/>
                </a:solidFill>
                <a:latin typeface="Book Antiqua" pitchFamily="18" charset="0"/>
              </a:rPr>
              <a:t>заустване</a:t>
            </a:r>
            <a:r>
              <a:rPr lang="bg-BG" sz="1900" dirty="0" smtClean="0">
                <a:solidFill>
                  <a:srgbClr val="FF0000"/>
                </a:solidFill>
                <a:latin typeface="Book Antiqua" pitchFamily="18" charset="0"/>
              </a:rPr>
              <a:t> се е превърнало в своеобразна местна атракция за къпане и балнеология (Снимка № 9). В тази зона прокараните плитки сондажи разкриват води с температура около и над  </a:t>
            </a:r>
            <a:r>
              <a:rPr lang="bg-BG" sz="1800" dirty="0" smtClean="0">
                <a:solidFill>
                  <a:srgbClr val="FF0000"/>
                </a:solidFill>
              </a:rPr>
              <a:t>30 </a:t>
            </a:r>
            <a:r>
              <a:rPr lang="bg-BG" sz="1800" baseline="30000" dirty="0" smtClean="0">
                <a:solidFill>
                  <a:srgbClr val="FF0000"/>
                </a:solidFill>
              </a:rPr>
              <a:t>0</a:t>
            </a:r>
            <a:r>
              <a:rPr lang="bg-BG" sz="1800" dirty="0" smtClean="0">
                <a:solidFill>
                  <a:srgbClr val="FF0000"/>
                </a:solidFill>
              </a:rPr>
              <a:t>С</a:t>
            </a:r>
            <a:r>
              <a:rPr lang="bg-BG" sz="1900" dirty="0" smtClean="0">
                <a:solidFill>
                  <a:srgbClr val="FF0000"/>
                </a:solidFill>
                <a:latin typeface="Book Antiqua" pitchFamily="18" charset="0"/>
              </a:rPr>
              <a:t>, говорещо за топлинно замърсяване. </a:t>
            </a:r>
          </a:p>
          <a:p>
            <a:pPr algn="just"/>
            <a:endParaRPr lang="bg-BG" sz="1600" dirty="0" smtClean="0">
              <a:solidFill>
                <a:srgbClr val="FF0000"/>
              </a:solidFill>
              <a:latin typeface="Book Antiqua" pitchFamily="18" charset="0"/>
            </a:endParaRPr>
          </a:p>
          <a:p>
            <a:pPr algn="just"/>
            <a:endParaRPr lang="bg-BG" sz="1300" dirty="0" smtClean="0">
              <a:solidFill>
                <a:srgbClr val="FF0000"/>
              </a:solidFill>
              <a:latin typeface="Book Antiqua" pitchFamily="18" charset="0"/>
            </a:endParaRPr>
          </a:p>
          <a:p>
            <a:pPr>
              <a:buNone/>
            </a:pPr>
            <a:r>
              <a:rPr lang="bg-BG" dirty="0" smtClean="0"/>
              <a:t> </a:t>
            </a:r>
          </a:p>
          <a:p>
            <a:endParaRPr lang="bg-BG" dirty="0"/>
          </a:p>
        </p:txBody>
      </p:sp>
      <p:sp>
        <p:nvSpPr>
          <p:cNvPr id="3" name="Title 2"/>
          <p:cNvSpPr>
            <a:spLocks noGrp="1"/>
          </p:cNvSpPr>
          <p:nvPr>
            <p:ph type="title"/>
          </p:nvPr>
        </p:nvSpPr>
        <p:spPr>
          <a:xfrm>
            <a:off x="457200" y="274638"/>
            <a:ext cx="8229600" cy="490066"/>
          </a:xfrm>
        </p:spPr>
        <p:txBody>
          <a:bodyPr>
            <a:normAutofit/>
          </a:bodyPr>
          <a:lstStyle/>
          <a:p>
            <a:pPr algn="ctr"/>
            <a:r>
              <a:rPr lang="bg-BG" sz="1600" dirty="0" smtClean="0">
                <a:solidFill>
                  <a:srgbClr val="3333FF"/>
                </a:solidFill>
                <a:latin typeface="Book Antiqua" pitchFamily="18" charset="0"/>
              </a:rPr>
              <a:t>Проблеми при експлоатацията на минералните води</a:t>
            </a:r>
            <a:endParaRPr lang="bg-BG" sz="1600" dirty="0"/>
          </a:p>
        </p:txBody>
      </p:sp>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90066"/>
          </a:xfrm>
        </p:spPr>
        <p:txBody>
          <a:bodyPr>
            <a:normAutofit/>
          </a:bodyPr>
          <a:lstStyle/>
          <a:p>
            <a:pPr algn="ctr"/>
            <a:r>
              <a:rPr lang="bg-BG" sz="1600" dirty="0" smtClean="0">
                <a:solidFill>
                  <a:srgbClr val="3333FF"/>
                </a:solidFill>
                <a:latin typeface="Book Antiqua" pitchFamily="18" charset="0"/>
              </a:rPr>
              <a:t>Проблеми при експлоатацията на минералните води</a:t>
            </a:r>
            <a:endParaRPr lang="bg-BG" sz="1600" dirty="0"/>
          </a:p>
        </p:txBody>
      </p:sp>
      <p:pic>
        <p:nvPicPr>
          <p:cNvPr id="4" name="Content Placeholder 3" descr="КЕИ Парилките Марикостиново.JPG"/>
          <p:cNvPicPr>
            <a:picLocks noGrp="1"/>
          </p:cNvPicPr>
          <p:nvPr>
            <p:ph idx="1"/>
          </p:nvPr>
        </p:nvPicPr>
        <p:blipFill>
          <a:blip r:embed="rId2" cstate="print"/>
          <a:stretch>
            <a:fillRect/>
          </a:stretch>
        </p:blipFill>
        <p:spPr>
          <a:xfrm>
            <a:off x="323528" y="1052736"/>
            <a:ext cx="4248472" cy="3672408"/>
          </a:xfrm>
          <a:prstGeom prst="rect">
            <a:avLst/>
          </a:prstGeom>
        </p:spPr>
      </p:pic>
      <p:pic>
        <p:nvPicPr>
          <p:cNvPr id="5" name="Picture 4" descr="IMG_4759.JPG"/>
          <p:cNvPicPr/>
          <p:nvPr/>
        </p:nvPicPr>
        <p:blipFill>
          <a:blip r:embed="rId3" cstate="print"/>
          <a:stretch>
            <a:fillRect/>
          </a:stretch>
        </p:blipFill>
        <p:spPr>
          <a:xfrm>
            <a:off x="4788024" y="1052736"/>
            <a:ext cx="4211960" cy="3600400"/>
          </a:xfrm>
          <a:prstGeom prst="rect">
            <a:avLst/>
          </a:prstGeom>
        </p:spPr>
      </p:pic>
      <p:sp>
        <p:nvSpPr>
          <p:cNvPr id="1025" name="Rectangle 1"/>
          <p:cNvSpPr>
            <a:spLocks noChangeArrowheads="1"/>
          </p:cNvSpPr>
          <p:nvPr/>
        </p:nvSpPr>
        <p:spPr bwMode="auto">
          <a:xfrm>
            <a:off x="323528" y="4869160"/>
            <a:ext cx="43204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Снимка №8. Изливане на води от КЕИ "</a:t>
            </a:r>
            <a:r>
              <a:rPr kumimoji="0" lang="bg-BG" sz="12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Парилките</a:t>
            </a:r>
            <a:r>
              <a:rPr kumimoji="0" lang="bg-BG" sz="12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при НМВ "Марикостиново"</a:t>
            </a:r>
            <a:endParaRPr kumimoji="0" lang="bg-BG"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4716016" y="4869160"/>
            <a:ext cx="42484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Снимка №9. Водни огледала ползвани за къпане и балнеология на Рупите причинени от излива на води от Сондаж №1ВКП НМВ "Рупите -Кожух"</a:t>
            </a:r>
            <a:endParaRPr kumimoji="0" lang="bg-BG"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196752"/>
            <a:ext cx="8229600" cy="4525963"/>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buNone/>
            </a:pPr>
            <a:r>
              <a:rPr lang="bg-BG" sz="2600" dirty="0" smtClean="0">
                <a:solidFill>
                  <a:srgbClr val="FF0000"/>
                </a:solidFill>
                <a:latin typeface="Book Antiqua" pitchFamily="18" charset="0"/>
              </a:rPr>
              <a:t>За намаляване на съществуващият риск върху околната среда от безконтролното изливане на геотермални води са необходими следните дейности:</a:t>
            </a:r>
          </a:p>
          <a:p>
            <a:pPr lvl="0"/>
            <a:r>
              <a:rPr lang="bg-BG" sz="2600" dirty="0" smtClean="0">
                <a:solidFill>
                  <a:srgbClr val="FF0000"/>
                </a:solidFill>
                <a:latin typeface="Book Antiqua" pitchFamily="18" charset="0"/>
              </a:rPr>
              <a:t>провеждане на ремонтно-възстановителни работи на устията на  самоизливащите се сондажи, които не се ползват, привеждането им на </a:t>
            </a:r>
            <a:r>
              <a:rPr lang="bg-BG" sz="2600" dirty="0" err="1" smtClean="0">
                <a:solidFill>
                  <a:srgbClr val="FF0000"/>
                </a:solidFill>
                <a:latin typeface="Book Antiqua" pitchFamily="18" charset="0"/>
              </a:rPr>
              <a:t>кранов</a:t>
            </a:r>
            <a:r>
              <a:rPr lang="bg-BG" sz="2600" dirty="0" smtClean="0">
                <a:solidFill>
                  <a:srgbClr val="FF0000"/>
                </a:solidFill>
                <a:latin typeface="Book Antiqua" pitchFamily="18" charset="0"/>
              </a:rPr>
              <a:t> режим;</a:t>
            </a:r>
          </a:p>
          <a:p>
            <a:pPr lvl="0"/>
            <a:r>
              <a:rPr lang="bg-BG" sz="2600" dirty="0" smtClean="0">
                <a:solidFill>
                  <a:srgbClr val="FF0000"/>
                </a:solidFill>
                <a:latin typeface="Book Antiqua" pitchFamily="18" charset="0"/>
              </a:rPr>
              <a:t>оценка на проходимостта на отводнителните канали в </a:t>
            </a:r>
            <a:r>
              <a:rPr lang="bg-BG" sz="2600" dirty="0" err="1" smtClean="0">
                <a:solidFill>
                  <a:srgbClr val="FF0000"/>
                </a:solidFill>
                <a:latin typeface="Book Antiqua" pitchFamily="18" charset="0"/>
              </a:rPr>
              <a:t>каптажните</a:t>
            </a:r>
            <a:r>
              <a:rPr lang="bg-BG" sz="2600" dirty="0" smtClean="0">
                <a:solidFill>
                  <a:srgbClr val="FF0000"/>
                </a:solidFill>
                <a:latin typeface="Book Antiqua" pitchFamily="18" charset="0"/>
              </a:rPr>
              <a:t> шахти, там където има такива, ремонт и отпушване на последните за безпроблемно отвеждане на излишните води;</a:t>
            </a:r>
          </a:p>
          <a:p>
            <a:pPr lvl="0"/>
            <a:r>
              <a:rPr lang="bg-BG" sz="2600" dirty="0" smtClean="0">
                <a:solidFill>
                  <a:srgbClr val="FF0000"/>
                </a:solidFill>
                <a:latin typeface="Book Antiqua" pitchFamily="18" charset="0"/>
              </a:rPr>
              <a:t>изпълнения на облицовъчни канали отвеждащи излишните неоползотворени  </a:t>
            </a:r>
            <a:r>
              <a:rPr lang="bg-BG" sz="2600" dirty="0" err="1" smtClean="0">
                <a:solidFill>
                  <a:srgbClr val="FF0000"/>
                </a:solidFill>
                <a:latin typeface="Book Antiqua" pitchFamily="18" charset="0"/>
              </a:rPr>
              <a:t>изливни</a:t>
            </a:r>
            <a:r>
              <a:rPr lang="bg-BG" sz="2600" dirty="0" smtClean="0">
                <a:solidFill>
                  <a:srgbClr val="FF0000"/>
                </a:solidFill>
                <a:latin typeface="Book Antiqua" pitchFamily="18" charset="0"/>
              </a:rPr>
              <a:t>  води към най-близкият воден обект;</a:t>
            </a:r>
          </a:p>
          <a:p>
            <a:pPr lvl="0"/>
            <a:r>
              <a:rPr lang="bg-BG" sz="2600" dirty="0" smtClean="0">
                <a:solidFill>
                  <a:srgbClr val="FF0000"/>
                </a:solidFill>
                <a:latin typeface="Book Antiqua" pitchFamily="18" charset="0"/>
              </a:rPr>
              <a:t>забрана за ползване на перилни препарати за пране на място, забрана за миене на автомобили;</a:t>
            </a:r>
          </a:p>
          <a:p>
            <a:pPr lvl="0"/>
            <a:r>
              <a:rPr lang="bg-BG" sz="2600" dirty="0" smtClean="0">
                <a:solidFill>
                  <a:srgbClr val="FF0000"/>
                </a:solidFill>
                <a:latin typeface="Book Antiqua" pitchFamily="18" charset="0"/>
              </a:rPr>
              <a:t>изчистване на замърсените зони на местата на дрениране на </a:t>
            </a:r>
            <a:r>
              <a:rPr lang="bg-BG" sz="2600" dirty="0" err="1" smtClean="0">
                <a:solidFill>
                  <a:srgbClr val="FF0000"/>
                </a:solidFill>
                <a:latin typeface="Book Antiqua" pitchFamily="18" charset="0"/>
              </a:rPr>
              <a:t>изливните</a:t>
            </a:r>
            <a:r>
              <a:rPr lang="bg-BG" sz="2600" dirty="0" smtClean="0">
                <a:solidFill>
                  <a:srgbClr val="FF0000"/>
                </a:solidFill>
                <a:latin typeface="Book Antiqua" pitchFamily="18" charset="0"/>
              </a:rPr>
              <a:t> води, </a:t>
            </a:r>
            <a:r>
              <a:rPr lang="bg-BG" sz="2600" dirty="0" err="1" smtClean="0">
                <a:solidFill>
                  <a:srgbClr val="FF0000"/>
                </a:solidFill>
                <a:latin typeface="Book Antiqua" pitchFamily="18" charset="0"/>
              </a:rPr>
              <a:t>осушаване</a:t>
            </a:r>
            <a:r>
              <a:rPr lang="bg-BG" sz="2600" dirty="0" smtClean="0">
                <a:solidFill>
                  <a:srgbClr val="FF0000"/>
                </a:solidFill>
                <a:latin typeface="Book Antiqua" pitchFamily="18" charset="0"/>
              </a:rPr>
              <a:t> на заблатените места;  </a:t>
            </a:r>
          </a:p>
          <a:p>
            <a:pPr lvl="0"/>
            <a:r>
              <a:rPr lang="bg-BG" sz="2600" dirty="0" smtClean="0">
                <a:solidFill>
                  <a:srgbClr val="FF0000"/>
                </a:solidFill>
                <a:latin typeface="Book Antiqua" pitchFamily="18" charset="0"/>
              </a:rPr>
              <a:t>създаване на пълноценни условия за ползване на излишните води чрез различни </a:t>
            </a:r>
            <a:r>
              <a:rPr lang="bg-BG" sz="2600" dirty="0" err="1" smtClean="0">
                <a:solidFill>
                  <a:srgbClr val="FF0000"/>
                </a:solidFill>
                <a:latin typeface="Book Antiqua" pitchFamily="18" charset="0"/>
              </a:rPr>
              <a:t>атракциони</a:t>
            </a:r>
            <a:r>
              <a:rPr lang="bg-BG" sz="2600" dirty="0" smtClean="0">
                <a:solidFill>
                  <a:srgbClr val="FF0000"/>
                </a:solidFill>
                <a:latin typeface="Book Antiqua" pitchFamily="18" charset="0"/>
              </a:rPr>
              <a:t>, чешми за общо </a:t>
            </a:r>
            <a:r>
              <a:rPr lang="bg-BG" sz="2600" dirty="0" err="1" smtClean="0">
                <a:solidFill>
                  <a:srgbClr val="FF0000"/>
                </a:solidFill>
                <a:latin typeface="Book Antiqua" pitchFamily="18" charset="0"/>
              </a:rPr>
              <a:t>водоналиване</a:t>
            </a:r>
            <a:r>
              <a:rPr lang="bg-BG" sz="2600" dirty="0" smtClean="0">
                <a:solidFill>
                  <a:srgbClr val="FF0000"/>
                </a:solidFill>
                <a:latin typeface="Book Antiqua" pitchFamily="18" charset="0"/>
              </a:rPr>
              <a:t> и </a:t>
            </a:r>
            <a:r>
              <a:rPr lang="bg-BG" sz="2600" dirty="0" err="1" smtClean="0">
                <a:solidFill>
                  <a:srgbClr val="FF0000"/>
                </a:solidFill>
                <a:latin typeface="Book Antiqua" pitchFamily="18" charset="0"/>
              </a:rPr>
              <a:t>др</a:t>
            </a:r>
            <a:r>
              <a:rPr lang="bg-BG" sz="2600" dirty="0" smtClean="0">
                <a:solidFill>
                  <a:srgbClr val="FF0000"/>
                </a:solidFill>
                <a:latin typeface="Book Antiqua" pitchFamily="18" charset="0"/>
              </a:rPr>
              <a:t>;</a:t>
            </a:r>
          </a:p>
          <a:p>
            <a:endParaRPr lang="bg-BG" dirty="0"/>
          </a:p>
        </p:txBody>
      </p:sp>
      <p:sp>
        <p:nvSpPr>
          <p:cNvPr id="3" name="Title 2"/>
          <p:cNvSpPr>
            <a:spLocks noGrp="1"/>
          </p:cNvSpPr>
          <p:nvPr>
            <p:ph type="title"/>
          </p:nvPr>
        </p:nvSpPr>
        <p:spPr>
          <a:xfrm>
            <a:off x="457200" y="274638"/>
            <a:ext cx="8229600" cy="634082"/>
          </a:xfrm>
        </p:spPr>
        <p:txBody>
          <a:bodyPr>
            <a:normAutofit/>
          </a:bodyPr>
          <a:lstStyle/>
          <a:p>
            <a:pPr algn="ctr"/>
            <a:r>
              <a:rPr lang="bg-BG" sz="1400" dirty="0" smtClean="0">
                <a:solidFill>
                  <a:srgbClr val="3333FF"/>
                </a:solidFill>
                <a:latin typeface="Book Antiqua" pitchFamily="18" charset="0"/>
              </a:rPr>
              <a:t>Проблеми при експлоатацията на минералните води</a:t>
            </a:r>
            <a:endParaRPr lang="bg-BG" sz="1400" dirty="0"/>
          </a:p>
        </p:txBody>
      </p:sp>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8"/>
            <a:ext cx="8229600" cy="4824536"/>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a:buNone/>
            </a:pPr>
            <a:r>
              <a:rPr lang="bg-BG" sz="1600" dirty="0" smtClean="0">
                <a:latin typeface="Book Antiqua" pitchFamily="18" charset="0"/>
              </a:rPr>
              <a:t>Наличните данни за </a:t>
            </a:r>
            <a:r>
              <a:rPr lang="bg-BG" sz="1600" dirty="0" err="1" smtClean="0">
                <a:latin typeface="Book Antiqua" pitchFamily="18" charset="0"/>
              </a:rPr>
              <a:t>хидрохимичният</a:t>
            </a:r>
            <a:r>
              <a:rPr lang="bg-BG" sz="1600" dirty="0" smtClean="0">
                <a:latin typeface="Book Antiqua" pitchFamily="18" charset="0"/>
              </a:rPr>
              <a:t> и температурен потенциал на геотермалните водоизточници изключителна държавна собственост и публична общинска собственост  както и степента на </a:t>
            </a:r>
            <a:r>
              <a:rPr lang="bg-BG" sz="1600" dirty="0" err="1" smtClean="0">
                <a:latin typeface="Book Antiqua" pitchFamily="18" charset="0"/>
              </a:rPr>
              <a:t>усвояемост</a:t>
            </a:r>
            <a:r>
              <a:rPr lang="bg-BG" sz="1600" dirty="0" smtClean="0">
                <a:latin typeface="Book Antiqua" pitchFamily="18" charset="0"/>
              </a:rPr>
              <a:t> на наличният ресурс  налага определянето на следните ключови бариери:</a:t>
            </a:r>
          </a:p>
          <a:p>
            <a:pPr algn="just">
              <a:buNone/>
            </a:pPr>
            <a:endParaRPr lang="bg-BG" sz="1600" dirty="0" smtClean="0">
              <a:latin typeface="Book Antiqua" pitchFamily="18" charset="0"/>
            </a:endParaRPr>
          </a:p>
          <a:p>
            <a:pPr>
              <a:buNone/>
            </a:pPr>
            <a:r>
              <a:rPr lang="en-US" sz="1900" b="1" dirty="0" smtClean="0">
                <a:solidFill>
                  <a:srgbClr val="FF0000"/>
                </a:solidFill>
                <a:latin typeface="Book Antiqua" pitchFamily="18" charset="0"/>
              </a:rPr>
              <a:t>2.</a:t>
            </a:r>
            <a:r>
              <a:rPr lang="bg-BG" sz="1900" b="1" dirty="0" smtClean="0">
                <a:solidFill>
                  <a:srgbClr val="FF0000"/>
                </a:solidFill>
                <a:latin typeface="Book Antiqua" pitchFamily="18" charset="0"/>
              </a:rPr>
              <a:t>3</a:t>
            </a:r>
            <a:r>
              <a:rPr lang="en-US" sz="1900" b="1" dirty="0" smtClean="0">
                <a:solidFill>
                  <a:srgbClr val="FF0000"/>
                </a:solidFill>
                <a:latin typeface="Book Antiqua" pitchFamily="18" charset="0"/>
              </a:rPr>
              <a:t>.1. </a:t>
            </a:r>
            <a:r>
              <a:rPr lang="en-US" sz="1900" b="1" dirty="0" err="1" smtClean="0">
                <a:solidFill>
                  <a:srgbClr val="FF0000"/>
                </a:solidFill>
                <a:latin typeface="Book Antiqua" pitchFamily="18" charset="0"/>
              </a:rPr>
              <a:t>Административен</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капацитет</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на</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Общините</a:t>
            </a:r>
            <a:r>
              <a:rPr lang="en-US" sz="1900" b="1" dirty="0" smtClean="0">
                <a:solidFill>
                  <a:srgbClr val="FF0000"/>
                </a:solidFill>
                <a:latin typeface="Book Antiqua" pitchFamily="18" charset="0"/>
              </a:rPr>
              <a:t> и БД, </a:t>
            </a:r>
            <a:r>
              <a:rPr lang="en-US" sz="1900" b="1" dirty="0" err="1" smtClean="0">
                <a:solidFill>
                  <a:srgbClr val="FF0000"/>
                </a:solidFill>
                <a:latin typeface="Book Antiqua" pitchFamily="18" charset="0"/>
              </a:rPr>
              <a:t>натоварени</a:t>
            </a:r>
            <a:r>
              <a:rPr lang="en-US" sz="1900" b="1" dirty="0" smtClean="0">
                <a:solidFill>
                  <a:srgbClr val="FF0000"/>
                </a:solidFill>
                <a:latin typeface="Book Antiqua" pitchFamily="18" charset="0"/>
              </a:rPr>
              <a:t> с </a:t>
            </a:r>
            <a:r>
              <a:rPr lang="en-US" sz="1900" b="1" dirty="0" err="1" smtClean="0">
                <a:solidFill>
                  <a:srgbClr val="FF0000"/>
                </a:solidFill>
                <a:latin typeface="Book Antiqua" pitchFamily="18" charset="0"/>
              </a:rPr>
              <a:t>функции</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по</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управление</a:t>
            </a:r>
            <a:r>
              <a:rPr lang="en-US" sz="1900" b="1" dirty="0" smtClean="0">
                <a:solidFill>
                  <a:srgbClr val="FF0000"/>
                </a:solidFill>
                <a:latin typeface="Book Antiqua" pitchFamily="18" charset="0"/>
              </a:rPr>
              <a:t> и </a:t>
            </a:r>
            <a:r>
              <a:rPr lang="en-US" sz="1900" b="1" dirty="0" err="1" smtClean="0">
                <a:solidFill>
                  <a:srgbClr val="FF0000"/>
                </a:solidFill>
                <a:latin typeface="Book Antiqua" pitchFamily="18" charset="0"/>
              </a:rPr>
              <a:t>стопанисване</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на</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минерални</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находища</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анализ</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на</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процедурите</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по</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водовземане</a:t>
            </a:r>
            <a:r>
              <a:rPr lang="en-US" sz="1900" b="1" dirty="0" smtClean="0">
                <a:solidFill>
                  <a:srgbClr val="FF0000"/>
                </a:solidFill>
                <a:latin typeface="Book Antiqua" pitchFamily="18" charset="0"/>
              </a:rPr>
              <a:t> и </a:t>
            </a:r>
            <a:r>
              <a:rPr lang="en-US" sz="1900" b="1" dirty="0" err="1" smtClean="0">
                <a:solidFill>
                  <a:srgbClr val="FF0000"/>
                </a:solidFill>
                <a:latin typeface="Book Antiqua" pitchFamily="18" charset="0"/>
              </a:rPr>
              <a:t>съпътстващите</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съгласувателни</a:t>
            </a:r>
            <a:r>
              <a:rPr lang="en-US" sz="1900" b="1" dirty="0" smtClean="0">
                <a:solidFill>
                  <a:srgbClr val="FF0000"/>
                </a:solidFill>
                <a:latin typeface="Book Antiqua" pitchFamily="18" charset="0"/>
              </a:rPr>
              <a:t> </a:t>
            </a:r>
            <a:r>
              <a:rPr lang="en-US" sz="1900" b="1" dirty="0" err="1" smtClean="0">
                <a:solidFill>
                  <a:srgbClr val="FF0000"/>
                </a:solidFill>
                <a:latin typeface="Book Antiqua" pitchFamily="18" charset="0"/>
              </a:rPr>
              <a:t>процедури</a:t>
            </a:r>
            <a:r>
              <a:rPr lang="en-US" sz="1900" b="1" dirty="0" smtClean="0">
                <a:solidFill>
                  <a:srgbClr val="FF0000"/>
                </a:solidFill>
                <a:latin typeface="Book Antiqua" pitchFamily="18" charset="0"/>
              </a:rPr>
              <a:t> с БД и РИОСВ</a:t>
            </a:r>
            <a:r>
              <a:rPr lang="bg-BG" sz="1900" b="1" dirty="0" smtClean="0">
                <a:solidFill>
                  <a:srgbClr val="FF0000"/>
                </a:solidFill>
                <a:latin typeface="Book Antiqua" pitchFamily="18" charset="0"/>
              </a:rPr>
              <a:t>.</a:t>
            </a:r>
          </a:p>
          <a:p>
            <a:pPr algn="just"/>
            <a:r>
              <a:rPr lang="bg-BG" sz="1600" dirty="0" smtClean="0">
                <a:latin typeface="Book Antiqua" pitchFamily="18" charset="0"/>
              </a:rPr>
              <a:t>Административният капацитет на общинските администрации по отношение на издаването на разрешителни, ползването и управлението на предоставения ресурс, както и упражняването на правата по </a:t>
            </a:r>
            <a:r>
              <a:rPr lang="bg-BG" sz="1600" dirty="0" err="1" smtClean="0">
                <a:latin typeface="Book Antiqua" pitchFamily="18" charset="0"/>
              </a:rPr>
              <a:t>водовземане</a:t>
            </a:r>
            <a:r>
              <a:rPr lang="bg-BG" sz="1600" dirty="0" smtClean="0">
                <a:latin typeface="Book Antiqua" pitchFamily="18" charset="0"/>
              </a:rPr>
              <a:t> е недостатъчен като кадровото осигуряване.</a:t>
            </a:r>
            <a:endParaRPr lang="bg-BG" sz="1600" b="1" dirty="0" smtClean="0">
              <a:latin typeface="Book Antiqua" pitchFamily="18" charset="0"/>
            </a:endParaRPr>
          </a:p>
          <a:p>
            <a:pPr algn="just"/>
            <a:r>
              <a:rPr lang="bg-BG" sz="1600" dirty="0" smtClean="0">
                <a:latin typeface="Book Antiqua" pitchFamily="18" charset="0"/>
              </a:rPr>
              <a:t>Общинските администрации провеждат изключително тежки и продължителни процедури както по издаване на разрешителни за </a:t>
            </a:r>
            <a:r>
              <a:rPr lang="bg-BG" sz="1600" dirty="0" err="1" smtClean="0">
                <a:latin typeface="Book Antiqua" pitchFamily="18" charset="0"/>
              </a:rPr>
              <a:t>водовземане</a:t>
            </a:r>
            <a:r>
              <a:rPr lang="bg-BG" sz="1600" dirty="0" smtClean="0">
                <a:latin typeface="Book Antiqua" pitchFamily="18" charset="0"/>
              </a:rPr>
              <a:t> така и  по съгласуване на работни </a:t>
            </a:r>
            <a:r>
              <a:rPr lang="bg-BG" sz="1600" dirty="0" err="1" smtClean="0">
                <a:latin typeface="Book Antiqua" pitchFamily="18" charset="0"/>
              </a:rPr>
              <a:t>ВиК</a:t>
            </a:r>
            <a:r>
              <a:rPr lang="bg-BG" sz="1600" dirty="0" smtClean="0">
                <a:latin typeface="Book Antiqua" pitchFamily="18" charset="0"/>
              </a:rPr>
              <a:t> проекти за фактическо  присъединяване с минерална вода след получаване на разрешителни за </a:t>
            </a:r>
            <a:r>
              <a:rPr lang="bg-BG" sz="1600" dirty="0" err="1" smtClean="0">
                <a:latin typeface="Book Antiqua" pitchFamily="18" charset="0"/>
              </a:rPr>
              <a:t>водовземане</a:t>
            </a:r>
            <a:r>
              <a:rPr lang="bg-BG" sz="1600" dirty="0" smtClean="0">
                <a:latin typeface="Book Antiqua" pitchFamily="18" charset="0"/>
              </a:rPr>
              <a:t>, което води до значителни финансови загуби на ползвателите. В някои общини липсва дори тарифа за таксите за </a:t>
            </a:r>
            <a:r>
              <a:rPr lang="bg-BG" sz="1600" dirty="0" err="1" smtClean="0">
                <a:latin typeface="Book Antiqua" pitchFamily="18" charset="0"/>
              </a:rPr>
              <a:t>водовземане</a:t>
            </a:r>
            <a:r>
              <a:rPr lang="bg-BG" sz="1600" dirty="0" smtClean="0">
                <a:latin typeface="Book Antiqua" pitchFamily="18" charset="0"/>
              </a:rPr>
              <a:t>, което се поставя като причина за неиздаване на разрешителни за </a:t>
            </a:r>
            <a:r>
              <a:rPr lang="bg-BG" sz="1600" dirty="0" err="1" smtClean="0">
                <a:latin typeface="Book Antiqua" pitchFamily="18" charset="0"/>
              </a:rPr>
              <a:t>водовземане</a:t>
            </a:r>
            <a:r>
              <a:rPr lang="bg-BG" sz="1600" dirty="0" smtClean="0">
                <a:latin typeface="Book Antiqua" pitchFamily="18" charset="0"/>
              </a:rPr>
              <a:t> въпреки заявеният инвеститорски интерес.</a:t>
            </a:r>
          </a:p>
        </p:txBody>
      </p:sp>
      <p:sp>
        <p:nvSpPr>
          <p:cNvPr id="3" name="Title 2"/>
          <p:cNvSpPr>
            <a:spLocks noGrp="1"/>
          </p:cNvSpPr>
          <p:nvPr>
            <p:ph type="title"/>
          </p:nvPr>
        </p:nvSpPr>
        <p:spPr>
          <a:xfrm>
            <a:off x="395536" y="404664"/>
            <a:ext cx="8229600" cy="576064"/>
          </a:xfrm>
        </p:spPr>
        <p:txBody>
          <a:bodyPr>
            <a:normAutofit fontScale="90000"/>
          </a:bodyPr>
          <a:lstStyle/>
          <a:p>
            <a:r>
              <a:rPr lang="en-US" sz="1600" dirty="0" smtClean="0">
                <a:solidFill>
                  <a:srgbClr val="FF0000"/>
                </a:solidFill>
                <a:latin typeface="Book Antiqua" pitchFamily="18" charset="0"/>
              </a:rPr>
              <a:t>2.</a:t>
            </a:r>
            <a:r>
              <a:rPr lang="bg-BG" sz="1600" dirty="0" smtClean="0">
                <a:solidFill>
                  <a:srgbClr val="FF0000"/>
                </a:solidFill>
                <a:latin typeface="Book Antiqua" pitchFamily="18" charset="0"/>
              </a:rPr>
              <a:t>3</a:t>
            </a:r>
            <a:r>
              <a:rPr lang="en-US" sz="1600" dirty="0" smtClean="0">
                <a:solidFill>
                  <a:srgbClr val="FF0000"/>
                </a:solidFill>
                <a:latin typeface="Book Antiqua" pitchFamily="18" charset="0"/>
              </a:rPr>
              <a:t>. АНАЛИЗ НА СЪЩЕСТВУВАЩИТЕ БАРИЕРИ </a:t>
            </a:r>
            <a:r>
              <a:rPr lang="bg-BG" sz="1600" dirty="0" smtClean="0">
                <a:solidFill>
                  <a:srgbClr val="FF0000"/>
                </a:solidFill>
                <a:latin typeface="Book Antiqua" pitchFamily="18" charset="0"/>
              </a:rPr>
              <a:t>ПРИ </a:t>
            </a:r>
            <a:r>
              <a:rPr lang="en-US" sz="1600" dirty="0" smtClean="0">
                <a:solidFill>
                  <a:srgbClr val="FF0000"/>
                </a:solidFill>
                <a:latin typeface="Book Antiqua" pitchFamily="18" charset="0"/>
              </a:rPr>
              <a:t>ИЗПОЛЗВАНЕ НА НИСКОТЕМПЕРАТУРНИТЕ ГЕОТЕРМАЛНИ ВОДИ</a:t>
            </a:r>
            <a:endParaRPr lang="bg-BG" sz="1600" dirty="0" smtClean="0">
              <a:solidFill>
                <a:srgbClr val="FF0000"/>
              </a:solidFill>
              <a:latin typeface="Book Antiqua" pitchFamily="18" charset="0"/>
            </a:endParaRPr>
          </a:p>
        </p:txBody>
      </p:sp>
    </p:spTree>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242587"/>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endParaRPr lang="bg-BG" dirty="0" smtClean="0">
              <a:solidFill>
                <a:srgbClr val="FF0000"/>
              </a:solidFill>
              <a:latin typeface="Book Antiqua" pitchFamily="18" charset="0"/>
            </a:endParaRPr>
          </a:p>
          <a:p>
            <a:endParaRPr lang="bg-BG" dirty="0" smtClean="0">
              <a:solidFill>
                <a:srgbClr val="FF0000"/>
              </a:solidFill>
              <a:latin typeface="Book Antiqua" pitchFamily="18" charset="0"/>
            </a:endParaRPr>
          </a:p>
          <a:p>
            <a:r>
              <a:rPr lang="bg-BG" dirty="0" smtClean="0">
                <a:solidFill>
                  <a:srgbClr val="FF0000"/>
                </a:solidFill>
                <a:latin typeface="Book Antiqua" pitchFamily="18" charset="0"/>
              </a:rPr>
              <a:t>Общините не разполагат със средства за поддръжка и ремонт на геотермалните водоизточници предоставени им за ползване. Такива не се планират въпреки постъпленията от таксите за </a:t>
            </a:r>
            <a:r>
              <a:rPr lang="bg-BG" dirty="0" err="1" smtClean="0">
                <a:solidFill>
                  <a:srgbClr val="FF0000"/>
                </a:solidFill>
                <a:latin typeface="Book Antiqua" pitchFamily="18" charset="0"/>
              </a:rPr>
              <a:t>водовземане</a:t>
            </a:r>
            <a:r>
              <a:rPr lang="bg-BG" dirty="0" smtClean="0">
                <a:solidFill>
                  <a:srgbClr val="FF0000"/>
                </a:solidFill>
                <a:latin typeface="Book Antiqua" pitchFamily="18" charset="0"/>
              </a:rPr>
              <a:t>. Ремонтно възстановителните дейности се извършват приоритетно за сметка на титулярите на разрешителни. Известен е само един случай на частичен ремонт на </a:t>
            </a:r>
            <a:r>
              <a:rPr lang="bg-BG" dirty="0" err="1" smtClean="0">
                <a:solidFill>
                  <a:srgbClr val="FF0000"/>
                </a:solidFill>
                <a:latin typeface="Book Antiqua" pitchFamily="18" charset="0"/>
              </a:rPr>
              <a:t>водовземно</a:t>
            </a:r>
            <a:r>
              <a:rPr lang="bg-BG" dirty="0" smtClean="0">
                <a:solidFill>
                  <a:srgbClr val="FF0000"/>
                </a:solidFill>
                <a:latin typeface="Book Antiqua" pitchFamily="18" charset="0"/>
              </a:rPr>
              <a:t> съоръжения извършен от Община Джебел.</a:t>
            </a:r>
          </a:p>
          <a:p>
            <a:r>
              <a:rPr lang="bg-BG" dirty="0" smtClean="0">
                <a:solidFill>
                  <a:srgbClr val="FF0000"/>
                </a:solidFill>
                <a:latin typeface="Book Antiqua" pitchFamily="18" charset="0"/>
              </a:rPr>
              <a:t>Необходимо е регулярно планиране на ремонтно възстановителни дейности на геотермалните водоизточници в лошо техническо състояние. Средствата по ремонтите следва да се гласуват от общинските съвети като част от паричните постъпления постъпващи като такси за </a:t>
            </a:r>
            <a:r>
              <a:rPr lang="bg-BG" dirty="0" err="1" smtClean="0">
                <a:solidFill>
                  <a:srgbClr val="FF0000"/>
                </a:solidFill>
                <a:latin typeface="Book Antiqua" pitchFamily="18" charset="0"/>
              </a:rPr>
              <a:t>водовземане</a:t>
            </a:r>
            <a:r>
              <a:rPr lang="bg-BG" dirty="0" smtClean="0">
                <a:solidFill>
                  <a:srgbClr val="FF0000"/>
                </a:solidFill>
                <a:latin typeface="Book Antiqua" pitchFamily="18" charset="0"/>
              </a:rPr>
              <a:t>. При геотермалните водоизточници, в които няма ползватели е необходима първоначална инвестиция осигуряваща технически и икономически възможности за ползване.</a:t>
            </a:r>
          </a:p>
          <a:p>
            <a:r>
              <a:rPr lang="bg-BG" dirty="0" smtClean="0">
                <a:solidFill>
                  <a:srgbClr val="FF0000"/>
                </a:solidFill>
                <a:latin typeface="Book Antiqua" pitchFamily="18" charset="0"/>
              </a:rPr>
              <a:t>Повечето от НМВ ПОС нямат утвърдени експлоатационни ресурси и не могат законово да се ползват на разрешителен или концесионен режим.   </a:t>
            </a:r>
          </a:p>
          <a:p>
            <a:r>
              <a:rPr lang="bg-BG" dirty="0" smtClean="0">
                <a:solidFill>
                  <a:srgbClr val="FF0000"/>
                </a:solidFill>
                <a:latin typeface="Book Antiqua" pitchFamily="18" charset="0"/>
              </a:rPr>
              <a:t>За безперспективните сондажи и тези в изключително лошо състояние следва да се извършат ликвидационни работи. Да се планират дейности по дублажи на старите </a:t>
            </a:r>
            <a:r>
              <a:rPr lang="bg-BG" dirty="0" err="1" smtClean="0">
                <a:solidFill>
                  <a:srgbClr val="FF0000"/>
                </a:solidFill>
                <a:latin typeface="Book Antiqua" pitchFamily="18" charset="0"/>
              </a:rPr>
              <a:t>водовземни</a:t>
            </a:r>
            <a:r>
              <a:rPr lang="bg-BG" dirty="0" smtClean="0">
                <a:solidFill>
                  <a:srgbClr val="FF0000"/>
                </a:solidFill>
                <a:latin typeface="Book Antiqua" pitchFamily="18" charset="0"/>
              </a:rPr>
              <a:t> съоръжения не отговарящи на съвременните изисквания за експлоатация.</a:t>
            </a:r>
          </a:p>
          <a:p>
            <a:endParaRPr lang="bg-BG" dirty="0"/>
          </a:p>
        </p:txBody>
      </p:sp>
      <p:sp>
        <p:nvSpPr>
          <p:cNvPr id="3" name="Title 2"/>
          <p:cNvSpPr>
            <a:spLocks noGrp="1"/>
          </p:cNvSpPr>
          <p:nvPr>
            <p:ph type="title"/>
          </p:nvPr>
        </p:nvSpPr>
        <p:spPr>
          <a:xfrm>
            <a:off x="457200" y="274638"/>
            <a:ext cx="8229600" cy="490066"/>
          </a:xfrm>
        </p:spPr>
        <p:txBody>
          <a:bodyPr>
            <a:normAutofit fontScale="90000"/>
          </a:bodyPr>
          <a:lstStyle/>
          <a:p>
            <a:r>
              <a:rPr lang="bg-BG" sz="1600" dirty="0" smtClean="0">
                <a:solidFill>
                  <a:srgbClr val="FF0000"/>
                </a:solidFill>
                <a:latin typeface="Book Antiqua" pitchFamily="18" charset="0"/>
              </a:rPr>
              <a:t>2.3.2 Н</a:t>
            </a:r>
            <a:r>
              <a:rPr lang="en-US" sz="1600" dirty="0" err="1" smtClean="0">
                <a:solidFill>
                  <a:srgbClr val="FF0000"/>
                </a:solidFill>
                <a:latin typeface="Book Antiqua" pitchFamily="18" charset="0"/>
              </a:rPr>
              <a:t>аличието</a:t>
            </a:r>
            <a:r>
              <a:rPr lang="en-US" sz="1600" dirty="0" smtClean="0">
                <a:solidFill>
                  <a:srgbClr val="FF0000"/>
                </a:solidFill>
                <a:latin typeface="Book Antiqua" pitchFamily="18" charset="0"/>
              </a:rPr>
              <a:t> </a:t>
            </a:r>
            <a:r>
              <a:rPr lang="en-US" sz="1600" dirty="0" err="1" smtClean="0">
                <a:solidFill>
                  <a:srgbClr val="FF0000"/>
                </a:solidFill>
                <a:latin typeface="Book Antiqua" pitchFamily="18" charset="0"/>
              </a:rPr>
              <a:t>на</a:t>
            </a:r>
            <a:r>
              <a:rPr lang="en-US" sz="1600" dirty="0" smtClean="0">
                <a:solidFill>
                  <a:srgbClr val="FF0000"/>
                </a:solidFill>
                <a:latin typeface="Book Antiqua" pitchFamily="18" charset="0"/>
              </a:rPr>
              <a:t> </a:t>
            </a:r>
            <a:r>
              <a:rPr lang="en-US" sz="1600" dirty="0" err="1" smtClean="0">
                <a:solidFill>
                  <a:srgbClr val="FF0000"/>
                </a:solidFill>
                <a:latin typeface="Book Antiqua" pitchFamily="18" charset="0"/>
              </a:rPr>
              <a:t>финансови</a:t>
            </a:r>
            <a:r>
              <a:rPr lang="en-US" sz="1600" dirty="0" smtClean="0">
                <a:solidFill>
                  <a:srgbClr val="FF0000"/>
                </a:solidFill>
                <a:latin typeface="Book Antiqua" pitchFamily="18" charset="0"/>
              </a:rPr>
              <a:t> </a:t>
            </a:r>
            <a:r>
              <a:rPr lang="en-US" sz="1600" dirty="0" err="1" smtClean="0">
                <a:solidFill>
                  <a:srgbClr val="FF0000"/>
                </a:solidFill>
                <a:latin typeface="Book Antiqua" pitchFamily="18" charset="0"/>
              </a:rPr>
              <a:t>възможности</a:t>
            </a:r>
            <a:r>
              <a:rPr lang="en-US" sz="1600" dirty="0" smtClean="0">
                <a:solidFill>
                  <a:srgbClr val="FF0000"/>
                </a:solidFill>
                <a:latin typeface="Book Antiqua" pitchFamily="18" charset="0"/>
              </a:rPr>
              <a:t> </a:t>
            </a:r>
            <a:r>
              <a:rPr lang="en-US" sz="1600" dirty="0" err="1" smtClean="0">
                <a:solidFill>
                  <a:srgbClr val="FF0000"/>
                </a:solidFill>
                <a:latin typeface="Book Antiqua" pitchFamily="18" charset="0"/>
              </a:rPr>
              <a:t>за</a:t>
            </a:r>
            <a:r>
              <a:rPr lang="en-US" sz="1600" dirty="0" smtClean="0">
                <a:solidFill>
                  <a:srgbClr val="FF0000"/>
                </a:solidFill>
                <a:latin typeface="Book Antiqua" pitchFamily="18" charset="0"/>
              </a:rPr>
              <a:t> </a:t>
            </a:r>
            <a:r>
              <a:rPr lang="en-US" sz="1600" dirty="0" err="1" smtClean="0">
                <a:solidFill>
                  <a:srgbClr val="FF0000"/>
                </a:solidFill>
                <a:latin typeface="Book Antiqua" pitchFamily="18" charset="0"/>
              </a:rPr>
              <a:t>стопанисване</a:t>
            </a:r>
            <a:r>
              <a:rPr lang="en-US" sz="1600" dirty="0" smtClean="0">
                <a:solidFill>
                  <a:srgbClr val="FF0000"/>
                </a:solidFill>
                <a:latin typeface="Book Antiqua" pitchFamily="18" charset="0"/>
              </a:rPr>
              <a:t> </a:t>
            </a:r>
            <a:r>
              <a:rPr lang="en-US" sz="1600" dirty="0" err="1" smtClean="0">
                <a:solidFill>
                  <a:srgbClr val="FF0000"/>
                </a:solidFill>
                <a:latin typeface="Book Antiqua" pitchFamily="18" charset="0"/>
              </a:rPr>
              <a:t>на</a:t>
            </a:r>
            <a:r>
              <a:rPr lang="en-US" sz="1600" dirty="0" smtClean="0">
                <a:solidFill>
                  <a:srgbClr val="FF0000"/>
                </a:solidFill>
                <a:latin typeface="Book Antiqua" pitchFamily="18" charset="0"/>
              </a:rPr>
              <a:t> </a:t>
            </a:r>
            <a:r>
              <a:rPr lang="en-US" sz="1600" dirty="0" err="1" smtClean="0">
                <a:solidFill>
                  <a:srgbClr val="FF0000"/>
                </a:solidFill>
                <a:latin typeface="Book Antiqua" pitchFamily="18" charset="0"/>
              </a:rPr>
              <a:t>находищата</a:t>
            </a:r>
            <a:r>
              <a:rPr lang="en-US" sz="1600" dirty="0" smtClean="0">
                <a:solidFill>
                  <a:srgbClr val="FF0000"/>
                </a:solidFill>
                <a:latin typeface="Book Antiqua" pitchFamily="18" charset="0"/>
              </a:rPr>
              <a:t> </a:t>
            </a:r>
            <a:r>
              <a:rPr lang="en-US" sz="1600" dirty="0" err="1" smtClean="0">
                <a:solidFill>
                  <a:srgbClr val="FF0000"/>
                </a:solidFill>
                <a:latin typeface="Book Antiqua" pitchFamily="18" charset="0"/>
              </a:rPr>
              <a:t>на</a:t>
            </a:r>
            <a:r>
              <a:rPr lang="en-US" sz="1600" dirty="0" smtClean="0">
                <a:solidFill>
                  <a:srgbClr val="FF0000"/>
                </a:solidFill>
                <a:latin typeface="Book Antiqua" pitchFamily="18" charset="0"/>
              </a:rPr>
              <a:t> </a:t>
            </a:r>
            <a:r>
              <a:rPr lang="en-US" sz="1600" dirty="0" err="1" smtClean="0">
                <a:solidFill>
                  <a:srgbClr val="FF0000"/>
                </a:solidFill>
                <a:latin typeface="Book Antiqua" pitchFamily="18" charset="0"/>
              </a:rPr>
              <a:t>минерални</a:t>
            </a:r>
            <a:r>
              <a:rPr lang="en-US" sz="1600" dirty="0" smtClean="0">
                <a:solidFill>
                  <a:srgbClr val="FF0000"/>
                </a:solidFill>
                <a:latin typeface="Book Antiqua" pitchFamily="18" charset="0"/>
              </a:rPr>
              <a:t> </a:t>
            </a:r>
            <a:r>
              <a:rPr lang="en-US" sz="1600" dirty="0" err="1" smtClean="0">
                <a:solidFill>
                  <a:srgbClr val="FF0000"/>
                </a:solidFill>
                <a:latin typeface="Book Antiqua" pitchFamily="18" charset="0"/>
              </a:rPr>
              <a:t>води</a:t>
            </a:r>
            <a:r>
              <a:rPr lang="en-US" sz="1600" dirty="0" smtClean="0">
                <a:solidFill>
                  <a:srgbClr val="FF0000"/>
                </a:solidFill>
                <a:latin typeface="Book Antiqua" pitchFamily="18" charset="0"/>
              </a:rPr>
              <a:t> </a:t>
            </a:r>
            <a:r>
              <a:rPr lang="en-US" sz="1600" dirty="0" err="1" smtClean="0">
                <a:solidFill>
                  <a:srgbClr val="FF0000"/>
                </a:solidFill>
                <a:latin typeface="Book Antiqua" pitchFamily="18" charset="0"/>
              </a:rPr>
              <a:t>от</a:t>
            </a:r>
            <a:r>
              <a:rPr lang="en-US" sz="1600" dirty="0" smtClean="0">
                <a:solidFill>
                  <a:srgbClr val="FF0000"/>
                </a:solidFill>
                <a:latin typeface="Book Antiqua" pitchFamily="18" charset="0"/>
              </a:rPr>
              <a:t> </a:t>
            </a:r>
            <a:r>
              <a:rPr lang="en-US" sz="1600" dirty="0" err="1" smtClean="0">
                <a:solidFill>
                  <a:srgbClr val="FF0000"/>
                </a:solidFill>
                <a:latin typeface="Book Antiqua" pitchFamily="18" charset="0"/>
              </a:rPr>
              <a:t>общините</a:t>
            </a:r>
            <a:r>
              <a:rPr lang="en-US" sz="1600" dirty="0" smtClean="0">
                <a:solidFill>
                  <a:srgbClr val="FF0000"/>
                </a:solidFill>
                <a:latin typeface="Book Antiqua" pitchFamily="18" charset="0"/>
              </a:rPr>
              <a:t> и </a:t>
            </a:r>
            <a:r>
              <a:rPr lang="bg-BG" sz="1600" dirty="0" err="1" smtClean="0">
                <a:solidFill>
                  <a:srgbClr val="FF0000"/>
                </a:solidFill>
                <a:latin typeface="Book Antiqua" pitchFamily="18" charset="0"/>
              </a:rPr>
              <a:t>Басейновите</a:t>
            </a:r>
            <a:r>
              <a:rPr lang="bg-BG" sz="1600" dirty="0" smtClean="0">
                <a:solidFill>
                  <a:srgbClr val="FF0000"/>
                </a:solidFill>
                <a:latin typeface="Book Antiqua" pitchFamily="18" charset="0"/>
              </a:rPr>
              <a:t> дирекции</a:t>
            </a:r>
          </a:p>
        </p:txBody>
      </p:sp>
    </p:spTree>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052736"/>
            <a:ext cx="8003232" cy="4954555"/>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endParaRPr lang="bg-BG" sz="6400" dirty="0" smtClean="0">
              <a:latin typeface="Book Antiqua" pitchFamily="18" charset="0"/>
            </a:endParaRPr>
          </a:p>
          <a:p>
            <a:endParaRPr lang="bg-BG" sz="6400" dirty="0" smtClean="0">
              <a:latin typeface="Book Antiqua" pitchFamily="18" charset="0"/>
            </a:endParaRPr>
          </a:p>
          <a:p>
            <a:r>
              <a:rPr lang="bg-BG" sz="6400" dirty="0" smtClean="0">
                <a:latin typeface="Book Antiqua" pitchFamily="18" charset="0"/>
              </a:rPr>
              <a:t>На устията на повечето съоръжения няма монтирани необходимите манометри за измерване на динамичните водни нива и контролни </a:t>
            </a:r>
            <a:r>
              <a:rPr lang="bg-BG" sz="6400" dirty="0" err="1" smtClean="0">
                <a:latin typeface="Book Antiqua" pitchFamily="18" charset="0"/>
              </a:rPr>
              <a:t>разходометри</a:t>
            </a:r>
            <a:r>
              <a:rPr lang="bg-BG" sz="6400" dirty="0" smtClean="0">
                <a:latin typeface="Book Antiqua" pitchFamily="18" charset="0"/>
              </a:rPr>
              <a:t> за отчитане на ползваните водни количества. Само в няколко общини се извършват </a:t>
            </a:r>
            <a:r>
              <a:rPr lang="bg-BG" sz="6400" dirty="0" err="1" smtClean="0">
                <a:latin typeface="Book Antiqua" pitchFamily="18" charset="0"/>
              </a:rPr>
              <a:t>мониторингови</a:t>
            </a:r>
            <a:r>
              <a:rPr lang="bg-BG" sz="6400" dirty="0" smtClean="0">
                <a:latin typeface="Book Antiqua" pitchFamily="18" charset="0"/>
              </a:rPr>
              <a:t> изследвания за проследяване режима на </a:t>
            </a:r>
            <a:r>
              <a:rPr lang="bg-BG" sz="6400" dirty="0" err="1" smtClean="0">
                <a:latin typeface="Book Antiqua" pitchFamily="18" charset="0"/>
              </a:rPr>
              <a:t>термоминералните</a:t>
            </a:r>
            <a:r>
              <a:rPr lang="bg-BG" sz="6400" dirty="0" smtClean="0">
                <a:latin typeface="Book Antiqua" pitchFamily="18" charset="0"/>
              </a:rPr>
              <a:t> води и </a:t>
            </a:r>
            <a:r>
              <a:rPr lang="bg-BG" sz="6400" dirty="0" err="1" smtClean="0">
                <a:latin typeface="Book Antiqua" pitchFamily="18" charset="0"/>
              </a:rPr>
              <a:t>хидрохимичният</a:t>
            </a:r>
            <a:r>
              <a:rPr lang="bg-BG" sz="6400" dirty="0" smtClean="0">
                <a:latin typeface="Book Antiqua" pitchFamily="18" charset="0"/>
              </a:rPr>
              <a:t> състав на водите. В останалите находища такива изследвания не се провеждат въпреки разписаните задължения със заповедите за предоставяне на право по безвъзмездно ползване.</a:t>
            </a:r>
          </a:p>
          <a:p>
            <a:r>
              <a:rPr lang="bg-BG" sz="6400" dirty="0" smtClean="0">
                <a:latin typeface="Book Antiqua" pitchFamily="18" charset="0"/>
              </a:rPr>
              <a:t>На територията на НМВ „Огняново-Гърмен”, с.Огняново и с.Гърмен, община Гърмен, област Благоевград се извършват незаконни изграждания на </a:t>
            </a:r>
            <a:r>
              <a:rPr lang="bg-BG" sz="6400" dirty="0" err="1" smtClean="0">
                <a:latin typeface="Book Antiqua" pitchFamily="18" charset="0"/>
              </a:rPr>
              <a:t>водовземни</a:t>
            </a:r>
            <a:r>
              <a:rPr lang="bg-BG" sz="6400" dirty="0" smtClean="0">
                <a:latin typeface="Book Antiqua" pitchFamily="18" charset="0"/>
              </a:rPr>
              <a:t> съоръжения разкриващи термални води. Нерегламентираните сондажи преразпределят дебита на водоизточниците в находището,което </a:t>
            </a:r>
            <a:r>
              <a:rPr lang="bg-BG" sz="6400" dirty="0" err="1" smtClean="0">
                <a:latin typeface="Book Antiqua" pitchFamily="18" charset="0"/>
              </a:rPr>
              <a:t>водидо</a:t>
            </a:r>
            <a:r>
              <a:rPr lang="bg-BG" sz="6400" dirty="0" smtClean="0">
                <a:latin typeface="Book Antiqua" pitchFamily="18" charset="0"/>
              </a:rPr>
              <a:t> свръх експлоатация в термалната зона. БДУВЗБР Благоевград не упражнява необходимият контрол по изграждането на тези незаконни сондажи. </a:t>
            </a:r>
            <a:r>
              <a:rPr lang="bg-BG" sz="6400" dirty="0" err="1" smtClean="0">
                <a:latin typeface="Book Antiqua" pitchFamily="18" charset="0"/>
              </a:rPr>
              <a:t>Назаконните</a:t>
            </a:r>
            <a:r>
              <a:rPr lang="bg-BG" sz="6400" dirty="0" smtClean="0">
                <a:latin typeface="Book Antiqua" pitchFamily="18" charset="0"/>
              </a:rPr>
              <a:t> съоръжения влияещи негативно върху термалната зона следва да се ликвидират съгласно изискванията на ЗВ.  </a:t>
            </a:r>
          </a:p>
          <a:p>
            <a:r>
              <a:rPr lang="bg-BG" sz="6400" dirty="0" smtClean="0">
                <a:latin typeface="Book Antiqua" pitchFamily="18" charset="0"/>
              </a:rPr>
              <a:t>Необходимо е възлагане на задължителни </a:t>
            </a:r>
            <a:r>
              <a:rPr lang="bg-BG" sz="6400" dirty="0" err="1" smtClean="0">
                <a:latin typeface="Book Antiqua" pitchFamily="18" charset="0"/>
              </a:rPr>
              <a:t>мониторингови</a:t>
            </a:r>
            <a:r>
              <a:rPr lang="bg-BG" sz="6400" dirty="0" smtClean="0">
                <a:latin typeface="Book Antiqua" pitchFamily="18" charset="0"/>
              </a:rPr>
              <a:t> измервания за поведението на нивата, температурата, дебита и </a:t>
            </a:r>
            <a:r>
              <a:rPr lang="bg-BG" sz="6400" dirty="0" err="1" smtClean="0">
                <a:latin typeface="Book Antiqua" pitchFamily="18" charset="0"/>
              </a:rPr>
              <a:t>хидрохимичният</a:t>
            </a:r>
            <a:r>
              <a:rPr lang="bg-BG" sz="6400" dirty="0" smtClean="0">
                <a:latin typeface="Book Antiqua" pitchFamily="18" charset="0"/>
              </a:rPr>
              <a:t> състава на геотермалните водоизточници. Изследванията да се извършват по предварително утвърден от контролния орган проект за мониторинг. Резултатите от изследванията да се представят в края на всяка календарна година на МОСВ.</a:t>
            </a:r>
          </a:p>
          <a:p>
            <a:endParaRPr lang="bg-BG" dirty="0"/>
          </a:p>
        </p:txBody>
      </p:sp>
      <p:sp>
        <p:nvSpPr>
          <p:cNvPr id="3" name="Title 2"/>
          <p:cNvSpPr>
            <a:spLocks noGrp="1"/>
          </p:cNvSpPr>
          <p:nvPr>
            <p:ph type="title"/>
          </p:nvPr>
        </p:nvSpPr>
        <p:spPr>
          <a:xfrm>
            <a:off x="457200" y="274638"/>
            <a:ext cx="8229600" cy="634082"/>
          </a:xfrm>
        </p:spPr>
        <p:txBody>
          <a:bodyPr>
            <a:normAutofit fontScale="90000"/>
          </a:bodyPr>
          <a:lstStyle/>
          <a:p>
            <a:r>
              <a:rPr lang="bg-BG" sz="1600" dirty="0" smtClean="0">
                <a:solidFill>
                  <a:srgbClr val="FF0000"/>
                </a:solidFill>
                <a:latin typeface="Book Antiqua" pitchFamily="18" charset="0"/>
              </a:rPr>
              <a:t>2.3.3 Наличие на оборудване за мониторинг на геотермалните водоизточници, осъществяване на </a:t>
            </a:r>
            <a:r>
              <a:rPr lang="bg-BG" sz="1600" dirty="0" err="1" smtClean="0">
                <a:solidFill>
                  <a:srgbClr val="FF0000"/>
                </a:solidFill>
                <a:latin typeface="Book Antiqua" pitchFamily="18" charset="0"/>
              </a:rPr>
              <a:t>мониторингови</a:t>
            </a:r>
            <a:r>
              <a:rPr lang="bg-BG" sz="1600" dirty="0" smtClean="0">
                <a:solidFill>
                  <a:srgbClr val="FF0000"/>
                </a:solidFill>
                <a:latin typeface="Book Antiqua" pitchFamily="18" charset="0"/>
              </a:rPr>
              <a:t> изследвания съгласно изискванията на заповедите за предоставени право по ползване</a:t>
            </a:r>
          </a:p>
        </p:txBody>
      </p:sp>
    </p:spTree>
  </p:cSld>
  <p:clrMapOvr>
    <a:masterClrMapping/>
  </p:clrMapOvr>
  <p:transition spd="med">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242587"/>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bg-BG" sz="2100" b="1" dirty="0" smtClean="0">
                <a:solidFill>
                  <a:srgbClr val="FF0000"/>
                </a:solidFill>
              </a:rPr>
              <a:t> </a:t>
            </a:r>
          </a:p>
          <a:p>
            <a:pPr algn="just"/>
            <a:r>
              <a:rPr lang="bg-BG" sz="2000" dirty="0" smtClean="0">
                <a:solidFill>
                  <a:srgbClr val="FF0000"/>
                </a:solidFill>
                <a:latin typeface="Book Antiqua" pitchFamily="18" charset="0"/>
              </a:rPr>
              <a:t>Геотермалните води от повечето НМВ са ценен </a:t>
            </a:r>
            <a:r>
              <a:rPr lang="bg-BG" sz="2000" dirty="0" err="1" smtClean="0">
                <a:solidFill>
                  <a:srgbClr val="FF0000"/>
                </a:solidFill>
                <a:latin typeface="Book Antiqua" pitchFamily="18" charset="0"/>
              </a:rPr>
              <a:t>балнеологичен</a:t>
            </a:r>
            <a:r>
              <a:rPr lang="bg-BG" sz="2000" dirty="0" smtClean="0">
                <a:solidFill>
                  <a:srgbClr val="FF0000"/>
                </a:solidFill>
                <a:latin typeface="Book Antiqua" pitchFamily="18" charset="0"/>
              </a:rPr>
              <a:t> ресурс и следва да се ползват приоритетно като такива за балнеология, профилактика и рехабилитация. </a:t>
            </a:r>
          </a:p>
          <a:p>
            <a:pPr algn="just"/>
            <a:r>
              <a:rPr lang="bg-BG" sz="2000" dirty="0" smtClean="0">
                <a:solidFill>
                  <a:srgbClr val="FF0000"/>
                </a:solidFill>
                <a:latin typeface="Book Antiqua" pitchFamily="18" charset="0"/>
              </a:rPr>
              <a:t>Ползването им за отопление е препоръчително  при реализиране на каскаден режим като първоначално температурата на свежите минерални води като топлоносител  бъде понижена чрез </a:t>
            </a:r>
            <a:r>
              <a:rPr lang="bg-BG" sz="2000" dirty="0" err="1" smtClean="0">
                <a:solidFill>
                  <a:srgbClr val="FF0000"/>
                </a:solidFill>
                <a:latin typeface="Book Antiqua" pitchFamily="18" charset="0"/>
              </a:rPr>
              <a:t>топлообменници</a:t>
            </a:r>
            <a:r>
              <a:rPr lang="bg-BG" sz="2000" dirty="0" smtClean="0">
                <a:solidFill>
                  <a:srgbClr val="FF0000"/>
                </a:solidFill>
                <a:latin typeface="Book Antiqua" pitchFamily="18" charset="0"/>
              </a:rPr>
              <a:t> до 35-40 </a:t>
            </a:r>
            <a:r>
              <a:rPr lang="bg-BG" sz="2000" baseline="30000" dirty="0" smtClean="0">
                <a:solidFill>
                  <a:srgbClr val="FF0000"/>
                </a:solidFill>
                <a:latin typeface="Book Antiqua" pitchFamily="18" charset="0"/>
              </a:rPr>
              <a:t>0</a:t>
            </a:r>
            <a:r>
              <a:rPr lang="bg-BG" sz="2000" dirty="0" smtClean="0">
                <a:solidFill>
                  <a:srgbClr val="FF0000"/>
                </a:solidFill>
                <a:latin typeface="Book Antiqua" pitchFamily="18" charset="0"/>
              </a:rPr>
              <a:t>С, след което да се предостави  за по-нататъшно ползване за балнеология, СПА, спорт и </a:t>
            </a:r>
            <a:r>
              <a:rPr lang="bg-BG" sz="2000" dirty="0" err="1" smtClean="0">
                <a:solidFill>
                  <a:srgbClr val="FF0000"/>
                </a:solidFill>
                <a:latin typeface="Book Antiqua" pitchFamily="18" charset="0"/>
              </a:rPr>
              <a:t>рекреация</a:t>
            </a:r>
            <a:r>
              <a:rPr lang="bg-BG" sz="2000" dirty="0" smtClean="0">
                <a:solidFill>
                  <a:srgbClr val="FF0000"/>
                </a:solidFill>
                <a:latin typeface="Book Antiqua" pitchFamily="18" charset="0"/>
              </a:rPr>
              <a:t>. Отдадената енергия  чрез </a:t>
            </a:r>
            <a:r>
              <a:rPr lang="bg-BG" sz="2000" dirty="0" err="1" smtClean="0">
                <a:solidFill>
                  <a:srgbClr val="FF0000"/>
                </a:solidFill>
                <a:latin typeface="Book Antiqua" pitchFamily="18" charset="0"/>
              </a:rPr>
              <a:t>топлоприемник</a:t>
            </a:r>
            <a:r>
              <a:rPr lang="bg-BG" sz="2000" dirty="0" smtClean="0">
                <a:solidFill>
                  <a:srgbClr val="FF0000"/>
                </a:solidFill>
                <a:latin typeface="Book Antiqua" pitchFamily="18" charset="0"/>
              </a:rPr>
              <a:t> може да се ползва за отопление.</a:t>
            </a:r>
          </a:p>
          <a:p>
            <a:endParaRPr lang="bg-BG" dirty="0"/>
          </a:p>
        </p:txBody>
      </p:sp>
      <p:sp>
        <p:nvSpPr>
          <p:cNvPr id="3" name="Title 2"/>
          <p:cNvSpPr>
            <a:spLocks noGrp="1"/>
          </p:cNvSpPr>
          <p:nvPr>
            <p:ph type="title"/>
          </p:nvPr>
        </p:nvSpPr>
        <p:spPr>
          <a:xfrm>
            <a:off x="457200" y="274638"/>
            <a:ext cx="8229600" cy="490066"/>
          </a:xfrm>
        </p:spPr>
        <p:txBody>
          <a:bodyPr>
            <a:normAutofit fontScale="90000"/>
          </a:bodyPr>
          <a:lstStyle/>
          <a:p>
            <a:r>
              <a:rPr lang="bg-BG" sz="1600" dirty="0" smtClean="0">
                <a:solidFill>
                  <a:srgbClr val="FF0000"/>
                </a:solidFill>
              </a:rPr>
              <a:t>2.3.4.Анализ на целесъобразността на ползване на минералните води в съответствие с </a:t>
            </a:r>
            <a:r>
              <a:rPr lang="bg-BG" sz="1600" dirty="0" err="1" smtClean="0">
                <a:solidFill>
                  <a:srgbClr val="FF0000"/>
                </a:solidFill>
              </a:rPr>
              <a:t>хидрохимичния</a:t>
            </a:r>
            <a:r>
              <a:rPr lang="bg-BG" sz="1600" dirty="0" smtClean="0">
                <a:solidFill>
                  <a:srgbClr val="FF0000"/>
                </a:solidFill>
              </a:rPr>
              <a:t> състав на водите и температурният потенциал</a:t>
            </a:r>
          </a:p>
        </p:txBody>
      </p:sp>
    </p:spTree>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595"/>
          </a:xfrm>
        </p:spPr>
        <p:style>
          <a:lnRef idx="1">
            <a:schemeClr val="accent1"/>
          </a:lnRef>
          <a:fillRef idx="2">
            <a:schemeClr val="accent1"/>
          </a:fillRef>
          <a:effectRef idx="1">
            <a:schemeClr val="accent1"/>
          </a:effectRef>
          <a:fontRef idx="minor">
            <a:schemeClr val="dk1"/>
          </a:fontRef>
        </p:style>
        <p:txBody>
          <a:bodyPr>
            <a:normAutofit/>
          </a:bodyPr>
          <a:lstStyle/>
          <a:p>
            <a:endParaRPr lang="bg-BG" sz="2000" dirty="0" smtClean="0">
              <a:solidFill>
                <a:srgbClr val="FF0000"/>
              </a:solidFill>
              <a:latin typeface="Book Antiqua" pitchFamily="18" charset="0"/>
            </a:endParaRPr>
          </a:p>
          <a:p>
            <a:pPr algn="just"/>
            <a:endParaRPr lang="bg-BG" sz="2000" dirty="0" smtClean="0">
              <a:solidFill>
                <a:srgbClr val="FF0000"/>
              </a:solidFill>
              <a:latin typeface="Book Antiqua" pitchFamily="18" charset="0"/>
            </a:endParaRPr>
          </a:p>
          <a:p>
            <a:pPr algn="just"/>
            <a:r>
              <a:rPr lang="bg-BG" sz="2000" dirty="0" smtClean="0">
                <a:solidFill>
                  <a:srgbClr val="FF0000"/>
                </a:solidFill>
                <a:latin typeface="Book Antiqua" pitchFamily="18" charset="0"/>
              </a:rPr>
              <a:t>Община Разлог създаде ценен прецедент по законово използване на "отработени"  минерални води, които са частично охладени, обстоятелство, което може да се приведе като добра практика в национален мащаб. Касае се за води с намален температурен потенциал  вследствие топлоотдаване, които впоследствие се ползват за балнеология  спорт и отдих на разрешителен режим и при по-ниска цена сравнима с тази на свежите термални води.Необходимо е в национален мащаб да бъдат предприети действия по стимулиране ползването и на отпадни води с необходимият температурен потенциал.</a:t>
            </a:r>
          </a:p>
          <a:p>
            <a:endParaRPr lang="bg-BG" dirty="0"/>
          </a:p>
        </p:txBody>
      </p:sp>
      <p:sp>
        <p:nvSpPr>
          <p:cNvPr id="3" name="Title 2"/>
          <p:cNvSpPr>
            <a:spLocks noGrp="1"/>
          </p:cNvSpPr>
          <p:nvPr>
            <p:ph type="title"/>
          </p:nvPr>
        </p:nvSpPr>
        <p:spPr>
          <a:xfrm>
            <a:off x="457200" y="274638"/>
            <a:ext cx="8229600" cy="418058"/>
          </a:xfrm>
        </p:spPr>
        <p:txBody>
          <a:bodyPr>
            <a:normAutofit fontScale="90000"/>
          </a:bodyPr>
          <a:lstStyle/>
          <a:p>
            <a:r>
              <a:rPr lang="bg-BG" sz="1600" dirty="0" smtClean="0">
                <a:solidFill>
                  <a:srgbClr val="FF0000"/>
                </a:solidFill>
                <a:latin typeface="Book Antiqua" pitchFamily="18" charset="0"/>
              </a:rPr>
              <a:t>2.3.5 Възможностите за отвеждане и регламентиране на отпадните води след тяхното ползване</a:t>
            </a:r>
          </a:p>
        </p:txBody>
      </p:sp>
    </p:spTree>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9237.JPG"/>
          <p:cNvPicPr>
            <a:picLocks noGrp="1" noChangeAspect="1"/>
          </p:cNvPicPr>
          <p:nvPr>
            <p:ph idx="1"/>
          </p:nvPr>
        </p:nvPicPr>
        <p:blipFill>
          <a:blip r:embed="rId2" cstate="print"/>
          <a:stretch>
            <a:fillRect/>
          </a:stretch>
        </p:blipFill>
        <p:spPr>
          <a:xfrm>
            <a:off x="971600" y="3573016"/>
            <a:ext cx="3792421" cy="2682298"/>
          </a:xfrm>
        </p:spPr>
      </p:pic>
      <p:sp>
        <p:nvSpPr>
          <p:cNvPr id="3" name="Title 2"/>
          <p:cNvSpPr>
            <a:spLocks noGrp="1"/>
          </p:cNvSpPr>
          <p:nvPr>
            <p:ph type="title"/>
          </p:nvPr>
        </p:nvSpPr>
        <p:spPr>
          <a:xfrm>
            <a:off x="457200" y="274638"/>
            <a:ext cx="8229600" cy="418058"/>
          </a:xfrm>
        </p:spPr>
        <p:txBody>
          <a:bodyPr>
            <a:noAutofit/>
          </a:bodyPr>
          <a:lstStyle/>
          <a:p>
            <a:r>
              <a:rPr lang="bg-BG" sz="1400" dirty="0" smtClean="0">
                <a:solidFill>
                  <a:srgbClr val="FF0000"/>
                </a:solidFill>
                <a:latin typeface="Book Antiqua" pitchFamily="18" charset="0"/>
              </a:rPr>
              <a:t>Пример за каптиране и ползване на охладени води  до 40  </a:t>
            </a:r>
            <a:r>
              <a:rPr lang="bg-BG" sz="1400" baseline="30000" dirty="0" smtClean="0">
                <a:solidFill>
                  <a:srgbClr val="FF0000"/>
                </a:solidFill>
              </a:rPr>
              <a:t>0</a:t>
            </a:r>
            <a:r>
              <a:rPr lang="bg-BG" sz="1400" dirty="0" smtClean="0">
                <a:solidFill>
                  <a:srgbClr val="FF0000"/>
                </a:solidFill>
              </a:rPr>
              <a:t>С</a:t>
            </a:r>
            <a:r>
              <a:rPr lang="bg-BG" sz="1400" dirty="0" smtClean="0">
                <a:solidFill>
                  <a:srgbClr val="FF0000"/>
                </a:solidFill>
                <a:latin typeface="Book Antiqua" pitchFamily="18" charset="0"/>
              </a:rPr>
              <a:t> от резервоар в с.Баня, Община Разлог</a:t>
            </a:r>
            <a:endParaRPr lang="bg-BG" sz="1400" dirty="0">
              <a:solidFill>
                <a:srgbClr val="FF0000"/>
              </a:solidFill>
            </a:endParaRPr>
          </a:p>
        </p:txBody>
      </p:sp>
      <p:pic>
        <p:nvPicPr>
          <p:cNvPr id="5" name="Picture 4" descr="IMG_9238.JPG"/>
          <p:cNvPicPr>
            <a:picLocks noChangeAspect="1"/>
          </p:cNvPicPr>
          <p:nvPr/>
        </p:nvPicPr>
        <p:blipFill>
          <a:blip r:embed="rId3" cstate="print"/>
          <a:stretch>
            <a:fillRect/>
          </a:stretch>
        </p:blipFill>
        <p:spPr>
          <a:xfrm>
            <a:off x="4932040" y="3573016"/>
            <a:ext cx="3672408" cy="2752425"/>
          </a:xfrm>
          <a:prstGeom prst="rect">
            <a:avLst/>
          </a:prstGeom>
        </p:spPr>
      </p:pic>
      <p:pic>
        <p:nvPicPr>
          <p:cNvPr id="38914" name="Picture 2" descr="IMG_2063"/>
          <p:cNvPicPr>
            <a:picLocks noChangeAspect="1" noChangeArrowheads="1"/>
          </p:cNvPicPr>
          <p:nvPr/>
        </p:nvPicPr>
        <p:blipFill>
          <a:blip r:embed="rId4" cstate="print"/>
          <a:srcRect/>
          <a:stretch>
            <a:fillRect/>
          </a:stretch>
        </p:blipFill>
        <p:spPr bwMode="auto">
          <a:xfrm>
            <a:off x="899592" y="764704"/>
            <a:ext cx="3816424" cy="2708082"/>
          </a:xfrm>
          <a:prstGeom prst="rect">
            <a:avLst/>
          </a:prstGeom>
          <a:noFill/>
          <a:ln w="9525">
            <a:noFill/>
            <a:miter lim="800000"/>
            <a:headEnd/>
            <a:tailEnd/>
          </a:ln>
        </p:spPr>
      </p:pic>
      <p:pic>
        <p:nvPicPr>
          <p:cNvPr id="38915" name="Picture 3" descr="IMG_2065"/>
          <p:cNvPicPr>
            <a:picLocks noChangeAspect="1" noChangeArrowheads="1"/>
          </p:cNvPicPr>
          <p:nvPr/>
        </p:nvPicPr>
        <p:blipFill>
          <a:blip r:embed="rId5" cstate="print"/>
          <a:srcRect/>
          <a:stretch>
            <a:fillRect/>
          </a:stretch>
        </p:blipFill>
        <p:spPr bwMode="auto">
          <a:xfrm>
            <a:off x="4860032" y="764704"/>
            <a:ext cx="3888432" cy="2702049"/>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lgn="just"/>
            <a:r>
              <a:rPr lang="bg-BG" sz="5600" dirty="0" smtClean="0">
                <a:solidFill>
                  <a:srgbClr val="FF0000"/>
                </a:solidFill>
                <a:latin typeface="Book Antiqua" pitchFamily="18" charset="0"/>
              </a:rPr>
              <a:t>Начинът на каптиране и осъществяване на </a:t>
            </a:r>
            <a:r>
              <a:rPr lang="bg-BG" sz="5600" dirty="0" err="1" smtClean="0">
                <a:solidFill>
                  <a:srgbClr val="FF0000"/>
                </a:solidFill>
                <a:latin typeface="Book Antiqua" pitchFamily="18" charset="0"/>
              </a:rPr>
              <a:t>водовземанията</a:t>
            </a:r>
            <a:r>
              <a:rPr lang="bg-BG" sz="5600" dirty="0" smtClean="0">
                <a:solidFill>
                  <a:srgbClr val="FF0000"/>
                </a:solidFill>
                <a:latin typeface="Book Antiqua" pitchFamily="18" charset="0"/>
              </a:rPr>
              <a:t> от водоизточниците разкриващи геотермални води не предполага техническа възможност за ползване на геотермална енергия. Основен проблем при ползването на водите е фактът, че всеки нов ползвател извършва  поредна  реконструкция на устието на </a:t>
            </a:r>
            <a:r>
              <a:rPr lang="bg-BG" sz="5600" dirty="0" err="1" smtClean="0">
                <a:solidFill>
                  <a:srgbClr val="FF0000"/>
                </a:solidFill>
                <a:latin typeface="Book Antiqua" pitchFamily="18" charset="0"/>
              </a:rPr>
              <a:t>водовземното</a:t>
            </a:r>
            <a:r>
              <a:rPr lang="bg-BG" sz="5600" dirty="0" smtClean="0">
                <a:solidFill>
                  <a:srgbClr val="FF0000"/>
                </a:solidFill>
                <a:latin typeface="Book Antiqua" pitchFamily="18" charset="0"/>
              </a:rPr>
              <a:t> съоръжение, без да създаде  </a:t>
            </a:r>
            <a:r>
              <a:rPr lang="bg-BG" sz="5600" dirty="0" smtClean="0">
                <a:solidFill>
                  <a:srgbClr val="FF0000"/>
                </a:solidFill>
                <a:latin typeface="Book Antiqua" pitchFamily="18" charset="0"/>
              </a:rPr>
              <a:t>подходящи </a:t>
            </a:r>
            <a:r>
              <a:rPr lang="bg-BG" sz="5600" dirty="0" smtClean="0">
                <a:solidFill>
                  <a:srgbClr val="FF0000"/>
                </a:solidFill>
                <a:latin typeface="Book Antiqua" pitchFamily="18" charset="0"/>
              </a:rPr>
              <a:t>условия за </a:t>
            </a:r>
            <a:r>
              <a:rPr lang="bg-BG" sz="5600" dirty="0" err="1" smtClean="0">
                <a:solidFill>
                  <a:srgbClr val="FF0000"/>
                </a:solidFill>
                <a:latin typeface="Book Antiqua" pitchFamily="18" charset="0"/>
              </a:rPr>
              <a:t>последващо</a:t>
            </a:r>
            <a:r>
              <a:rPr lang="bg-BG" sz="5600" dirty="0" smtClean="0">
                <a:solidFill>
                  <a:srgbClr val="FF0000"/>
                </a:solidFill>
                <a:latin typeface="Book Antiqua" pitchFamily="18" charset="0"/>
              </a:rPr>
              <a:t> </a:t>
            </a:r>
            <a:r>
              <a:rPr lang="bg-BG" sz="5600" dirty="0" err="1" smtClean="0">
                <a:solidFill>
                  <a:srgbClr val="FF0000"/>
                </a:solidFill>
                <a:latin typeface="Book Antiqua" pitchFamily="18" charset="0"/>
              </a:rPr>
              <a:t>водовземане</a:t>
            </a:r>
            <a:r>
              <a:rPr lang="bg-BG" sz="5600" dirty="0" smtClean="0">
                <a:solidFill>
                  <a:srgbClr val="FF0000"/>
                </a:solidFill>
                <a:latin typeface="Book Antiqua" pitchFamily="18" charset="0"/>
              </a:rPr>
              <a:t>. По този начин монтирането на </a:t>
            </a:r>
            <a:r>
              <a:rPr lang="bg-BG" sz="5600" dirty="0" err="1" smtClean="0">
                <a:solidFill>
                  <a:srgbClr val="FF0000"/>
                </a:solidFill>
                <a:latin typeface="Book Antiqua" pitchFamily="18" charset="0"/>
              </a:rPr>
              <a:t>топлообменници</a:t>
            </a:r>
            <a:r>
              <a:rPr lang="bg-BG" sz="5600" dirty="0" smtClean="0">
                <a:solidFill>
                  <a:srgbClr val="FF0000"/>
                </a:solidFill>
                <a:latin typeface="Book Antiqua" pitchFamily="18" charset="0"/>
              </a:rPr>
              <a:t> към всяко съоръжение е технически сложно и трудно изпълнимо.Оптимален начин за ползване на геотермалните води за всяко рентабилно находище би бил резервиране на водите от няколко водоизточника в общ </a:t>
            </a:r>
            <a:r>
              <a:rPr lang="bg-BG" sz="5600" dirty="0" err="1" smtClean="0">
                <a:solidFill>
                  <a:srgbClr val="FF0000"/>
                </a:solidFill>
                <a:latin typeface="Book Antiqua" pitchFamily="18" charset="0"/>
              </a:rPr>
              <a:t>черпателен</a:t>
            </a:r>
            <a:r>
              <a:rPr lang="bg-BG" sz="5600" dirty="0" smtClean="0">
                <a:solidFill>
                  <a:srgbClr val="FF0000"/>
                </a:solidFill>
                <a:latin typeface="Book Antiqua" pitchFamily="18" charset="0"/>
              </a:rPr>
              <a:t> водоем с подходяща кубатура и с помпена станция със сухо и мокро помещение, в което чрез общ колектор и след отнемане на част от температурата й с </a:t>
            </a:r>
            <a:r>
              <a:rPr lang="bg-BG" sz="5600" dirty="0" err="1" smtClean="0">
                <a:solidFill>
                  <a:srgbClr val="FF0000"/>
                </a:solidFill>
                <a:latin typeface="Book Antiqua" pitchFamily="18" charset="0"/>
              </a:rPr>
              <a:t>топлообменници</a:t>
            </a:r>
            <a:r>
              <a:rPr lang="bg-BG" sz="5600" dirty="0" smtClean="0">
                <a:solidFill>
                  <a:srgbClr val="FF0000"/>
                </a:solidFill>
                <a:latin typeface="Book Antiqua" pitchFamily="18" charset="0"/>
              </a:rPr>
              <a:t> да се достави по магистрални тръбопроводи до </a:t>
            </a:r>
            <a:r>
              <a:rPr lang="bg-BG" sz="5600" dirty="0" err="1" smtClean="0">
                <a:solidFill>
                  <a:srgbClr val="FF0000"/>
                </a:solidFill>
                <a:latin typeface="Book Antiqua" pitchFamily="18" charset="0"/>
              </a:rPr>
              <a:t>водоползвателите</a:t>
            </a:r>
            <a:r>
              <a:rPr lang="bg-BG" sz="5600" dirty="0" smtClean="0">
                <a:solidFill>
                  <a:srgbClr val="FF0000"/>
                </a:solidFill>
                <a:latin typeface="Book Antiqua" pitchFamily="18" charset="0"/>
              </a:rPr>
              <a:t>.</a:t>
            </a:r>
          </a:p>
          <a:p>
            <a:pPr algn="just"/>
            <a:r>
              <a:rPr lang="bg-BG" sz="5600" dirty="0" smtClean="0">
                <a:solidFill>
                  <a:srgbClr val="FF0000"/>
                </a:solidFill>
                <a:latin typeface="Book Antiqua" pitchFamily="18" charset="0"/>
              </a:rPr>
              <a:t>Този начин оптимизира </a:t>
            </a:r>
            <a:r>
              <a:rPr lang="bg-BG" sz="5600" dirty="0" err="1" smtClean="0">
                <a:solidFill>
                  <a:srgbClr val="FF0000"/>
                </a:solidFill>
                <a:latin typeface="Book Antiqua" pitchFamily="18" charset="0"/>
              </a:rPr>
              <a:t>водохващането</a:t>
            </a:r>
            <a:r>
              <a:rPr lang="bg-BG" sz="5600" dirty="0" smtClean="0">
                <a:solidFill>
                  <a:srgbClr val="FF0000"/>
                </a:solidFill>
                <a:latin typeface="Book Antiqua" pitchFamily="18" charset="0"/>
              </a:rPr>
              <a:t>, създава добри условия за контрол и позволява ползването на геотермалните води на каскаден режим за отопление и балнеология. Понастоящем,повечето </a:t>
            </a:r>
            <a:r>
              <a:rPr lang="bg-BG" sz="5600" dirty="0" err="1" smtClean="0">
                <a:solidFill>
                  <a:srgbClr val="FF0000"/>
                </a:solidFill>
                <a:latin typeface="Book Antiqua" pitchFamily="18" charset="0"/>
              </a:rPr>
              <a:t>водовземания</a:t>
            </a:r>
            <a:r>
              <a:rPr lang="bg-BG" sz="5600" dirty="0" smtClean="0">
                <a:solidFill>
                  <a:srgbClr val="FF0000"/>
                </a:solidFill>
                <a:latin typeface="Book Antiqua" pitchFamily="18" charset="0"/>
              </a:rPr>
              <a:t> се </a:t>
            </a:r>
            <a:r>
              <a:rPr lang="bg-BG" sz="5600" dirty="0" err="1" smtClean="0">
                <a:solidFill>
                  <a:srgbClr val="FF0000"/>
                </a:solidFill>
                <a:latin typeface="Book Antiqua" pitchFamily="18" charset="0"/>
              </a:rPr>
              <a:t>осъщестяват</a:t>
            </a:r>
            <a:r>
              <a:rPr lang="bg-BG" sz="5600" dirty="0" smtClean="0">
                <a:solidFill>
                  <a:srgbClr val="FF0000"/>
                </a:solidFill>
                <a:latin typeface="Book Antiqua" pitchFamily="18" charset="0"/>
              </a:rPr>
              <a:t> от различните съоръжения при монтаж на </a:t>
            </a:r>
            <a:r>
              <a:rPr lang="bg-BG" sz="5600" dirty="0" err="1" smtClean="0">
                <a:solidFill>
                  <a:srgbClr val="FF0000"/>
                </a:solidFill>
                <a:latin typeface="Book Antiqua" pitchFamily="18" charset="0"/>
              </a:rPr>
              <a:t>водовземни</a:t>
            </a:r>
            <a:r>
              <a:rPr lang="bg-BG" sz="5600" dirty="0" smtClean="0">
                <a:solidFill>
                  <a:srgbClr val="FF0000"/>
                </a:solidFill>
                <a:latin typeface="Book Antiqua" pitchFamily="18" charset="0"/>
              </a:rPr>
              <a:t> скоби на устията. Общините не разполагат със нужните средства да проектират и  изградят  резервоари и помпени станции за оптимално ползване на ресурса на водоизточниците.</a:t>
            </a:r>
          </a:p>
          <a:p>
            <a:pPr algn="just">
              <a:buNone/>
            </a:pPr>
            <a:r>
              <a:rPr lang="bg-BG" sz="5600" b="1" dirty="0" smtClean="0">
                <a:solidFill>
                  <a:srgbClr val="FF0000"/>
                </a:solidFill>
                <a:latin typeface="Book Antiqua" pitchFamily="18" charset="0"/>
              </a:rPr>
              <a:t> </a:t>
            </a:r>
            <a:endParaRPr lang="bg-BG" sz="5600" dirty="0" smtClean="0">
              <a:solidFill>
                <a:srgbClr val="FF0000"/>
              </a:solidFill>
              <a:latin typeface="Book Antiqua" pitchFamily="18" charset="0"/>
            </a:endParaRPr>
          </a:p>
          <a:p>
            <a:pPr algn="just"/>
            <a:r>
              <a:rPr lang="bg-BG" sz="5600" dirty="0" smtClean="0">
                <a:solidFill>
                  <a:srgbClr val="FF0000"/>
                </a:solidFill>
                <a:latin typeface="Book Antiqua" pitchFamily="18" charset="0"/>
              </a:rPr>
              <a:t>НАЦИОНАЛНИЯТ  ДОВЕРИТЕЛЕН ЕКОФОНД възложи изпълнение на задача  свързана с разработване на Национална схема за подкрепа на общините за ефективно използване на ресурсите от минерални води в рамките на Инвестиционната програма на климата. Целта на обществената поръчка е да се обоснове и разработи практически инструментариум в помощ на Националния доверителен </a:t>
            </a:r>
            <a:r>
              <a:rPr lang="bg-BG" sz="5600" dirty="0" err="1" smtClean="0">
                <a:solidFill>
                  <a:srgbClr val="FF0000"/>
                </a:solidFill>
                <a:latin typeface="Book Antiqua" pitchFamily="18" charset="0"/>
              </a:rPr>
              <a:t>екофонд</a:t>
            </a:r>
            <a:r>
              <a:rPr lang="bg-BG" sz="5600" dirty="0" smtClean="0">
                <a:solidFill>
                  <a:srgbClr val="FF0000"/>
                </a:solidFill>
                <a:latin typeface="Book Antiqua" pitchFamily="18" charset="0"/>
              </a:rPr>
              <a:t> за подкрепа на общините за ефективно използване на ресурсите от минерални води, по-конкретно за водоразпределителната и </a:t>
            </a:r>
            <a:r>
              <a:rPr lang="bg-BG" sz="5600" dirty="0" err="1" smtClean="0">
                <a:solidFill>
                  <a:srgbClr val="FF0000"/>
                </a:solidFill>
                <a:latin typeface="Book Antiqua" pitchFamily="18" charset="0"/>
              </a:rPr>
              <a:t>водопреносната</a:t>
            </a:r>
            <a:r>
              <a:rPr lang="bg-BG" sz="5600" dirty="0" smtClean="0">
                <a:solidFill>
                  <a:srgbClr val="FF0000"/>
                </a:solidFill>
                <a:latin typeface="Book Antiqua" pitchFamily="18" charset="0"/>
              </a:rPr>
              <a:t> мрежа, като се вземат предвид и съображенията за икономическа ефективност и целесъобразност.</a:t>
            </a:r>
          </a:p>
          <a:p>
            <a:pPr algn="just"/>
            <a:r>
              <a:rPr lang="bg-BG" sz="5600" dirty="0" smtClean="0">
                <a:solidFill>
                  <a:srgbClr val="FF0000"/>
                </a:solidFill>
                <a:latin typeface="Book Antiqua" pitchFamily="18" charset="0"/>
              </a:rPr>
              <a:t> В тази връзка за бъдещо кандидатстване е необходимо дефиниране на конкретните проблеми за всяко находище и изготвяне на работни проекти.</a:t>
            </a:r>
          </a:p>
          <a:p>
            <a:r>
              <a:rPr lang="bg-BG" dirty="0" smtClean="0"/>
              <a:t/>
            </a:r>
            <a:br>
              <a:rPr lang="bg-BG" dirty="0" smtClean="0"/>
            </a:br>
            <a:r>
              <a:rPr lang="bg-BG" dirty="0" smtClean="0"/>
              <a:t> </a:t>
            </a:r>
          </a:p>
          <a:p>
            <a:endParaRPr lang="bg-BG" dirty="0"/>
          </a:p>
        </p:txBody>
      </p:sp>
      <p:sp>
        <p:nvSpPr>
          <p:cNvPr id="3" name="Title 2"/>
          <p:cNvSpPr>
            <a:spLocks noGrp="1"/>
          </p:cNvSpPr>
          <p:nvPr>
            <p:ph type="title"/>
          </p:nvPr>
        </p:nvSpPr>
        <p:spPr>
          <a:xfrm>
            <a:off x="457200" y="274638"/>
            <a:ext cx="8229600" cy="562074"/>
          </a:xfrm>
        </p:spPr>
        <p:txBody>
          <a:bodyPr>
            <a:normAutofit fontScale="90000"/>
          </a:bodyPr>
          <a:lstStyle/>
          <a:p>
            <a:r>
              <a:rPr lang="bg-BG" sz="1600" dirty="0" smtClean="0">
                <a:solidFill>
                  <a:srgbClr val="FF0000"/>
                </a:solidFill>
              </a:rPr>
              <a:t/>
            </a:r>
            <a:br>
              <a:rPr lang="bg-BG" sz="1600" dirty="0" smtClean="0">
                <a:solidFill>
                  <a:srgbClr val="FF0000"/>
                </a:solidFill>
              </a:rPr>
            </a:br>
            <a:r>
              <a:rPr lang="bg-BG" sz="1600" dirty="0" smtClean="0">
                <a:solidFill>
                  <a:srgbClr val="FF0000"/>
                </a:solidFill>
              </a:rPr>
              <a:t/>
            </a:r>
            <a:br>
              <a:rPr lang="bg-BG" sz="1600" dirty="0" smtClean="0">
                <a:solidFill>
                  <a:srgbClr val="FF0000"/>
                </a:solidFill>
              </a:rPr>
            </a:br>
            <a:r>
              <a:rPr lang="bg-BG" sz="1600" dirty="0" smtClean="0">
                <a:solidFill>
                  <a:srgbClr val="FF0000"/>
                </a:solidFill>
              </a:rPr>
              <a:t/>
            </a:r>
            <a:br>
              <a:rPr lang="bg-BG" sz="1600" dirty="0" smtClean="0">
                <a:solidFill>
                  <a:srgbClr val="FF0000"/>
                </a:solidFill>
              </a:rPr>
            </a:br>
            <a:r>
              <a:rPr lang="bg-BG" sz="1600" dirty="0" smtClean="0">
                <a:solidFill>
                  <a:srgbClr val="FF0000"/>
                </a:solidFill>
              </a:rPr>
              <a:t>2.3.6. Наличието на инфраструктура като тръбопроводни мрежи, осигуряващи </a:t>
            </a:r>
            <a:r>
              <a:rPr lang="bg-BG" sz="1600" dirty="0" err="1" smtClean="0">
                <a:solidFill>
                  <a:srgbClr val="FF0000"/>
                </a:solidFill>
              </a:rPr>
              <a:t>водоподаването</a:t>
            </a:r>
            <a:r>
              <a:rPr lang="bg-BG" sz="1600" dirty="0" smtClean="0">
                <a:solidFill>
                  <a:srgbClr val="FF0000"/>
                </a:solidFill>
              </a:rPr>
              <a:t>, напорни водоеми и др.</a:t>
            </a:r>
            <a:r>
              <a:rPr lang="bg-BG" dirty="0" smtClean="0"/>
              <a:t/>
            </a:r>
            <a:br>
              <a:rPr lang="bg-BG" dirty="0" smtClean="0"/>
            </a:br>
            <a:endParaRPr lang="bg-B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96752"/>
            <a:ext cx="8229600" cy="4525963"/>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just"/>
            <a:r>
              <a:rPr lang="bg-BG" sz="2500" b="1" dirty="0" smtClean="0">
                <a:solidFill>
                  <a:srgbClr val="FF0000"/>
                </a:solidFill>
                <a:latin typeface="Book Antiqua" pitchFamily="18" charset="0"/>
              </a:rPr>
              <a:t>През периода  2011-2016 г. проектантски екип от управителния съвет на БАПВ  завърши успешно </a:t>
            </a:r>
            <a:r>
              <a:rPr lang="en-US" sz="2500" b="1" dirty="0" smtClean="0">
                <a:solidFill>
                  <a:srgbClr val="FF0000"/>
                </a:solidFill>
                <a:latin typeface="Book Antiqua" pitchFamily="18" charset="0"/>
              </a:rPr>
              <a:t>48</a:t>
            </a:r>
            <a:r>
              <a:rPr lang="bg-BG" sz="2500" b="1" dirty="0" smtClean="0">
                <a:solidFill>
                  <a:srgbClr val="FF0000"/>
                </a:solidFill>
                <a:latin typeface="Book Antiqua" pitchFamily="18" charset="0"/>
              </a:rPr>
              <a:t> обекта  свързани с преоценка на ресурсите на минерални води и проектиране на СОЗ на различни находища и изготви 3 работни проекта за нови помпени станции и реконструкция на </a:t>
            </a:r>
            <a:r>
              <a:rPr lang="bg-BG" sz="2500" b="1" dirty="0" err="1" smtClean="0">
                <a:solidFill>
                  <a:srgbClr val="FF0000"/>
                </a:solidFill>
                <a:latin typeface="Book Antiqua" pitchFamily="18" charset="0"/>
              </a:rPr>
              <a:t>водовземни</a:t>
            </a:r>
            <a:r>
              <a:rPr lang="bg-BG" sz="2500" b="1" dirty="0" smtClean="0">
                <a:solidFill>
                  <a:srgbClr val="FF0000"/>
                </a:solidFill>
                <a:latin typeface="Book Antiqua" pitchFamily="18" charset="0"/>
              </a:rPr>
              <a:t> съоръжения разкриващи минерални води ;</a:t>
            </a:r>
          </a:p>
          <a:p>
            <a:pPr algn="just"/>
            <a:r>
              <a:rPr lang="bg-BG" sz="2500" b="1" dirty="0" smtClean="0">
                <a:solidFill>
                  <a:srgbClr val="FF0000"/>
                </a:solidFill>
                <a:latin typeface="Book Antiqua" pitchFamily="18" charset="0"/>
              </a:rPr>
              <a:t>През изминалата 2015г Сдружение БАПВ изпълни  договор с  Министерството на енергетиката по обществена поръчка №48 от 19.06.2015 г., с предмет: „Разработване на стратегически инвестиционен план за използването на нискотемпературни геотермални води”;</a:t>
            </a:r>
          </a:p>
          <a:p>
            <a:pPr algn="just"/>
            <a:r>
              <a:rPr lang="bg-BG" sz="2500" b="1" dirty="0" smtClean="0">
                <a:solidFill>
                  <a:srgbClr val="FF0000"/>
                </a:solidFill>
                <a:latin typeface="Book Antiqua" pitchFamily="18" charset="0"/>
              </a:rPr>
              <a:t>През 2016г БАПВ е в договорни отношения за извършване на </a:t>
            </a:r>
            <a:r>
              <a:rPr lang="bg-BG" sz="2500" b="1" dirty="0" err="1" smtClean="0">
                <a:solidFill>
                  <a:srgbClr val="FF0000"/>
                </a:solidFill>
                <a:latin typeface="Book Antiqua" pitchFamily="18" charset="0"/>
              </a:rPr>
              <a:t>мониторингови</a:t>
            </a:r>
            <a:r>
              <a:rPr lang="bg-BG" sz="2500" b="1" dirty="0" smtClean="0">
                <a:solidFill>
                  <a:srgbClr val="FF0000"/>
                </a:solidFill>
                <a:latin typeface="Book Antiqua" pitchFamily="18" charset="0"/>
              </a:rPr>
              <a:t> изследвания на НМВ "Добринище",  НМВ "Хасковски минерални бани", НМВ "Джебел", НМВ "Долни Раковец", НМВ "Сапарева баня", НМВ" Спатово", НМВ "Левуново" и НМВ "Хотово". </a:t>
            </a:r>
          </a:p>
          <a:p>
            <a:endParaRPr lang="bg-BG" dirty="0"/>
          </a:p>
        </p:txBody>
      </p:sp>
      <p:sp>
        <p:nvSpPr>
          <p:cNvPr id="2" name="Title 1"/>
          <p:cNvSpPr>
            <a:spLocks noGrp="1"/>
          </p:cNvSpPr>
          <p:nvPr>
            <p:ph type="title"/>
          </p:nvPr>
        </p:nvSpPr>
        <p:spPr>
          <a:xfrm>
            <a:off x="1043608" y="404664"/>
            <a:ext cx="7941568" cy="738336"/>
          </a:xfrm>
        </p:spPr>
        <p:style>
          <a:lnRef idx="1">
            <a:schemeClr val="accent3"/>
          </a:lnRef>
          <a:fillRef idx="2">
            <a:schemeClr val="accent3"/>
          </a:fillRef>
          <a:effectRef idx="1">
            <a:schemeClr val="accent3"/>
          </a:effectRef>
          <a:fontRef idx="minor">
            <a:schemeClr val="dk1"/>
          </a:fontRef>
        </p:style>
        <p:txBody>
          <a:bodyPr>
            <a:normAutofit/>
          </a:bodyPr>
          <a:lstStyle/>
          <a:p>
            <a:r>
              <a:rPr lang="en-US" sz="2000" dirty="0" err="1" smtClean="0">
                <a:solidFill>
                  <a:schemeClr val="tx1"/>
                </a:solidFill>
                <a:latin typeface="Book Antiqua" pitchFamily="18" charset="0"/>
              </a:rPr>
              <a:t>I.Представяне</a:t>
            </a:r>
            <a:r>
              <a:rPr lang="en-US" sz="2000" dirty="0" smtClean="0">
                <a:solidFill>
                  <a:schemeClr val="tx1"/>
                </a:solidFill>
                <a:latin typeface="Book Antiqua" pitchFamily="18" charset="0"/>
              </a:rPr>
              <a:t> </a:t>
            </a:r>
            <a:r>
              <a:rPr lang="en-US" sz="2000" dirty="0" err="1" smtClean="0">
                <a:solidFill>
                  <a:schemeClr val="tx1"/>
                </a:solidFill>
                <a:latin typeface="Book Antiqua" pitchFamily="18" charset="0"/>
              </a:rPr>
              <a:t>дейността</a:t>
            </a:r>
            <a:r>
              <a:rPr lang="en-US" sz="2000" dirty="0" smtClean="0">
                <a:solidFill>
                  <a:schemeClr val="tx1"/>
                </a:solidFill>
                <a:latin typeface="Book Antiqua" pitchFamily="18" charset="0"/>
              </a:rPr>
              <a:t> </a:t>
            </a:r>
            <a:r>
              <a:rPr lang="en-US" sz="2000" dirty="0" err="1" smtClean="0">
                <a:solidFill>
                  <a:schemeClr val="tx1"/>
                </a:solidFill>
                <a:latin typeface="Book Antiqua" pitchFamily="18" charset="0"/>
              </a:rPr>
              <a:t>на</a:t>
            </a:r>
            <a:r>
              <a:rPr lang="en-US" sz="2000" dirty="0" smtClean="0">
                <a:solidFill>
                  <a:schemeClr val="tx1"/>
                </a:solidFill>
                <a:latin typeface="Book Antiqua" pitchFamily="18" charset="0"/>
              </a:rPr>
              <a:t> </a:t>
            </a:r>
            <a:r>
              <a:rPr lang="en-US" sz="2000" dirty="0" err="1" smtClean="0">
                <a:solidFill>
                  <a:schemeClr val="tx1"/>
                </a:solidFill>
                <a:latin typeface="Book Antiqua" pitchFamily="18" charset="0"/>
              </a:rPr>
              <a:t>Българската</a:t>
            </a:r>
            <a:r>
              <a:rPr lang="en-US" sz="2000" dirty="0" smtClean="0">
                <a:solidFill>
                  <a:schemeClr val="tx1"/>
                </a:solidFill>
                <a:latin typeface="Book Antiqua" pitchFamily="18" charset="0"/>
              </a:rPr>
              <a:t> </a:t>
            </a:r>
            <a:r>
              <a:rPr lang="en-US" sz="2000" dirty="0" err="1" smtClean="0">
                <a:solidFill>
                  <a:schemeClr val="tx1"/>
                </a:solidFill>
                <a:latin typeface="Book Antiqua" pitchFamily="18" charset="0"/>
              </a:rPr>
              <a:t>асоциация</a:t>
            </a:r>
            <a:r>
              <a:rPr lang="en-US" sz="2000" dirty="0" smtClean="0">
                <a:solidFill>
                  <a:schemeClr val="tx1"/>
                </a:solidFill>
                <a:latin typeface="Book Antiqua" pitchFamily="18" charset="0"/>
              </a:rPr>
              <a:t> </a:t>
            </a:r>
            <a:r>
              <a:rPr lang="en-US" sz="2000" dirty="0" err="1" smtClean="0">
                <a:solidFill>
                  <a:schemeClr val="tx1"/>
                </a:solidFill>
                <a:latin typeface="Book Antiqua" pitchFamily="18" charset="0"/>
              </a:rPr>
              <a:t>по</a:t>
            </a:r>
            <a:r>
              <a:rPr lang="en-US" sz="2000" dirty="0" smtClean="0">
                <a:solidFill>
                  <a:schemeClr val="tx1"/>
                </a:solidFill>
                <a:latin typeface="Book Antiqua" pitchFamily="18" charset="0"/>
              </a:rPr>
              <a:t> </a:t>
            </a:r>
            <a:r>
              <a:rPr lang="en-US" sz="2000" dirty="0" err="1" smtClean="0">
                <a:solidFill>
                  <a:schemeClr val="tx1"/>
                </a:solidFill>
                <a:latin typeface="Book Antiqua" pitchFamily="18" charset="0"/>
              </a:rPr>
              <a:t>подземни</a:t>
            </a:r>
            <a:r>
              <a:rPr lang="en-US" sz="2000" dirty="0" smtClean="0">
                <a:solidFill>
                  <a:schemeClr val="tx1"/>
                </a:solidFill>
                <a:latin typeface="Book Antiqua" pitchFamily="18" charset="0"/>
              </a:rPr>
              <a:t> </a:t>
            </a:r>
            <a:r>
              <a:rPr lang="en-US" sz="2000" dirty="0" err="1" smtClean="0">
                <a:solidFill>
                  <a:schemeClr val="tx1"/>
                </a:solidFill>
                <a:latin typeface="Book Antiqua" pitchFamily="18" charset="0"/>
              </a:rPr>
              <a:t>води</a:t>
            </a:r>
            <a:r>
              <a:rPr lang="en-US" sz="2000" dirty="0" smtClean="0">
                <a:solidFill>
                  <a:schemeClr val="tx1"/>
                </a:solidFill>
                <a:latin typeface="Book Antiqua" pitchFamily="18" charset="0"/>
              </a:rPr>
              <a:t>.</a:t>
            </a:r>
            <a:endParaRPr lang="bg-BG" sz="2000" dirty="0">
              <a:latin typeface="Book Antiqua" pitchFamily="18" charset="0"/>
            </a:endParaRPr>
          </a:p>
        </p:txBody>
      </p:sp>
    </p:spTree>
  </p:cSld>
  <p:clrMapOvr>
    <a:masterClrMapping/>
  </p:clrMapOvr>
  <p:transition spd="slow">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ctr"/>
            <a:endParaRPr lang="bg-BG" dirty="0" smtClean="0">
              <a:solidFill>
                <a:srgbClr val="FF0000"/>
              </a:solidFill>
              <a:latin typeface="Book Antiqua" pitchFamily="18" charset="0"/>
            </a:endParaRPr>
          </a:p>
          <a:p>
            <a:pPr algn="ctr"/>
            <a:endParaRPr lang="bg-BG" dirty="0" smtClean="0">
              <a:solidFill>
                <a:srgbClr val="FF0000"/>
              </a:solidFill>
              <a:latin typeface="Book Antiqua" pitchFamily="18" charset="0"/>
            </a:endParaRPr>
          </a:p>
          <a:p>
            <a:pPr algn="ctr"/>
            <a:endParaRPr lang="bg-BG" dirty="0" smtClean="0">
              <a:solidFill>
                <a:srgbClr val="FF0000"/>
              </a:solidFill>
              <a:latin typeface="Book Antiqua" pitchFamily="18" charset="0"/>
            </a:endParaRPr>
          </a:p>
          <a:p>
            <a:pPr algn="ctr"/>
            <a:r>
              <a:rPr lang="bg-BG" dirty="0" smtClean="0">
                <a:solidFill>
                  <a:srgbClr val="FF0000"/>
                </a:solidFill>
                <a:latin typeface="Book Antiqua" pitchFamily="18" charset="0"/>
              </a:rPr>
              <a:t>БЛАГОДАРЯ ЗА ВНИМАНИЕТО!</a:t>
            </a:r>
            <a:endParaRPr lang="bg-BG" dirty="0">
              <a:solidFill>
                <a:srgbClr val="FF0000"/>
              </a:solidFill>
              <a:latin typeface="Book Antiqua" pitchFamily="18" charset="0"/>
            </a:endParaRPr>
          </a:p>
        </p:txBody>
      </p:sp>
      <p:sp>
        <p:nvSpPr>
          <p:cNvPr id="3" name="Title 2"/>
          <p:cNvSpPr>
            <a:spLocks noGrp="1"/>
          </p:cNvSpPr>
          <p:nvPr>
            <p:ph type="title"/>
          </p:nvPr>
        </p:nvSpPr>
        <p:spPr/>
        <p:txBody>
          <a:bodyPr>
            <a:normAutofit fontScale="90000"/>
          </a:bodyPr>
          <a:lstStyle/>
          <a:p>
            <a:pPr algn="ctr"/>
            <a:r>
              <a:rPr lang="bg-BG" sz="1100" dirty="0" smtClean="0">
                <a:latin typeface="Book Antiqua" pitchFamily="18" charset="0"/>
              </a:rPr>
              <a:t/>
            </a:r>
            <a:br>
              <a:rPr lang="bg-BG" sz="1100" dirty="0" smtClean="0">
                <a:latin typeface="Book Antiqua" pitchFamily="18" charset="0"/>
              </a:rPr>
            </a:br>
            <a:r>
              <a:rPr lang="bg-BG" sz="1100" dirty="0" smtClean="0">
                <a:latin typeface="Book Antiqua" pitchFamily="18" charset="0"/>
              </a:rPr>
              <a:t/>
            </a:r>
            <a:br>
              <a:rPr lang="bg-BG" sz="1100" dirty="0" smtClean="0">
                <a:latin typeface="Book Antiqua" pitchFamily="18" charset="0"/>
              </a:rPr>
            </a:br>
            <a:r>
              <a:rPr lang="bg-BG" sz="1100" dirty="0" smtClean="0">
                <a:latin typeface="Book Antiqua" pitchFamily="18" charset="0"/>
              </a:rPr>
              <a:t/>
            </a:r>
            <a:br>
              <a:rPr lang="bg-BG" sz="1100" dirty="0" smtClean="0">
                <a:latin typeface="Book Antiqua" pitchFamily="18" charset="0"/>
              </a:rPr>
            </a:br>
            <a:r>
              <a:rPr lang="bg-BG" sz="1100" dirty="0" smtClean="0">
                <a:latin typeface="Book Antiqua" pitchFamily="18" charset="0"/>
              </a:rPr>
              <a:t/>
            </a:r>
            <a:br>
              <a:rPr lang="bg-BG" sz="1100" dirty="0" smtClean="0">
                <a:latin typeface="Book Antiqua" pitchFamily="18" charset="0"/>
              </a:rPr>
            </a:br>
            <a:r>
              <a:rPr lang="bg-BG" sz="1100" dirty="0" smtClean="0">
                <a:latin typeface="Book Antiqua" pitchFamily="18" charset="0"/>
              </a:rPr>
              <a:t/>
            </a:r>
            <a:br>
              <a:rPr lang="bg-BG" sz="1100" dirty="0" smtClean="0">
                <a:latin typeface="Book Antiqua" pitchFamily="18" charset="0"/>
              </a:rPr>
            </a:br>
            <a:r>
              <a:rPr lang="bg-BG" sz="1100" dirty="0" smtClean="0">
                <a:latin typeface="Book Antiqua" pitchFamily="18" charset="0"/>
              </a:rPr>
              <a:t/>
            </a:r>
            <a:br>
              <a:rPr lang="bg-BG" sz="1100" dirty="0" smtClean="0">
                <a:latin typeface="Book Antiqua" pitchFamily="18" charset="0"/>
              </a:rPr>
            </a:br>
            <a:r>
              <a:rPr lang="bg-BG" sz="1100" dirty="0" smtClean="0">
                <a:latin typeface="Book Antiqua" pitchFamily="18" charset="0"/>
              </a:rPr>
              <a:t/>
            </a:r>
            <a:br>
              <a:rPr lang="bg-BG" sz="1100" dirty="0" smtClean="0">
                <a:latin typeface="Book Antiqua" pitchFamily="18" charset="0"/>
              </a:rPr>
            </a:br>
            <a:r>
              <a:rPr lang="bg-BG" sz="1100" dirty="0" smtClean="0">
                <a:latin typeface="Book Antiqua" pitchFamily="18" charset="0"/>
              </a:rPr>
              <a:t/>
            </a:r>
            <a:br>
              <a:rPr lang="bg-BG" sz="1100" dirty="0" smtClean="0">
                <a:latin typeface="Book Antiqua" pitchFamily="18" charset="0"/>
              </a:rPr>
            </a:br>
            <a:r>
              <a:rPr lang="bg-BG" sz="1100" dirty="0" smtClean="0">
                <a:latin typeface="Book Antiqua" pitchFamily="18" charset="0"/>
              </a:rPr>
              <a:t/>
            </a:r>
            <a:br>
              <a:rPr lang="bg-BG" sz="1100" dirty="0" smtClean="0">
                <a:latin typeface="Book Antiqua" pitchFamily="18" charset="0"/>
              </a:rPr>
            </a:br>
            <a:r>
              <a:rPr lang="bg-BG" sz="1100" dirty="0" smtClean="0">
                <a:latin typeface="Book Antiqua" pitchFamily="18" charset="0"/>
              </a:rPr>
              <a:t/>
            </a:r>
            <a:br>
              <a:rPr lang="bg-BG" sz="1100" dirty="0" smtClean="0">
                <a:latin typeface="Book Antiqua" pitchFamily="18" charset="0"/>
              </a:rPr>
            </a:br>
            <a:r>
              <a:rPr lang="bg-BG" sz="1100" dirty="0" smtClean="0">
                <a:latin typeface="Book Antiqua" pitchFamily="18" charset="0"/>
              </a:rPr>
              <a:t/>
            </a:r>
            <a:br>
              <a:rPr lang="bg-BG" sz="1100" dirty="0" smtClean="0">
                <a:latin typeface="Book Antiqua" pitchFamily="18" charset="0"/>
              </a:rPr>
            </a:br>
            <a:r>
              <a:rPr lang="bg-BG" sz="1100" dirty="0" smtClean="0">
                <a:latin typeface="Book Antiqua" pitchFamily="18" charset="0"/>
              </a:rPr>
              <a:t/>
            </a:r>
            <a:br>
              <a:rPr lang="bg-BG" sz="1100" dirty="0" smtClean="0">
                <a:latin typeface="Book Antiqua" pitchFamily="18" charset="0"/>
              </a:rPr>
            </a:br>
            <a:r>
              <a:rPr lang="bg-BG" sz="1100" dirty="0" smtClean="0">
                <a:latin typeface="Book Antiqua" pitchFamily="18" charset="0"/>
              </a:rPr>
              <a:t/>
            </a:r>
            <a:br>
              <a:rPr lang="bg-BG" sz="1100" dirty="0" smtClean="0">
                <a:latin typeface="Book Antiqua" pitchFamily="18" charset="0"/>
              </a:rPr>
            </a:br>
            <a:r>
              <a:rPr lang="bg-BG" sz="1100" dirty="0" smtClean="0">
                <a:latin typeface="Book Antiqua" pitchFamily="18" charset="0"/>
              </a:rPr>
              <a:t>офис гр.София П.К. 1408 бул."Витоша", № 166-168, вх.1, ет.4, ап.11; регистрация гр.София П.К. 1000, ул."Хемус" №72, ап.6; Изпълнителен директор: 0888344794; Председател: 0888516341; </a:t>
            </a:r>
            <a:r>
              <a:rPr lang="bg-BG" sz="1100" dirty="0" err="1" smtClean="0">
                <a:latin typeface="Book Antiqua" pitchFamily="18" charset="0"/>
              </a:rPr>
              <a:t>E-mail</a:t>
            </a:r>
            <a:r>
              <a:rPr lang="bg-BG" sz="1100" dirty="0" smtClean="0">
                <a:latin typeface="Book Antiqua" pitchFamily="18" charset="0"/>
              </a:rPr>
              <a:t>: </a:t>
            </a:r>
            <a:r>
              <a:rPr lang="bg-BG" sz="1100" dirty="0" err="1" smtClean="0">
                <a:latin typeface="Book Antiqua" pitchFamily="18" charset="0"/>
                <a:hlinkClick r:id="rId2"/>
              </a:rPr>
              <a:t>office@bgapv</a:t>
            </a:r>
            <a:r>
              <a:rPr lang="bg-BG" sz="1100" dirty="0" smtClean="0">
                <a:latin typeface="Book Antiqua" pitchFamily="18" charset="0"/>
                <a:hlinkClick r:id="rId2"/>
              </a:rPr>
              <a:t>.</a:t>
            </a:r>
            <a:r>
              <a:rPr lang="bg-BG" sz="1100" dirty="0" err="1" smtClean="0">
                <a:latin typeface="Book Antiqua" pitchFamily="18" charset="0"/>
                <a:hlinkClick r:id="rId2"/>
              </a:rPr>
              <a:t>com</a:t>
            </a:r>
            <a:r>
              <a:rPr lang="bg-BG" sz="1100" dirty="0" smtClean="0">
                <a:latin typeface="Book Antiqua" pitchFamily="18" charset="0"/>
                <a:hlinkClick r:id="rId2"/>
              </a:rPr>
              <a:t>;  </a:t>
            </a:r>
            <a:r>
              <a:rPr lang="bg-BG" sz="1100" dirty="0" err="1" smtClean="0">
                <a:latin typeface="Book Antiqua" pitchFamily="18" charset="0"/>
                <a:hlinkClick r:id="rId3"/>
              </a:rPr>
              <a:t>www</a:t>
            </a:r>
            <a:r>
              <a:rPr lang="bg-BG" sz="1100" dirty="0" smtClean="0">
                <a:latin typeface="Book Antiqua" pitchFamily="18" charset="0"/>
                <a:hlinkClick r:id="rId3"/>
              </a:rPr>
              <a:t>.</a:t>
            </a:r>
            <a:r>
              <a:rPr lang="bg-BG" sz="1100" dirty="0" err="1" smtClean="0">
                <a:latin typeface="Book Antiqua" pitchFamily="18" charset="0"/>
                <a:hlinkClick r:id="rId3"/>
              </a:rPr>
              <a:t>bgapv</a:t>
            </a:r>
            <a:r>
              <a:rPr lang="bg-BG" sz="1100" dirty="0" smtClean="0">
                <a:latin typeface="Book Antiqua" pitchFamily="18" charset="0"/>
                <a:hlinkClick r:id="rId3"/>
              </a:rPr>
              <a:t>.</a:t>
            </a:r>
            <a:r>
              <a:rPr lang="bg-BG" sz="1100" dirty="0" err="1" smtClean="0">
                <a:latin typeface="Book Antiqua" pitchFamily="18" charset="0"/>
                <a:hlinkClick r:id="rId3"/>
              </a:rPr>
              <a:t>com</a:t>
            </a:r>
            <a:r>
              <a:rPr lang="bg-BG" dirty="0" smtClean="0"/>
              <a:t/>
            </a:r>
            <a:br>
              <a:rPr lang="bg-BG" dirty="0" smtClean="0"/>
            </a:br>
            <a:r>
              <a:rPr lang="bg-BG" dirty="0" smtClean="0"/>
              <a:t> </a:t>
            </a:r>
            <a:br>
              <a:rPr lang="bg-BG" dirty="0" smtClean="0"/>
            </a:br>
            <a:endParaRPr lang="bg-BG" dirty="0"/>
          </a:p>
        </p:txBody>
      </p:sp>
      <p:pic>
        <p:nvPicPr>
          <p:cNvPr id="4" name="Picture 3" descr="za Blanka.jpg"/>
          <p:cNvPicPr/>
          <p:nvPr/>
        </p:nvPicPr>
        <p:blipFill>
          <a:blip r:embed="rId4" cstate="print"/>
          <a:srcRect/>
          <a:stretch>
            <a:fillRect/>
          </a:stretch>
        </p:blipFill>
        <p:spPr bwMode="auto">
          <a:xfrm>
            <a:off x="1547664" y="260648"/>
            <a:ext cx="6153150" cy="78105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510334"/>
          </a:xfrm>
        </p:spPr>
        <p:txBody>
          <a:bodyPr>
            <a:normAutofit/>
          </a:bodyPr>
          <a:lstStyle/>
          <a:p>
            <a:r>
              <a:rPr lang="bg-BG" sz="2400" dirty="0" smtClean="0">
                <a:latin typeface="Book Antiqua" pitchFamily="18" charset="0"/>
              </a:rPr>
              <a:t>Проблеми при експлоатацията на минералните води</a:t>
            </a:r>
            <a:endParaRPr lang="bg-BG" sz="2400" dirty="0"/>
          </a:p>
        </p:txBody>
      </p:sp>
      <p:sp>
        <p:nvSpPr>
          <p:cNvPr id="3" name="Content Placeholder 2"/>
          <p:cNvSpPr>
            <a:spLocks noGrp="1"/>
          </p:cNvSpPr>
          <p:nvPr>
            <p:ph idx="1"/>
          </p:nvPr>
        </p:nvSpPr>
        <p:spPr>
          <a:xfrm>
            <a:off x="611560" y="908720"/>
            <a:ext cx="8229600" cy="4752988"/>
          </a:xfrm>
        </p:spPr>
        <p:style>
          <a:lnRef idx="1">
            <a:schemeClr val="accent1"/>
          </a:lnRef>
          <a:fillRef idx="2">
            <a:schemeClr val="accent1"/>
          </a:fillRef>
          <a:effectRef idx="1">
            <a:schemeClr val="accent1"/>
          </a:effectRef>
          <a:fontRef idx="minor">
            <a:schemeClr val="dk1"/>
          </a:fontRef>
        </p:style>
        <p:txBody>
          <a:bodyPr>
            <a:noAutofit/>
          </a:bodyPr>
          <a:lstStyle/>
          <a:p>
            <a:pPr algn="just">
              <a:buNone/>
            </a:pPr>
            <a:r>
              <a:rPr lang="bg-BG" sz="1400" b="1" dirty="0" smtClean="0">
                <a:solidFill>
                  <a:srgbClr val="3333FF"/>
                </a:solidFill>
                <a:latin typeface="Book Antiqua" pitchFamily="18" charset="0"/>
              </a:rPr>
              <a:t>На базата на натрупаният ни опит ще обърнем внимание на някои проблеми свързани с експлоатацията на минерални води, които могат да бъдат от съществено значение и помощ при бъдещото  стопанисване на находища на минерални води предоставени за безвъзмездно управление  и ползване. </a:t>
            </a:r>
          </a:p>
          <a:p>
            <a:pPr algn="just">
              <a:buNone/>
            </a:pPr>
            <a:r>
              <a:rPr lang="bg-BG" sz="1400" b="1" dirty="0" smtClean="0">
                <a:solidFill>
                  <a:srgbClr val="FF0000"/>
                </a:solidFill>
                <a:latin typeface="Book Antiqua" pitchFamily="18" charset="0"/>
              </a:rPr>
              <a:t> </a:t>
            </a:r>
            <a:r>
              <a:rPr lang="en-US" sz="1400" b="1" dirty="0" smtClean="0">
                <a:solidFill>
                  <a:srgbClr val="FF0000"/>
                </a:solidFill>
                <a:latin typeface="Book Antiqua" pitchFamily="18" charset="0"/>
              </a:rPr>
              <a:t>	II. </a:t>
            </a:r>
            <a:r>
              <a:rPr lang="bg-BG" sz="1400" b="1" dirty="0" smtClean="0">
                <a:solidFill>
                  <a:srgbClr val="FF0000"/>
                </a:solidFill>
                <a:latin typeface="Book Antiqua" pitchFamily="18" charset="0"/>
              </a:rPr>
              <a:t>ПРОБЛЕМИ СВЪРЗАНИ С ЕКСПЛОАТАЦИЯТА НА МИНЕРАЛНИ ВОДИ</a:t>
            </a:r>
          </a:p>
          <a:p>
            <a:pPr algn="just">
              <a:buNone/>
            </a:pPr>
            <a:r>
              <a:rPr lang="bg-BG" sz="1400" dirty="0" smtClean="0">
                <a:solidFill>
                  <a:srgbClr val="FF0000"/>
                </a:solidFill>
                <a:latin typeface="Book Antiqua" pitchFamily="18" charset="0"/>
              </a:rPr>
              <a:t>Терминът "геотермални води" се използва в </a:t>
            </a:r>
            <a:r>
              <a:rPr lang="bg-BG" sz="1400" dirty="0" err="1" smtClean="0">
                <a:solidFill>
                  <a:srgbClr val="FF0000"/>
                </a:solidFill>
                <a:latin typeface="Book Antiqua" pitchFamily="18" charset="0"/>
              </a:rPr>
              <a:t>геотермията</a:t>
            </a:r>
            <a:r>
              <a:rPr lang="bg-BG" sz="1400" dirty="0" smtClean="0">
                <a:solidFill>
                  <a:srgbClr val="FF0000"/>
                </a:solidFill>
                <a:latin typeface="Book Antiqua" pitchFamily="18" charset="0"/>
              </a:rPr>
              <a:t> и енергетиката. Същият се отнася за подземни води с повишена температура, които биха могли да се ползват за добив на геотермална енергия.</a:t>
            </a:r>
          </a:p>
          <a:p>
            <a:pPr algn="just">
              <a:buNone/>
            </a:pPr>
            <a:r>
              <a:rPr lang="bg-BG" sz="1400" dirty="0" smtClean="0">
                <a:solidFill>
                  <a:srgbClr val="FF0000"/>
                </a:solidFill>
                <a:latin typeface="Book Antiqua" pitchFamily="18" charset="0"/>
              </a:rPr>
              <a:t>В хидрогеологията този тип подземни води се означават като "термални подземни води". Ако термалните подземни води са сертифицирани (признати) като "минерални" (за лечебни цели или бутилиране за питейна консумация), тогава същите се означават като "</a:t>
            </a:r>
            <a:r>
              <a:rPr lang="bg-BG" sz="1400" dirty="0" err="1" smtClean="0">
                <a:solidFill>
                  <a:srgbClr val="FF0000"/>
                </a:solidFill>
                <a:latin typeface="Book Antiqua" pitchFamily="18" charset="0"/>
              </a:rPr>
              <a:t>термо-минерални</a:t>
            </a:r>
            <a:r>
              <a:rPr lang="bg-BG" sz="1400" dirty="0" smtClean="0">
                <a:solidFill>
                  <a:srgbClr val="FF0000"/>
                </a:solidFill>
                <a:latin typeface="Book Antiqua" pitchFamily="18" charset="0"/>
              </a:rPr>
              <a:t> води".</a:t>
            </a:r>
          </a:p>
          <a:p>
            <a:pPr algn="just">
              <a:buNone/>
            </a:pPr>
            <a:r>
              <a:rPr lang="bg-BG" sz="1400" dirty="0" smtClean="0">
                <a:solidFill>
                  <a:srgbClr val="FF0000"/>
                </a:solidFill>
                <a:latin typeface="Book Antiqua" pitchFamily="18" charset="0"/>
              </a:rPr>
              <a:t>Вижда се, че един и същи тип термални подземни води могат да се наименуват по различен начин, в зависимост от целите, за които се ползват. Различни са и приоритетите.</a:t>
            </a:r>
          </a:p>
          <a:p>
            <a:pPr algn="just">
              <a:buNone/>
            </a:pPr>
            <a:r>
              <a:rPr lang="bg-BG" sz="1400" dirty="0" smtClean="0">
                <a:solidFill>
                  <a:srgbClr val="FF0000"/>
                </a:solidFill>
                <a:latin typeface="Book Antiqua" pitchFamily="18" charset="0"/>
              </a:rPr>
              <a:t>В Република България за означаване на хидрогеоложките системи, съдържащи термални подземни води, като синоними се използват термините:</a:t>
            </a:r>
          </a:p>
          <a:p>
            <a:pPr algn="just">
              <a:buFont typeface="Wingdings" pitchFamily="2" charset="2"/>
              <a:buChar char="Ø"/>
            </a:pPr>
            <a:r>
              <a:rPr lang="bg-BG" sz="1400" dirty="0" smtClean="0">
                <a:solidFill>
                  <a:srgbClr val="FF0000"/>
                </a:solidFill>
                <a:latin typeface="Book Antiqua" pitchFamily="18" charset="0"/>
              </a:rPr>
              <a:t>хидротермално находище;</a:t>
            </a:r>
          </a:p>
          <a:p>
            <a:pPr lvl="0" algn="just">
              <a:buFont typeface="Wingdings" pitchFamily="2" charset="2"/>
              <a:buChar char="Ø"/>
            </a:pPr>
            <a:r>
              <a:rPr lang="bg-BG" sz="1400" dirty="0" err="1" smtClean="0">
                <a:solidFill>
                  <a:srgbClr val="FF0000"/>
                </a:solidFill>
                <a:latin typeface="Book Antiqua" pitchFamily="18" charset="0"/>
              </a:rPr>
              <a:t>хидрогеотермално</a:t>
            </a:r>
            <a:r>
              <a:rPr lang="bg-BG" sz="1400" dirty="0" smtClean="0">
                <a:solidFill>
                  <a:srgbClr val="FF0000"/>
                </a:solidFill>
                <a:latin typeface="Book Antiqua" pitchFamily="18" charset="0"/>
              </a:rPr>
              <a:t> находище.</a:t>
            </a:r>
          </a:p>
          <a:p>
            <a:pPr algn="just">
              <a:buNone/>
            </a:pPr>
            <a:r>
              <a:rPr lang="bg-BG" sz="1400" dirty="0" smtClean="0">
                <a:solidFill>
                  <a:srgbClr val="FF0000"/>
                </a:solidFill>
                <a:latin typeface="Book Antiqua" pitchFamily="18" charset="0"/>
              </a:rPr>
              <a:t>Няма общо приета или нормативно определена дефиниция на "</a:t>
            </a:r>
            <a:r>
              <a:rPr lang="bg-BG" sz="1400" dirty="0" err="1" smtClean="0">
                <a:solidFill>
                  <a:srgbClr val="FF0000"/>
                </a:solidFill>
                <a:latin typeface="Book Antiqua" pitchFamily="18" charset="0"/>
              </a:rPr>
              <a:t>хидрогеотермално</a:t>
            </a:r>
            <a:r>
              <a:rPr lang="bg-BG" sz="1400" dirty="0" smtClean="0">
                <a:solidFill>
                  <a:srgbClr val="FF0000"/>
                </a:solidFill>
                <a:latin typeface="Book Antiqua" pitchFamily="18" charset="0"/>
              </a:rPr>
              <a:t> находище". </a:t>
            </a:r>
          </a:p>
          <a:p>
            <a:pPr algn="just"/>
            <a:endParaRPr lang="bg-BG" sz="1400" dirty="0" smtClean="0">
              <a:solidFill>
                <a:srgbClr val="FF0000"/>
              </a:solidFill>
            </a:endParaRPr>
          </a:p>
          <a:p>
            <a:pPr algn="just"/>
            <a:endParaRPr lang="bg-BG" sz="1400" dirty="0" smtClean="0">
              <a:solidFill>
                <a:srgbClr val="FF0000"/>
              </a:solidFill>
            </a:endParaRPr>
          </a:p>
          <a:p>
            <a:endParaRPr lang="bg-BG" sz="1400" dirty="0"/>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lgn="just"/>
            <a:r>
              <a:rPr lang="bg-BG" sz="2800" dirty="0" smtClean="0">
                <a:solidFill>
                  <a:srgbClr val="FF0000"/>
                </a:solidFill>
                <a:latin typeface="Book Antiqua" pitchFamily="18" charset="0"/>
              </a:rPr>
              <a:t>Според  проф.Гълъбов и Стоянов (2011) </a:t>
            </a:r>
            <a:r>
              <a:rPr lang="bg-BG" sz="2800" dirty="0" err="1" smtClean="0">
                <a:solidFill>
                  <a:srgbClr val="FF0000"/>
                </a:solidFill>
                <a:latin typeface="Book Antiqua" pitchFamily="18" charset="0"/>
              </a:rPr>
              <a:t>хидрогеотермалното</a:t>
            </a:r>
            <a:r>
              <a:rPr lang="bg-BG" sz="2800" dirty="0" smtClean="0">
                <a:solidFill>
                  <a:srgbClr val="FF0000"/>
                </a:solidFill>
                <a:latin typeface="Book Antiqua" pitchFamily="18" charset="0"/>
              </a:rPr>
              <a:t> находище може да се дефинира по следния начин: </a:t>
            </a:r>
            <a:r>
              <a:rPr lang="bg-BG" sz="2800" b="1" dirty="0" smtClean="0">
                <a:solidFill>
                  <a:srgbClr val="FF0000"/>
                </a:solidFill>
                <a:latin typeface="Book Antiqua" pitchFamily="18" charset="0"/>
              </a:rPr>
              <a:t>това е всяко </a:t>
            </a:r>
            <a:r>
              <a:rPr lang="bg-BG" sz="2800" b="1" dirty="0" err="1" smtClean="0">
                <a:solidFill>
                  <a:srgbClr val="FF0000"/>
                </a:solidFill>
                <a:latin typeface="Book Antiqua" pitchFamily="18" charset="0"/>
              </a:rPr>
              <a:t>хидравлически</a:t>
            </a:r>
            <a:r>
              <a:rPr lang="bg-BG" sz="2800" b="1" dirty="0" smtClean="0">
                <a:solidFill>
                  <a:srgbClr val="FF0000"/>
                </a:solidFill>
                <a:latin typeface="Book Antiqua" pitchFamily="18" charset="0"/>
              </a:rPr>
              <a:t> свързано хидрогеоложко пространство, в чиито граници са протичали или протичат процеси на формиране, натрупване, движение и възпроизводство на еднородни по произход и еднакви (или близки) по състав и свойства термални води, съдържащи промишлени количества земна топлина (геотермална енергия)</a:t>
            </a:r>
            <a:r>
              <a:rPr lang="bg-BG" sz="2800" dirty="0" smtClean="0">
                <a:solidFill>
                  <a:srgbClr val="FF0000"/>
                </a:solidFill>
                <a:latin typeface="Book Antiqua" pitchFamily="18" charset="0"/>
              </a:rPr>
              <a:t>. Като долна граница за температурата на водата се приема </a:t>
            </a:r>
            <a:r>
              <a:rPr lang="bg-BG" sz="2800" b="1" dirty="0" smtClean="0">
                <a:solidFill>
                  <a:srgbClr val="FF0000"/>
                </a:solidFill>
                <a:latin typeface="Book Antiqua" pitchFamily="18" charset="0"/>
              </a:rPr>
              <a:t>условно 25°С</a:t>
            </a:r>
            <a:r>
              <a:rPr lang="bg-BG" sz="2800" dirty="0" smtClean="0">
                <a:solidFill>
                  <a:srgbClr val="FF0000"/>
                </a:solidFill>
                <a:latin typeface="Book Antiqua" pitchFamily="18" charset="0"/>
              </a:rPr>
              <a:t>. Тази дефиниция е в съответствие с формулировките на К. Щерев, изложени в „Методическото ръководство" (вж. Гълъбов и др. 1999). </a:t>
            </a:r>
          </a:p>
          <a:p>
            <a:endParaRPr lang="bg-BG" dirty="0"/>
          </a:p>
        </p:txBody>
      </p:sp>
      <p:sp>
        <p:nvSpPr>
          <p:cNvPr id="2" name="Title 1"/>
          <p:cNvSpPr>
            <a:spLocks noGrp="1"/>
          </p:cNvSpPr>
          <p:nvPr>
            <p:ph type="title"/>
          </p:nvPr>
        </p:nvSpPr>
        <p:spPr>
          <a:xfrm>
            <a:off x="457200" y="274638"/>
            <a:ext cx="8229600" cy="706090"/>
          </a:xfrm>
        </p:spPr>
        <p:txBody>
          <a:bodyPr>
            <a:normAutofit/>
          </a:bodyPr>
          <a:lstStyle/>
          <a:p>
            <a:r>
              <a:rPr lang="bg-BG" sz="2400" dirty="0" smtClean="0">
                <a:solidFill>
                  <a:srgbClr val="0070C0"/>
                </a:solidFill>
                <a:latin typeface="Book Antiqua" pitchFamily="18" charset="0"/>
              </a:rPr>
              <a:t>Определение за </a:t>
            </a:r>
            <a:r>
              <a:rPr lang="bg-BG" sz="2400" dirty="0" err="1" smtClean="0">
                <a:solidFill>
                  <a:srgbClr val="0070C0"/>
                </a:solidFill>
                <a:latin typeface="Book Antiqua" pitchFamily="18" charset="0"/>
              </a:rPr>
              <a:t>хидрогеотермално</a:t>
            </a:r>
            <a:r>
              <a:rPr lang="bg-BG" sz="2400" dirty="0" smtClean="0">
                <a:solidFill>
                  <a:srgbClr val="0070C0"/>
                </a:solidFill>
                <a:latin typeface="Book Antiqua" pitchFamily="18" charset="0"/>
              </a:rPr>
              <a:t> находище</a:t>
            </a:r>
            <a:endParaRPr lang="bg-BG" sz="2400" dirty="0">
              <a:solidFill>
                <a:srgbClr val="0070C0"/>
              </a:solidFill>
            </a:endParaRPr>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4786346"/>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just"/>
            <a:r>
              <a:rPr lang="bg-BG" b="1" dirty="0" smtClean="0">
                <a:solidFill>
                  <a:srgbClr val="FF0000"/>
                </a:solidFill>
                <a:latin typeface="Book Antiqua" pitchFamily="18" charset="0"/>
              </a:rPr>
              <a:t>Финансовият интерес от получаване право на ползване и управление на минералните води е в зависимост от фактическото състояние, наличния термален ресурс и специфичните </a:t>
            </a:r>
            <a:r>
              <a:rPr lang="bg-BG" b="1" dirty="0" err="1" smtClean="0">
                <a:solidFill>
                  <a:srgbClr val="FF0000"/>
                </a:solidFill>
                <a:latin typeface="Book Antiqua" pitchFamily="18" charset="0"/>
              </a:rPr>
              <a:t>хидрохимични</a:t>
            </a:r>
            <a:r>
              <a:rPr lang="bg-BG" b="1" dirty="0" smtClean="0">
                <a:solidFill>
                  <a:srgbClr val="FF0000"/>
                </a:solidFill>
                <a:latin typeface="Book Antiqua" pitchFamily="18" charset="0"/>
              </a:rPr>
              <a:t>  качества на водите от съответното находище на минерална вода. Положителен икономически и социален ефект е възможен  при рационално използване  на наличният  ресурс  чрез евентуални публични общински обекти, както и чрез предоставянето му  за ползване с търговска цел.</a:t>
            </a:r>
            <a:endParaRPr lang="bg-BG" dirty="0" smtClean="0">
              <a:solidFill>
                <a:srgbClr val="FF0000"/>
              </a:solidFill>
              <a:latin typeface="Book Antiqua" pitchFamily="18" charset="0"/>
            </a:endParaRPr>
          </a:p>
          <a:p>
            <a:pPr algn="just"/>
            <a:r>
              <a:rPr lang="bg-BG" dirty="0" smtClean="0">
                <a:latin typeface="Book Antiqua" pitchFamily="18" charset="0"/>
              </a:rPr>
              <a:t>Условно дефинираме проблемите свързани с експлоатацията на минерални води като </a:t>
            </a:r>
            <a:r>
              <a:rPr lang="bg-BG" dirty="0" smtClean="0">
                <a:solidFill>
                  <a:srgbClr val="FF0000"/>
                </a:solidFill>
                <a:latin typeface="Book Antiqua" pitchFamily="18" charset="0"/>
              </a:rPr>
              <a:t>технически</a:t>
            </a:r>
            <a:r>
              <a:rPr lang="bg-BG" dirty="0" smtClean="0">
                <a:latin typeface="Book Antiqua" pitchFamily="18" charset="0"/>
              </a:rPr>
              <a:t>, </a:t>
            </a:r>
            <a:r>
              <a:rPr lang="bg-BG" dirty="0" smtClean="0">
                <a:solidFill>
                  <a:schemeClr val="accent1"/>
                </a:solidFill>
                <a:latin typeface="Book Antiqua" pitchFamily="18" charset="0"/>
              </a:rPr>
              <a:t>екологични</a:t>
            </a:r>
            <a:r>
              <a:rPr lang="bg-BG" dirty="0" smtClean="0">
                <a:latin typeface="Book Antiqua" pitchFamily="18" charset="0"/>
              </a:rPr>
              <a:t> и </a:t>
            </a:r>
            <a:r>
              <a:rPr lang="bg-BG" dirty="0" smtClean="0">
                <a:solidFill>
                  <a:srgbClr val="7030A0"/>
                </a:solidFill>
                <a:latin typeface="Book Antiqua" pitchFamily="18" charset="0"/>
              </a:rPr>
              <a:t>административни.</a:t>
            </a:r>
            <a:endParaRPr lang="bg-BG" dirty="0">
              <a:solidFill>
                <a:srgbClr val="7030A0"/>
              </a:solidFill>
              <a:latin typeface="Book Antiqua" pitchFamily="18" charset="0"/>
            </a:endParaRPr>
          </a:p>
        </p:txBody>
      </p:sp>
      <p:sp>
        <p:nvSpPr>
          <p:cNvPr id="2" name="Title 1"/>
          <p:cNvSpPr>
            <a:spLocks noGrp="1"/>
          </p:cNvSpPr>
          <p:nvPr>
            <p:ph type="title"/>
          </p:nvPr>
        </p:nvSpPr>
        <p:spPr>
          <a:xfrm>
            <a:off x="467544" y="404664"/>
            <a:ext cx="8229600" cy="489790"/>
          </a:xfrm>
        </p:spPr>
        <p:txBody>
          <a:bodyPr>
            <a:normAutofit/>
          </a:bodyPr>
          <a:lstStyle/>
          <a:p>
            <a:r>
              <a:rPr lang="bg-BG" sz="2400" dirty="0" smtClean="0">
                <a:solidFill>
                  <a:schemeClr val="accent4"/>
                </a:solidFill>
                <a:latin typeface="Book Antiqua" pitchFamily="18" charset="0"/>
              </a:rPr>
              <a:t>Проблеми при експлоатацията на минералните води</a:t>
            </a:r>
            <a:endParaRPr lang="bg-BG" sz="2400" dirty="0">
              <a:solidFill>
                <a:schemeClr val="accent4"/>
              </a:solidFill>
            </a:endParaRP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268760"/>
            <a:ext cx="8229600" cy="4525963"/>
          </a:xfrm>
        </p:spPr>
        <p:style>
          <a:lnRef idx="1">
            <a:schemeClr val="accent1"/>
          </a:lnRef>
          <a:fillRef idx="2">
            <a:schemeClr val="accent1"/>
          </a:fillRef>
          <a:effectRef idx="1">
            <a:schemeClr val="accent1"/>
          </a:effectRef>
          <a:fontRef idx="minor">
            <a:schemeClr val="dk1"/>
          </a:fontRef>
        </p:style>
        <p:txBody>
          <a:bodyPr>
            <a:normAutofit/>
          </a:bodyPr>
          <a:lstStyle/>
          <a:p>
            <a:pPr algn="just">
              <a:buNone/>
            </a:pPr>
            <a:r>
              <a:rPr lang="en-US" sz="2200" b="1" dirty="0">
                <a:latin typeface="Book Antiqua" pitchFamily="18" charset="0"/>
              </a:rPr>
              <a:t>2.</a:t>
            </a:r>
            <a:r>
              <a:rPr lang="bg-BG" sz="2200" b="1" dirty="0">
                <a:latin typeface="Book Antiqua" pitchFamily="18" charset="0"/>
              </a:rPr>
              <a:t>1</a:t>
            </a:r>
            <a:r>
              <a:rPr lang="en-US" sz="2200" b="1" dirty="0">
                <a:latin typeface="Book Antiqua" pitchFamily="18" charset="0"/>
              </a:rPr>
              <a:t>. </a:t>
            </a:r>
            <a:r>
              <a:rPr lang="bg-BG" sz="2200" b="1" dirty="0">
                <a:latin typeface="Book Antiqua" pitchFamily="18" charset="0"/>
              </a:rPr>
              <a:t>ПРОБЛЕМИ СВЪРЗАНИ С ТЕХНИЧЕСКОТО СЪСТОЯНИЕ НА ВОДОИЗТОЧНИЦИТЕ РАЗКРИВАЩИ МИНЕРАЛНИ ВОДИ</a:t>
            </a:r>
          </a:p>
          <a:p>
            <a:pPr algn="just">
              <a:buFont typeface="Wingdings" pitchFamily="2" charset="2"/>
              <a:buChar char="ü"/>
            </a:pPr>
            <a:r>
              <a:rPr lang="bg-BG" dirty="0">
                <a:latin typeface="Book Antiqua" pitchFamily="18" charset="0"/>
              </a:rPr>
              <a:t> </a:t>
            </a:r>
            <a:r>
              <a:rPr lang="bg-BG" sz="2000" dirty="0" smtClean="0">
                <a:solidFill>
                  <a:srgbClr val="FF0000"/>
                </a:solidFill>
                <a:latin typeface="Book Antiqua" pitchFamily="18" charset="0"/>
              </a:rPr>
              <a:t>Геотермалните </a:t>
            </a:r>
            <a:r>
              <a:rPr lang="bg-BG" sz="2000" dirty="0">
                <a:solidFill>
                  <a:srgbClr val="FF0000"/>
                </a:solidFill>
                <a:latin typeface="Book Antiqua" pitchFamily="18" charset="0"/>
              </a:rPr>
              <a:t>водоизточници в находищата на минерални води като цяло са в лошо техническо състояние в резултат на дългата експлоатация и липсата на планирани средства по реконструкция и ремонт на устията на последните. Практически нито МОСВ, нито Общините извършват ремонти или реконструкции по </a:t>
            </a:r>
            <a:r>
              <a:rPr lang="bg-BG" sz="2000" dirty="0" err="1">
                <a:solidFill>
                  <a:srgbClr val="FF0000"/>
                </a:solidFill>
                <a:latin typeface="Book Antiqua" pitchFamily="18" charset="0"/>
              </a:rPr>
              <a:t>водовземните</a:t>
            </a:r>
            <a:r>
              <a:rPr lang="bg-BG" sz="2000" dirty="0">
                <a:solidFill>
                  <a:srgbClr val="FF0000"/>
                </a:solidFill>
                <a:latin typeface="Book Antiqua" pitchFamily="18" charset="0"/>
              </a:rPr>
              <a:t> съоръжения.</a:t>
            </a:r>
          </a:p>
          <a:p>
            <a:pPr algn="just">
              <a:buFont typeface="Wingdings" pitchFamily="2" charset="2"/>
              <a:buChar char="ü"/>
            </a:pPr>
            <a:r>
              <a:rPr lang="bg-BG" sz="2000" dirty="0" smtClean="0">
                <a:solidFill>
                  <a:srgbClr val="FF0000"/>
                </a:solidFill>
                <a:latin typeface="Book Antiqua" pitchFamily="18" charset="0"/>
              </a:rPr>
              <a:t>Конструкциите на прокараните сондажи до 1968 г са морално остарели и неподходящи за ефективна експлоатация на термалните находища.</a:t>
            </a:r>
          </a:p>
          <a:p>
            <a:endParaRPr lang="bg-BG" dirty="0"/>
          </a:p>
        </p:txBody>
      </p:sp>
      <p:sp>
        <p:nvSpPr>
          <p:cNvPr id="2" name="Title 1"/>
          <p:cNvSpPr>
            <a:spLocks noGrp="1"/>
          </p:cNvSpPr>
          <p:nvPr>
            <p:ph type="title"/>
          </p:nvPr>
        </p:nvSpPr>
        <p:spPr/>
        <p:txBody>
          <a:bodyPr>
            <a:normAutofit/>
          </a:bodyPr>
          <a:lstStyle/>
          <a:p>
            <a:r>
              <a:rPr lang="bg-BG" sz="2400" dirty="0" smtClean="0">
                <a:solidFill>
                  <a:srgbClr val="0070C0"/>
                </a:solidFill>
                <a:latin typeface="Book Antiqua" pitchFamily="18" charset="0"/>
              </a:rPr>
              <a:t>Проблеми при експлоатацията на минералните води</a:t>
            </a:r>
            <a:endParaRPr lang="bg-BG" sz="2400" dirty="0"/>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МС-3 Левуново-2.JPG"/>
          <p:cNvPicPr>
            <a:picLocks noGrp="1"/>
          </p:cNvPicPr>
          <p:nvPr>
            <p:ph idx="1"/>
          </p:nvPr>
        </p:nvPicPr>
        <p:blipFill>
          <a:blip r:embed="rId2" cstate="print"/>
          <a:stretch>
            <a:fillRect/>
          </a:stretch>
        </p:blipFill>
        <p:spPr>
          <a:xfrm>
            <a:off x="2123728" y="1124744"/>
            <a:ext cx="5214974" cy="4311648"/>
          </a:xfrm>
          <a:prstGeom prst="rect">
            <a:avLst/>
          </a:prstGeom>
          <a:solidFill>
            <a:schemeClr val="accent1"/>
          </a:solidFill>
        </p:spPr>
      </p:pic>
      <p:sp>
        <p:nvSpPr>
          <p:cNvPr id="2" name="Title 1"/>
          <p:cNvSpPr>
            <a:spLocks noGrp="1"/>
          </p:cNvSpPr>
          <p:nvPr>
            <p:ph type="title"/>
          </p:nvPr>
        </p:nvSpPr>
        <p:spPr/>
        <p:txBody>
          <a:bodyPr>
            <a:normAutofit/>
          </a:bodyPr>
          <a:lstStyle/>
          <a:p>
            <a:r>
              <a:rPr lang="bg-BG" sz="2400" dirty="0" smtClean="0">
                <a:solidFill>
                  <a:srgbClr val="0070C0"/>
                </a:solidFill>
                <a:latin typeface="Book Antiqua" pitchFamily="18" charset="0"/>
              </a:rPr>
              <a:t>Проблеми при експлоатацията на минералните води</a:t>
            </a:r>
            <a:endParaRPr lang="bg-BG" sz="2400" dirty="0"/>
          </a:p>
        </p:txBody>
      </p:sp>
      <p:sp>
        <p:nvSpPr>
          <p:cNvPr id="901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bg-BG"/>
          </a:p>
        </p:txBody>
      </p:sp>
      <p:sp>
        <p:nvSpPr>
          <p:cNvPr id="90115" name="Rectangle 3"/>
          <p:cNvSpPr>
            <a:spLocks noChangeArrowheads="1"/>
          </p:cNvSpPr>
          <p:nvPr/>
        </p:nvSpPr>
        <p:spPr bwMode="auto">
          <a:xfrm>
            <a:off x="-531395" y="4289911"/>
            <a:ext cx="8084585" cy="16004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bg-BG" sz="1200" b="1"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bg-BG" sz="1200" b="1" dirty="0">
              <a:latin typeface="Book Antiqua" pitchFamily="18" charset="0"/>
              <a:ea typeface="Times New Roman" pitchFamily="18"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bg-BG" sz="1200" b="1"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bg-BG" sz="1200" b="1" dirty="0">
              <a:latin typeface="Book Antiqua" pitchFamily="18" charset="0"/>
              <a:ea typeface="Times New Roman" pitchFamily="18"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bg-BG" sz="1200" b="1"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bg-BG" sz="1200" b="1" dirty="0">
              <a:latin typeface="Book Antiqua" pitchFamily="18" charset="0"/>
              <a:ea typeface="Times New Roman" pitchFamily="18"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bg-BG" sz="1200" b="1"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bg-BG" sz="1400" b="1" i="0" u="none" strike="noStrike" cap="none" normalizeH="0" baseline="0" dirty="0" smtClean="0">
                <a:ln>
                  <a:noFill/>
                </a:ln>
                <a:solidFill>
                  <a:srgbClr val="FF0000"/>
                </a:solidFill>
                <a:effectLst/>
                <a:latin typeface="Book Antiqua" pitchFamily="18" charset="0"/>
                <a:ea typeface="Times New Roman" pitchFamily="18" charset="0"/>
                <a:cs typeface="Arial" pitchFamily="34" charset="0"/>
              </a:rPr>
              <a:t>                                                    Снимка №1. Сондаж МС-3 от НМВ "Левуново". Състояние</a:t>
            </a:r>
            <a:endParaRPr kumimoji="0" lang="bg-BG" sz="1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39552" y="4365104"/>
          <a:ext cx="8064896" cy="365760"/>
        </p:xfrm>
        <a:graphic>
          <a:graphicData uri="http://schemas.openxmlformats.org/drawingml/2006/table">
            <a:tbl>
              <a:tblPr/>
              <a:tblGrid>
                <a:gridCol w="4003437"/>
                <a:gridCol w="4061459"/>
              </a:tblGrid>
              <a:tr h="0">
                <a:tc>
                  <a:txBody>
                    <a:bodyPr/>
                    <a:lstStyle/>
                    <a:p>
                      <a:pPr>
                        <a:spcAft>
                          <a:spcPts val="0"/>
                        </a:spcAft>
                      </a:pPr>
                      <a:r>
                        <a:rPr lang="bg-BG" sz="1200" dirty="0">
                          <a:solidFill>
                            <a:srgbClr val="FF0000"/>
                          </a:solidFill>
                          <a:latin typeface="Book Antiqua"/>
                          <a:ea typeface="Times New Roman"/>
                          <a:cs typeface="Tahoma"/>
                        </a:rPr>
                        <a:t>Снимка № 2.1. Примитивен каптаж до старата Турска баня в с.Баня. Състояние към  02. 2011 г.</a:t>
                      </a:r>
                      <a:endParaRPr lang="bg-BG" sz="1200" dirty="0">
                        <a:solidFill>
                          <a:srgbClr val="FF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bg-BG" sz="1200" dirty="0">
                          <a:solidFill>
                            <a:srgbClr val="FF0000"/>
                          </a:solidFill>
                          <a:latin typeface="Book Antiqua"/>
                          <a:ea typeface="Times New Roman"/>
                          <a:cs typeface="Tahoma"/>
                        </a:rPr>
                        <a:t>Снимка № 1.2. Изливане на води в старата Турска баня в с.Баня. Състояние към  02. 2011 г.</a:t>
                      </a:r>
                      <a:endParaRPr lang="bg-BG" sz="1200" dirty="0">
                        <a:solidFill>
                          <a:srgbClr val="FF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normAutofit/>
          </a:bodyPr>
          <a:lstStyle/>
          <a:p>
            <a:r>
              <a:rPr lang="bg-BG" sz="2400" dirty="0" smtClean="0">
                <a:solidFill>
                  <a:srgbClr val="0070C0"/>
                </a:solidFill>
                <a:latin typeface="Book Antiqua" pitchFamily="18" charset="0"/>
              </a:rPr>
              <a:t>Проблеми при експлоатацията на минералните води</a:t>
            </a:r>
            <a:endParaRPr lang="bg-BG" sz="2400" dirty="0">
              <a:latin typeface="Book Antiqua" pitchFamily="18" charset="0"/>
            </a:endParaRPr>
          </a:p>
        </p:txBody>
      </p:sp>
      <p:pic>
        <p:nvPicPr>
          <p:cNvPr id="4" name="Content Placeholder 3" descr="IMG_0272"/>
          <p:cNvPicPr>
            <a:picLocks/>
          </p:cNvPicPr>
          <p:nvPr/>
        </p:nvPicPr>
        <p:blipFill>
          <a:blip r:embed="rId2" cstate="print"/>
          <a:stretch>
            <a:fillRect/>
          </a:stretch>
        </p:blipFill>
        <p:spPr bwMode="auto">
          <a:xfrm>
            <a:off x="539552" y="1484784"/>
            <a:ext cx="3946384" cy="2880320"/>
          </a:xfrm>
          <a:prstGeom prst="rect">
            <a:avLst/>
          </a:prstGeom>
          <a:noFill/>
          <a:ln w="9525">
            <a:noFill/>
            <a:miter lim="800000"/>
            <a:headEnd/>
            <a:tailEnd/>
          </a:ln>
        </p:spPr>
      </p:pic>
      <p:pic>
        <p:nvPicPr>
          <p:cNvPr id="2049" name="Picture 18" descr="IMG_0275"/>
          <p:cNvPicPr>
            <a:picLocks noChangeAspect="1" noChangeArrowheads="1"/>
          </p:cNvPicPr>
          <p:nvPr/>
        </p:nvPicPr>
        <p:blipFill>
          <a:blip r:embed="rId3" cstate="print"/>
          <a:srcRect/>
          <a:stretch>
            <a:fillRect/>
          </a:stretch>
        </p:blipFill>
        <p:spPr bwMode="auto">
          <a:xfrm>
            <a:off x="4499992" y="1484784"/>
            <a:ext cx="4104456" cy="2880320"/>
          </a:xfrm>
          <a:prstGeom prst="rect">
            <a:avLst/>
          </a:prstGeom>
          <a:noFill/>
        </p:spPr>
      </p:pic>
    </p:spTree>
  </p:cSld>
  <p:clrMapOvr>
    <a:masterClrMapping/>
  </p:clrMapOvr>
  <p:transition spd="slow">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280</TotalTime>
  <Words>3361</Words>
  <Application>Microsoft Office PowerPoint</Application>
  <PresentationFormat>On-screen Show (4:3)</PresentationFormat>
  <Paragraphs>270</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офис гр.София П.К. 1408 бул."Витоша", № 166-168, вх.1, ет.4, ап.11; регистрация гр.София П.К. 1000, ул."Хемус" №72, ап.6; Изпълнителен директор: 0888344794; Председател: 0888516341; E-mail: office@bgapv.com;  www.bgapv.com</vt:lpstr>
      <vt:lpstr>I.Представяне дейността на Българската асоциация по подземни води. </vt:lpstr>
      <vt:lpstr>I.Представяне дейността на Българската асоциация по подземни води.</vt:lpstr>
      <vt:lpstr>Проблеми при експлоатацията на минералните води</vt:lpstr>
      <vt:lpstr>Определение за хидрогеотермално находище</vt:lpstr>
      <vt:lpstr>Проблеми при експлоатацията на минералните води</vt:lpstr>
      <vt:lpstr>Проблеми при експлоатацията на минералните води</vt:lpstr>
      <vt:lpstr>Проблеми при експлоатацията на минералните води</vt:lpstr>
      <vt:lpstr>Проблеми при експлоатацията на минералните води</vt:lpstr>
      <vt:lpstr>Проблеми при експлоатацията на минералните води</vt:lpstr>
      <vt:lpstr>Проблеми при експлоатацията на минералните води</vt:lpstr>
      <vt:lpstr>Проблеми при експлоатацията на минералните води</vt:lpstr>
      <vt:lpstr>Проблеми при експлоатацията на минералните води</vt:lpstr>
      <vt:lpstr>Проблеми при експлоатацията на минералните води</vt:lpstr>
      <vt:lpstr>Проблеми при експлоатацията на минералните води</vt:lpstr>
      <vt:lpstr>Проблеми при експлоатацията на минералните води</vt:lpstr>
      <vt:lpstr>Проблеми при експлоатацията на минералните води</vt:lpstr>
      <vt:lpstr>Проблеми при експлоатацията на минералните води</vt:lpstr>
      <vt:lpstr>2.2. ПРОБЛЕМИ СВЪРЗАНИ СЪС ЗАУСТВАНЕ НА ОТРАБОТЕНИТЕ  МИНЕРАЛНИ ВОДИ. ОЦЕНКА НА РИСКОВЕТЕ ОТ ВЪЗДЕЙСТВИЕ НА ИЗЛИВАЩИТЕ СЕ ВОДИ ОТ ГЕОТЕРМАЛНИТЕ ВОДОИЗТОЧНИЦИ ВЪРХУ ОКОЛНАТА СРЕДА</vt:lpstr>
      <vt:lpstr>Проблеми при експлоатацията на минералните води</vt:lpstr>
      <vt:lpstr>Проблеми при експлоатацията на минералните води</vt:lpstr>
      <vt:lpstr>Проблеми при експлоатацията на минералните води</vt:lpstr>
      <vt:lpstr>2.3. АНАЛИЗ НА СЪЩЕСТВУВАЩИТЕ БАРИЕРИ ПРИ ИЗПОЛЗВАНЕ НА НИСКОТЕМПЕРАТУРНИТЕ ГЕОТЕРМАЛНИ ВОДИ</vt:lpstr>
      <vt:lpstr>2.3.2 Наличието на финансови възможности за стопанисване на находищата на минерални води от общините и Басейновите дирекции</vt:lpstr>
      <vt:lpstr>2.3.3 Наличие на оборудване за мониторинг на геотермалните водоизточници, осъществяване на мониторингови изследвания съгласно изискванията на заповедите за предоставени право по ползване</vt:lpstr>
      <vt:lpstr>2.3.4.Анализ на целесъобразността на ползване на минералните води в съответствие с хидрохимичния състав на водите и температурният потенциал</vt:lpstr>
      <vt:lpstr>2.3.5 Възможностите за отвеждане и регламентиране на отпадните води след тяхното ползване</vt:lpstr>
      <vt:lpstr>Пример за каптиране и ползване на охладени води  до 40  0С от резервоар в с.Баня, Община Разлог</vt:lpstr>
      <vt:lpstr>   2.3.6. Наличието на инфраструктура като тръбопроводни мрежи, осигуряващи водоподаването, напорни водоеми и др. </vt:lpstr>
      <vt:lpstr>             офис гр.София П.К. 1408 бул."Витоша", № 166-168, вх.1, ет.4, ап.11; регистрация гр.София П.К. 1000, ул."Хемус" №72, ап.6; Изпълнителен директор: 0888344794; Председател: 0888516341; E-mail: office@bgapv.com;  www.bgapv.com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офис гр.София П.К. 1408 бул."Витоша", № 166-168, вх.1, ет.4, ап.11; регистрация гр.София П.К. 1000, ул."Хемус" №72, ап.6; Изпълнителен директор: 0888344794; Председател: 0888516341; E-mail: office@bgapv.com;  www.bgapv.com</dc:title>
  <dc:creator>User</dc:creator>
  <cp:lastModifiedBy>Velichko</cp:lastModifiedBy>
  <cp:revision>40</cp:revision>
  <dcterms:created xsi:type="dcterms:W3CDTF">2016-04-16T20:38:24Z</dcterms:created>
  <dcterms:modified xsi:type="dcterms:W3CDTF">2016-04-20T19:10:37Z</dcterms:modified>
</cp:coreProperties>
</file>