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3"/>
  </p:handoutMasterIdLst>
  <p:sldIdLst>
    <p:sldId id="256" r:id="rId2"/>
    <p:sldId id="269" r:id="rId3"/>
    <p:sldId id="257" r:id="rId4"/>
    <p:sldId id="258" r:id="rId5"/>
    <p:sldId id="259" r:id="rId6"/>
    <p:sldId id="261" r:id="rId7"/>
    <p:sldId id="262" r:id="rId8"/>
    <p:sldId id="266" r:id="rId9"/>
    <p:sldId id="263" r:id="rId10"/>
    <p:sldId id="264" r:id="rId11"/>
    <p:sldId id="268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72" y="-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64D6B4-0360-4143-ADEB-45184E1594E4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0E679D-A2C4-4EE5-B333-34DA10E14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22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20B1-7875-4D68-8C9A-D4F1E32F0D4F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D1DD074-67A9-45A1-AD77-2875F84EEA1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20B1-7875-4D68-8C9A-D4F1E32F0D4F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D074-67A9-45A1-AD77-2875F84EEA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20B1-7875-4D68-8C9A-D4F1E32F0D4F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D074-67A9-45A1-AD77-2875F84EEA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20B1-7875-4D68-8C9A-D4F1E32F0D4F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D074-67A9-45A1-AD77-2875F84EEA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20B1-7875-4D68-8C9A-D4F1E32F0D4F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D074-67A9-45A1-AD77-2875F84EEA1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20B1-7875-4D68-8C9A-D4F1E32F0D4F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D074-67A9-45A1-AD77-2875F84EEA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20B1-7875-4D68-8C9A-D4F1E32F0D4F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D074-67A9-45A1-AD77-2875F84EEA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20B1-7875-4D68-8C9A-D4F1E32F0D4F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D074-67A9-45A1-AD77-2875F84EEA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20B1-7875-4D68-8C9A-D4F1E32F0D4F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D074-67A9-45A1-AD77-2875F84EEA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20B1-7875-4D68-8C9A-D4F1E32F0D4F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D074-67A9-45A1-AD77-2875F84EEA1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20B1-7875-4D68-8C9A-D4F1E32F0D4F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D074-67A9-45A1-AD77-2875F84EEA1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9D020B1-7875-4D68-8C9A-D4F1E32F0D4F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D1DD074-67A9-45A1-AD77-2875F84EEA1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bg-BG" dirty="0" smtClean="0"/>
              <a:t>Съвет </a:t>
            </a:r>
            <a:r>
              <a:rPr lang="bg-BG" dirty="0" smtClean="0"/>
              <a:t>по регионална политика</a:t>
            </a:r>
            <a:endParaRPr lang="bg-BG" dirty="0" smtClean="0"/>
          </a:p>
          <a:p>
            <a:r>
              <a:rPr lang="bg-BG" smtClean="0"/>
              <a:t>24</a:t>
            </a:r>
            <a:r>
              <a:rPr lang="bg-BG" smtClean="0"/>
              <a:t> </a:t>
            </a:r>
            <a:r>
              <a:rPr lang="bg-BG" dirty="0" smtClean="0"/>
              <a:t>юни 2015 г.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tx1"/>
                </a:solidFill>
              </a:rPr>
              <a:t>Проект на ЗИД на ЗРР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63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Наблюдение на пространственото развитие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/>
              <a:t>Наблюдението на Националната концепция и на  регионалните схеми за пространствено развитие </a:t>
            </a:r>
            <a:r>
              <a:rPr lang="bg-BG" dirty="0" smtClean="0"/>
              <a:t>цели </a:t>
            </a:r>
            <a:r>
              <a:rPr lang="bg-BG" dirty="0"/>
              <a:t>ефективно управление и използване потенциалите на територията.</a:t>
            </a:r>
            <a:endParaRPr lang="en-US" dirty="0"/>
          </a:p>
          <a:p>
            <a:r>
              <a:rPr lang="bg-BG" dirty="0"/>
              <a:t>За  наблюдението на Националната концепция за пространствено развитие и на регионалните схеми за пространствено развитие се изготвят  доклади  на всеки три години от органа компетентен за разработването на съответната схема.</a:t>
            </a:r>
            <a:endParaRPr lang="en-US" dirty="0"/>
          </a:p>
          <a:p>
            <a:r>
              <a:rPr lang="bg-BG" dirty="0" smtClean="0"/>
              <a:t>Ред за приемане на докладите.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39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356992"/>
            <a:ext cx="7696200" cy="1439417"/>
          </a:xfrm>
        </p:spPr>
        <p:txBody>
          <a:bodyPr>
            <a:noAutofit/>
          </a:bodyPr>
          <a:lstStyle/>
          <a:p>
            <a:pPr algn="r"/>
            <a:r>
              <a:rPr lang="bg-BG" sz="2400" b="1" dirty="0" smtClean="0">
                <a:solidFill>
                  <a:schemeClr val="bg2">
                    <a:lumMod val="25000"/>
                  </a:schemeClr>
                </a:solidFill>
              </a:rPr>
              <a:t>Въпроси</a:t>
            </a:r>
            <a:r>
              <a:rPr lang="bg-BG" sz="2400" b="1" dirty="0">
                <a:solidFill>
                  <a:schemeClr val="bg2">
                    <a:lumMod val="25000"/>
                  </a:schemeClr>
                </a:solidFill>
              </a:rPr>
              <a:t>????</a:t>
            </a:r>
            <a:br>
              <a:rPr lang="bg-BG" sz="2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bg-BG" sz="2400" b="1" dirty="0">
                <a:solidFill>
                  <a:schemeClr val="bg2">
                    <a:lumMod val="25000"/>
                  </a:schemeClr>
                </a:solidFill>
              </a:rPr>
              <a:t>Благодаря за вниманието.</a:t>
            </a:r>
            <a:br>
              <a:rPr lang="bg-BG" sz="2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2400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2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bg-BG" sz="1800" dirty="0"/>
              <a:t>Ирина Захариева-Шопова</a:t>
            </a:r>
            <a:br>
              <a:rPr lang="bg-BG" sz="1800" dirty="0"/>
            </a:br>
            <a:r>
              <a:rPr lang="bg-BG" sz="1800" dirty="0" smtClean="0">
                <a:latin typeface="+mn-lt"/>
              </a:rPr>
              <a:t>Главен директор</a:t>
            </a:r>
            <a:br>
              <a:rPr lang="bg-BG" sz="1800" dirty="0" smtClean="0">
                <a:latin typeface="+mn-lt"/>
              </a:rPr>
            </a:br>
            <a:r>
              <a:rPr lang="bg-BG" sz="1800" dirty="0" smtClean="0">
                <a:latin typeface="+mn-lt"/>
              </a:rPr>
              <a:t>Гд СПРРАТУ</a:t>
            </a:r>
            <a:br>
              <a:rPr lang="bg-BG" sz="1800" dirty="0" smtClean="0">
                <a:latin typeface="+mn-lt"/>
              </a:rPr>
            </a:br>
            <a:r>
              <a:rPr lang="bg-BG" sz="1800" dirty="0" smtClean="0">
                <a:latin typeface="+mn-lt"/>
              </a:rPr>
              <a:t>МРРБ</a:t>
            </a:r>
            <a:endParaRPr lang="en-US" sz="1800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774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823" y="454676"/>
            <a:ext cx="8260672" cy="1039427"/>
          </a:xfrm>
        </p:spPr>
        <p:txBody>
          <a:bodyPr>
            <a:normAutofit/>
          </a:bodyPr>
          <a:lstStyle/>
          <a:p>
            <a:r>
              <a:rPr lang="bg-BG" sz="2800" b="1" dirty="0" smtClean="0"/>
              <a:t>Законодателна рамка за регионално развитие- Хронология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Закон за регионалното развитие 1999 г.</a:t>
            </a:r>
          </a:p>
          <a:p>
            <a:r>
              <a:rPr lang="bg-BG" dirty="0" smtClean="0"/>
              <a:t>Нов Закон за регионалното развитие 2004 г. и подзаконова нормативна уредба-   правилници и  наредби;</a:t>
            </a:r>
          </a:p>
          <a:p>
            <a:r>
              <a:rPr lang="bg-BG" dirty="0" smtClean="0"/>
              <a:t>ЗИД на ЗРР 2008г. ; Правилник за прилагане на ЗРР;</a:t>
            </a:r>
          </a:p>
          <a:p>
            <a:r>
              <a:rPr lang="bg-BG" dirty="0" smtClean="0"/>
              <a:t>Промяна  на ЗРР през 2012 г.  чрез ЗИД на ЗУТ;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11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</a:blip>
          <a:srcRect/>
          <a:stretch>
            <a:fillRect l="-204000" r="-20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Условия за промяна</a:t>
            </a:r>
            <a:br>
              <a:rPr lang="bg-BG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Нова законодателна рамка на ЕС за периода 2014-2020 г.</a:t>
            </a:r>
          </a:p>
          <a:p>
            <a:r>
              <a:rPr lang="bg-BG" dirty="0" smtClean="0"/>
              <a:t>Извършена оценка на въздействието на законодателството ;</a:t>
            </a:r>
          </a:p>
          <a:p>
            <a:r>
              <a:rPr lang="bg-BG" dirty="0" smtClean="0"/>
              <a:t>Предложения на заинтересованите страни, получени чрез Регионалните съвети за развитие и областните управители;</a:t>
            </a:r>
          </a:p>
          <a:p>
            <a:r>
              <a:rPr lang="bg-BG" dirty="0" smtClean="0"/>
              <a:t>Изготвени </a:t>
            </a:r>
            <a:r>
              <a:rPr lang="bg-BG" dirty="0" err="1" smtClean="0"/>
              <a:t>последващи</a:t>
            </a:r>
            <a:r>
              <a:rPr lang="bg-BG" dirty="0" smtClean="0"/>
              <a:t> оценки за изпълнението на РПР 2007-2013 г.;</a:t>
            </a:r>
          </a:p>
          <a:p>
            <a:r>
              <a:rPr lang="bg-BG" dirty="0" smtClean="0"/>
              <a:t>Опит от прилагането на нормативната уредба;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201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Цели на промяната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bg-BG" sz="3500" dirty="0" smtClean="0">
                <a:solidFill>
                  <a:schemeClr val="tx1"/>
                </a:solidFill>
              </a:rPr>
              <a:t>Надграждане на действащия закон</a:t>
            </a:r>
            <a:r>
              <a:rPr lang="en-US" sz="3500" dirty="0" smtClean="0">
                <a:solidFill>
                  <a:schemeClr val="tx1"/>
                </a:solidFill>
              </a:rPr>
              <a:t> </a:t>
            </a:r>
            <a:r>
              <a:rPr lang="bg-BG" sz="3500" dirty="0" smtClean="0">
                <a:solidFill>
                  <a:schemeClr val="tx1"/>
                </a:solidFill>
              </a:rPr>
              <a:t>и постигане на  по-резултатна политика за регионално развитие;</a:t>
            </a:r>
          </a:p>
          <a:p>
            <a:r>
              <a:rPr lang="bg-BG" sz="3500" dirty="0" smtClean="0">
                <a:solidFill>
                  <a:schemeClr val="tx1"/>
                </a:solidFill>
              </a:rPr>
              <a:t> </a:t>
            </a:r>
            <a:r>
              <a:rPr lang="bg-BG" sz="3500" dirty="0">
                <a:solidFill>
                  <a:schemeClr val="tx1"/>
                </a:solidFill>
              </a:rPr>
              <a:t>Е</a:t>
            </a:r>
            <a:r>
              <a:rPr lang="bg-BG" sz="3500" dirty="0" smtClean="0">
                <a:solidFill>
                  <a:schemeClr val="tx1"/>
                </a:solidFill>
              </a:rPr>
              <a:t>фективно взаимодействие  и съответствие на националното законодателство със законодателството на ЕС;</a:t>
            </a:r>
          </a:p>
          <a:p>
            <a:r>
              <a:rPr lang="bg-BG" sz="3500" dirty="0" smtClean="0">
                <a:solidFill>
                  <a:schemeClr val="tx1"/>
                </a:solidFill>
              </a:rPr>
              <a:t>Нормативно регламентиране на взаимовръзките между стратегическото планиране на регионалното развитие и програмирането на помощта от ЕСИФ;</a:t>
            </a:r>
          </a:p>
          <a:p>
            <a:r>
              <a:rPr lang="bg-BG" sz="3500" dirty="0" smtClean="0">
                <a:solidFill>
                  <a:schemeClr val="tx1"/>
                </a:solidFill>
              </a:rPr>
              <a:t>Ревизия и промени в регулациите, които не се прилагат  ефективно;</a:t>
            </a:r>
          </a:p>
          <a:p>
            <a:r>
              <a:rPr lang="bg-BG" sz="3500" dirty="0" smtClean="0">
                <a:solidFill>
                  <a:schemeClr val="tx1"/>
                </a:solidFill>
              </a:rPr>
              <a:t>Промяна на подхода за определяне на   обхвата на  районите за целенасочена подкрепа и на механизма за подпомагането им;</a:t>
            </a:r>
          </a:p>
          <a:p>
            <a:r>
              <a:rPr lang="bg-BG" sz="3500" dirty="0" smtClean="0">
                <a:solidFill>
                  <a:schemeClr val="tx1"/>
                </a:solidFill>
              </a:rPr>
              <a:t>Регламентиране на връзките и йерархичната обвързаност на стратегическите документи за регионално развитие и концепцията и регионалните схеми за пространствено развитие;</a:t>
            </a:r>
          </a:p>
          <a:p>
            <a:r>
              <a:rPr lang="bg-BG" sz="3500" dirty="0" smtClean="0">
                <a:solidFill>
                  <a:schemeClr val="tx1"/>
                </a:solidFill>
              </a:rPr>
              <a:t>Подобряване на стратегическия фокус и съдържанието на националните документи, като се отчитат промените в приоритетите на </a:t>
            </a:r>
            <a:r>
              <a:rPr lang="bg-BG" sz="3500" dirty="0" err="1" smtClean="0">
                <a:solidFill>
                  <a:schemeClr val="tx1"/>
                </a:solidFill>
              </a:rPr>
              <a:t>кохезионната</a:t>
            </a:r>
            <a:r>
              <a:rPr lang="bg-BG" sz="3500" dirty="0" smtClean="0">
                <a:solidFill>
                  <a:schemeClr val="tx1"/>
                </a:solidFill>
              </a:rPr>
              <a:t> политика на ЕС ;</a:t>
            </a:r>
          </a:p>
          <a:p>
            <a:r>
              <a:rPr lang="bg-BG" sz="3500" dirty="0" smtClean="0">
                <a:solidFill>
                  <a:schemeClr val="tx1"/>
                </a:solidFill>
              </a:rPr>
              <a:t>Разширяване функциите на органите за управление на регионалното развитие;</a:t>
            </a:r>
          </a:p>
          <a:p>
            <a:r>
              <a:rPr lang="bg-BG" sz="3500" dirty="0" smtClean="0">
                <a:solidFill>
                  <a:schemeClr val="tx1"/>
                </a:solidFill>
              </a:rPr>
              <a:t>Подобряване на достъпа до финансови ресурси за планиране, наблюдение и оценка;</a:t>
            </a:r>
          </a:p>
          <a:p>
            <a:r>
              <a:rPr lang="bg-BG" sz="3500" dirty="0" smtClean="0">
                <a:solidFill>
                  <a:schemeClr val="tx1"/>
                </a:solidFill>
              </a:rPr>
              <a:t>Регламентиране на наблюдението на   НКПР и регионалните схеми за пространствено развитие ;</a:t>
            </a:r>
          </a:p>
          <a:p>
            <a:endParaRPr lang="bg-BG" sz="3500" b="1" dirty="0" smtClean="0">
              <a:solidFill>
                <a:schemeClr val="tx1"/>
              </a:solidFill>
            </a:endParaRPr>
          </a:p>
          <a:p>
            <a:endParaRPr lang="bg-BG" dirty="0"/>
          </a:p>
          <a:p>
            <a:endParaRPr lang="bg-B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66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Райони за целенасочена подкрепа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bg-BG" dirty="0" smtClean="0"/>
              <a:t>Обхват на слабо-развитите райони- общини ІV и V категория;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bg-BG" dirty="0" smtClean="0"/>
              <a:t>Общини в планински, полупланински райони и погранични общини- от ІІ,  ІІІ, ІV и V категория;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409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Стратегически документи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bg-BG" dirty="0" smtClean="0"/>
              <a:t>Отпадат документи, които не са актуални;</a:t>
            </a:r>
          </a:p>
          <a:p>
            <a:r>
              <a:rPr lang="bg-BG" dirty="0" smtClean="0"/>
              <a:t>Отпада изискването за разработване на Концепция за пространствено развитие на община;</a:t>
            </a:r>
          </a:p>
          <a:p>
            <a:r>
              <a:rPr lang="bg-BG" dirty="0" smtClean="0"/>
              <a:t>Променя се хоризонта на документите за пространствено развитие;</a:t>
            </a:r>
          </a:p>
          <a:p>
            <a:r>
              <a:rPr lang="bg-BG" dirty="0" smtClean="0"/>
              <a:t>Допълва се системата от стратегически документи с ИПГВР;</a:t>
            </a:r>
          </a:p>
          <a:p>
            <a:r>
              <a:rPr lang="bg-BG" dirty="0" smtClean="0"/>
              <a:t>Подобряване на съдържанието на документите за регионално развитие;</a:t>
            </a:r>
          </a:p>
          <a:p>
            <a:r>
              <a:rPr lang="bg-BG" dirty="0" smtClean="0"/>
              <a:t>Внимание върху интегрираното градско развитие, мерките за адаптиране на районите към промените в климата, участието на районите  в  териториалното сътрудничество;</a:t>
            </a:r>
          </a:p>
          <a:p>
            <a:r>
              <a:rPr lang="bg-BG" dirty="0" smtClean="0"/>
              <a:t>Акцент върху прилагането на принципа за партньорство и регламентирането на гражданското участие;</a:t>
            </a:r>
          </a:p>
          <a:p>
            <a:pPr marL="0" indent="0">
              <a:buNone/>
            </a:pPr>
            <a:endParaRPr lang="bg-BG" dirty="0" smtClean="0"/>
          </a:p>
          <a:p>
            <a:endParaRPr lang="bg-B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24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8373"/>
            <a:ext cx="8219256" cy="932396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Управление на регионалното развитие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1484784"/>
            <a:ext cx="4040188" cy="639762"/>
          </a:xfrm>
        </p:spPr>
        <p:txBody>
          <a:bodyPr/>
          <a:lstStyle/>
          <a:p>
            <a:r>
              <a:rPr lang="bg-BG" dirty="0" smtClean="0"/>
              <a:t>РСР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44" y="2132856"/>
            <a:ext cx="4040188" cy="3687762"/>
          </a:xfrm>
        </p:spPr>
        <p:txBody>
          <a:bodyPr>
            <a:normAutofit fontScale="25000" lnSpcReduction="20000"/>
          </a:bodyPr>
          <a:lstStyle/>
          <a:p>
            <a:r>
              <a:rPr lang="bg-BG" sz="5600" dirty="0" smtClean="0"/>
              <a:t>Участие на представители  от МОН и МК;</a:t>
            </a:r>
          </a:p>
          <a:p>
            <a:r>
              <a:rPr lang="bg-BG" sz="5600" dirty="0" smtClean="0"/>
              <a:t>Участие на представители на академичните среди и научни организации;</a:t>
            </a:r>
          </a:p>
          <a:p>
            <a:r>
              <a:rPr lang="bg-BG" sz="5600" dirty="0" smtClean="0"/>
              <a:t>Граждански организации;</a:t>
            </a:r>
          </a:p>
          <a:p>
            <a:r>
              <a:rPr lang="bg-BG" sz="5600" dirty="0" smtClean="0"/>
              <a:t>Засилване на функциите по отчитане на прякото въздействие върху региона на оперативните програми;</a:t>
            </a:r>
          </a:p>
          <a:p>
            <a:r>
              <a:rPr lang="bg-BG" sz="5600" dirty="0" smtClean="0"/>
              <a:t>Обсъжда инвестиционни намерения за територията на района и съответните области по предложение на министрите, ръководителите на ведомства и областните управители;</a:t>
            </a:r>
          </a:p>
          <a:p>
            <a:r>
              <a:rPr lang="bg-BG" sz="5600" dirty="0" smtClean="0"/>
              <a:t>Засилване на функциите по контрол и координация на прилагането на секторни политики на територията на областите;</a:t>
            </a:r>
          </a:p>
          <a:p>
            <a:r>
              <a:rPr lang="bg-BG" sz="5600" dirty="0" smtClean="0"/>
              <a:t>Дава предложения на компетентните органи, за промени в секторните стратегии за развитие, във връзка с интегрираното развитие на района;</a:t>
            </a:r>
          </a:p>
          <a:p>
            <a:pPr marL="114300" indent="0">
              <a:buNone/>
            </a:pPr>
            <a:endParaRPr lang="bg-BG" sz="5600" dirty="0" smtClean="0"/>
          </a:p>
          <a:p>
            <a:pPr marL="114300" indent="0">
              <a:buNone/>
            </a:pPr>
            <a:r>
              <a:rPr lang="bg-BG" sz="5600" dirty="0"/>
              <a:t> </a:t>
            </a:r>
            <a:r>
              <a:rPr lang="bg-BG" sz="5600" dirty="0" smtClean="0"/>
              <a:t>      </a:t>
            </a:r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endParaRPr lang="bg-BG" sz="1200" dirty="0" smtClean="0"/>
          </a:p>
          <a:p>
            <a:endParaRPr lang="bg-BG" sz="1200" dirty="0"/>
          </a:p>
          <a:p>
            <a:r>
              <a:rPr lang="bg-BG" sz="1200" dirty="0" smtClean="0"/>
              <a:t>;</a:t>
            </a:r>
          </a:p>
          <a:p>
            <a:r>
              <a:rPr lang="bg-BG" sz="1200" dirty="0" smtClean="0"/>
              <a:t>Обсъжда </a:t>
            </a:r>
            <a:r>
              <a:rPr lang="bg-BG" sz="1200" dirty="0"/>
              <a:t>инвестиционни намерения за територията на района и съответните области по предложение на министрите, ръководителите на ведомства и областните управители</a:t>
            </a:r>
            <a:r>
              <a:rPr lang="bg-BG" sz="1200" dirty="0" smtClean="0"/>
              <a:t>;</a:t>
            </a:r>
          </a:p>
          <a:p>
            <a:r>
              <a:rPr lang="bg-BG" sz="1200" dirty="0" smtClean="0"/>
              <a:t>Засилване функциите по контрол и координация на прилагането на секторни политики на територията на областта.</a:t>
            </a:r>
          </a:p>
          <a:p>
            <a:r>
              <a:rPr lang="bg-BG" sz="1200" dirty="0" smtClean="0"/>
              <a:t>Дава </a:t>
            </a:r>
            <a:r>
              <a:rPr lang="bg-BG" sz="1200" dirty="0"/>
              <a:t>предложения на компетентните органи за промени в секторните стратегии за развитие във връзка с развитието на района</a:t>
            </a:r>
            <a:r>
              <a:rPr lang="bg-BG" sz="1200" dirty="0" smtClean="0"/>
              <a:t>;</a:t>
            </a:r>
            <a:endParaRPr lang="en-US" sz="1200" dirty="0"/>
          </a:p>
          <a:p>
            <a:endParaRPr lang="en-US" sz="1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484784"/>
            <a:ext cx="4041775" cy="639762"/>
          </a:xfrm>
        </p:spPr>
        <p:txBody>
          <a:bodyPr/>
          <a:lstStyle/>
          <a:p>
            <a:r>
              <a:rPr lang="bg-BG" dirty="0" smtClean="0"/>
              <a:t>ОСР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2132856"/>
            <a:ext cx="4041775" cy="3687762"/>
          </a:xfrm>
        </p:spPr>
        <p:txBody>
          <a:bodyPr>
            <a:noAutofit/>
          </a:bodyPr>
          <a:lstStyle/>
          <a:p>
            <a:r>
              <a:rPr lang="bg-BG" sz="1400" dirty="0" smtClean="0"/>
              <a:t>Участие на ръководителите на ТЗ на централната администрация;</a:t>
            </a:r>
          </a:p>
          <a:p>
            <a:r>
              <a:rPr lang="bg-BG" sz="1400" dirty="0" smtClean="0"/>
              <a:t>Участие на граждански организации;</a:t>
            </a:r>
          </a:p>
          <a:p>
            <a:r>
              <a:rPr lang="bg-BG" sz="1400" dirty="0" smtClean="0"/>
              <a:t>Създаване на условия за ефективна координация на  дейностите на секторните политики на територията на областта;</a:t>
            </a:r>
          </a:p>
        </p:txBody>
      </p:sp>
    </p:spTree>
    <p:extLst>
      <p:ext uri="{BB962C8B-B14F-4D97-AF65-F5344CB8AC3E}">
        <p14:creationId xmlns:p14="http://schemas.microsoft.com/office/powerpoint/2010/main" val="2053885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Областен управител:</a:t>
            </a:r>
            <a:br>
              <a:rPr lang="bg-BG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/>
              <a:t>Координира изпълнението на секторните стратегически документи на територията на областта;</a:t>
            </a:r>
            <a:endParaRPr lang="bg-BG" b="1" dirty="0"/>
          </a:p>
          <a:p>
            <a:r>
              <a:rPr lang="bg-BG" dirty="0"/>
              <a:t>Организира изпълнението на решенията на областния съвет за развитие и информира съответните компетентни органи за решенията, отнасящи се до тяхната дейност;</a:t>
            </a:r>
          </a:p>
          <a:p>
            <a:r>
              <a:rPr lang="bg-BG" dirty="0"/>
              <a:t>Осигурява координация и взаимодействие с регионалния съвет за развитие, с други областни съвети за развитие, с териториалните звена на изпълнителната власт във връзка с дейността на областния съвет за развитие;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29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Ресурсно осигуряване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/>
              <a:t>Ежегодно компетентният орган за разработването на стратегиите и плановете </a:t>
            </a:r>
            <a:r>
              <a:rPr lang="bg-BG" dirty="0" smtClean="0"/>
              <a:t>за регионално развитие, </a:t>
            </a:r>
            <a:r>
              <a:rPr lang="bg-BG" dirty="0"/>
              <a:t>на Националната концепция за пространствено развитие и на Регионалните схеми за пространствено развитие планира необходимите финансови ресурси за изпълнение на дейностите по разработване, актуализация, наблюдение и оценка в рамките на бюджетната процедура, като средствата се осигуряват в рамките на Закона за държавния бюджет за съответната година.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634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276</TotalTime>
  <Words>781</Words>
  <Application>Microsoft Office PowerPoint</Application>
  <PresentationFormat>On-screen Show (4:3)</PresentationFormat>
  <Paragraphs>408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Apothecary</vt:lpstr>
      <vt:lpstr>Проект на ЗИД на ЗРР</vt:lpstr>
      <vt:lpstr>Законодателна рамка за регионално развитие- Хронология</vt:lpstr>
      <vt:lpstr>Условия за промяна </vt:lpstr>
      <vt:lpstr>Цели на промяната</vt:lpstr>
      <vt:lpstr>Райони за целенасочена подкрепа</vt:lpstr>
      <vt:lpstr>Стратегически документи</vt:lpstr>
      <vt:lpstr>Управление на регионалното развитие</vt:lpstr>
      <vt:lpstr>Областен управител: </vt:lpstr>
      <vt:lpstr>Ресурсно осигуряване</vt:lpstr>
      <vt:lpstr>Наблюдение на пространственото развитие</vt:lpstr>
      <vt:lpstr>Въпроси???? Благодаря за вниманието.  Ирина Захариева-Шопова Главен директор Гд СПРРАТУ МРРБ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за ЗИД на ЗРР</dc:title>
  <dc:creator>Administrator</dc:creator>
  <cp:lastModifiedBy>Administrator</cp:lastModifiedBy>
  <cp:revision>33</cp:revision>
  <cp:lastPrinted>2015-06-23T15:25:51Z</cp:lastPrinted>
  <dcterms:created xsi:type="dcterms:W3CDTF">2015-06-16T11:38:22Z</dcterms:created>
  <dcterms:modified xsi:type="dcterms:W3CDTF">2015-06-24T06:55:49Z</dcterms:modified>
</cp:coreProperties>
</file>