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4"/>
  </p:notesMasterIdLst>
  <p:sldIdLst>
    <p:sldId id="256" r:id="rId2"/>
    <p:sldId id="257" r:id="rId3"/>
    <p:sldId id="262" r:id="rId4"/>
    <p:sldId id="267" r:id="rId5"/>
    <p:sldId id="263" r:id="rId6"/>
    <p:sldId id="273" r:id="rId7"/>
    <p:sldId id="259" r:id="rId8"/>
    <p:sldId id="274" r:id="rId9"/>
    <p:sldId id="275" r:id="rId10"/>
    <p:sldId id="276" r:id="rId11"/>
    <p:sldId id="261" r:id="rId12"/>
    <p:sldId id="277" r:id="rId13"/>
    <p:sldId id="278" r:id="rId14"/>
    <p:sldId id="260" r:id="rId15"/>
    <p:sldId id="268" r:id="rId16"/>
    <p:sldId id="270" r:id="rId17"/>
    <p:sldId id="280" r:id="rId18"/>
    <p:sldId id="281" r:id="rId19"/>
    <p:sldId id="282" r:id="rId20"/>
    <p:sldId id="272" r:id="rId21"/>
    <p:sldId id="269" r:id="rId22"/>
    <p:sldId id="26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663300"/>
    <a:srgbClr val="EACC16"/>
    <a:srgbClr val="F7EC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404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2F394F-1A6F-4B68-AB14-F344A26A4D07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546169-8882-4882-BC76-CDAAA57D78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796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F2C75B-C0D5-446E-A8EE-652B794D6761}" type="slidenum">
              <a:rPr lang="bg-BG" smtClean="0"/>
              <a:pPr>
                <a:defRPr/>
              </a:pPr>
              <a:t>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194413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F2C75B-C0D5-446E-A8EE-652B794D6761}" type="slidenum">
              <a:rPr lang="bg-BG" smtClean="0"/>
              <a:pPr>
                <a:defRPr/>
              </a:pPr>
              <a:t>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689541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F2C75B-C0D5-446E-A8EE-652B794D6761}" type="slidenum">
              <a:rPr lang="bg-BG" smtClean="0"/>
              <a:pPr>
                <a:defRPr/>
              </a:pPr>
              <a:t>22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34992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775448" cy="251460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bg-BG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Регионални </a:t>
            </a:r>
            <a:r>
              <a:rPr lang="bg-BG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прединвестиционни</a:t>
            </a:r>
            <a:r>
              <a:rPr lang="bg-BG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3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проучвания</a:t>
            </a:r>
            <a:endParaRPr lang="bg-BG" sz="3600" dirty="0">
              <a:solidFill>
                <a:schemeClr val="bg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953000"/>
            <a:ext cx="7854696" cy="1752600"/>
          </a:xfrm>
        </p:spPr>
        <p:txBody>
          <a:bodyPr>
            <a:normAutofit/>
          </a:bodyPr>
          <a:lstStyle/>
          <a:p>
            <a:pPr algn="ctr"/>
            <a:r>
              <a:rPr lang="bg-BG" sz="20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10 май 2016 г.</a:t>
            </a:r>
            <a:endParaRPr lang="bg-BG" sz="2000" b="1" dirty="0">
              <a:solidFill>
                <a:schemeClr val="bg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1403648" y="188640"/>
            <a:ext cx="7524328" cy="620688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1800" b="1" dirty="0" smtClean="0">
                <a:solidFill>
                  <a:schemeClr val="tx2">
                    <a:lumMod val="25000"/>
                  </a:schemeClr>
                </a:solidFill>
                <a:latin typeface="Book Antiqua" pitchFamily="18" charset="0"/>
              </a:rPr>
              <a:t>Министерство на регионалното развитие и благоустройството</a:t>
            </a:r>
            <a:endParaRPr lang="bg-BG" sz="1800" b="1" dirty="0">
              <a:solidFill>
                <a:schemeClr val="tx2">
                  <a:lumMod val="25000"/>
                </a:schemeClr>
              </a:solidFill>
              <a:latin typeface="Book Antiqua" pitchFamily="18" charset="0"/>
            </a:endParaRPr>
          </a:p>
        </p:txBody>
      </p:sp>
      <p:pic>
        <p:nvPicPr>
          <p:cNvPr id="5" name="Picture 14" descr="Ger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600" y="79375"/>
            <a:ext cx="1058863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r>
              <a:rPr lang="bg-BG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Сравнение на вариантите</a:t>
            </a:r>
            <a:endParaRPr 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257800"/>
          </a:xfrm>
          <a:ln w="25400">
            <a:solidFill>
              <a:schemeClr val="bg2">
                <a:lumMod val="75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>
              <a:buClrTx/>
            </a:pP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Водоснабдяване</a:t>
            </a:r>
          </a:p>
          <a:p>
            <a:pPr marL="0" indent="0">
              <a:buClrTx/>
              <a:buNone/>
            </a:pPr>
            <a:r>
              <a:rPr lang="bg-B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При отклонения </a:t>
            </a:r>
            <a:r>
              <a:rPr lang="bg-BG" sz="1600" dirty="0">
                <a:latin typeface="Arial" panose="020B0604020202020204" pitchFamily="34" charset="0"/>
                <a:cs typeface="Arial" panose="020B0604020202020204" pitchFamily="34" charset="0"/>
              </a:rPr>
              <a:t>от стандартите за качество на питейната вода, </a:t>
            </a:r>
            <a:r>
              <a:rPr lang="bg-B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трябва </a:t>
            </a:r>
            <a:r>
              <a:rPr lang="bg-BG" sz="1600" dirty="0">
                <a:latin typeface="Arial" panose="020B0604020202020204" pitchFamily="34" charset="0"/>
                <a:cs typeface="Arial" panose="020B0604020202020204" pitchFamily="34" charset="0"/>
              </a:rPr>
              <a:t>да </a:t>
            </a:r>
            <a:r>
              <a:rPr lang="bg-B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разгледат варианти </a:t>
            </a:r>
            <a:r>
              <a:rPr lang="bg-BG" sz="1600" dirty="0">
                <a:latin typeface="Arial" panose="020B0604020202020204" pitchFamily="34" charset="0"/>
                <a:cs typeface="Arial" panose="020B0604020202020204" pitchFamily="34" charset="0"/>
              </a:rPr>
              <a:t>за третиране на водата и възможност </a:t>
            </a:r>
            <a:r>
              <a:rPr lang="bg-B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без </a:t>
            </a:r>
            <a:r>
              <a:rPr lang="bg-BG" sz="1600" dirty="0">
                <a:latin typeface="Arial" panose="020B0604020202020204" pitchFamily="34" charset="0"/>
                <a:cs typeface="Arial" panose="020B0604020202020204" pitchFamily="34" charset="0"/>
              </a:rPr>
              <a:t>третиране на </a:t>
            </a:r>
            <a:r>
              <a:rPr lang="bg-B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водата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bg-B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нови водоизточници, връзка към друга системи и т.н.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bg-B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ClrTx/>
              <a:buNone/>
            </a:pPr>
            <a:r>
              <a:rPr lang="bg-B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Всеки </a:t>
            </a:r>
            <a:r>
              <a:rPr lang="bg-BG" sz="1600" dirty="0">
                <a:latin typeface="Arial" panose="020B0604020202020204" pitchFamily="34" charset="0"/>
                <a:cs typeface="Arial" panose="020B0604020202020204" pitchFamily="34" charset="0"/>
              </a:rPr>
              <a:t>избор на площадка или трасе </a:t>
            </a:r>
            <a:r>
              <a:rPr lang="bg-B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да </a:t>
            </a:r>
            <a:r>
              <a:rPr lang="bg-BG" sz="1600" dirty="0">
                <a:latin typeface="Arial" panose="020B0604020202020204" pitchFamily="34" charset="0"/>
                <a:cs typeface="Arial" panose="020B0604020202020204" pitchFamily="34" charset="0"/>
              </a:rPr>
              <a:t>бъде придружен от анализ на </a:t>
            </a:r>
            <a:r>
              <a:rPr lang="bg-B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подварианти. </a:t>
            </a:r>
          </a:p>
          <a:p>
            <a:pPr marL="0" indent="0">
              <a:buClrTx/>
              <a:buNone/>
            </a:pPr>
            <a:r>
              <a:rPr lang="bg-B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При водоснабдителни </a:t>
            </a:r>
            <a:r>
              <a:rPr lang="bg-BG" sz="1600" dirty="0">
                <a:latin typeface="Arial" panose="020B0604020202020204" pitchFamily="34" charset="0"/>
                <a:cs typeface="Arial" panose="020B0604020202020204" pitchFamily="34" charset="0"/>
              </a:rPr>
              <a:t>системи трябва да се сравнят различни мерки за намаляване на неотчетените водни количества </a:t>
            </a:r>
            <a:r>
              <a:rPr lang="bg-B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(напр</a:t>
            </a:r>
            <a:r>
              <a:rPr lang="bg-BG" sz="1600" dirty="0">
                <a:latin typeface="Arial" panose="020B0604020202020204" pitchFamily="34" charset="0"/>
                <a:cs typeface="Arial" panose="020B0604020202020204" pitchFamily="34" charset="0"/>
              </a:rPr>
              <a:t>. зони на налягане, подмяна на тръбите, мониторинг и т.н.)</a:t>
            </a:r>
            <a:endParaRPr lang="bg-BG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Tx/>
            </a:pP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Отвеждане на отпадъчни води</a:t>
            </a:r>
          </a:p>
          <a:p>
            <a:pPr marL="0" indent="0">
              <a:buClrTx/>
              <a:buNone/>
            </a:pPr>
            <a:r>
              <a:rPr lang="bg-BG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bg-BG" sz="1700" dirty="0">
                <a:latin typeface="Arial" panose="020B0604020202020204" pitchFamily="34" charset="0"/>
                <a:cs typeface="Arial" panose="020B0604020202020204" pitchFamily="34" charset="0"/>
              </a:rPr>
              <a:t>оценяване изграждането на нова канализационна </a:t>
            </a:r>
            <a:r>
              <a:rPr lang="bg-BG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система да се сравнят варианти </a:t>
            </a:r>
            <a:r>
              <a:rPr lang="bg-BG" sz="1700" dirty="0">
                <a:latin typeface="Arial" panose="020B0604020202020204" pitchFamily="34" charset="0"/>
                <a:cs typeface="Arial" panose="020B0604020202020204" pitchFamily="34" charset="0"/>
              </a:rPr>
              <a:t>за разделна или  смесена канализационна </a:t>
            </a:r>
            <a:r>
              <a:rPr lang="bg-BG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система</a:t>
            </a:r>
          </a:p>
          <a:p>
            <a:pPr marL="0" indent="0">
              <a:buClrTx/>
              <a:buNone/>
            </a:pPr>
            <a:r>
              <a:rPr lang="bg-BG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Възможности </a:t>
            </a:r>
            <a:r>
              <a:rPr lang="bg-BG" sz="1700" dirty="0">
                <a:latin typeface="Arial" panose="020B0604020202020204" pitchFamily="34" charset="0"/>
                <a:cs typeface="Arial" panose="020B0604020202020204" pitchFamily="34" charset="0"/>
              </a:rPr>
              <a:t>за прилагането на </a:t>
            </a:r>
            <a:r>
              <a:rPr lang="bg-BG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индивидуални и други подходящи системи (ИДПС), </a:t>
            </a:r>
          </a:p>
          <a:p>
            <a:pPr marL="0" indent="0">
              <a:buClrTx/>
              <a:buNone/>
            </a:pPr>
            <a:r>
              <a:rPr lang="bg-BG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При рехабилитация да </a:t>
            </a:r>
            <a:r>
              <a:rPr lang="bg-BG" sz="1700" dirty="0">
                <a:latin typeface="Arial" panose="020B0604020202020204" pitchFamily="34" charset="0"/>
                <a:cs typeface="Arial" panose="020B0604020202020204" pitchFamily="34" charset="0"/>
              </a:rPr>
              <a:t>бъдат разгледани различни </a:t>
            </a:r>
            <a:r>
              <a:rPr lang="bg-BG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технологии и др. </a:t>
            </a:r>
          </a:p>
          <a:p>
            <a:pPr>
              <a:buClrTx/>
              <a:buFont typeface="Arial" pitchFamily="34" charset="0"/>
              <a:buChar char="●"/>
            </a:pP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ПСОВ</a:t>
            </a:r>
          </a:p>
          <a:p>
            <a:pPr marL="0" indent="0">
              <a:buClrTx/>
              <a:buNone/>
            </a:pPr>
            <a:r>
              <a:rPr lang="bg-BG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Сравнение на варианти, </a:t>
            </a:r>
            <a:r>
              <a:rPr lang="bg-BG" sz="1700" dirty="0">
                <a:latin typeface="Arial" panose="020B0604020202020204" pitchFamily="34" charset="0"/>
                <a:cs typeface="Arial" panose="020B0604020202020204" pitchFamily="34" charset="0"/>
              </a:rPr>
              <a:t>оценка на алтернативните методи за пречистване, </a:t>
            </a:r>
            <a:r>
              <a:rPr lang="bg-BG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предложение за най-подходящ </a:t>
            </a:r>
            <a:r>
              <a:rPr lang="bg-BG" sz="1700" dirty="0">
                <a:latin typeface="Arial" panose="020B0604020202020204" pitchFamily="34" charset="0"/>
                <a:cs typeface="Arial" panose="020B0604020202020204" pitchFamily="34" charset="0"/>
              </a:rPr>
              <a:t>вариант. </a:t>
            </a:r>
            <a:endParaRPr lang="bg-BG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ClrTx/>
              <a:buNone/>
            </a:pPr>
            <a:r>
              <a:rPr lang="bg-BG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Разглеждане на </a:t>
            </a:r>
            <a:r>
              <a:rPr lang="bg-BG" sz="1700" dirty="0">
                <a:latin typeface="Arial" panose="020B0604020202020204" pitchFamily="34" charset="0"/>
                <a:cs typeface="Arial" panose="020B0604020202020204" pitchFamily="34" charset="0"/>
              </a:rPr>
              <a:t>различните </a:t>
            </a:r>
            <a:r>
              <a:rPr lang="bg-BG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възможности </a:t>
            </a:r>
            <a:r>
              <a:rPr lang="bg-BG" sz="1700" dirty="0"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bg-BG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третиране, </a:t>
            </a:r>
            <a:r>
              <a:rPr lang="bg-BG" sz="1700" dirty="0">
                <a:latin typeface="Arial" panose="020B0604020202020204" pitchFamily="34" charset="0"/>
                <a:cs typeface="Arial" panose="020B0604020202020204" pitchFamily="34" charset="0"/>
              </a:rPr>
              <a:t>депониране </a:t>
            </a:r>
            <a:r>
              <a:rPr lang="bg-BG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и оползотворяване на утайките и т.н</a:t>
            </a:r>
            <a:r>
              <a:rPr lang="bg-BG" sz="2400" dirty="0" smtClean="0"/>
              <a:t>.</a:t>
            </a:r>
            <a:endParaRPr lang="bg-BG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951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89120"/>
          </a:xfrm>
          <a:ln w="25400">
            <a:solidFill>
              <a:schemeClr val="bg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>
              <a:buClrTx/>
            </a:pP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Определяне на инвестиционното намерение</a:t>
            </a:r>
          </a:p>
          <a:p>
            <a:pPr>
              <a:buClrTx/>
            </a:pP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Водоснабдителни системи и съоръжения</a:t>
            </a:r>
          </a:p>
          <a:p>
            <a:pPr>
              <a:buClrTx/>
            </a:pP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Канализационни системи и съоръжения</a:t>
            </a:r>
          </a:p>
          <a:p>
            <a:pPr>
              <a:buClrTx/>
            </a:pP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Промишлени отпадъчни води</a:t>
            </a:r>
          </a:p>
          <a:p>
            <a:pPr>
              <a:buClrTx/>
            </a:pP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ПСПВ</a:t>
            </a:r>
          </a:p>
          <a:p>
            <a:pPr>
              <a:buClrTx/>
            </a:pP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ПСОВ</a:t>
            </a:r>
          </a:p>
          <a:p>
            <a:pPr>
              <a:buClrTx/>
            </a:pP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Програма за управление на утайките</a:t>
            </a:r>
          </a:p>
          <a:p>
            <a:pPr>
              <a:buClrTx/>
            </a:pP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Прогнозни разходи</a:t>
            </a:r>
            <a:endParaRPr lang="bg-B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Tx/>
            </a:pPr>
            <a:endParaRPr lang="bg-B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Tx/>
            </a:pPr>
            <a:endParaRPr lang="bg-BG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bg-BG" sz="3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Прединвестиционни</a:t>
            </a:r>
            <a:r>
              <a:rPr lang="bg-BG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проучвания</a:t>
            </a:r>
            <a:endParaRPr lang="en-US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040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458200" cy="213360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bg-BG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g-BG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g-BG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g-BG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g-BG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Формуляр за кандидатстване за европейско финансиране за агломерациите над 10 хил. е.ж.</a:t>
            </a:r>
            <a:endParaRPr lang="en-US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09800"/>
            <a:ext cx="8534400" cy="4389120"/>
          </a:xfrm>
          <a:ln w="25400">
            <a:solidFill>
              <a:schemeClr val="bg2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pPr>
              <a:buClrTx/>
            </a:pP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Капацитет на </a:t>
            </a:r>
            <a:r>
              <a:rPr lang="bg-B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ВиК</a:t>
            </a: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 операторите;</a:t>
            </a:r>
          </a:p>
          <a:p>
            <a:pPr>
              <a:buClrTx/>
            </a:pP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ПИП;</a:t>
            </a:r>
          </a:p>
          <a:p>
            <a:pPr>
              <a:buClrTx/>
            </a:pP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Анализ разходи-ползи;</a:t>
            </a:r>
          </a:p>
          <a:p>
            <a:pPr>
              <a:buClrTx/>
            </a:pP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Екологични аспекти;</a:t>
            </a:r>
          </a:p>
          <a:p>
            <a:pPr>
              <a:buClrTx/>
            </a:pP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Оценка на риска от промените в климата, мерки за адаптиране, ограничаване на въздействието и устойчивост при бедствия;</a:t>
            </a:r>
          </a:p>
          <a:p>
            <a:pPr>
              <a:buClrTx/>
            </a:pP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Финансов план;</a:t>
            </a:r>
          </a:p>
          <a:p>
            <a:pPr>
              <a:buClrTx/>
            </a:pP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План-график за изпълнение на проекта</a:t>
            </a:r>
          </a:p>
          <a:p>
            <a:pPr>
              <a:buClrTx/>
            </a:pP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др.</a:t>
            </a:r>
          </a:p>
          <a:p>
            <a:pPr>
              <a:buClrTx/>
            </a:pPr>
            <a:endParaRPr lang="bg-B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Tx/>
            </a:pPr>
            <a:endParaRPr lang="bg-B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Tx/>
            </a:pPr>
            <a:endParaRPr lang="bg-B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Tx/>
            </a:pPr>
            <a:endParaRPr lang="bg-BG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131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848600" cy="990600"/>
          </a:xfrm>
        </p:spPr>
        <p:txBody>
          <a:bodyPr>
            <a:noAutofit/>
          </a:bodyPr>
          <a:lstStyle/>
          <a:p>
            <a:r>
              <a:rPr lang="bg-BG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g-BG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g-BG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g-BG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g-BG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Идейни проекти</a:t>
            </a:r>
            <a:endParaRPr lang="en-US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89120"/>
          </a:xfrm>
          <a:ln w="25400">
            <a:solidFill>
              <a:schemeClr val="bg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>
              <a:spcAft>
                <a:spcPts val="600"/>
              </a:spcAft>
              <a:buClrTx/>
            </a:pP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Идейни проекти за линейната </a:t>
            </a:r>
            <a:r>
              <a:rPr lang="bg-B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ВиК</a:t>
            </a: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 инфраструктура в агломерации над 10 000 е.ж. в съответствие с българското законодателство;</a:t>
            </a:r>
          </a:p>
          <a:p>
            <a:pPr>
              <a:buClrTx/>
            </a:pP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Проекти за подробни </a:t>
            </a:r>
            <a:r>
              <a:rPr lang="bg-B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устройствени</a:t>
            </a: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 планове (ПУП);</a:t>
            </a:r>
          </a:p>
          <a:p>
            <a:pPr>
              <a:buClrTx/>
            </a:pPr>
            <a:r>
              <a:rPr lang="bg-B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Съгласувателни</a:t>
            </a: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 процедури.</a:t>
            </a:r>
          </a:p>
          <a:p>
            <a:pPr>
              <a:buClrTx/>
            </a:pPr>
            <a:endParaRPr lang="bg-B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Tx/>
            </a:pPr>
            <a:endParaRPr lang="bg-B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Tx/>
            </a:pPr>
            <a:endParaRPr lang="bg-BG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336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lang="bg-BG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ФАЗА </a:t>
            </a: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endParaRPr lang="en-US" sz="3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89120"/>
          </a:xfrm>
          <a:ln w="25400">
            <a:solidFill>
              <a:schemeClr val="bg2">
                <a:lumMod val="75000"/>
              </a:schemeClr>
            </a:solidFill>
          </a:ln>
        </p:spPr>
        <p:txBody>
          <a:bodyPr>
            <a:normAutofit fontScale="92500"/>
          </a:bodyPr>
          <a:lstStyle/>
          <a:p>
            <a:pPr>
              <a:buClrTx/>
            </a:pPr>
            <a:r>
              <a:rPr lang="bg-BG" sz="2400" dirty="0" err="1">
                <a:latin typeface="Arial" panose="020B0604020202020204" pitchFamily="34" charset="0"/>
                <a:cs typeface="Arial" panose="020B0604020202020204" pitchFamily="34" charset="0"/>
              </a:rPr>
              <a:t>Прединвестиционни</a:t>
            </a:r>
            <a:r>
              <a:rPr lang="bg-BG" sz="2400" dirty="0">
                <a:latin typeface="Arial" panose="020B0604020202020204" pitchFamily="34" charset="0"/>
                <a:cs typeface="Arial" panose="020B0604020202020204" pitchFamily="34" charset="0"/>
              </a:rPr>
              <a:t> проучвания за агломерациите под 10 000 е.ж. за мерките извън обхвата на Формулярите за кандидатстване за европейско </a:t>
            </a:r>
            <a:r>
              <a:rPr lang="bg-BG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финансиране;</a:t>
            </a:r>
          </a:p>
          <a:p>
            <a:pPr>
              <a:buClrTx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Tx/>
            </a:pPr>
            <a:r>
              <a:rPr lang="bg-BG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Изпълнителят </a:t>
            </a:r>
            <a:r>
              <a:rPr lang="bg-BG" sz="2400" dirty="0">
                <a:latin typeface="Arial" panose="020B0604020202020204" pitchFamily="34" charset="0"/>
                <a:cs typeface="Arial" panose="020B0604020202020204" pitchFamily="34" charset="0"/>
              </a:rPr>
              <a:t>трябва да вземе предвид всички мерки и проекти за постигане на съответствие </a:t>
            </a:r>
            <a:r>
              <a:rPr lang="bg-BG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bg-BG" sz="2400" dirty="0">
                <a:latin typeface="Arial" panose="020B0604020202020204" pitchFamily="34" charset="0"/>
                <a:cs typeface="Arial" panose="020B0604020202020204" pitchFamily="34" charset="0"/>
              </a:rPr>
              <a:t>областта </a:t>
            </a:r>
            <a:r>
              <a:rPr lang="bg-BG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bg-BG" sz="2400" dirty="0">
                <a:latin typeface="Arial" panose="020B0604020202020204" pitchFamily="34" charset="0"/>
                <a:cs typeface="Arial" panose="020B0604020202020204" pitchFamily="34" charset="0"/>
              </a:rPr>
              <a:t>питейните води, отвеждането и пречистването на отпадъчните води за агломерациите между 2000 и 10 000 е.ж. и над 50 ж. в случаите за питейно </a:t>
            </a:r>
            <a:r>
              <a:rPr lang="bg-BG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водоснабдяване;</a:t>
            </a:r>
          </a:p>
          <a:p>
            <a:pPr marL="0" indent="0">
              <a:buClrTx/>
              <a:buNone/>
            </a:pPr>
            <a:endParaRPr lang="bg-BG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Tx/>
            </a:pPr>
            <a:r>
              <a:rPr lang="bg-BG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Да </a:t>
            </a:r>
            <a:r>
              <a:rPr lang="bg-BG" sz="2400" dirty="0">
                <a:latin typeface="Arial" panose="020B0604020202020204" pitchFamily="34" charset="0"/>
                <a:cs typeface="Arial" panose="020B0604020202020204" pitchFamily="34" charset="0"/>
              </a:rPr>
              <a:t>се предложат възможни източници за тяхното финансиране (финансова стратегия</a:t>
            </a:r>
            <a:r>
              <a:rPr lang="bg-BG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>
              <a:buClrTx/>
            </a:pPr>
            <a:endParaRPr lang="bg-BG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8957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bg-BG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Срокове за предаване</a:t>
            </a:r>
            <a:endParaRPr lang="en-US" sz="3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7146300"/>
              </p:ext>
            </p:extLst>
          </p:nvPr>
        </p:nvGraphicFramePr>
        <p:xfrm>
          <a:off x="533400" y="1524000"/>
          <a:ext cx="7772402" cy="4563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6388"/>
                <a:gridCol w="5012412"/>
                <a:gridCol w="2133602"/>
              </a:tblGrid>
              <a:tr h="9819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6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6128" marR="261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6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Документи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6128" marR="261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6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Срок за предаване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6128" marR="26128" marT="0" marB="0"/>
                </a:tc>
              </a:tr>
              <a:tr h="5235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6128" marR="26128" marT="0" marB="0"/>
                </a:tc>
                <a:tc>
                  <a:txBody>
                    <a:bodyPr/>
                    <a:lstStyle/>
                    <a:p>
                      <a:pPr marL="2095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Встъпителен </a:t>
                      </a:r>
                      <a:r>
                        <a:rPr lang="bg-BG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доклад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6128" marR="261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</a:t>
                      </a:r>
                      <a:r>
                        <a:rPr lang="bg-BG" sz="16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мес</a:t>
                      </a:r>
                      <a:r>
                        <a:rPr lang="bg-BG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6128" marR="26128" marT="0" marB="0"/>
                </a:tc>
              </a:tr>
              <a:tr h="52345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6128" marR="26128" marT="0" marB="0"/>
                </a:tc>
                <a:tc>
                  <a:txBody>
                    <a:bodyPr/>
                    <a:lstStyle/>
                    <a:p>
                      <a:pPr marL="2095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Доклади за напредъка на български език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6128" marR="261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</a:t>
                      </a:r>
                      <a:r>
                        <a:rPr lang="bg-BG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всеки 2 </a:t>
                      </a:r>
                      <a:r>
                        <a:rPr lang="bg-BG" sz="16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мес</a:t>
                      </a:r>
                      <a:r>
                        <a:rPr lang="bg-BG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6128" marR="26128" marT="0" marB="0"/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6128" marR="26128" marT="0" marB="0"/>
                </a:tc>
                <a:tc>
                  <a:txBody>
                    <a:bodyPr/>
                    <a:lstStyle/>
                    <a:p>
                      <a:pPr marL="2095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Първи междинен доклад </a:t>
                      </a:r>
                      <a:r>
                        <a:rPr lang="en-US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bg-BG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ФАЗА 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r>
                        <a:rPr lang="bg-BG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6128" marR="261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</a:t>
                      </a:r>
                      <a:r>
                        <a:rPr lang="bg-BG" sz="16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мес</a:t>
                      </a:r>
                      <a:r>
                        <a:rPr lang="bg-BG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6128" marR="26128" marT="0" marB="0"/>
                </a:tc>
              </a:tr>
              <a:tr h="3810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6128" marR="26128" marT="0" marB="0"/>
                </a:tc>
                <a:tc>
                  <a:txBody>
                    <a:bodyPr/>
                    <a:lstStyle/>
                    <a:p>
                      <a:pPr marL="2095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Втори междинен </a:t>
                      </a:r>
                      <a:r>
                        <a:rPr lang="bg-BG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доклад </a:t>
                      </a:r>
                      <a:r>
                        <a:rPr lang="en-US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bg-BG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ФАЗА 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II</a:t>
                      </a:r>
                      <a:r>
                        <a:rPr kumimoji="0" lang="bg-BG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</a:t>
                      </a:r>
                      <a:r>
                        <a:rPr kumimoji="0" lang="bg-BG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РПИП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6128" marR="261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</a:t>
                      </a:r>
                      <a:r>
                        <a:rPr lang="bg-BG" sz="16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мес</a:t>
                      </a:r>
                      <a:r>
                        <a:rPr lang="bg-BG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6128" marR="26128" marT="0" marB="0"/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6128" marR="26128" marT="0" marB="0"/>
                </a:tc>
                <a:tc>
                  <a:txBody>
                    <a:bodyPr/>
                    <a:lstStyle/>
                    <a:p>
                      <a:pPr marL="2095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Трети </a:t>
                      </a:r>
                      <a:r>
                        <a:rPr lang="bg-BG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междинен доклад  </a:t>
                      </a:r>
                      <a:r>
                        <a:rPr lang="en-US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bg-BG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ФАЗА 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II</a:t>
                      </a:r>
                      <a:r>
                        <a:rPr kumimoji="0" lang="bg-BG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- Формуляр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6128" marR="261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</a:t>
                      </a:r>
                      <a:r>
                        <a:rPr lang="bg-BG" sz="16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мес</a:t>
                      </a:r>
                      <a:r>
                        <a:rPr lang="bg-BG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6128" marR="26128" marT="0" marB="0"/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6128" marR="26128" marT="0" marB="0"/>
                </a:tc>
                <a:tc>
                  <a:txBody>
                    <a:bodyPr/>
                    <a:lstStyle/>
                    <a:p>
                      <a:pPr marL="2095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Четвърти междинен доклад  </a:t>
                      </a:r>
                      <a:r>
                        <a:rPr lang="en-US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bg-BG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ФАЗА 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II</a:t>
                      </a:r>
                      <a:r>
                        <a:rPr kumimoji="0" lang="bg-BG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bg-BG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Идейни проекти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0" lang="bg-BG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6128" marR="261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</a:t>
                      </a:r>
                      <a:r>
                        <a:rPr lang="bg-BG" sz="16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мес</a:t>
                      </a:r>
                      <a:r>
                        <a:rPr lang="bg-BG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6128" marR="26128" marT="0" marB="0"/>
                </a:tc>
              </a:tr>
              <a:tr h="62403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6128" marR="26128" marT="0" marB="0"/>
                </a:tc>
                <a:tc>
                  <a:txBody>
                    <a:bodyPr/>
                    <a:lstStyle/>
                    <a:p>
                      <a:pPr marL="2095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Пети междинен доклад  </a:t>
                      </a:r>
                      <a:r>
                        <a:rPr lang="en-US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bg-BG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ФАЗА 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III)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6128" marR="261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 </a:t>
                      </a:r>
                      <a:r>
                        <a:rPr lang="bg-BG" sz="16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мес</a:t>
                      </a:r>
                      <a:r>
                        <a:rPr lang="bg-BG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6128" marR="26128" marT="0" marB="0"/>
                </a:tc>
              </a:tr>
              <a:tr h="49923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6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6128" marR="26128" marT="0" marB="0"/>
                </a:tc>
                <a:tc>
                  <a:txBody>
                    <a:bodyPr/>
                    <a:lstStyle/>
                    <a:p>
                      <a:pPr marL="2095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Окончателен </a:t>
                      </a:r>
                      <a:r>
                        <a:rPr lang="bg-BG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доклад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6128" marR="261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</a:t>
                      </a:r>
                      <a:r>
                        <a:rPr lang="bg-BG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раб. дни </a:t>
                      </a:r>
                      <a:r>
                        <a:rPr lang="bg-BG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преди </a:t>
                      </a:r>
                      <a:r>
                        <a:rPr lang="bg-BG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края</a:t>
                      </a:r>
                      <a:r>
                        <a:rPr lang="bg-BG" sz="16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 </a:t>
                      </a:r>
                      <a:r>
                        <a:rPr lang="bg-BG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договора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6128" marR="2612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38897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>
            <a:normAutofit/>
          </a:bodyPr>
          <a:lstStyle/>
          <a:p>
            <a:r>
              <a:rPr lang="bg-BG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Качество на проектите</a:t>
            </a:r>
            <a:endParaRPr lang="en-US" sz="3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25400">
            <a:solidFill>
              <a:schemeClr val="bg2">
                <a:lumMod val="75000"/>
              </a:schemeClr>
            </a:solidFill>
          </a:ln>
        </p:spPr>
        <p:txBody>
          <a:bodyPr>
            <a:normAutofit fontScale="25000" lnSpcReduction="20000"/>
          </a:bodyPr>
          <a:lstStyle/>
          <a:p>
            <a:pPr>
              <a:spcAft>
                <a:spcPts val="800"/>
              </a:spcAft>
              <a:buClrTx/>
            </a:pPr>
            <a:r>
              <a:rPr lang="bg-BG" sz="9600" dirty="0">
                <a:latin typeface="Arial" panose="020B0604020202020204" pitchFamily="34" charset="0"/>
                <a:cs typeface="Arial" panose="020B0604020202020204" pitchFamily="34" charset="0"/>
              </a:rPr>
              <a:t>Контрол </a:t>
            </a:r>
            <a:r>
              <a:rPr lang="bg-BG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на качеството</a:t>
            </a:r>
          </a:p>
          <a:p>
            <a:pPr lvl="1">
              <a:buClrTx/>
            </a:pPr>
            <a:r>
              <a:rPr lang="bg-BG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МРРБ – Възложител;</a:t>
            </a:r>
          </a:p>
          <a:p>
            <a:pPr lvl="1">
              <a:buClrTx/>
            </a:pPr>
            <a:r>
              <a:rPr lang="bg-BG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Екип за контрол на техническото качество </a:t>
            </a:r>
            <a:r>
              <a:rPr lang="en-US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bg-BG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КТК</a:t>
            </a:r>
            <a:r>
              <a:rPr lang="en-US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bg-BG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1">
              <a:buClrTx/>
            </a:pPr>
            <a:r>
              <a:rPr lang="bg-BG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Управителен комитет;</a:t>
            </a:r>
          </a:p>
          <a:p>
            <a:pPr lvl="1">
              <a:buClrTx/>
            </a:pPr>
            <a:r>
              <a:rPr lang="en-US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JASPERS</a:t>
            </a:r>
            <a:endParaRPr lang="bg-BG" sz="6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Tx/>
            </a:pPr>
            <a:endParaRPr lang="bg-BG" sz="3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800"/>
              </a:spcAft>
              <a:buClrTx/>
            </a:pPr>
            <a:r>
              <a:rPr lang="bg-BG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Координацията и съдействие между страните са условие за успешното изпълнение на проекта </a:t>
            </a:r>
          </a:p>
          <a:p>
            <a:pPr lvl="1">
              <a:buClrTx/>
            </a:pPr>
            <a:r>
              <a:rPr lang="bg-BG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Консултанти</a:t>
            </a:r>
            <a:endParaRPr lang="bg-BG" sz="6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Tx/>
            </a:pPr>
            <a:r>
              <a:rPr lang="bg-BG" sz="6200" dirty="0">
                <a:latin typeface="Arial" panose="020B0604020202020204" pitchFamily="34" charset="0"/>
                <a:cs typeface="Arial" panose="020B0604020202020204" pitchFamily="34" charset="0"/>
              </a:rPr>
              <a:t>МРРБ</a:t>
            </a:r>
          </a:p>
          <a:p>
            <a:pPr lvl="1">
              <a:buClrTx/>
            </a:pPr>
            <a:r>
              <a:rPr lang="bg-BG" sz="6200" dirty="0">
                <a:latin typeface="Arial" panose="020B0604020202020204" pitchFamily="34" charset="0"/>
                <a:cs typeface="Arial" panose="020B0604020202020204" pitchFamily="34" charset="0"/>
              </a:rPr>
              <a:t>УО на ОПОС </a:t>
            </a:r>
            <a:r>
              <a:rPr lang="bg-BG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2014-2020 г.</a:t>
            </a:r>
            <a:endParaRPr lang="bg-BG" sz="6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Tx/>
            </a:pPr>
            <a:r>
              <a:rPr lang="bg-BG" sz="6200" dirty="0" err="1">
                <a:latin typeface="Arial" panose="020B0604020202020204" pitchFamily="34" charset="0"/>
                <a:cs typeface="Arial" panose="020B0604020202020204" pitchFamily="34" charset="0"/>
              </a:rPr>
              <a:t>ВиК</a:t>
            </a:r>
            <a:r>
              <a:rPr lang="bg-BG" sz="6200" dirty="0">
                <a:latin typeface="Arial" panose="020B0604020202020204" pitchFamily="34" charset="0"/>
                <a:cs typeface="Arial" panose="020B0604020202020204" pitchFamily="34" charset="0"/>
              </a:rPr>
              <a:t> операторите</a:t>
            </a:r>
          </a:p>
          <a:p>
            <a:pPr lvl="1">
              <a:buClrTx/>
            </a:pPr>
            <a:r>
              <a:rPr lang="bg-BG" sz="6200" dirty="0">
                <a:latin typeface="Arial" panose="020B0604020202020204" pitchFamily="34" charset="0"/>
                <a:cs typeface="Arial" panose="020B0604020202020204" pitchFamily="34" charset="0"/>
              </a:rPr>
              <a:t>Областни администрации</a:t>
            </a:r>
          </a:p>
          <a:p>
            <a:pPr lvl="1">
              <a:buClrTx/>
            </a:pPr>
            <a:r>
              <a:rPr lang="bg-BG" sz="6200" dirty="0">
                <a:latin typeface="Arial" panose="020B0604020202020204" pitchFamily="34" charset="0"/>
                <a:cs typeface="Arial" panose="020B0604020202020204" pitchFamily="34" charset="0"/>
              </a:rPr>
              <a:t>Общински </a:t>
            </a:r>
            <a:r>
              <a:rPr lang="bg-BG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администрации</a:t>
            </a:r>
          </a:p>
          <a:p>
            <a:pPr lvl="1">
              <a:buClrTx/>
            </a:pPr>
            <a:r>
              <a:rPr lang="bg-BG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други</a:t>
            </a:r>
            <a:endParaRPr lang="bg-BG" sz="6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Tx/>
            </a:pPr>
            <a:endParaRPr lang="bg-BG" dirty="0"/>
          </a:p>
          <a:p>
            <a:pPr marL="393192" lvl="1" indent="0">
              <a:buClrTx/>
              <a:buNone/>
            </a:pPr>
            <a:endParaRPr lang="bg-BG" dirty="0" smtClean="0"/>
          </a:p>
          <a:p>
            <a:pPr>
              <a:buClrTx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8811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>
            <a:normAutofit/>
          </a:bodyPr>
          <a:lstStyle/>
          <a:p>
            <a:r>
              <a:rPr lang="bg-BG" sz="4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Контрол на техническото качество</a:t>
            </a:r>
            <a:endParaRPr lang="en-US" sz="40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181600"/>
          </a:xfrm>
          <a:ln w="25400">
            <a:solidFill>
              <a:schemeClr val="bg2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>
              <a:spcAft>
                <a:spcPts val="600"/>
              </a:spcAft>
              <a:buClrTx/>
            </a:pPr>
            <a:r>
              <a:rPr lang="bg-BG" sz="1600" u="sng" dirty="0">
                <a:latin typeface="Arial" panose="020B0604020202020204" pitchFamily="34" charset="0"/>
                <a:cs typeface="Arial" panose="020B0604020202020204" pitchFamily="34" charset="0"/>
              </a:rPr>
              <a:t>Дейност 1:</a:t>
            </a:r>
            <a:r>
              <a:rPr lang="bg-BG" sz="1600" dirty="0">
                <a:latin typeface="Arial" panose="020B0604020202020204" pitchFamily="34" charset="0"/>
                <a:cs typeface="Arial" panose="020B0604020202020204" pitchFamily="34" charset="0"/>
              </a:rPr>
              <a:t> Мониторинг на текущото изпълнение на дейностите и </a:t>
            </a:r>
            <a:r>
              <a:rPr lang="bg-BG" sz="1600" dirty="0" err="1">
                <a:latin typeface="Arial" panose="020B0604020202020204" pitchFamily="34" charset="0"/>
                <a:cs typeface="Arial" panose="020B0604020202020204" pitchFamily="34" charset="0"/>
              </a:rPr>
              <a:t>поддейностите</a:t>
            </a:r>
            <a:r>
              <a:rPr lang="bg-BG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bg-BG" sz="1600" dirty="0">
                <a:latin typeface="Arial" panose="020B0604020202020204" pitchFamily="34" charset="0"/>
                <a:cs typeface="Arial" panose="020B0604020202020204" pitchFamily="34" charset="0"/>
              </a:rPr>
              <a:t>спазване на </a:t>
            </a:r>
            <a:r>
              <a:rPr lang="bg-B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план-графика на РПИП;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  <a:buClrTx/>
            </a:pPr>
            <a:r>
              <a:rPr lang="bg-BG" sz="1600" u="sng" dirty="0">
                <a:latin typeface="Arial" panose="020B0604020202020204" pitchFamily="34" charset="0"/>
                <a:cs typeface="Arial" panose="020B0604020202020204" pitchFamily="34" charset="0"/>
              </a:rPr>
              <a:t>Дейност 2:</a:t>
            </a:r>
            <a:r>
              <a:rPr lang="bg-BG" sz="1600" dirty="0">
                <a:latin typeface="Arial" panose="020B0604020202020204" pitchFamily="34" charset="0"/>
                <a:cs typeface="Arial" panose="020B0604020202020204" pitchFamily="34" charset="0"/>
              </a:rPr>
              <a:t> Преглед, коментари, препоръки и контрол на техническото </a:t>
            </a:r>
            <a:r>
              <a:rPr lang="bg-B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качество;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  <a:buClrTx/>
            </a:pPr>
            <a:r>
              <a:rPr lang="bg-BG" sz="1600" u="sng" dirty="0">
                <a:latin typeface="Arial" panose="020B0604020202020204" pitchFamily="34" charset="0"/>
                <a:cs typeface="Arial" panose="020B0604020202020204" pitchFamily="34" charset="0"/>
              </a:rPr>
              <a:t>Дейност 3:</a:t>
            </a:r>
            <a:r>
              <a:rPr lang="bg-BG" sz="1600" dirty="0">
                <a:latin typeface="Arial" panose="020B0604020202020204" pitchFamily="34" charset="0"/>
                <a:cs typeface="Arial" panose="020B0604020202020204" pitchFamily="34" charset="0"/>
              </a:rPr>
              <a:t> Организация, изготвяне на доклади и участие в регулярни срещи по </a:t>
            </a:r>
            <a:r>
              <a:rPr lang="bg-B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напредъка;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  <a:buClrTx/>
            </a:pPr>
            <a:r>
              <a:rPr lang="bg-BG" sz="1600" u="sng" dirty="0">
                <a:latin typeface="Arial" panose="020B0604020202020204" pitchFamily="34" charset="0"/>
                <a:cs typeface="Arial" panose="020B0604020202020204" pitchFamily="34" charset="0"/>
              </a:rPr>
              <a:t>Дейност 4:</a:t>
            </a:r>
            <a:r>
              <a:rPr lang="bg-BG" sz="1600" dirty="0">
                <a:latin typeface="Arial" panose="020B0604020202020204" pitchFamily="34" charset="0"/>
                <a:cs typeface="Arial" panose="020B0604020202020204" pitchFamily="34" charset="0"/>
              </a:rPr>
              <a:t> Организация, провеждане и участие в Технически експертни съвети за приемане на резултатите от </a:t>
            </a:r>
            <a:r>
              <a:rPr lang="bg-B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изпълнението;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  <a:buClrTx/>
            </a:pPr>
            <a:r>
              <a:rPr lang="bg-BG" sz="1600" u="sng" dirty="0">
                <a:latin typeface="Arial" panose="020B0604020202020204" pitchFamily="34" charset="0"/>
                <a:cs typeface="Arial" panose="020B0604020202020204" pitchFamily="34" charset="0"/>
              </a:rPr>
              <a:t>Дейност 5:</a:t>
            </a:r>
            <a:r>
              <a:rPr lang="bg-BG" sz="1600" dirty="0">
                <a:latin typeface="Arial" panose="020B0604020202020204" pitchFamily="34" charset="0"/>
                <a:cs typeface="Arial" panose="020B0604020202020204" pitchFamily="34" charset="0"/>
              </a:rPr>
              <a:t> Координация и взаимодействие с всички заинтересовани страни и представителни институции при подготовката, съгласуването и приемането на РПИП, ФК и ИП;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  <a:buClrTx/>
            </a:pPr>
            <a:r>
              <a:rPr lang="bg-BG" sz="1600" u="sng" dirty="0">
                <a:latin typeface="Arial" panose="020B0604020202020204" pitchFamily="34" charset="0"/>
                <a:cs typeface="Arial" panose="020B0604020202020204" pitchFamily="34" charset="0"/>
              </a:rPr>
              <a:t>Дейност 6:</a:t>
            </a:r>
            <a:r>
              <a:rPr lang="bg-BG" sz="1600" dirty="0">
                <a:latin typeface="Arial" panose="020B0604020202020204" pitchFamily="34" charset="0"/>
                <a:cs typeface="Arial" panose="020B0604020202020204" pitchFamily="34" charset="0"/>
              </a:rPr>
              <a:t> Поддържане на система за контрол на документооборота и съхраняване на документацията по изпълнение на дейностите и </a:t>
            </a:r>
            <a:r>
              <a:rPr lang="bg-BG" sz="1600" dirty="0" err="1">
                <a:latin typeface="Arial" panose="020B0604020202020204" pitchFamily="34" charset="0"/>
                <a:cs typeface="Arial" panose="020B0604020202020204" pitchFamily="34" charset="0"/>
              </a:rPr>
              <a:t>поддейностите</a:t>
            </a:r>
            <a:r>
              <a:rPr lang="bg-BG" sz="1600" dirty="0">
                <a:latin typeface="Arial" panose="020B0604020202020204" pitchFamily="34" charset="0"/>
                <a:cs typeface="Arial" panose="020B0604020202020204" pitchFamily="34" charset="0"/>
              </a:rPr>
              <a:t> по РПИП, ФК и ИП;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  <a:buClrTx/>
            </a:pPr>
            <a:r>
              <a:rPr lang="bg-BG" sz="1600" u="sng" dirty="0">
                <a:latin typeface="Arial" panose="020B0604020202020204" pitchFamily="34" charset="0"/>
                <a:cs typeface="Arial" panose="020B0604020202020204" pitchFamily="34" charset="0"/>
              </a:rPr>
              <a:t>Дейност 7:</a:t>
            </a:r>
            <a:r>
              <a:rPr lang="bg-BG" sz="1600" dirty="0">
                <a:latin typeface="Arial" panose="020B0604020202020204" pitchFamily="34" charset="0"/>
                <a:cs typeface="Arial" panose="020B0604020202020204" pitchFamily="34" charset="0"/>
              </a:rPr>
              <a:t> Изготвяне на 3 </a:t>
            </a:r>
            <a:r>
              <a:rPr lang="bg-B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публикации </a:t>
            </a:r>
            <a:r>
              <a:rPr lang="bg-BG" sz="1600" dirty="0">
                <a:latin typeface="Arial" panose="020B0604020202020204" pitchFamily="34" charset="0"/>
                <a:cs typeface="Arial" panose="020B0604020202020204" pitchFamily="34" charset="0"/>
              </a:rPr>
              <a:t>(статии) за </a:t>
            </a:r>
            <a:r>
              <a:rPr lang="bg-B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проекта;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  <a:buClrTx/>
            </a:pPr>
            <a:r>
              <a:rPr lang="bg-BG" sz="1600" u="sng" dirty="0">
                <a:latin typeface="Arial" panose="020B0604020202020204" pitchFamily="34" charset="0"/>
                <a:cs typeface="Arial" panose="020B0604020202020204" pitchFamily="34" charset="0"/>
              </a:rPr>
              <a:t>Дейност 8:</a:t>
            </a:r>
            <a:r>
              <a:rPr lang="bg-BG" sz="1600" dirty="0">
                <a:latin typeface="Arial" panose="020B0604020202020204" pitchFamily="34" charset="0"/>
                <a:cs typeface="Arial" panose="020B0604020202020204" pitchFamily="34" charset="0"/>
              </a:rPr>
              <a:t> Изпълняване на </a:t>
            </a:r>
            <a:r>
              <a:rPr lang="bg-B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допълнителни задачи във </a:t>
            </a:r>
            <a:r>
              <a:rPr lang="bg-BG" sz="1600" dirty="0">
                <a:latin typeface="Arial" panose="020B0604020202020204" pitchFamily="34" charset="0"/>
                <a:cs typeface="Arial" panose="020B0604020202020204" pitchFamily="34" charset="0"/>
              </a:rPr>
              <a:t>връзка с </a:t>
            </a:r>
            <a:r>
              <a:rPr lang="bg-B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РПИП.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911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>
            <a:normAutofit/>
          </a:bodyPr>
          <a:lstStyle/>
          <a:p>
            <a:r>
              <a:rPr lang="bg-BG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Управителен комитет</a:t>
            </a:r>
            <a:endParaRPr lang="en-US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153400" cy="4419600"/>
          </a:xfrm>
          <a:noFill/>
          <a:ln w="25400">
            <a:solidFill>
              <a:schemeClr val="bg2">
                <a:lumMod val="75000"/>
              </a:schemeClr>
            </a:solidFill>
          </a:ln>
        </p:spPr>
        <p:txBody>
          <a:bodyPr>
            <a:normAutofit fontScale="32500" lnSpcReduction="20000"/>
          </a:bodyPr>
          <a:lstStyle/>
          <a:p>
            <a:pPr>
              <a:spcAft>
                <a:spcPts val="600"/>
              </a:spcAft>
              <a:buClrTx/>
              <a:buFont typeface="Arial" pitchFamily="34" charset="0"/>
              <a:buChar char="•"/>
            </a:pPr>
            <a:r>
              <a:rPr lang="en-US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bg-BG" sz="6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кспертно</a:t>
            </a:r>
            <a:r>
              <a:rPr lang="bg-BG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6200" dirty="0">
                <a:latin typeface="Arial" panose="020B0604020202020204" pitchFamily="34" charset="0"/>
                <a:cs typeface="Arial" panose="020B0604020202020204" pitchFamily="34" charset="0"/>
              </a:rPr>
              <a:t>координационно звено за регулярно, периодично наблюдение на напредъка по изпълнение </a:t>
            </a:r>
            <a:r>
              <a:rPr lang="bg-BG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bg-BG" sz="6200" dirty="0">
                <a:latin typeface="Arial" panose="020B0604020202020204" pitchFamily="34" charset="0"/>
                <a:cs typeface="Arial" panose="020B0604020202020204" pitchFamily="34" charset="0"/>
              </a:rPr>
              <a:t>спазването на сроковете по договорите за РПИП и </a:t>
            </a:r>
            <a:r>
              <a:rPr lang="bg-BG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ФК</a:t>
            </a:r>
            <a:endParaRPr lang="en-US" sz="6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  <a:buClrTx/>
              <a:buFont typeface="Arial" pitchFamily="34" charset="0"/>
              <a:buChar char="•"/>
            </a:pPr>
            <a:r>
              <a:rPr lang="bg-BG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Подпомага </a:t>
            </a:r>
            <a:r>
              <a:rPr lang="bg-BG" sz="6200" dirty="0">
                <a:latin typeface="Arial" panose="020B0604020202020204" pitchFamily="34" charset="0"/>
                <a:cs typeface="Arial" panose="020B0604020202020204" pitchFamily="34" charset="0"/>
              </a:rPr>
              <a:t>координацията между отговорните </a:t>
            </a:r>
            <a:r>
              <a:rPr lang="bg-BG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страни</a:t>
            </a:r>
            <a:endParaRPr lang="en-US" sz="6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  <a:buClrTx/>
              <a:buFont typeface="Arial" pitchFamily="34" charset="0"/>
              <a:buChar char="•"/>
            </a:pPr>
            <a:r>
              <a:rPr lang="bg-BG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Предоставя </a:t>
            </a:r>
            <a:r>
              <a:rPr lang="bg-BG" sz="6200" dirty="0">
                <a:latin typeface="Arial" panose="020B0604020202020204" pitchFamily="34" charset="0"/>
                <a:cs typeface="Arial" panose="020B0604020202020204" pitchFamily="34" charset="0"/>
              </a:rPr>
              <a:t>указания във връзка с подготовката на РПИП и </a:t>
            </a:r>
            <a:r>
              <a:rPr lang="bg-BG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ФК</a:t>
            </a:r>
            <a:endParaRPr lang="en-US" sz="6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  <a:buClrTx/>
              <a:buFont typeface="Arial" pitchFamily="34" charset="0"/>
              <a:buChar char="•"/>
            </a:pPr>
            <a:r>
              <a:rPr lang="bg-BG" sz="6200" dirty="0">
                <a:latin typeface="Arial" panose="020B0604020202020204" pitchFamily="34" charset="0"/>
                <a:cs typeface="Arial" panose="020B0604020202020204" pitchFamily="34" charset="0"/>
              </a:rPr>
              <a:t>Постоянни членове </a:t>
            </a:r>
            <a:r>
              <a:rPr lang="bg-BG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са </a:t>
            </a:r>
            <a:r>
              <a:rPr lang="bg-BG" sz="6200" dirty="0">
                <a:latin typeface="Arial" panose="020B0604020202020204" pitchFamily="34" charset="0"/>
                <a:cs typeface="Arial" panose="020B0604020202020204" pitchFamily="34" charset="0"/>
              </a:rPr>
              <a:t>представители </a:t>
            </a:r>
            <a:r>
              <a:rPr lang="bg-BG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на МРРБ, МОСВ, МЗХ, МЗ, КЕВР и </a:t>
            </a:r>
            <a:r>
              <a:rPr lang="bg-BG" sz="6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ВиК</a:t>
            </a:r>
            <a:r>
              <a:rPr lang="bg-BG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 дружествата</a:t>
            </a:r>
          </a:p>
          <a:p>
            <a:pPr>
              <a:spcAft>
                <a:spcPts val="600"/>
              </a:spcAft>
              <a:buClrTx/>
              <a:buFont typeface="Arial" pitchFamily="34" charset="0"/>
              <a:buChar char="•"/>
            </a:pPr>
            <a:r>
              <a:rPr lang="en-US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JASPERS </a:t>
            </a:r>
            <a:r>
              <a:rPr lang="bg-BG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са </a:t>
            </a:r>
            <a:r>
              <a:rPr lang="bg-BG" sz="6200" dirty="0">
                <a:latin typeface="Arial" panose="020B0604020202020204" pitchFamily="34" charset="0"/>
                <a:cs typeface="Arial" panose="020B0604020202020204" pitchFamily="34" charset="0"/>
              </a:rPr>
              <a:t>наблюдатели в Комитета </a:t>
            </a:r>
            <a:endParaRPr lang="bg-BG" sz="6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  <a:buClrTx/>
              <a:buFont typeface="Arial" pitchFamily="34" charset="0"/>
              <a:buChar char="•"/>
            </a:pPr>
            <a:r>
              <a:rPr lang="bg-BG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bg-BG" sz="6200" dirty="0">
                <a:latin typeface="Arial" panose="020B0604020202020204" pitchFamily="34" charset="0"/>
                <a:cs typeface="Arial" panose="020B0604020202020204" pitchFamily="34" charset="0"/>
              </a:rPr>
              <a:t>покана на председателя на заседанията на Комитета могат да присъстват и да участват в обсъжданията представители на министерства и други ведомства и на териториалните им структури, на финансови институции, на Европейската комисия, на инициативата </a:t>
            </a:r>
            <a:r>
              <a:rPr lang="en-US" sz="6200" dirty="0">
                <a:latin typeface="Arial" panose="020B0604020202020204" pitchFamily="34" charset="0"/>
                <a:cs typeface="Arial" panose="020B0604020202020204" pitchFamily="34" charset="0"/>
              </a:rPr>
              <a:t>JASPERS</a:t>
            </a:r>
            <a:r>
              <a:rPr lang="bg-BG" sz="6200" dirty="0">
                <a:latin typeface="Arial" panose="020B0604020202020204" pitchFamily="34" charset="0"/>
                <a:cs typeface="Arial" panose="020B0604020202020204" pitchFamily="34" charset="0"/>
              </a:rPr>
              <a:t>, както и на други, имащи отношение към въпросите, включени за обсъждане в дневния ред</a:t>
            </a:r>
            <a:r>
              <a:rPr lang="bg-BG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8240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JASPERS</a:t>
            </a:r>
            <a:r>
              <a:rPr lang="bg-BG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257800"/>
          </a:xfrm>
          <a:ln w="25400">
            <a:solidFill>
              <a:schemeClr val="bg2">
                <a:lumMod val="75000"/>
              </a:schemeClr>
            </a:solidFill>
          </a:ln>
        </p:spPr>
        <p:txBody>
          <a:bodyPr>
            <a:normAutofit fontScale="25000" lnSpcReduction="20000"/>
          </a:bodyPr>
          <a:lstStyle/>
          <a:p>
            <a:pPr marL="0" indent="0">
              <a:buClrTx/>
              <a:buNone/>
            </a:pPr>
            <a:r>
              <a:rPr lang="bg-BG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Наблюдение на :</a:t>
            </a:r>
          </a:p>
          <a:p>
            <a:pPr marL="0" indent="0">
              <a:buClrTx/>
              <a:buNone/>
            </a:pPr>
            <a:endParaRPr lang="bg-BG" sz="7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563" indent="-182563">
              <a:spcAft>
                <a:spcPts val="600"/>
              </a:spcAft>
              <a:buClrTx/>
              <a:buNone/>
            </a:pPr>
            <a:r>
              <a:rPr lang="bg-BG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1. Капацитет на </a:t>
            </a:r>
            <a:r>
              <a:rPr lang="bg-BG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ВиК</a:t>
            </a:r>
            <a:r>
              <a:rPr lang="bg-BG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 оператора за изпълнение на проекта - технически, правен, финансов и административен капацитет;</a:t>
            </a:r>
            <a:endParaRPr lang="en-US" sz="7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600"/>
              </a:spcAft>
              <a:buClrTx/>
              <a:buNone/>
            </a:pPr>
            <a:r>
              <a:rPr lang="bg-BG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2. Допустимост на проекта по критериите на ЕК;</a:t>
            </a:r>
          </a:p>
          <a:p>
            <a:pPr marL="0" indent="0">
              <a:spcAft>
                <a:spcPts val="600"/>
              </a:spcAft>
              <a:buClrTx/>
              <a:buNone/>
            </a:pPr>
            <a:r>
              <a:rPr lang="bg-BG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3. Изчислението на разходите</a:t>
            </a:r>
          </a:p>
          <a:p>
            <a:pPr marL="0" indent="0">
              <a:buClrTx/>
              <a:buNone/>
            </a:pPr>
            <a:r>
              <a:rPr lang="bg-BG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bg-BG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Прединвестиционно</a:t>
            </a:r>
            <a:r>
              <a:rPr lang="bg-BG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 проучване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bg-BG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Потребление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bg-BG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Анализ на вариантите и избор на най-добрия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bg-BG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Адекватност на предложената технология към капацитета на бенефициента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bg-BG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Други</a:t>
            </a:r>
          </a:p>
          <a:p>
            <a:pPr marL="393192" lvl="1" indent="0">
              <a:buClrTx/>
              <a:buNone/>
            </a:pPr>
            <a:endParaRPr lang="bg-BG" sz="6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spcAft>
                <a:spcPts val="600"/>
              </a:spcAft>
              <a:buClrTx/>
              <a:buNone/>
            </a:pPr>
            <a:r>
              <a:rPr lang="bg-BG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5. Анализ разходи -ползи</a:t>
            </a:r>
          </a:p>
          <a:p>
            <a:pPr marL="0" lvl="1" indent="0">
              <a:spcAft>
                <a:spcPts val="600"/>
              </a:spcAft>
              <a:buClrTx/>
              <a:buNone/>
            </a:pPr>
            <a:r>
              <a:rPr lang="bg-BG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6.Екология и промени в климата</a:t>
            </a:r>
          </a:p>
          <a:p>
            <a:pPr marL="0" lvl="1" indent="0">
              <a:spcAft>
                <a:spcPts val="600"/>
              </a:spcAft>
              <a:buClrTx/>
              <a:buNone/>
            </a:pPr>
            <a:r>
              <a:rPr lang="bg-BG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7. Адекватност на проекта за изпълнение на целите на ОПОС 2014-2020 г.</a:t>
            </a:r>
          </a:p>
          <a:p>
            <a:pPr marL="0" lvl="1" indent="0">
              <a:spcAft>
                <a:spcPts val="600"/>
              </a:spcAft>
              <a:buClrTx/>
              <a:buNone/>
            </a:pPr>
            <a:r>
              <a:rPr lang="bg-BG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8.Финансов план</a:t>
            </a:r>
          </a:p>
          <a:p>
            <a:pPr marL="0" lvl="1" indent="0">
              <a:spcAft>
                <a:spcPts val="600"/>
              </a:spcAft>
              <a:buClrTx/>
              <a:buNone/>
            </a:pPr>
            <a:r>
              <a:rPr lang="bg-BG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9.График за изпълнение на проектите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endParaRPr lang="en-US" sz="6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ClrTx/>
              <a:buNone/>
            </a:pPr>
            <a:endParaRPr lang="en-US" sz="6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Tx/>
            </a:pPr>
            <a:endParaRPr lang="en-US" dirty="0" smtClean="0"/>
          </a:p>
          <a:p>
            <a:pPr>
              <a:buClrTx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782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8305800" cy="609600"/>
          </a:xfrm>
        </p:spPr>
        <p:txBody>
          <a:bodyPr>
            <a:noAutofit/>
          </a:bodyPr>
          <a:lstStyle/>
          <a:p>
            <a:pPr lvl="0"/>
            <a:r>
              <a:rPr lang="ru-RU" sz="32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Завършва</a:t>
            </a:r>
            <a:r>
              <a:rPr lang="ru-RU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реформата </a:t>
            </a:r>
            <a:r>
              <a:rPr lang="ru-RU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32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отрасъл</a:t>
            </a:r>
            <a:r>
              <a:rPr lang="ru-RU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ВиК</a:t>
            </a:r>
            <a:endParaRPr lang="bg-BG" sz="3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0"/>
            <a:ext cx="8305800" cy="3276600"/>
          </a:xfrm>
          <a:ln w="25400">
            <a:solidFill>
              <a:schemeClr val="bg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lvl="1" algn="just">
              <a:spcAft>
                <a:spcPts val="600"/>
              </a:spcAft>
              <a:buClrTx/>
            </a:pPr>
            <a:r>
              <a:rPr lang="bg-BG" sz="2200" dirty="0" err="1" smtClean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</a:t>
            </a:r>
            <a:r>
              <a:rPr lang="bg-BG" sz="2200" dirty="0" smtClean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22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инфраструктурата </a:t>
            </a:r>
            <a:r>
              <a:rPr lang="bg-BG" sz="2200" dirty="0" smtClean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е </a:t>
            </a:r>
            <a:r>
              <a:rPr lang="bg-BG" sz="22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публична собственост – общинска или държавна на функционален </a:t>
            </a:r>
            <a:r>
              <a:rPr lang="bg-BG" sz="2200" dirty="0" smtClean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</a:t>
            </a:r>
          </a:p>
          <a:p>
            <a:pPr lvl="1" algn="just">
              <a:spcAft>
                <a:spcPts val="600"/>
              </a:spcAft>
              <a:buClrTx/>
            </a:pPr>
            <a:r>
              <a:rPr lang="bg-BG" sz="2200" dirty="0" smtClean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Публичният </a:t>
            </a:r>
            <a:r>
              <a:rPr lang="bg-BG" sz="22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собственик </a:t>
            </a:r>
            <a:r>
              <a:rPr lang="bg-BG" sz="2200" dirty="0" smtClean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сключи </a:t>
            </a:r>
            <a:r>
              <a:rPr lang="bg-BG" sz="22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договор с </a:t>
            </a:r>
            <a:r>
              <a:rPr lang="bg-BG" sz="2200" dirty="0" err="1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</a:t>
            </a:r>
            <a:r>
              <a:rPr lang="bg-BG" sz="22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оператор за стопанисване, поддържане и експлоатация на </a:t>
            </a:r>
            <a:r>
              <a:rPr lang="bg-BG" sz="2200" dirty="0" err="1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</a:t>
            </a:r>
            <a:r>
              <a:rPr lang="bg-BG" sz="22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системите и съоръженията и предоставяне на </a:t>
            </a:r>
            <a:r>
              <a:rPr lang="bg-BG" sz="2200" dirty="0" err="1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</a:t>
            </a:r>
            <a:r>
              <a:rPr lang="bg-BG" sz="22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услугите срещу </a:t>
            </a:r>
            <a:r>
              <a:rPr lang="bg-BG" sz="2200" dirty="0" smtClean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заплащане</a:t>
            </a:r>
          </a:p>
          <a:p>
            <a:pPr lvl="1" algn="just">
              <a:buClrTx/>
            </a:pPr>
            <a:r>
              <a:rPr lang="bg-BG" sz="2200" dirty="0" smtClean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Планиране </a:t>
            </a:r>
            <a:r>
              <a:rPr lang="bg-BG" sz="22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развитието на инфраструктурата </a:t>
            </a:r>
            <a:r>
              <a:rPr lang="bg-BG" sz="2200" dirty="0" smtClean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 направено с </a:t>
            </a:r>
            <a:r>
              <a:rPr lang="bg-BG" sz="22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регионални генерални планове за </a:t>
            </a:r>
            <a:r>
              <a:rPr lang="bg-BG" sz="2200" dirty="0" err="1" smtClean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</a:t>
            </a:r>
            <a:endParaRPr lang="bg-BG" sz="2200" dirty="0">
              <a:solidFill>
                <a:schemeClr val="tx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bg-BG" sz="2800" b="1" dirty="0" smtClean="0">
              <a:solidFill>
                <a:schemeClr val="tx2">
                  <a:lumMod val="25000"/>
                </a:schemeClr>
              </a:solidFill>
            </a:endParaRPr>
          </a:p>
          <a:p>
            <a:pPr lvl="0"/>
            <a:endParaRPr lang="bg-BG" sz="2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1371600"/>
            <a:ext cx="8229600" cy="11430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447675" indent="-447675">
              <a:buFont typeface="Wingdings" pitchFamily="2" charset="2"/>
              <a:buChar char="ü"/>
            </a:pPr>
            <a:r>
              <a:rPr lang="ru-RU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Направени</a:t>
            </a: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са</a:t>
            </a: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промени в институционалната рамка, собствеността и планирането</a:t>
            </a:r>
            <a:endParaRPr lang="bg-BG" sz="24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228600"/>
            <a:ext cx="7244294" cy="1296144"/>
          </a:xfrm>
        </p:spPr>
        <p:txBody>
          <a:bodyPr>
            <a:normAutofit/>
          </a:bodyPr>
          <a:lstStyle/>
          <a:p>
            <a:r>
              <a:rPr lang="bg-BG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График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1936061"/>
              </p:ext>
            </p:extLst>
          </p:nvPr>
        </p:nvGraphicFramePr>
        <p:xfrm>
          <a:off x="685800" y="1371600"/>
          <a:ext cx="7904868" cy="4507136"/>
        </p:xfrm>
        <a:graphic>
          <a:graphicData uri="http://schemas.openxmlformats.org/drawingml/2006/table">
            <a:tbl>
              <a:tblPr/>
              <a:tblGrid>
                <a:gridCol w="784307"/>
                <a:gridCol w="5845093"/>
                <a:gridCol w="1275468"/>
              </a:tblGrid>
              <a:tr h="277489"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Етап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Дейности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Срок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54566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bg-BG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Фаза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Събиране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данни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анализи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измервания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bg-BG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12.2016 г.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2774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Валидиране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границите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товарите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агломерациите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74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Сравнение на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варианти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 мерки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 </a:t>
                      </a:r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постигане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  </a:t>
                      </a:r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съответствие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748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99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bg-BG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Фаза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Предаване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прединвестиционни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проучвания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04.2017 г.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5456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Предаване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 Формуляр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кандидатстване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за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европейско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финансиране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за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проектите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агломерациите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 10 000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е.ж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.;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10.2017 г.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5456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Идейни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проекти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за линейна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ВиК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инфраструктура в обхвата на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инвестиционното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намерение;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02.2018 </a:t>
                      </a:r>
                      <a:r>
                        <a:rPr lang="bg-BG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27748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7947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Фаза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Прединвестиционни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проучвания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за агломерации под 10 000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е.ж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за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мерките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извън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Формулярите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за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кандидатстване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bg-BG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07.2018 г.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532770" y="5903589"/>
            <a:ext cx="8182254" cy="705055"/>
          </a:xfrm>
          <a:prstGeom prst="rect">
            <a:avLst/>
          </a:prstGeom>
        </p:spPr>
        <p:txBody>
          <a:bodyPr vert="horz">
            <a:noAutofit/>
          </a:bodyPr>
          <a:lstStyle>
            <a:lvl1pPr marL="420624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2376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56032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37744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9047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078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9696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317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Tx/>
              <a:buFont typeface="Wingdings" panose="05000000000000000000" pitchFamily="2" charset="2"/>
              <a:buChar char="Ø"/>
            </a:pPr>
            <a:r>
              <a:rPr lang="bg-BG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Стартиране на тръжни процедури за инженеринг на ПСОВ и ПСПВ – началото на 2018 г.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924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143000"/>
          </a:xfrm>
        </p:spPr>
        <p:txBody>
          <a:bodyPr>
            <a:noAutofit/>
          </a:bodyPr>
          <a:lstStyle/>
          <a:p>
            <a:r>
              <a:rPr lang="bg-BG" sz="4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Изграждане на административен капацитет</a:t>
            </a:r>
            <a:endParaRPr lang="en-US" sz="40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09800"/>
            <a:ext cx="8229600" cy="4389120"/>
          </a:xfrm>
          <a:ln w="254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pPr>
              <a:buClrTx/>
            </a:pP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Обучение от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JASPERS </a:t>
            </a: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– 12 и 13 май 2016 г.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Tx/>
            </a:pP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Участници</a:t>
            </a:r>
          </a:p>
          <a:p>
            <a:pPr lvl="1">
              <a:buClrTx/>
            </a:pPr>
            <a:r>
              <a:rPr lang="bg-BG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Консултантите от 4-те договора</a:t>
            </a:r>
          </a:p>
          <a:p>
            <a:pPr lvl="1">
              <a:buClrTx/>
            </a:pPr>
            <a:r>
              <a:rPr lang="bg-BG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ВиК</a:t>
            </a:r>
            <a:r>
              <a:rPr lang="bg-BG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операторите</a:t>
            </a:r>
          </a:p>
          <a:p>
            <a:pPr lvl="1">
              <a:buClrTx/>
            </a:pPr>
            <a:r>
              <a:rPr lang="bg-BG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Екип за изпълнение на проекта (ЕУП) </a:t>
            </a:r>
          </a:p>
          <a:p>
            <a:pPr lvl="1">
              <a:buClrTx/>
            </a:pPr>
            <a:r>
              <a:rPr lang="bg-BG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Представители на Управляващия орган на ОПОС 2014-2020 г.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91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90800"/>
            <a:ext cx="7467600" cy="125273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bg-BG" sz="3600" b="1" dirty="0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Благодаря за вниманието!</a:t>
            </a:r>
            <a:endParaRPr lang="bg-BG" sz="3600" b="1" dirty="0">
              <a:solidFill>
                <a:schemeClr val="tx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1403648" y="188640"/>
            <a:ext cx="7524328" cy="620688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bg-BG" sz="1800" b="1" dirty="0" smtClean="0">
                <a:solidFill>
                  <a:schemeClr val="tx2">
                    <a:lumMod val="25000"/>
                  </a:schemeClr>
                </a:solidFill>
                <a:latin typeface="Book Antiqua" pitchFamily="18" charset="0"/>
              </a:rPr>
              <a:t>Министерство на регионалното развитие и благоустройството</a:t>
            </a:r>
            <a:endParaRPr lang="bg-BG" sz="1800" b="1" dirty="0">
              <a:solidFill>
                <a:schemeClr val="tx2">
                  <a:lumMod val="25000"/>
                </a:schemeClr>
              </a:solidFill>
              <a:latin typeface="Book Antiqua" pitchFamily="18" charset="0"/>
            </a:endParaRPr>
          </a:p>
        </p:txBody>
      </p:sp>
      <p:pic>
        <p:nvPicPr>
          <p:cNvPr id="5" name="Picture 14" descr="Ger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1600" y="79375"/>
            <a:ext cx="1058863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4"/>
          <p:cNvSpPr txBox="1">
            <a:spLocks/>
          </p:cNvSpPr>
          <p:nvPr/>
        </p:nvSpPr>
        <p:spPr>
          <a:xfrm>
            <a:off x="228600" y="6096000"/>
            <a:ext cx="3762164" cy="620688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800" b="1" dirty="0" smtClean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www.mrrb.government.bg</a:t>
            </a:r>
            <a:endParaRPr lang="bg-BG" sz="1800" b="1" dirty="0">
              <a:solidFill>
                <a:schemeClr val="tx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989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8229600" cy="1143000"/>
          </a:xfrm>
        </p:spPr>
        <p:txBody>
          <a:bodyPr>
            <a:noAutofit/>
          </a:bodyPr>
          <a:lstStyle/>
          <a:p>
            <a:r>
              <a:rPr lang="bg-BG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Инвестиции в отрасъла</a:t>
            </a:r>
            <a:r>
              <a:rPr lang="bg-BG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g-BG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0"/>
            <a:ext cx="8382000" cy="4343400"/>
          </a:xfrm>
          <a:ln w="25400">
            <a:solidFill>
              <a:schemeClr val="bg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447675" lvl="1" indent="-265113">
              <a:buClrTx/>
            </a:pPr>
            <a:r>
              <a:rPr lang="bg-BG" sz="2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Необходими инвестиции за </a:t>
            </a:r>
            <a:r>
              <a:rPr lang="bg-BG" sz="2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</a:t>
            </a:r>
            <a:r>
              <a:rPr lang="bg-BG" sz="2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инфраструктура – </a:t>
            </a:r>
          </a:p>
          <a:p>
            <a:pPr marL="447675" lvl="1" indent="-265113">
              <a:buClrTx/>
              <a:buNone/>
            </a:pPr>
            <a:r>
              <a:rPr lang="bg-BG" sz="2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12 млрд. лв.</a:t>
            </a:r>
          </a:p>
          <a:p>
            <a:pPr marL="1260475" lvl="1" indent="-274638">
              <a:buClrTx/>
              <a:buFont typeface="Wingdings" pitchFamily="2" charset="2"/>
              <a:buChar char="Ø"/>
            </a:pPr>
            <a:r>
              <a:rPr lang="bg-BG" sz="2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Финансиране от фондовете на ЕС </a:t>
            </a:r>
          </a:p>
          <a:p>
            <a:pPr marL="1260475" lvl="1" indent="-274638">
              <a:buClrTx/>
              <a:buNone/>
            </a:pPr>
            <a:r>
              <a:rPr lang="bg-BG" sz="2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ОПОС 2014-2020 г.: 1 млрд.лв.</a:t>
            </a:r>
          </a:p>
          <a:p>
            <a:pPr marL="1260475" lvl="1" indent="-274638">
              <a:buClrTx/>
              <a:buNone/>
            </a:pPr>
            <a:r>
              <a:rPr lang="bg-BG" sz="2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ПРСР 2014-2020 г.: 200 млн.лв.</a:t>
            </a:r>
          </a:p>
          <a:p>
            <a:pPr marL="1260475" lvl="1" indent="-274638">
              <a:buClrTx/>
              <a:buFont typeface="Wingdings" pitchFamily="2" charset="2"/>
              <a:buChar char="Ø"/>
            </a:pPr>
            <a:r>
              <a:rPr lang="bg-BG" sz="2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Финансиране от държавния бюджет</a:t>
            </a:r>
          </a:p>
          <a:p>
            <a:pPr marL="1260475" lvl="1" indent="-274638">
              <a:spcAft>
                <a:spcPts val="600"/>
              </a:spcAft>
              <a:buClrTx/>
              <a:buFont typeface="Wingdings" pitchFamily="2" charset="2"/>
              <a:buChar char="Ø"/>
            </a:pPr>
            <a:r>
              <a:rPr lang="bg-BG" sz="2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Инвестиции от </a:t>
            </a:r>
            <a:r>
              <a:rPr lang="bg-BG" sz="2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</a:t>
            </a:r>
            <a:r>
              <a:rPr lang="bg-BG" sz="2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дружествата</a:t>
            </a:r>
          </a:p>
          <a:p>
            <a:pPr marL="447675" lvl="1" indent="-265113">
              <a:buClrTx/>
            </a:pPr>
            <a:r>
              <a:rPr lang="bg-BG" sz="2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Ефективност на инвестициите - интегрирани регионални проекти</a:t>
            </a:r>
            <a:endParaRPr lang="bg-BG" sz="2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294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95536" y="332656"/>
            <a:ext cx="7772400" cy="12760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altLang="bg-BG" sz="28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43326" y="1863530"/>
            <a:ext cx="8712968" cy="41764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endParaRPr lang="ru-RU" sz="2000" dirty="0" smtClean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9769" y="481317"/>
            <a:ext cx="8456526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889000">
              <a:lnSpc>
                <a:spcPct val="90000"/>
              </a:lnSpc>
              <a:spcAft>
                <a:spcPct val="35000"/>
              </a:spcAft>
            </a:pPr>
            <a:r>
              <a:rPr lang="bg-BG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Подпомагане регионалното инвестиционно планиране в отрасъл </a:t>
            </a:r>
            <a:r>
              <a:rPr lang="bg-BG" sz="32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ВиК</a:t>
            </a:r>
            <a:endParaRPr lang="bg-BG" sz="3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047118"/>
              </p:ext>
            </p:extLst>
          </p:nvPr>
        </p:nvGraphicFramePr>
        <p:xfrm>
          <a:off x="990599" y="2590800"/>
          <a:ext cx="7147969" cy="3929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7969"/>
              </a:tblGrid>
              <a:tr h="4395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Дейности</a:t>
                      </a:r>
                    </a:p>
                  </a:txBody>
                  <a:tcPr>
                    <a:lnT w="762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CAF"/>
                    </a:solidFill>
                  </a:tcPr>
                </a:tc>
              </a:tr>
              <a:tr h="11118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Регионални </a:t>
                      </a:r>
                      <a:r>
                        <a:rPr lang="bg-BG" sz="1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прединвестиционни</a:t>
                      </a:r>
                      <a:r>
                        <a:rPr lang="bg-BG" sz="1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проучвания (РПИП) и формуляри за кандидатстване за финансиране от фондовете на ЕС за проектите в 14 обособени територии</a:t>
                      </a:r>
                    </a:p>
                  </a:txBody>
                  <a:tcPr>
                    <a:lnT w="762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CAF"/>
                    </a:solidFill>
                  </a:tcPr>
                </a:tc>
              </a:tr>
              <a:tr h="11118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Контрол на техническото качество на регионалните </a:t>
                      </a:r>
                      <a:r>
                        <a:rPr lang="bg-BG" sz="1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прединвестиционни</a:t>
                      </a:r>
                      <a:r>
                        <a:rPr lang="bg-BG" sz="1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проучвания и формулярите</a:t>
                      </a:r>
                      <a:r>
                        <a:rPr lang="bg-BG" sz="1800" b="1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за кандидатстване</a:t>
                      </a:r>
                      <a:endParaRPr lang="en-US" sz="1800" b="1" dirty="0" smtClean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8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762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CAF"/>
                    </a:solidFill>
                  </a:tcPr>
                </a:tc>
              </a:tr>
              <a:tr h="5946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Актуализация на стойността на </a:t>
                      </a:r>
                      <a:r>
                        <a:rPr lang="bg-BG" sz="1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ВиК</a:t>
                      </a:r>
                      <a:r>
                        <a:rPr lang="bg-BG" sz="1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инфраструктурата;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762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CAF"/>
                    </a:solidFill>
                  </a:tcPr>
                </a:tc>
              </a:tr>
              <a:tr h="5946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Други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762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ECAF"/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 descr="logo-bg-cent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" r="470"/>
          <a:stretch>
            <a:fillRect/>
          </a:stretch>
        </p:blipFill>
        <p:spPr bwMode="auto">
          <a:xfrm>
            <a:off x="8138568" y="6039994"/>
            <a:ext cx="1005432" cy="806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EFAC9"/>
                  </a:outerShdw>
                </a:effectLst>
              </a14:hiddenEffects>
            </a:ext>
          </a:extLst>
        </p:spPr>
      </p:pic>
      <p:pic>
        <p:nvPicPr>
          <p:cNvPr id="1027" name="Picture 3" descr="ES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1" t="15648" r="-93364" b="2890"/>
          <a:stretch>
            <a:fillRect/>
          </a:stretch>
        </p:blipFill>
        <p:spPr bwMode="auto">
          <a:xfrm>
            <a:off x="0" y="6039994"/>
            <a:ext cx="1619672" cy="857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EFAC9"/>
                  </a:outerShdw>
                </a:effectLst>
              </a14:hiddenEffects>
            </a:ext>
          </a:extLst>
        </p:spPr>
      </p:pic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809836" y="1752600"/>
            <a:ext cx="8333071" cy="769140"/>
          </a:xfrm>
        </p:spPr>
        <p:txBody>
          <a:bodyPr>
            <a:normAutofit fontScale="70000" lnSpcReduction="20000"/>
          </a:bodyPr>
          <a:lstStyle/>
          <a:p>
            <a:pPr marL="36576" indent="0">
              <a:buNone/>
            </a:pPr>
            <a:r>
              <a:rPr lang="bg-BG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Договор № </a:t>
            </a:r>
            <a:r>
              <a:rPr lang="bg-BG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BG16M1OP002-1.001-0001-С01/10.02.2016 г.</a:t>
            </a:r>
            <a:endParaRPr lang="en-US" sz="2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" indent="0">
              <a:buNone/>
            </a:pPr>
            <a:r>
              <a:rPr lang="bg-BG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Стойност</a:t>
            </a:r>
            <a:r>
              <a:rPr lang="en-US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bg-BG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59</a:t>
            </a:r>
            <a:r>
              <a:rPr lang="bg-BG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194 263,78 </a:t>
            </a:r>
            <a:r>
              <a:rPr lang="bg-BG" sz="2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лв</a:t>
            </a:r>
            <a:r>
              <a:rPr lang="bg-BG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</a:t>
            </a:r>
            <a:r>
              <a:rPr lang="bg-BG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ДДС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" lvl="0" indent="0">
              <a:buNone/>
            </a:pPr>
            <a:r>
              <a:rPr lang="bg-BG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 на изпълнение : 2016 – 2021 г. 	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360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66088"/>
          </a:xfrm>
        </p:spPr>
        <p:txBody>
          <a:bodyPr>
            <a:normAutofit fontScale="90000"/>
          </a:bodyPr>
          <a:lstStyle/>
          <a:p>
            <a:r>
              <a:rPr lang="bg-BG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РПИП и формуляри за кандидатстване за финансиране от ОПОС 2014-2020 г.</a:t>
            </a:r>
            <a:endParaRPr 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057400"/>
            <a:ext cx="8610600" cy="4648200"/>
          </a:xfrm>
          <a:ln w="25400">
            <a:solidFill>
              <a:schemeClr val="bg2">
                <a:lumMod val="75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bg-BG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Проекти в 14 административни области: </a:t>
            </a:r>
          </a:p>
          <a:p>
            <a:pPr lvl="1"/>
            <a:r>
              <a:rPr lang="bg-BG" sz="2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Обособена </a:t>
            </a:r>
            <a:r>
              <a:rPr lang="bg-BG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позиция 1: </a:t>
            </a:r>
            <a:r>
              <a:rPr lang="bg-BG" sz="2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Бургас</a:t>
            </a:r>
            <a:r>
              <a:rPr lang="bg-BG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bg-BG" sz="2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Сливен</a:t>
            </a:r>
            <a:r>
              <a:rPr lang="bg-BG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bg-BG" sz="2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Шумен</a:t>
            </a:r>
            <a:r>
              <a:rPr lang="bg-BG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bg-BG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Обособена позиция 2: </a:t>
            </a:r>
            <a:r>
              <a:rPr lang="bg-BG" sz="2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Пловдив</a:t>
            </a:r>
            <a:r>
              <a:rPr lang="bg-BG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bg-BG" sz="2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Кърджали, </a:t>
            </a:r>
            <a:r>
              <a:rPr lang="bg-BG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Ямбол;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bg-BG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Обособена позиция 3: </a:t>
            </a:r>
            <a:r>
              <a:rPr lang="bg-BG" sz="2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Варна, Добрич</a:t>
            </a:r>
            <a:r>
              <a:rPr lang="bg-BG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bg-BG" sz="2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Силистра, </a:t>
            </a:r>
            <a:r>
              <a:rPr lang="bg-BG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Русе;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bg-BG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Обособена позиция 4: </a:t>
            </a:r>
            <a:r>
              <a:rPr lang="bg-BG" sz="2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Стара </a:t>
            </a:r>
            <a:r>
              <a:rPr lang="bg-BG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Загора, </a:t>
            </a:r>
            <a:r>
              <a:rPr lang="bg-BG" sz="2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Видин</a:t>
            </a:r>
            <a:r>
              <a:rPr lang="bg-BG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bg-BG" sz="2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Враца</a:t>
            </a:r>
            <a:r>
              <a:rPr lang="bg-BG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bg-BG" sz="2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Перник</a:t>
            </a:r>
            <a:r>
              <a:rPr lang="bg-BG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bg-BG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Договори: </a:t>
            </a:r>
          </a:p>
          <a:p>
            <a:pPr marL="448056" lvl="1" indent="0">
              <a:buNone/>
            </a:pPr>
            <a:r>
              <a:rPr lang="bg-BG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bg-BG" sz="2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подписани на 31.03.2016</a:t>
            </a:r>
          </a:p>
          <a:p>
            <a:pPr marL="448056" lvl="1" indent="0">
              <a:buNone/>
            </a:pPr>
            <a:r>
              <a:rPr lang="bg-BG" sz="2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продължителност - 30 месеца</a:t>
            </a:r>
          </a:p>
          <a:p>
            <a:pPr marL="36576" indent="0">
              <a:buNone/>
            </a:pPr>
            <a:r>
              <a:rPr lang="bg-BG" sz="2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обща  стойност - 39 млн.лв.</a:t>
            </a:r>
          </a:p>
          <a:p>
            <a:pPr marL="0" indent="0">
              <a:buNone/>
            </a:pP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Населени </a:t>
            </a:r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места и </a:t>
            </a: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агломерации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bg-BG" sz="2200" dirty="0">
                <a:latin typeface="Arial" panose="020B0604020202020204" pitchFamily="34" charset="0"/>
                <a:cs typeface="Arial" panose="020B0604020202020204" pitchFamily="34" charset="0"/>
              </a:rPr>
              <a:t>Над 2000 е.ж. за </a:t>
            </a:r>
            <a:r>
              <a:rPr lang="bg-BG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мерките за отпадъчни </a:t>
            </a:r>
            <a:r>
              <a:rPr lang="bg-BG" sz="2200" dirty="0">
                <a:latin typeface="Arial" panose="020B0604020202020204" pitchFamily="34" charset="0"/>
                <a:cs typeface="Arial" panose="020B0604020202020204" pitchFamily="34" charset="0"/>
              </a:rPr>
              <a:t>води;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bg-BG" sz="2200" dirty="0">
                <a:latin typeface="Arial" panose="020B0604020202020204" pitchFamily="34" charset="0"/>
                <a:cs typeface="Arial" panose="020B0604020202020204" pitchFamily="34" charset="0"/>
              </a:rPr>
              <a:t>Над 50 ж. </a:t>
            </a:r>
            <a:r>
              <a:rPr lang="bg-BG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за мерките за питейно </a:t>
            </a:r>
            <a:r>
              <a:rPr lang="bg-BG" sz="2200" dirty="0">
                <a:latin typeface="Arial" panose="020B0604020202020204" pitchFamily="34" charset="0"/>
                <a:cs typeface="Arial" panose="020B0604020202020204" pitchFamily="34" charset="0"/>
              </a:rPr>
              <a:t>водоснабдяване</a:t>
            </a:r>
            <a:endParaRPr lang="bg-BG" sz="2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" lvl="0" indent="0">
              <a:buNone/>
            </a:pPr>
            <a:endParaRPr lang="bg-BG" altLang="bg-BG" sz="1400" b="1" dirty="0" smtClean="0">
              <a:solidFill>
                <a:schemeClr val="tx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" lvl="0" indent="0">
              <a:buNone/>
            </a:pPr>
            <a:r>
              <a:rPr lang="bg-BG" altLang="bg-BG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Обхващат 183 агломерации над 2000 е.ж., </a:t>
            </a:r>
            <a:r>
              <a:rPr lang="bg-BG" altLang="bg-BG" sz="2200" b="1" dirty="0">
                <a:latin typeface="Arial" panose="020B0604020202020204" pitchFamily="34" charset="0"/>
                <a:cs typeface="Arial" panose="020B0604020202020204" pitchFamily="34" charset="0"/>
              </a:rPr>
              <a:t>57 от тях над 10 </a:t>
            </a:r>
            <a:r>
              <a:rPr lang="bg-BG" altLang="bg-BG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000 </a:t>
            </a:r>
            <a:r>
              <a:rPr lang="bg-BG" altLang="bg-BG" sz="2200" b="1" dirty="0">
                <a:latin typeface="Arial" panose="020B0604020202020204" pitchFamily="34" charset="0"/>
                <a:cs typeface="Arial" panose="020B0604020202020204" pitchFamily="34" charset="0"/>
              </a:rPr>
              <a:t>е.ж. </a:t>
            </a:r>
            <a:endParaRPr lang="bg-BG" altLang="bg-BG" sz="2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" indent="0">
              <a:buNone/>
            </a:pPr>
            <a:endParaRPr lang="en-US" sz="19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31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534400" cy="4648200"/>
          </a:xfrm>
          <a:ln w="25400">
            <a:solidFill>
              <a:schemeClr val="bg2">
                <a:lumMod val="75000"/>
              </a:schemeClr>
            </a:solidFill>
          </a:ln>
        </p:spPr>
        <p:txBody>
          <a:bodyPr>
            <a:normAutofit fontScale="62500" lnSpcReduction="20000"/>
          </a:bodyPr>
          <a:lstStyle/>
          <a:p>
            <a:pPr>
              <a:buClrTx/>
            </a:pPr>
            <a:r>
              <a:rPr lang="bg-BG" sz="3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Фаза І:</a:t>
            </a:r>
          </a:p>
          <a:p>
            <a:pPr lvl="1">
              <a:buClrTx/>
            </a:pPr>
            <a:r>
              <a:rPr lang="bg-BG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Събиране </a:t>
            </a:r>
            <a:r>
              <a:rPr lang="bg-BG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анализ на </a:t>
            </a:r>
            <a:r>
              <a:rPr lang="bg-BG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данни; </a:t>
            </a:r>
          </a:p>
          <a:p>
            <a:pPr lvl="1">
              <a:buClrTx/>
            </a:pPr>
            <a:r>
              <a:rPr lang="bg-BG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Определяне на  мерките </a:t>
            </a:r>
            <a:r>
              <a:rPr lang="bg-BG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постигане на </a:t>
            </a:r>
            <a:r>
              <a:rPr lang="bg-BG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съответствие</a:t>
            </a:r>
          </a:p>
          <a:p>
            <a:pPr marL="0" indent="0">
              <a:buClrTx/>
              <a:buNone/>
            </a:pPr>
            <a:endParaRPr lang="bg-BG" sz="2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Tx/>
            </a:pPr>
            <a:r>
              <a:rPr lang="bg-BG" sz="3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Фаза ІІ </a:t>
            </a:r>
          </a:p>
          <a:p>
            <a:pPr lvl="1">
              <a:buClrTx/>
            </a:pPr>
            <a:r>
              <a:rPr lang="bg-BG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 на вариантите; </a:t>
            </a:r>
          </a:p>
          <a:p>
            <a:pPr lvl="1">
              <a:buClrTx/>
            </a:pPr>
            <a:r>
              <a:rPr lang="bg-BG" sz="3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Прединвестиционни</a:t>
            </a:r>
            <a:r>
              <a:rPr lang="bg-BG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проучвания; </a:t>
            </a:r>
          </a:p>
          <a:p>
            <a:pPr lvl="1">
              <a:buClrTx/>
            </a:pPr>
            <a:r>
              <a:rPr lang="bg-BG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Формуляр </a:t>
            </a:r>
            <a:r>
              <a:rPr lang="bg-BG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кандидатстване за европейско </a:t>
            </a:r>
            <a:r>
              <a:rPr lang="bg-BG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финансиране за агломерациите над 10 000 е.ж.;</a:t>
            </a:r>
          </a:p>
          <a:p>
            <a:pPr lvl="1">
              <a:buClrTx/>
            </a:pPr>
            <a:r>
              <a:rPr lang="bg-BG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Идейни проекти за линейната </a:t>
            </a:r>
            <a:r>
              <a:rPr lang="bg-BG" sz="3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</a:t>
            </a:r>
            <a:r>
              <a:rPr lang="bg-BG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инфраструктура в агломерациите над 10 000 е.ж.</a:t>
            </a:r>
          </a:p>
          <a:p>
            <a:pPr marL="0" indent="0">
              <a:buClrTx/>
              <a:buNone/>
            </a:pPr>
            <a:endParaRPr lang="bg-BG" sz="2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Tx/>
            </a:pPr>
            <a:r>
              <a:rPr lang="bg-BG" sz="3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Фаза ІІІ </a:t>
            </a:r>
          </a:p>
          <a:p>
            <a:pPr lvl="1">
              <a:buClrTx/>
            </a:pPr>
            <a:r>
              <a:rPr lang="bg-BG" sz="3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Прединвестиционни</a:t>
            </a:r>
            <a:r>
              <a:rPr lang="bg-BG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проучвания за агломерациите под 10 000 е.ж. за мерки извън Формуляра за кандидатстване</a:t>
            </a:r>
            <a:endParaRPr lang="bg-BG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Tx/>
            </a:pPr>
            <a:endParaRPr lang="bg-BG" sz="2000" dirty="0" smtClean="0">
              <a:solidFill>
                <a:srgbClr val="000000"/>
              </a:solidFill>
            </a:endParaRPr>
          </a:p>
          <a:p>
            <a:pPr>
              <a:buClrTx/>
            </a:pPr>
            <a:endParaRPr lang="bg-BG" sz="2000" dirty="0">
              <a:solidFill>
                <a:srgbClr val="000000"/>
              </a:solidFill>
            </a:endParaRPr>
          </a:p>
          <a:p>
            <a:pPr>
              <a:buClrTx/>
            </a:pP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0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bg-BG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Обхват</a:t>
            </a:r>
            <a:endParaRPr lang="bg-BG" sz="3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789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Събиране на </a:t>
            </a:r>
            <a:r>
              <a:rPr lang="bg-BG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данни </a:t>
            </a:r>
            <a:r>
              <a:rPr lang="bg-BG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g-BG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bg-BG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  <a:ln w="25400">
            <a:solidFill>
              <a:schemeClr val="bg2">
                <a:lumMod val="75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pPr marL="274320" lvl="2" indent="0">
              <a:buClrTx/>
              <a:buSzPct val="95000"/>
              <a:buNone/>
            </a:pPr>
            <a:r>
              <a:rPr lang="bg-BG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Данни за: </a:t>
            </a:r>
          </a:p>
          <a:p>
            <a:pPr marL="822960" lvl="3" indent="-274320">
              <a:buClrTx/>
              <a:buSzPct val="95000"/>
            </a:pPr>
            <a:r>
              <a:rPr lang="bg-BG" sz="1900" dirty="0">
                <a:latin typeface="Arial" panose="020B0604020202020204" pitchFamily="34" charset="0"/>
                <a:cs typeface="Arial" panose="020B0604020202020204" pitchFamily="34" charset="0"/>
              </a:rPr>
              <a:t>съществуващото състояние и бъдещото развитие на </a:t>
            </a:r>
            <a:r>
              <a:rPr lang="bg-BG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териториите;</a:t>
            </a:r>
          </a:p>
          <a:p>
            <a:pPr marL="822960" lvl="3" indent="-274320">
              <a:buClrTx/>
              <a:buSzPct val="95000"/>
            </a:pPr>
            <a:r>
              <a:rPr lang="bg-BG" sz="1900" dirty="0">
                <a:latin typeface="Arial" panose="020B0604020202020204" pitchFamily="34" charset="0"/>
                <a:cs typeface="Arial" panose="020B0604020202020204" pitchFamily="34" charset="0"/>
              </a:rPr>
              <a:t>планове за развитие на областите и общините в </a:t>
            </a:r>
            <a:r>
              <a:rPr lang="bg-BG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тях</a:t>
            </a:r>
            <a:r>
              <a:rPr lang="bg-BG" sz="19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bg-BG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0" lvl="3" indent="-274320">
              <a:buClrTx/>
              <a:buSzPct val="95000"/>
            </a:pPr>
            <a:r>
              <a:rPr lang="bg-BG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регионалните </a:t>
            </a:r>
            <a:r>
              <a:rPr lang="bg-BG" sz="1900" dirty="0">
                <a:latin typeface="Arial" panose="020B0604020202020204" pitchFamily="34" charset="0"/>
                <a:cs typeface="Arial" panose="020B0604020202020204" pitchFamily="34" charset="0"/>
              </a:rPr>
              <a:t>планове за </a:t>
            </a:r>
            <a:r>
              <a:rPr lang="bg-BG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развитие; </a:t>
            </a:r>
          </a:p>
          <a:p>
            <a:pPr marL="822960" lvl="3" indent="-274320">
              <a:buClrTx/>
              <a:buSzPct val="95000"/>
            </a:pPr>
            <a:r>
              <a:rPr lang="bg-BG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регионалните </a:t>
            </a:r>
            <a:r>
              <a:rPr lang="bg-BG" sz="1900" dirty="0">
                <a:latin typeface="Arial" panose="020B0604020202020204" pitchFamily="34" charset="0"/>
                <a:cs typeface="Arial" panose="020B0604020202020204" pitchFamily="34" charset="0"/>
              </a:rPr>
              <a:t>генерални планове за </a:t>
            </a:r>
            <a:r>
              <a:rPr lang="bg-BG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ВиК</a:t>
            </a:r>
            <a:r>
              <a:rPr lang="bg-BG" sz="19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bg-BG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0" lvl="3" indent="-274320">
              <a:buClrTx/>
              <a:buSzPct val="95000"/>
            </a:pPr>
            <a:r>
              <a:rPr lang="bg-BG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общи </a:t>
            </a:r>
            <a:r>
              <a:rPr lang="bg-BG" sz="1900" dirty="0" err="1">
                <a:latin typeface="Arial" panose="020B0604020202020204" pitchFamily="34" charset="0"/>
                <a:cs typeface="Arial" panose="020B0604020202020204" pitchFamily="34" charset="0"/>
              </a:rPr>
              <a:t>устройствени</a:t>
            </a:r>
            <a:r>
              <a:rPr lang="bg-BG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планове;</a:t>
            </a:r>
          </a:p>
          <a:p>
            <a:pPr marL="822960" lvl="3" indent="-274320">
              <a:buClrTx/>
              <a:buSzPct val="95000"/>
            </a:pPr>
            <a:r>
              <a:rPr lang="bg-BG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плановете </a:t>
            </a:r>
            <a:r>
              <a:rPr lang="bg-BG" sz="1900" dirty="0">
                <a:latin typeface="Arial" panose="020B0604020202020204" pitchFamily="34" charset="0"/>
                <a:cs typeface="Arial" panose="020B0604020202020204" pitchFamily="34" charset="0"/>
              </a:rPr>
              <a:t>за развитие на речните </a:t>
            </a:r>
            <a:r>
              <a:rPr lang="bg-BG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басейни; </a:t>
            </a:r>
          </a:p>
          <a:p>
            <a:pPr marL="822960" lvl="3" indent="-274320">
              <a:buClrTx/>
              <a:buSzPct val="95000"/>
            </a:pPr>
            <a:r>
              <a:rPr lang="bg-BG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социално </a:t>
            </a:r>
            <a:r>
              <a:rPr lang="bg-BG" sz="1900" dirty="0">
                <a:latin typeface="Arial" panose="020B0604020202020204" pitchFamily="34" charset="0"/>
                <a:cs typeface="Arial" panose="020B0604020202020204" pitchFamily="34" charset="0"/>
              </a:rPr>
              <a:t>–икономически </a:t>
            </a:r>
            <a:r>
              <a:rPr lang="bg-BG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данни 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bg-BG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вкл.доходи на домакинства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bg-BG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822960" lvl="3" indent="-274320">
              <a:buClrTx/>
              <a:buSzPct val="95000"/>
            </a:pPr>
            <a:r>
              <a:rPr lang="bg-BG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инфраструктура</a:t>
            </a:r>
          </a:p>
          <a:p>
            <a:pPr marL="822960" lvl="3" indent="-274320">
              <a:buClrTx/>
              <a:buSzPct val="95000"/>
            </a:pPr>
            <a:r>
              <a:rPr lang="bg-BG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водопотребление</a:t>
            </a:r>
            <a:r>
              <a:rPr lang="bg-BG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bg-BG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0" lvl="3" indent="-274320">
              <a:buClrTx/>
              <a:buSzPct val="95000"/>
            </a:pPr>
            <a:r>
              <a:rPr lang="bg-BG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др.</a:t>
            </a:r>
          </a:p>
          <a:p>
            <a:pPr>
              <a:buClrTx/>
            </a:pPr>
            <a:endParaRPr lang="bg-BG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ClrTx/>
              <a:buNone/>
            </a:pPr>
            <a:r>
              <a:rPr lang="bg-BG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Валидиране</a:t>
            </a:r>
            <a:r>
              <a:rPr lang="bg-BG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2800" dirty="0">
                <a:latin typeface="Arial" panose="020B0604020202020204" pitchFamily="34" charset="0"/>
                <a:cs typeface="Arial" panose="020B0604020202020204" pitchFamily="34" charset="0"/>
              </a:rPr>
              <a:t>границите и товарите на </a:t>
            </a:r>
            <a:r>
              <a:rPr lang="bg-BG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агломерациите</a:t>
            </a:r>
          </a:p>
          <a:p>
            <a:pPr lvl="1">
              <a:buClrTx/>
            </a:pPr>
            <a:r>
              <a:rPr lang="bg-BG" sz="2100" dirty="0">
                <a:latin typeface="Arial" panose="020B0604020202020204" pitchFamily="34" charset="0"/>
                <a:cs typeface="Arial" panose="020B0604020202020204" pitchFamily="34" charset="0"/>
              </a:rPr>
              <a:t>Обследване на място на всички агломерациите в територията;</a:t>
            </a:r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Tx/>
            </a:pPr>
            <a:r>
              <a:rPr lang="bg-BG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Валидиране</a:t>
            </a:r>
            <a:r>
              <a:rPr lang="bg-BG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2100" dirty="0">
                <a:latin typeface="Arial" panose="020B0604020202020204" pitchFamily="34" charset="0"/>
                <a:cs typeface="Arial" panose="020B0604020202020204" pitchFamily="34" charset="0"/>
              </a:rPr>
              <a:t>границите на агломерациите над 2000 е.ж</a:t>
            </a:r>
            <a:r>
              <a:rPr lang="bg-BG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>
              <a:buClrTx/>
            </a:pPr>
            <a:endParaRPr lang="bg-BG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ClrTx/>
              <a:buNone/>
            </a:pPr>
            <a:r>
              <a:rPr lang="bg-BG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Анализ </a:t>
            </a:r>
            <a:r>
              <a:rPr lang="bg-BG" sz="2800" dirty="0">
                <a:latin typeface="Arial" panose="020B0604020202020204" pitchFamily="34" charset="0"/>
                <a:cs typeface="Arial" panose="020B0604020202020204" pitchFamily="34" charset="0"/>
              </a:rPr>
              <a:t>на наличната </a:t>
            </a:r>
            <a:r>
              <a:rPr lang="bg-BG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документация, планове, проучвания, проектна готовност </a:t>
            </a:r>
            <a:r>
              <a:rPr lang="bg-BG" sz="2800" dirty="0">
                <a:latin typeface="Arial" panose="020B0604020202020204" pitchFamily="34" charset="0"/>
                <a:cs typeface="Arial" panose="020B0604020202020204" pitchFamily="34" charset="0"/>
              </a:rPr>
              <a:t>и необходимостта от допълнителна </a:t>
            </a:r>
            <a:r>
              <a:rPr lang="bg-BG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такава</a:t>
            </a:r>
          </a:p>
        </p:txBody>
      </p:sp>
      <p:sp>
        <p:nvSpPr>
          <p:cNvPr id="4" name="Rectangle 3"/>
          <p:cNvSpPr/>
          <p:nvPr/>
        </p:nvSpPr>
        <p:spPr>
          <a:xfrm>
            <a:off x="4450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g-BG" dirty="0" smtClean="0"/>
              <a:t> </a:t>
            </a:r>
            <a:endParaRPr lang="bg-BG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686800" cy="4953000"/>
          </a:xfrm>
          <a:noFill/>
          <a:ln w="25400">
            <a:solidFill>
              <a:schemeClr val="bg2">
                <a:lumMod val="75000"/>
              </a:schemeClr>
            </a:solidFill>
          </a:ln>
        </p:spPr>
        <p:txBody>
          <a:bodyPr>
            <a:normAutofit fontScale="47500" lnSpcReduction="20000"/>
          </a:bodyPr>
          <a:lstStyle/>
          <a:p>
            <a:pPr>
              <a:buClrTx/>
            </a:pPr>
            <a:r>
              <a:rPr lang="bg-BG" sz="4200" dirty="0" smtClean="0">
                <a:latin typeface="Arial" panose="020B0604020202020204" pitchFamily="34" charset="0"/>
                <a:cs typeface="Arial" panose="020B0604020202020204" pitchFamily="34" charset="0"/>
              </a:rPr>
              <a:t>Данните следва да са достоверни </a:t>
            </a:r>
            <a:r>
              <a:rPr lang="bg-BG" sz="4200" dirty="0">
                <a:latin typeface="Arial" panose="020B0604020202020204" pitchFamily="34" charset="0"/>
                <a:cs typeface="Arial" panose="020B0604020202020204" pitchFamily="34" charset="0"/>
              </a:rPr>
              <a:t>и достатъчни за идентифицирането на всички необходими мерки за постигане на съответствие </a:t>
            </a:r>
            <a:r>
              <a:rPr lang="bg-BG" sz="4200" dirty="0" smtClean="0">
                <a:latin typeface="Arial" panose="020B0604020202020204" pitchFamily="34" charset="0"/>
                <a:cs typeface="Arial" panose="020B0604020202020204" pitchFamily="34" charset="0"/>
              </a:rPr>
              <a:t>със законодателство </a:t>
            </a:r>
            <a:r>
              <a:rPr lang="bg-BG" sz="4200" dirty="0">
                <a:latin typeface="Arial" panose="020B0604020202020204" pitchFamily="34" charset="0"/>
                <a:cs typeface="Arial" panose="020B0604020202020204" pitchFamily="34" charset="0"/>
              </a:rPr>
              <a:t>в областта на питейните води, отвеждането и пречистването на отпадъчни </a:t>
            </a:r>
            <a:r>
              <a:rPr lang="bg-BG" sz="4200" dirty="0" smtClean="0">
                <a:latin typeface="Arial" panose="020B0604020202020204" pitchFamily="34" charset="0"/>
                <a:cs typeface="Arial" panose="020B0604020202020204" pitchFamily="34" charset="0"/>
              </a:rPr>
              <a:t>води;</a:t>
            </a:r>
          </a:p>
          <a:p>
            <a:pPr>
              <a:buClrTx/>
            </a:pPr>
            <a:r>
              <a:rPr lang="bg-BG" sz="4200" dirty="0" smtClean="0">
                <a:latin typeface="Arial" panose="020B0604020202020204" pitchFamily="34" charset="0"/>
                <a:cs typeface="Arial" panose="020B0604020202020204" pitchFamily="34" charset="0"/>
              </a:rPr>
              <a:t>Лабораторни </a:t>
            </a:r>
            <a:r>
              <a:rPr lang="bg-BG" sz="4200" dirty="0">
                <a:latin typeface="Arial" panose="020B0604020202020204" pitchFamily="34" charset="0"/>
                <a:cs typeface="Arial" panose="020B0604020202020204" pitchFamily="34" charset="0"/>
              </a:rPr>
              <a:t>и теренни </a:t>
            </a:r>
            <a:r>
              <a:rPr lang="bg-BG" sz="4200" dirty="0" smtClean="0">
                <a:latin typeface="Arial" panose="020B0604020202020204" pitchFamily="34" charset="0"/>
                <a:cs typeface="Arial" panose="020B0604020202020204" pitchFamily="34" charset="0"/>
              </a:rPr>
              <a:t>измервания за качеството </a:t>
            </a:r>
            <a:r>
              <a:rPr lang="bg-BG" sz="4200" dirty="0">
                <a:latin typeface="Arial" panose="020B0604020202020204" pitchFamily="34" charset="0"/>
                <a:cs typeface="Arial" panose="020B0604020202020204" pitchFamily="34" charset="0"/>
              </a:rPr>
              <a:t>на водите, параметрите и състоянието на </a:t>
            </a:r>
            <a:r>
              <a:rPr lang="bg-BG" sz="4200" dirty="0" err="1">
                <a:latin typeface="Arial" panose="020B0604020202020204" pitchFamily="34" charset="0"/>
                <a:cs typeface="Arial" panose="020B0604020202020204" pitchFamily="34" charset="0"/>
              </a:rPr>
              <a:t>ВиК</a:t>
            </a:r>
            <a:r>
              <a:rPr lang="bg-BG" sz="4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4200" dirty="0" smtClean="0">
                <a:latin typeface="Arial" panose="020B0604020202020204" pitchFamily="34" charset="0"/>
                <a:cs typeface="Arial" panose="020B0604020202020204" pitchFamily="34" charset="0"/>
              </a:rPr>
              <a:t>инфраструктурата;</a:t>
            </a:r>
          </a:p>
          <a:p>
            <a:pPr>
              <a:spcAft>
                <a:spcPts val="600"/>
              </a:spcAft>
              <a:buClrTx/>
            </a:pPr>
            <a:r>
              <a:rPr lang="bg-BG" sz="4200" dirty="0" smtClean="0">
                <a:latin typeface="Arial" panose="020B0604020202020204" pitchFamily="34" charset="0"/>
                <a:cs typeface="Arial" panose="020B0604020202020204" pitchFamily="34" charset="0"/>
              </a:rPr>
              <a:t>Допълнителни </a:t>
            </a:r>
            <a:r>
              <a:rPr lang="bg-BG" sz="4200" dirty="0">
                <a:latin typeface="Arial" panose="020B0604020202020204" pitchFamily="34" charset="0"/>
                <a:cs typeface="Arial" panose="020B0604020202020204" pitchFamily="34" charset="0"/>
              </a:rPr>
              <a:t>измервания и </a:t>
            </a:r>
            <a:r>
              <a:rPr lang="bg-BG" sz="42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проучвания</a:t>
            </a:r>
            <a:r>
              <a:rPr lang="bg-BG" sz="4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>
              <a:spcAft>
                <a:spcPts val="600"/>
              </a:spcAft>
              <a:buClrTx/>
            </a:pPr>
            <a:r>
              <a:rPr lang="bg-BG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Измервания на поток, налягане и загуби в системите; 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Tx/>
            </a:pPr>
            <a:r>
              <a:rPr lang="bg-BG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Течове, инфилтрация на отпадъчни води, промишлени потоци на отпадъчни води, вкл. взимане на проби и анализ на резултатите от измерените потоци, наводнения, причинени от проблеми при функционирането на канализацията;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Tx/>
            </a:pPr>
            <a:r>
              <a:rPr lang="bg-BG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Геодезични измервания, 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Tx/>
            </a:pPr>
            <a:r>
              <a:rPr lang="bg-BG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Геоложки и хидрогеоложки измервания и проучвания;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Tx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CCTV</a:t>
            </a:r>
            <a:r>
              <a:rPr lang="bg-BG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проучвания, там където се предвиждат мерки за рехабилитация на мрежата;</a:t>
            </a:r>
          </a:p>
          <a:p>
            <a:pPr lvl="1">
              <a:buClrTx/>
            </a:pPr>
            <a:r>
              <a:rPr lang="bg-BG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Др.</a:t>
            </a:r>
          </a:p>
          <a:p>
            <a:pPr lvl="1">
              <a:buClrTx/>
            </a:pPr>
            <a:endParaRPr lang="en-US" dirty="0"/>
          </a:p>
          <a:p>
            <a:pPr>
              <a:buClrTx/>
            </a:pPr>
            <a:endParaRPr lang="bg-BG" sz="2000" dirty="0" smtClean="0">
              <a:solidFill>
                <a:srgbClr val="000000"/>
              </a:solidFill>
            </a:endParaRPr>
          </a:p>
          <a:p>
            <a:pPr>
              <a:buClrTx/>
            </a:pPr>
            <a:endParaRPr lang="bg-BG" sz="2000" dirty="0">
              <a:solidFill>
                <a:srgbClr val="000000"/>
              </a:solidFill>
            </a:endParaRPr>
          </a:p>
          <a:p>
            <a:pPr>
              <a:buClrTx/>
            </a:pP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152400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274320" lvl="1" indent="-274320">
              <a:buClr>
                <a:schemeClr val="accent3"/>
              </a:buClr>
              <a:buSzPct val="95000"/>
            </a:pPr>
            <a:r>
              <a:rPr lang="bg-BG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Достатъчност на данните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576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8308"/>
            <a:ext cx="8229600" cy="5333492"/>
          </a:xfrm>
          <a:ln w="25400">
            <a:solidFill>
              <a:schemeClr val="bg2">
                <a:lumMod val="75000"/>
              </a:schemeClr>
            </a:solidFill>
          </a:ln>
        </p:spPr>
        <p:txBody>
          <a:bodyPr>
            <a:normAutofit fontScale="25000" lnSpcReduction="20000"/>
          </a:bodyPr>
          <a:lstStyle/>
          <a:p>
            <a:pPr>
              <a:buClrTx/>
            </a:pPr>
            <a:r>
              <a:rPr lang="bg-BG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Водоснабдителни системи и съоръжения, вкл. ПСПВ </a:t>
            </a:r>
            <a:endParaRPr lang="bg-BG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0">
              <a:buClrTx/>
              <a:buNone/>
            </a:pPr>
            <a:r>
              <a:rPr lang="bg-BG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bg-BG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параметри;</a:t>
            </a: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7675" indent="-92075">
              <a:buClrTx/>
              <a:buNone/>
            </a:pPr>
            <a:r>
              <a:rPr lang="en-US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bg-BG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капацитет</a:t>
            </a:r>
            <a:r>
              <a:rPr lang="bg-BG" sz="6400" dirty="0">
                <a:latin typeface="Arial" panose="020B0604020202020204" pitchFamily="34" charset="0"/>
                <a:cs typeface="Arial" panose="020B0604020202020204" pitchFamily="34" charset="0"/>
              </a:rPr>
              <a:t>, енергийна ефективност, производителност, практики по поддръжка, възраст, качество на материалите и оборудването </a:t>
            </a:r>
            <a:endParaRPr lang="en-US" sz="6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0">
              <a:buClrTx/>
              <a:buNone/>
            </a:pPr>
            <a:r>
              <a:rPr lang="bg-BG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-загуби </a:t>
            </a:r>
            <a:r>
              <a:rPr lang="bg-BG" sz="6400" dirty="0">
                <a:latin typeface="Arial" panose="020B0604020202020204" pitchFamily="34" charset="0"/>
                <a:cs typeface="Arial" panose="020B0604020202020204" pitchFamily="34" charset="0"/>
              </a:rPr>
              <a:t>на вода</a:t>
            </a:r>
            <a:r>
              <a:rPr lang="bg-BG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bg-BG" sz="6400" dirty="0">
                <a:latin typeface="Arial" panose="020B0604020202020204" pitchFamily="34" charset="0"/>
                <a:cs typeface="Arial" panose="020B0604020202020204" pitchFamily="34" charset="0"/>
              </a:rPr>
              <a:t>оценка на методите за откриване и възстановяване на </a:t>
            </a:r>
            <a:r>
              <a:rPr lang="bg-BG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аварии;</a:t>
            </a:r>
          </a:p>
          <a:p>
            <a:pPr marL="355600" indent="0">
              <a:buClrTx/>
              <a:buNone/>
            </a:pPr>
            <a:r>
              <a:rPr lang="bg-BG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-качество на питейните води;</a:t>
            </a:r>
          </a:p>
          <a:p>
            <a:pPr marL="355600" indent="0">
              <a:buClrTx/>
              <a:buNone/>
            </a:pPr>
            <a:r>
              <a:rPr lang="bg-BG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-воден баланс;</a:t>
            </a:r>
          </a:p>
          <a:p>
            <a:pPr marL="355600" indent="0">
              <a:buClrTx/>
              <a:buNone/>
            </a:pPr>
            <a:r>
              <a:rPr lang="bg-BG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-оценка на настоящо и бъдещо функциониране на системите;</a:t>
            </a:r>
          </a:p>
          <a:p>
            <a:pPr marL="355600" indent="0">
              <a:buClrTx/>
              <a:buNone/>
            </a:pPr>
            <a:r>
              <a:rPr lang="bg-BG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-др.</a:t>
            </a:r>
          </a:p>
          <a:p>
            <a:pPr>
              <a:buClrTx/>
            </a:pPr>
            <a:r>
              <a:rPr lang="bg-BG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Канализационни системи и съоръжения</a:t>
            </a:r>
          </a:p>
          <a:p>
            <a:pPr marL="355600" indent="0">
              <a:buClrTx/>
              <a:buNone/>
            </a:pPr>
            <a:r>
              <a:rPr lang="bg-BG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bg-BG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параметри</a:t>
            </a:r>
            <a:r>
              <a:rPr lang="bg-BG" sz="6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7675" indent="-92075">
              <a:buClrTx/>
              <a:buNone/>
            </a:pPr>
            <a:r>
              <a:rPr lang="bg-BG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-капацитет</a:t>
            </a:r>
            <a:r>
              <a:rPr lang="bg-BG" sz="6400" dirty="0">
                <a:latin typeface="Arial" panose="020B0604020202020204" pitchFamily="34" charset="0"/>
                <a:cs typeface="Arial" panose="020B0604020202020204" pitchFamily="34" charset="0"/>
              </a:rPr>
              <a:t>, енергийна ефективност, производителност, практики по поддръжка, възраст, качество на материалите и </a:t>
            </a:r>
            <a:r>
              <a:rPr lang="bg-BG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оборудването;</a:t>
            </a:r>
          </a:p>
          <a:p>
            <a:pPr marL="355600" indent="0">
              <a:buClrTx/>
              <a:buNone/>
            </a:pPr>
            <a:r>
              <a:rPr lang="bg-BG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- анализ </a:t>
            </a:r>
            <a:r>
              <a:rPr lang="bg-BG" sz="6400" dirty="0">
                <a:latin typeface="Arial" panose="020B0604020202020204" pitchFamily="34" charset="0"/>
                <a:cs typeface="Arial" panose="020B0604020202020204" pitchFamily="34" charset="0"/>
              </a:rPr>
              <a:t>на инфилтрацията и </a:t>
            </a:r>
            <a:r>
              <a:rPr lang="bg-BG" sz="6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ексфилтрацията</a:t>
            </a:r>
            <a:r>
              <a:rPr lang="bg-BG" sz="6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bg-BG" sz="6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0">
              <a:buClrTx/>
              <a:buNone/>
            </a:pPr>
            <a:r>
              <a:rPr lang="bg-BG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-оценка </a:t>
            </a:r>
            <a:r>
              <a:rPr lang="bg-BG" sz="6400" dirty="0">
                <a:latin typeface="Arial" panose="020B0604020202020204" pitchFamily="34" charset="0"/>
                <a:cs typeface="Arial" panose="020B0604020202020204" pitchFamily="34" charset="0"/>
              </a:rPr>
              <a:t>на настоящето и бъдещото функциониране на канализационна </a:t>
            </a:r>
            <a:r>
              <a:rPr lang="bg-BG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система;</a:t>
            </a:r>
          </a:p>
          <a:p>
            <a:pPr marL="355600" indent="0">
              <a:buClrTx/>
              <a:buNone/>
            </a:pPr>
            <a:r>
              <a:rPr lang="bg-BG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-др.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bg-BG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Промишлени отпадъчни води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bg-BG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Регионални генерални планове за </a:t>
            </a:r>
            <a:r>
              <a:rPr lang="bg-BG" sz="9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ВиК</a:t>
            </a:r>
            <a:endParaRPr lang="bg-BG" sz="9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ClrTx/>
              <a:buNone/>
            </a:pP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Tx/>
            </a:pPr>
            <a:endParaRPr lang="en-US" dirty="0"/>
          </a:p>
          <a:p>
            <a:pPr>
              <a:buClrTx/>
            </a:pPr>
            <a:endParaRPr lang="bg-BG" sz="2000" dirty="0" smtClean="0">
              <a:solidFill>
                <a:srgbClr val="000000"/>
              </a:solidFill>
            </a:endParaRPr>
          </a:p>
          <a:p>
            <a:pPr>
              <a:buClrTx/>
            </a:pPr>
            <a:endParaRPr lang="bg-BG" sz="2000" dirty="0">
              <a:solidFill>
                <a:srgbClr val="000000"/>
              </a:solidFill>
            </a:endParaRPr>
          </a:p>
          <a:p>
            <a:pPr>
              <a:buClrTx/>
            </a:pP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152400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274320" lvl="1" indent="-274320">
              <a:buClr>
                <a:schemeClr val="accent3"/>
              </a:buClr>
              <a:buSzPct val="95000"/>
            </a:pPr>
            <a:r>
              <a:rPr lang="bg-BG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Анализи </a:t>
            </a:r>
            <a:r>
              <a:rPr lang="bg-BG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 мерки за постигане на съответствие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756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24">
      <a:dk1>
        <a:sysClr val="windowText" lastClr="000000"/>
      </a:dk1>
      <a:lt1>
        <a:sysClr val="window" lastClr="FFFFFF"/>
      </a:lt1>
      <a:dk2>
        <a:srgbClr val="716B00"/>
      </a:dk2>
      <a:lt2>
        <a:srgbClr val="FFD965"/>
      </a:lt2>
      <a:accent1>
        <a:srgbClr val="FFC000"/>
      </a:accent1>
      <a:accent2>
        <a:srgbClr val="FFC000"/>
      </a:accent2>
      <a:accent3>
        <a:srgbClr val="C9DA91"/>
      </a:accent3>
      <a:accent4>
        <a:srgbClr val="FFC000"/>
      </a:accent4>
      <a:accent5>
        <a:srgbClr val="FFF654"/>
      </a:accent5>
      <a:accent6>
        <a:srgbClr val="FFF210"/>
      </a:accent6>
      <a:hlink>
        <a:srgbClr val="E2D700"/>
      </a:hlink>
      <a:folHlink>
        <a:srgbClr val="FFF66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686</TotalTime>
  <Words>1581</Words>
  <Application>Microsoft Office PowerPoint</Application>
  <PresentationFormat>On-screen Show (4:3)</PresentationFormat>
  <Paragraphs>267</Paragraphs>
  <Slides>22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Flow</vt:lpstr>
      <vt:lpstr> Регионални прединвестиционни проучвания</vt:lpstr>
      <vt:lpstr>Завършва реформата в отрасъл ВиК</vt:lpstr>
      <vt:lpstr>Инвестиции в отрасъла </vt:lpstr>
      <vt:lpstr>PowerPoint Presentation</vt:lpstr>
      <vt:lpstr>РПИП и формуляри за кандидатстване за финансиране от ОПОС 2014-2020 г.</vt:lpstr>
      <vt:lpstr>PowerPoint Presentation</vt:lpstr>
      <vt:lpstr>Събиране на данни  </vt:lpstr>
      <vt:lpstr>PowerPoint Presentation</vt:lpstr>
      <vt:lpstr>PowerPoint Presentation</vt:lpstr>
      <vt:lpstr>Сравнение на вариантите</vt:lpstr>
      <vt:lpstr>Прединвестиционни проучвания</vt:lpstr>
      <vt:lpstr>  Формуляр за кандидатстване за европейско финансиране за агломерациите над 10 хил. е.ж.</vt:lpstr>
      <vt:lpstr>  Идейни проекти</vt:lpstr>
      <vt:lpstr>ФАЗА III</vt:lpstr>
      <vt:lpstr>Срокове за предаване</vt:lpstr>
      <vt:lpstr>Качество на проектите</vt:lpstr>
      <vt:lpstr>Контрол на техническото качество</vt:lpstr>
      <vt:lpstr>Управителен комитет</vt:lpstr>
      <vt:lpstr>JASPERS </vt:lpstr>
      <vt:lpstr>График</vt:lpstr>
      <vt:lpstr>Изграждане на административен капацитет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Nevena Ivanova</dc:creator>
  <cp:lastModifiedBy>Daniela Georgieva</cp:lastModifiedBy>
  <cp:revision>321</cp:revision>
  <dcterms:created xsi:type="dcterms:W3CDTF">2006-08-16T00:00:00Z</dcterms:created>
  <dcterms:modified xsi:type="dcterms:W3CDTF">2016-05-16T11:11:31Z</dcterms:modified>
</cp:coreProperties>
</file>