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charts/chart17.xml" ContentType="application/vnd.openxmlformats-officedocument.drawingml.chart+xml"/>
  <Override PartName="/ppt/charts/chart26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theme/themeOverride6.xml" ContentType="application/vnd.openxmlformats-officedocument.themeOverride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8" r:id="rId2"/>
    <p:sldId id="261" r:id="rId3"/>
    <p:sldId id="262" r:id="rId4"/>
    <p:sldId id="263" r:id="rId5"/>
    <p:sldId id="300" r:id="rId6"/>
    <p:sldId id="274" r:id="rId7"/>
    <p:sldId id="268" r:id="rId8"/>
    <p:sldId id="283" r:id="rId9"/>
    <p:sldId id="277" r:id="rId10"/>
    <p:sldId id="285" r:id="rId11"/>
    <p:sldId id="286" r:id="rId12"/>
    <p:sldId id="278" r:id="rId13"/>
    <p:sldId id="288" r:id="rId14"/>
    <p:sldId id="290" r:id="rId15"/>
    <p:sldId id="291" r:id="rId16"/>
    <p:sldId id="293" r:id="rId17"/>
    <p:sldId id="294" r:id="rId18"/>
    <p:sldId id="301" r:id="rId19"/>
    <p:sldId id="298" r:id="rId20"/>
    <p:sldId id="299" r:id="rId21"/>
    <p:sldId id="270" r:id="rId22"/>
    <p:sldId id="302" r:id="rId23"/>
    <p:sldId id="303" r:id="rId24"/>
    <p:sldId id="305" r:id="rId25"/>
    <p:sldId id="306" r:id="rId26"/>
    <p:sldId id="304" r:id="rId27"/>
    <p:sldId id="308" r:id="rId28"/>
    <p:sldId id="307" r:id="rId29"/>
    <p:sldId id="314" r:id="rId30"/>
    <p:sldId id="310" r:id="rId31"/>
    <p:sldId id="311" r:id="rId32"/>
    <p:sldId id="312" r:id="rId33"/>
    <p:sldId id="315" r:id="rId34"/>
    <p:sldId id="271" r:id="rId35"/>
    <p:sldId id="292" r:id="rId36"/>
  </p:sldIdLst>
  <p:sldSz cx="12192000" cy="6858000"/>
  <p:notesSz cx="9926638" cy="6797675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FFCC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8782" autoAdjust="0"/>
  </p:normalViewPr>
  <p:slideViewPr>
    <p:cSldViewPr snapToGrid="0">
      <p:cViewPr>
        <p:scale>
          <a:sx n="66" d="100"/>
          <a:sy n="66" d="100"/>
        </p:scale>
        <p:origin x="-2310" y="-1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6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0.xlsx"/><Relationship Id="rId1" Type="http://schemas.openxmlformats.org/officeDocument/2006/relationships/themeOverride" Target="../theme/themeOverride3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1.xlsx"/><Relationship Id="rId1" Type="http://schemas.openxmlformats.org/officeDocument/2006/relationships/themeOverride" Target="../theme/themeOverride4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0.xlsx"/><Relationship Id="rId1" Type="http://schemas.openxmlformats.org/officeDocument/2006/relationships/themeOverride" Target="../theme/themeOverride5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1.xlsx"/><Relationship Id="rId1" Type="http://schemas.openxmlformats.org/officeDocument/2006/relationships/themeOverride" Target="../theme/themeOverride6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2.xlsx"/><Relationship Id="rId1" Type="http://schemas.openxmlformats.org/officeDocument/2006/relationships/themeOverride" Target="../theme/themeOverride7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7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8.xlsx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9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bg-BG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3462259996165278E-2"/>
          <c:y val="0.10904228755830866"/>
          <c:w val="0.4860480283359746"/>
          <c:h val="0.7210050963118697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Национално</c:v>
                </c:pt>
              </c:strCache>
            </c:strRef>
          </c:tx>
          <c:explosion val="5"/>
          <c:dPt>
            <c:idx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chemeClr val="accent1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Lbls>
            <c:dLbl>
              <c:idx val="3"/>
              <c:layout>
                <c:manualLayout>
                  <c:x val="-1.222481657346455E-2"/>
                  <c:y val="-3.510568888570445E-2"/>
                </c:manualLayout>
              </c:layout>
              <c:showVal val="1"/>
            </c:dLbl>
            <c:dLbl>
              <c:idx val="4"/>
              <c:layout>
                <c:manualLayout>
                  <c:x val="5.3092343673749987E-2"/>
                  <c:y val="-4.0776065058020089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bg-BG"/>
              </a:p>
            </c:txPr>
            <c:showVal val="1"/>
            <c:showLeaderLines val="1"/>
          </c:dLbls>
          <c:cat>
            <c:strRef>
              <c:f>Sheet1!$A$2:$A$6</c:f>
              <c:strCache>
                <c:ptCount val="5"/>
                <c:pt idx="0">
                  <c:v>С лек автомобил \като шофьор\</c:v>
                </c:pt>
                <c:pt idx="1">
                  <c:v>С лек автомобил \като пътник\</c:v>
                </c:pt>
                <c:pt idx="2">
                  <c:v>С автобус \като пътник\</c:v>
                </c:pt>
                <c:pt idx="3">
                  <c:v>Със служебен автомобил\ камион\ автобус \като шофьор\</c:v>
                </c:pt>
                <c:pt idx="4">
                  <c:v>С друго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0.442</c:v>
                </c:pt>
                <c:pt idx="1">
                  <c:v>0.34500000000000008</c:v>
                </c:pt>
                <c:pt idx="2">
                  <c:v>0.16800000000000001</c:v>
                </c:pt>
                <c:pt idx="3">
                  <c:v>4.2000000000000023E-2</c:v>
                </c:pt>
                <c:pt idx="4">
                  <c:v>3.0000000000000014E-3</c:v>
                </c:pt>
              </c:numCache>
            </c:numRef>
          </c:val>
        </c:ser>
      </c:pie3DChart>
    </c:plotArea>
    <c:legend>
      <c:legendPos val="tr"/>
      <c:layout>
        <c:manualLayout>
          <c:xMode val="edge"/>
          <c:yMode val="edge"/>
          <c:x val="0.52676673338270841"/>
          <c:y val="3.4672935703317996E-2"/>
          <c:w val="0.46593145825066495"/>
          <c:h val="0.9002017810149292"/>
        </c:manualLayout>
      </c:layout>
      <c:txPr>
        <a:bodyPr/>
        <a:lstStyle/>
        <a:p>
          <a:pPr>
            <a:defRPr sz="2000" baseline="0">
              <a:latin typeface="Arial" panose="020B0604020202020204" pitchFamily="34" charset="0"/>
            </a:defRPr>
          </a:pPr>
          <a:endParaRPr lang="bg-BG"/>
        </a:p>
      </c:txPr>
    </c:legend>
    <c:plotVisOnly val="1"/>
    <c:dispBlanksAs val="zero"/>
  </c:chart>
  <c:txPr>
    <a:bodyPr/>
    <a:lstStyle/>
    <a:p>
      <a:pPr>
        <a:defRPr sz="1800"/>
      </a:pPr>
      <a:endParaRPr lang="bg-BG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bg-BG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0"/>
              <c:layout>
                <c:manualLayout>
                  <c:x val="2.3013066347938704E-2"/>
                  <c:y val="-3.8119002322657844E-2"/>
                </c:manualLayout>
              </c:layout>
              <c:showVal val="1"/>
            </c:dLbl>
            <c:dLbl>
              <c:idx val="1"/>
              <c:layout>
                <c:manualLayout>
                  <c:x val="2.7615679617526489E-2"/>
                  <c:y val="-4.4472169376434154E-2"/>
                </c:manualLayout>
              </c:layout>
              <c:showVal val="1"/>
            </c:dLbl>
            <c:dLbl>
              <c:idx val="2"/>
              <c:layout>
                <c:manualLayout>
                  <c:x val="2.0711759713144932E-2"/>
                  <c:y val="-3.8119002322657788E-2"/>
                </c:manualLayout>
              </c:layout>
              <c:showVal val="1"/>
            </c:dLbl>
            <c:showVal val="1"/>
          </c:dLbls>
          <c:cat>
            <c:strRef>
              <c:f>Sheet1!$A$2:$A$4</c:f>
              <c:strCache>
                <c:ptCount val="3"/>
                <c:pt idx="0">
                  <c:v>Да</c:v>
                </c:pt>
                <c:pt idx="1">
                  <c:v>Не</c:v>
                </c:pt>
                <c:pt idx="2">
                  <c:v>Не мога да преценя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0.85600000000000032</c:v>
                </c:pt>
                <c:pt idx="1">
                  <c:v>1.4999999999999998E-2</c:v>
                </c:pt>
                <c:pt idx="2">
                  <c:v>0.129</c:v>
                </c:pt>
              </c:numCache>
            </c:numRef>
          </c:val>
        </c:ser>
        <c:shape val="box"/>
        <c:axId val="140853248"/>
        <c:axId val="140854784"/>
        <c:axId val="0"/>
      </c:bar3DChart>
      <c:catAx>
        <c:axId val="140853248"/>
        <c:scaling>
          <c:orientation val="minMax"/>
        </c:scaling>
        <c:axPos val="b"/>
        <c:tickLblPos val="nextTo"/>
        <c:crossAx val="140854784"/>
        <c:crosses val="autoZero"/>
        <c:auto val="1"/>
        <c:lblAlgn val="ctr"/>
        <c:lblOffset val="100"/>
      </c:catAx>
      <c:valAx>
        <c:axId val="140854784"/>
        <c:scaling>
          <c:orientation val="minMax"/>
          <c:max val="1"/>
        </c:scaling>
        <c:axPos val="l"/>
        <c:majorGridlines/>
        <c:numFmt formatCode="0.0%" sourceLinked="1"/>
        <c:tickLblPos val="nextTo"/>
        <c:txPr>
          <a:bodyPr/>
          <a:lstStyle/>
          <a:p>
            <a:pPr>
              <a:defRPr sz="1400"/>
            </a:pPr>
            <a:endParaRPr lang="bg-BG"/>
          </a:p>
        </c:txPr>
        <c:crossAx val="140853248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bg-BG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bg-BG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90"/>
      <c:perspective val="30"/>
    </c:view3D>
    <c:plotArea>
      <c:layout>
        <c:manualLayout>
          <c:layoutTarget val="inner"/>
          <c:xMode val="edge"/>
          <c:yMode val="edge"/>
          <c:x val="3.9276833816825556E-2"/>
          <c:y val="8.2483000859726596E-2"/>
          <c:w val="0.90066657169498554"/>
          <c:h val="0.8782856958958397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5"/>
          <c:dPt>
            <c:idx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rgbClr val="C00000"/>
              </a:solidFill>
            </c:spPr>
          </c:dPt>
          <c:dPt>
            <c:idx val="3"/>
            <c:spPr>
              <a:solidFill>
                <a:schemeClr val="bg2">
                  <a:lumMod val="75000"/>
                </a:schemeClr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cat>
            <c:strRef>
              <c:f>Sheet1!$A$2:$A$5</c:f>
              <c:strCache>
                <c:ptCount val="4"/>
                <c:pt idx="0">
                  <c:v>Администрацията, която стопанисва републиканските пътища</c:v>
                </c:pt>
                <c:pt idx="1">
                  <c:v>Местната власт</c:v>
                </c:pt>
                <c:pt idx="2">
                  <c:v>Друг</c:v>
                </c:pt>
                <c:pt idx="3">
                  <c:v>Не мога да преценя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0.53600000000000003</c:v>
                </c:pt>
                <c:pt idx="1">
                  <c:v>0.21200000000000008</c:v>
                </c:pt>
                <c:pt idx="2">
                  <c:v>9.0000000000000028E-3</c:v>
                </c:pt>
                <c:pt idx="3">
                  <c:v>0.24300000000000008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bg-BG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bg-BG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3462259996165278E-2"/>
          <c:y val="0.10904228755830866"/>
          <c:w val="0.51525526959148493"/>
          <c:h val="0.7654798002672691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Рег.</c:v>
                </c:pt>
              </c:strCache>
            </c:strRef>
          </c:tx>
          <c:explosion val="5"/>
          <c:dPt>
            <c:idx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chemeClr val="accent1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Lbls>
            <c:dLbl>
              <c:idx val="3"/>
              <c:layout>
                <c:manualLayout>
                  <c:x val="-2.8045364353050675E-2"/>
                  <c:y val="-2.0280744580610778E-2"/>
                </c:manualLayout>
              </c:layout>
              <c:showVal val="1"/>
            </c:dLbl>
            <c:dLbl>
              <c:idx val="4"/>
              <c:layout>
                <c:manualLayout>
                  <c:x val="3.2403930672683441E-2"/>
                  <c:y val="-2.2986120125397941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bg-BG"/>
              </a:p>
            </c:txPr>
            <c:showVal val="1"/>
            <c:showLeaderLines val="1"/>
          </c:dLbls>
          <c:cat>
            <c:strRef>
              <c:f>Sheet1!$A$2:$A$6</c:f>
              <c:strCache>
                <c:ptCount val="5"/>
                <c:pt idx="0">
                  <c:v>С лек автомобил \като шофьор\</c:v>
                </c:pt>
                <c:pt idx="1">
                  <c:v>С лек автомобил \като пътник\</c:v>
                </c:pt>
                <c:pt idx="2">
                  <c:v>С автобус \като пътник\</c:v>
                </c:pt>
                <c:pt idx="3">
                  <c:v>Със служебен автомобил\ камион\ автобус \като шофьор\</c:v>
                </c:pt>
                <c:pt idx="4">
                  <c:v>С мотоциклет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0.47100000000000014</c:v>
                </c:pt>
                <c:pt idx="1">
                  <c:v>0.26400000000000001</c:v>
                </c:pt>
                <c:pt idx="2">
                  <c:v>0.253</c:v>
                </c:pt>
                <c:pt idx="3">
                  <c:v>9.0000000000000028E-3</c:v>
                </c:pt>
                <c:pt idx="4">
                  <c:v>2.0000000000000013E-3</c:v>
                </c:pt>
              </c:numCache>
            </c:numRef>
          </c:val>
        </c:ser>
      </c:pie3DChart>
    </c:plotArea>
    <c:legend>
      <c:legendPos val="tr"/>
      <c:layout>
        <c:manualLayout>
          <c:xMode val="edge"/>
          <c:yMode val="edge"/>
          <c:x val="0.52676673338270841"/>
          <c:y val="3.4672935703317996E-2"/>
          <c:w val="0.46593145825066495"/>
          <c:h val="0.9002017810149292"/>
        </c:manualLayout>
      </c:layout>
      <c:txPr>
        <a:bodyPr/>
        <a:lstStyle/>
        <a:p>
          <a:pPr>
            <a:defRPr sz="2000" baseline="0">
              <a:latin typeface="Arial" panose="020B0604020202020204" pitchFamily="34" charset="0"/>
            </a:defRPr>
          </a:pPr>
          <a:endParaRPr lang="bg-BG"/>
        </a:p>
      </c:txPr>
    </c:legend>
    <c:plotVisOnly val="1"/>
    <c:dispBlanksAs val="zero"/>
  </c:chart>
  <c:txPr>
    <a:bodyPr/>
    <a:lstStyle/>
    <a:p>
      <a:pPr>
        <a:defRPr sz="1800"/>
      </a:pPr>
      <a:endParaRPr lang="bg-BG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bg-BG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5951617008502716E-2"/>
          <c:y val="8.1645944192753964E-2"/>
          <c:w val="0.83703167782867294"/>
          <c:h val="0.8148269710040428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5"/>
          <c:dPt>
            <c:idx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chemeClr val="accent1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cat>
            <c:strRef>
              <c:f>Sheet1!$A$2:$A$3</c:f>
              <c:strCache>
                <c:ptCount val="2"/>
                <c:pt idx="0">
                  <c:v>Предимно по работа</c:v>
                </c:pt>
                <c:pt idx="1">
                  <c:v>Предимно по лични дела \за удоволствие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0.21400000000000008</c:v>
                </c:pt>
                <c:pt idx="1">
                  <c:v>0.78600000000000003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bg-BG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bg-BG"/>
  <c:chart>
    <c:autoTitleDeleted val="1"/>
    <c:plotArea>
      <c:layout>
        <c:manualLayout>
          <c:layoutTarget val="inner"/>
          <c:xMode val="edge"/>
          <c:yMode val="edge"/>
          <c:x val="4.8282935832784424E-2"/>
          <c:y val="0.17812077804843543"/>
          <c:w val="0.588902491232417"/>
          <c:h val="0.6988032916575392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rgbClr val="FF5050"/>
              </a:solidFill>
            </c:spPr>
          </c:dPt>
          <c:dPt>
            <c:idx val="5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layout>
                <c:manualLayout>
                  <c:x val="-1.1808483364592835E-2"/>
                  <c:y val="3.9305716736465011E-2"/>
                </c:manualLayout>
              </c:layout>
              <c:showVal val="1"/>
              <c:showCatName val="1"/>
              <c:separator>
</c:separator>
            </c:dLbl>
            <c:dLbl>
              <c:idx val="1"/>
              <c:layout>
                <c:manualLayout>
                  <c:x val="-0.17127769756756578"/>
                  <c:y val="-0.19148189592973772"/>
                </c:manualLayout>
              </c:layout>
              <c:showVal val="1"/>
              <c:showCatName val="1"/>
              <c:separator>
</c:separator>
            </c:dLbl>
            <c:dLbl>
              <c:idx val="2"/>
              <c:layout>
                <c:manualLayout>
                  <c:x val="0.14020772332342599"/>
                  <c:y val="-2.6650834724305683E-2"/>
                </c:manualLayout>
              </c:layout>
              <c:showVal val="1"/>
              <c:showCatName val="1"/>
              <c:separator>
</c:separator>
            </c:dLbl>
            <c:dLbl>
              <c:idx val="3"/>
              <c:layout>
                <c:manualLayout>
                  <c:x val="-0.13033798279971395"/>
                  <c:y val="0.16561454769726944"/>
                </c:manualLayout>
              </c:layout>
              <c:tx>
                <c:rich>
                  <a:bodyPr/>
                  <a:lstStyle/>
                  <a:p>
                    <a:r>
                      <a:rPr lang="bg-BG" dirty="0" err="1" smtClean="0"/>
                      <a:t>Задовол</a:t>
                    </a:r>
                    <a:r>
                      <a:rPr lang="bg-BG" dirty="0" smtClean="0"/>
                      <a:t>.</a:t>
                    </a:r>
                    <a:r>
                      <a:rPr lang="bg-BG" dirty="0"/>
                      <a:t>
</a:t>
                    </a:r>
                    <a:r>
                      <a:rPr lang="bg-BG" dirty="0" smtClean="0"/>
                      <a:t>16,8%</a:t>
                    </a:r>
                    <a:endParaRPr lang="bg-BG" dirty="0"/>
                  </a:p>
                </c:rich>
              </c:tx>
              <c:showVal val="1"/>
              <c:showCatName val="1"/>
              <c:separator>
</c:separator>
            </c:dLbl>
            <c:dLbl>
              <c:idx val="4"/>
              <c:layout>
                <c:manualLayout>
                  <c:x val="-7.6013316667055117E-2"/>
                  <c:y val="-0.1776716338702824"/>
                </c:manualLayout>
              </c:layout>
              <c:showVal val="1"/>
              <c:showCatName val="1"/>
              <c:separator>
</c:separator>
            </c:dLbl>
            <c:dLbl>
              <c:idx val="5"/>
              <c:layout>
                <c:manualLayout>
                  <c:x val="2.1040767368441394E-2"/>
                  <c:y val="-9.4265539682348604E-2"/>
                </c:manualLayout>
              </c:layout>
              <c:spPr>
                <a:solidFill>
                  <a:schemeClr val="bg1">
                    <a:lumMod val="75000"/>
                  </a:schemeClr>
                </a:solidFill>
              </c:spPr>
              <c:txPr>
                <a:bodyPr/>
                <a:lstStyle/>
                <a:p>
                  <a:pPr>
                    <a:defRPr sz="1600" b="1"/>
                  </a:pPr>
                  <a:endParaRPr lang="bg-BG"/>
                </a:p>
              </c:txPr>
              <c:showVal val="1"/>
              <c:showCatName val="1"/>
              <c:separator>
</c:separator>
            </c:dLbl>
            <c:txPr>
              <a:bodyPr/>
              <a:lstStyle/>
              <a:p>
                <a:pPr>
                  <a:defRPr sz="1600" b="1"/>
                </a:pPr>
                <a:endParaRPr lang="bg-BG"/>
              </a:p>
            </c:txPr>
            <c:showVal val="1"/>
            <c:showCatName val="1"/>
            <c:separator>
</c:separator>
            <c:showLeaderLines val="1"/>
          </c:dLbls>
          <c:cat>
            <c:strRef>
              <c:f>Sheet1!$A$2:$A$7</c:f>
              <c:strCache>
                <c:ptCount val="6"/>
                <c:pt idx="0">
                  <c:v>Отличен</c:v>
                </c:pt>
                <c:pt idx="1">
                  <c:v>Мн.добър</c:v>
                </c:pt>
                <c:pt idx="2">
                  <c:v>Добър</c:v>
                </c:pt>
                <c:pt idx="3">
                  <c:v>Задовол.</c:v>
                </c:pt>
                <c:pt idx="4">
                  <c:v>Лош</c:v>
                </c:pt>
                <c:pt idx="5">
                  <c:v>Не пътувам в този участък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3.2000000000000021E-2</c:v>
                </c:pt>
                <c:pt idx="1">
                  <c:v>0.23</c:v>
                </c:pt>
                <c:pt idx="2">
                  <c:v>0.47600000000000015</c:v>
                </c:pt>
                <c:pt idx="3">
                  <c:v>0.16800000000000001</c:v>
                </c:pt>
                <c:pt idx="4">
                  <c:v>4.8000000000000001E-2</c:v>
                </c:pt>
                <c:pt idx="5">
                  <c:v>4.5999999999999999E-2</c:v>
                </c:pt>
              </c:numCache>
            </c:numRef>
          </c:val>
        </c:ser>
        <c:firstSliceAng val="90"/>
      </c:pieChart>
    </c:plotArea>
    <c:plotVisOnly val="1"/>
    <c:dispBlanksAs val="zero"/>
  </c:chart>
  <c:txPr>
    <a:bodyPr/>
    <a:lstStyle/>
    <a:p>
      <a:pPr>
        <a:defRPr sz="1800"/>
      </a:pPr>
      <a:endParaRPr lang="bg-BG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bg-BG"/>
  <c:chart>
    <c:autoTitleDeleted val="1"/>
    <c:plotArea>
      <c:layout>
        <c:manualLayout>
          <c:layoutTarget val="inner"/>
          <c:xMode val="edge"/>
          <c:yMode val="edge"/>
          <c:x val="4.8282935832784424E-2"/>
          <c:y val="0.17812077804843543"/>
          <c:w val="0.588902491232417"/>
          <c:h val="0.6988032916575392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rgbClr val="FF5050"/>
              </a:solidFill>
            </c:spPr>
          </c:dPt>
          <c:dPt>
            <c:idx val="5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2.3280656281727159E-2"/>
                  <c:y val="-2.8199366705229986E-3"/>
                </c:manualLayout>
              </c:layout>
              <c:showVal val="1"/>
              <c:showCatName val="1"/>
              <c:separator>
</c:separator>
            </c:dLbl>
            <c:dLbl>
              <c:idx val="2"/>
              <c:layout>
                <c:manualLayout>
                  <c:x val="-0.15213457978776254"/>
                  <c:y val="-6.8937078530241877E-2"/>
                </c:manualLayout>
              </c:layout>
              <c:showVal val="1"/>
              <c:showCatName val="1"/>
              <c:separator>
</c:separator>
            </c:dLbl>
            <c:dLbl>
              <c:idx val="3"/>
              <c:layout>
                <c:manualLayout>
                  <c:x val="0.10074511675185854"/>
                  <c:y val="-0.2016728550744645"/>
                </c:manualLayout>
              </c:layout>
              <c:tx>
                <c:rich>
                  <a:bodyPr/>
                  <a:lstStyle/>
                  <a:p>
                    <a:r>
                      <a:rPr lang="bg-BG" dirty="0" err="1" smtClean="0"/>
                      <a:t>Задовол</a:t>
                    </a:r>
                    <a:r>
                      <a:rPr lang="bg-BG" dirty="0" smtClean="0"/>
                      <a:t>.</a:t>
                    </a:r>
                    <a:r>
                      <a:rPr lang="bg-BG" dirty="0"/>
                      <a:t>
</a:t>
                    </a:r>
                    <a:r>
                      <a:rPr lang="bg-BG" dirty="0" smtClean="0"/>
                      <a:t>29,4%</a:t>
                    </a:r>
                    <a:endParaRPr lang="bg-BG" dirty="0"/>
                  </a:p>
                </c:rich>
              </c:tx>
              <c:showVal val="1"/>
              <c:showCatName val="1"/>
              <c:separator>
</c:separator>
            </c:dLbl>
            <c:dLbl>
              <c:idx val="5"/>
              <c:layout>
                <c:manualLayout>
                  <c:x val="2.8656921228119902E-3"/>
                  <c:y val="-0.10313463750495286"/>
                </c:manualLayout>
              </c:layout>
              <c:spPr>
                <a:solidFill>
                  <a:schemeClr val="bg1">
                    <a:lumMod val="75000"/>
                  </a:schemeClr>
                </a:solidFill>
              </c:spPr>
              <c:txPr>
                <a:bodyPr/>
                <a:lstStyle/>
                <a:p>
                  <a:pPr>
                    <a:defRPr sz="1600" b="1"/>
                  </a:pPr>
                  <a:endParaRPr lang="bg-BG"/>
                </a:p>
              </c:txPr>
              <c:showVal val="1"/>
              <c:showCatName val="1"/>
              <c:separator>
</c:separator>
            </c:dLbl>
            <c:txPr>
              <a:bodyPr/>
              <a:lstStyle/>
              <a:p>
                <a:pPr>
                  <a:defRPr sz="1600" b="1"/>
                </a:pPr>
                <a:endParaRPr lang="bg-BG"/>
              </a:p>
            </c:txPr>
            <c:showVal val="1"/>
            <c:showCatName val="1"/>
            <c:separator>
</c:separator>
            <c:showLeaderLines val="1"/>
          </c:dLbls>
          <c:cat>
            <c:strRef>
              <c:f>Sheet1!$A$2:$A$7</c:f>
              <c:strCache>
                <c:ptCount val="6"/>
                <c:pt idx="0">
                  <c:v>Отличен</c:v>
                </c:pt>
                <c:pt idx="1">
                  <c:v>Мн.добър</c:v>
                </c:pt>
                <c:pt idx="2">
                  <c:v>Добър</c:v>
                </c:pt>
                <c:pt idx="3">
                  <c:v>Задовол.</c:v>
                </c:pt>
                <c:pt idx="4">
                  <c:v>Лош</c:v>
                </c:pt>
                <c:pt idx="5">
                  <c:v>Не пътувам в този участък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</c:v>
                </c:pt>
                <c:pt idx="1">
                  <c:v>8.0000000000000071E-3</c:v>
                </c:pt>
                <c:pt idx="2">
                  <c:v>0.14000000000000001</c:v>
                </c:pt>
                <c:pt idx="3">
                  <c:v>0.29400000000000015</c:v>
                </c:pt>
                <c:pt idx="4">
                  <c:v>0.42800000000000021</c:v>
                </c:pt>
                <c:pt idx="5">
                  <c:v>0.13</c:v>
                </c:pt>
              </c:numCache>
            </c:numRef>
          </c:val>
        </c:ser>
        <c:firstSliceAng val="90"/>
      </c:pieChart>
    </c:plotArea>
    <c:plotVisOnly val="1"/>
    <c:dispBlanksAs val="zero"/>
  </c:chart>
  <c:txPr>
    <a:bodyPr/>
    <a:lstStyle/>
    <a:p>
      <a:pPr>
        <a:defRPr sz="1800"/>
      </a:pPr>
      <a:endParaRPr lang="bg-BG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bg-BG"/>
  <c:chart>
    <c:autoTitleDeleted val="1"/>
    <c:plotArea>
      <c:layout>
        <c:manualLayout>
          <c:layoutTarget val="inner"/>
          <c:xMode val="edge"/>
          <c:yMode val="edge"/>
          <c:x val="4.8282935832784424E-2"/>
          <c:y val="0.17812077804843543"/>
          <c:w val="0.588902491232417"/>
          <c:h val="0.6988032916575392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rgbClr val="FF5050"/>
              </a:solidFill>
            </c:spPr>
          </c:dPt>
          <c:dPt>
            <c:idx val="5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3.7699481161912744E-3"/>
                  <c:y val="1.0030624870816992E-2"/>
                </c:manualLayout>
              </c:layout>
              <c:showVal val="1"/>
              <c:showCatName val="1"/>
              <c:separator>
</c:separator>
            </c:dLbl>
            <c:dLbl>
              <c:idx val="1"/>
              <c:layout>
                <c:manualLayout>
                  <c:x val="-2.5877095602531361E-2"/>
                  <c:y val="8.5005338926421259E-2"/>
                </c:manualLayout>
              </c:layout>
              <c:showVal val="1"/>
              <c:showCatName val="1"/>
              <c:separator>
</c:separator>
            </c:dLbl>
            <c:dLbl>
              <c:idx val="2"/>
              <c:layout>
                <c:manualLayout>
                  <c:x val="0.11529867025506851"/>
                  <c:y val="-0.21205974987341028"/>
                </c:manualLayout>
              </c:layout>
              <c:showVal val="1"/>
              <c:showCatName val="1"/>
              <c:separator>
</c:separator>
            </c:dLbl>
            <c:dLbl>
              <c:idx val="3"/>
              <c:layout>
                <c:manualLayout>
                  <c:x val="8.2570041506229264E-2"/>
                  <c:y val="0.20464800351813361"/>
                </c:manualLayout>
              </c:layout>
              <c:tx>
                <c:rich>
                  <a:bodyPr/>
                  <a:lstStyle/>
                  <a:p>
                    <a:r>
                      <a:rPr lang="bg-BG" dirty="0" err="1" smtClean="0"/>
                      <a:t>Задовол</a:t>
                    </a:r>
                    <a:r>
                      <a:rPr lang="bg-BG" dirty="0" smtClean="0"/>
                      <a:t>.</a:t>
                    </a:r>
                    <a:r>
                      <a:rPr lang="bg-BG" dirty="0"/>
                      <a:t>
</a:t>
                    </a:r>
                    <a:r>
                      <a:rPr lang="bg-BG" dirty="0" smtClean="0"/>
                      <a:t>21,2%</a:t>
                    </a:r>
                    <a:endParaRPr lang="bg-BG" dirty="0"/>
                  </a:p>
                </c:rich>
              </c:tx>
              <c:showVal val="1"/>
              <c:showCatName val="1"/>
              <c:separator>
</c:separator>
            </c:dLbl>
            <c:dLbl>
              <c:idx val="4"/>
              <c:layout>
                <c:manualLayout>
                  <c:x val="-2.9488599586941271E-2"/>
                  <c:y val="8.6058012833401167E-3"/>
                </c:manualLayout>
              </c:layout>
              <c:showVal val="1"/>
              <c:showCatName val="1"/>
              <c:separator>
</c:separator>
            </c:dLbl>
            <c:dLbl>
              <c:idx val="5"/>
              <c:layout>
                <c:manualLayout>
                  <c:x val="8.0585707644203596E-3"/>
                  <c:y val="-8.314407827386075E-2"/>
                </c:manualLayout>
              </c:layout>
              <c:spPr>
                <a:solidFill>
                  <a:schemeClr val="bg1">
                    <a:lumMod val="75000"/>
                  </a:schemeClr>
                </a:solidFill>
              </c:spPr>
              <c:txPr>
                <a:bodyPr/>
                <a:lstStyle/>
                <a:p>
                  <a:pPr>
                    <a:defRPr sz="1600" b="1"/>
                  </a:pPr>
                  <a:endParaRPr lang="bg-BG"/>
                </a:p>
              </c:txPr>
              <c:showVal val="1"/>
              <c:showCatName val="1"/>
              <c:separator>
</c:separator>
            </c:dLbl>
            <c:txPr>
              <a:bodyPr/>
              <a:lstStyle/>
              <a:p>
                <a:pPr>
                  <a:defRPr sz="1600" b="1"/>
                </a:pPr>
                <a:endParaRPr lang="bg-BG"/>
              </a:p>
            </c:txPr>
            <c:showVal val="1"/>
            <c:showCatName val="1"/>
            <c:separator>
</c:separator>
            <c:showLeaderLines val="1"/>
          </c:dLbls>
          <c:cat>
            <c:strRef>
              <c:f>Sheet1!$A$2:$A$7</c:f>
              <c:strCache>
                <c:ptCount val="6"/>
                <c:pt idx="0">
                  <c:v>Отличен</c:v>
                </c:pt>
                <c:pt idx="1">
                  <c:v>Мн.добър</c:v>
                </c:pt>
                <c:pt idx="2">
                  <c:v>Добър</c:v>
                </c:pt>
                <c:pt idx="3">
                  <c:v>Задовол.</c:v>
                </c:pt>
                <c:pt idx="4">
                  <c:v>Лош</c:v>
                </c:pt>
                <c:pt idx="5">
                  <c:v>Не пътувам в този участък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4.0000000000000027E-3</c:v>
                </c:pt>
                <c:pt idx="1">
                  <c:v>0.112</c:v>
                </c:pt>
                <c:pt idx="2">
                  <c:v>0.48400000000000021</c:v>
                </c:pt>
                <c:pt idx="3">
                  <c:v>0.21200000000000008</c:v>
                </c:pt>
                <c:pt idx="4">
                  <c:v>4.3999999999999997E-2</c:v>
                </c:pt>
                <c:pt idx="5">
                  <c:v>0.14400000000000004</c:v>
                </c:pt>
              </c:numCache>
            </c:numRef>
          </c:val>
        </c:ser>
        <c:firstSliceAng val="90"/>
      </c:pieChart>
    </c:plotArea>
    <c:plotVisOnly val="1"/>
    <c:dispBlanksAs val="zero"/>
  </c:chart>
  <c:txPr>
    <a:bodyPr/>
    <a:lstStyle/>
    <a:p>
      <a:pPr>
        <a:defRPr sz="1800"/>
      </a:pPr>
      <a:endParaRPr lang="bg-BG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bg-BG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Рег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showVal val="1"/>
          </c:dLbls>
          <c:cat>
            <c:strRef>
              <c:f>Sheet1!$A$2:$A$5</c:f>
              <c:strCache>
                <c:ptCount val="4"/>
                <c:pt idx="0">
                  <c:v>Безопасността на движението</c:v>
                </c:pt>
                <c:pt idx="1">
                  <c:v>Скоростта на пътуване</c:v>
                </c:pt>
                <c:pt idx="2">
                  <c:v>Да няма спирания на движението</c:v>
                </c:pt>
                <c:pt idx="3">
                  <c:v>Не мога да преценя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0.85000000000000031</c:v>
                </c:pt>
                <c:pt idx="1">
                  <c:v>0.53800000000000003</c:v>
                </c:pt>
                <c:pt idx="2">
                  <c:v>0.42200000000000021</c:v>
                </c:pt>
                <c:pt idx="3">
                  <c:v>6.2000000000000027E-2</c:v>
                </c:pt>
              </c:numCache>
            </c:numRef>
          </c:val>
        </c:ser>
        <c:axId val="141392512"/>
        <c:axId val="141402496"/>
      </c:barChart>
      <c:catAx>
        <c:axId val="141392512"/>
        <c:scaling>
          <c:orientation val="maxMin"/>
        </c:scaling>
        <c:axPos val="l"/>
        <c:tickLblPos val="nextTo"/>
        <c:txPr>
          <a:bodyPr/>
          <a:lstStyle/>
          <a:p>
            <a:pPr>
              <a:defRPr sz="2000" b="1"/>
            </a:pPr>
            <a:endParaRPr lang="bg-BG"/>
          </a:p>
        </c:txPr>
        <c:crossAx val="141402496"/>
        <c:crosses val="autoZero"/>
        <c:auto val="1"/>
        <c:lblAlgn val="ctr"/>
        <c:lblOffset val="100"/>
      </c:catAx>
      <c:valAx>
        <c:axId val="141402496"/>
        <c:scaling>
          <c:orientation val="minMax"/>
          <c:max val="1"/>
          <c:min val="0"/>
        </c:scaling>
        <c:axPos val="t"/>
        <c:majorGridlines/>
        <c:minorGridlines>
          <c:spPr>
            <a:ln>
              <a:noFill/>
            </a:ln>
          </c:spPr>
        </c:minorGridlines>
        <c:numFmt formatCode="0.0%" sourceLinked="1"/>
        <c:tickLblPos val="nextTo"/>
        <c:txPr>
          <a:bodyPr/>
          <a:lstStyle/>
          <a:p>
            <a:pPr>
              <a:defRPr sz="1100" baseline="0">
                <a:latin typeface="Arial" panose="020B0604020202020204" pitchFamily="34" charset="0"/>
              </a:defRPr>
            </a:pPr>
            <a:endParaRPr lang="bg-BG"/>
          </a:p>
        </c:txPr>
        <c:crossAx val="141392512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bg-BG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bg-BG"/>
  <c:chart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Изобщо не съм информиран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2000" b="1"/>
                </a:pPr>
                <a:endParaRPr lang="bg-BG"/>
              </a:p>
            </c:txPr>
            <c:showVal val="1"/>
          </c:dLbls>
          <c:cat>
            <c:strRef>
              <c:f>Sheet1!$A$2</c:f>
              <c:strCache>
                <c:ptCount val="1"/>
                <c:pt idx="0">
                  <c:v>Национално изследване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0.47400000000000014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Малко съм информиран</c:v>
                </c:pt>
              </c:strCache>
            </c:strRef>
          </c:tx>
          <c:spPr>
            <a:solidFill>
              <a:srgbClr val="FF6600"/>
            </a:solidFill>
          </c:spPr>
          <c:dLbls>
            <c:txPr>
              <a:bodyPr/>
              <a:lstStyle/>
              <a:p>
                <a:pPr>
                  <a:defRPr sz="2000" b="1"/>
                </a:pPr>
                <a:endParaRPr lang="bg-BG"/>
              </a:p>
            </c:txPr>
            <c:showVal val="1"/>
          </c:dLbls>
          <c:cat>
            <c:strRef>
              <c:f>Sheet1!$A$2</c:f>
              <c:strCache>
                <c:ptCount val="1"/>
                <c:pt idx="0">
                  <c:v>Национално изследване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0.46200000000000002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Много съм информиран 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2.3850084379063288E-2"/>
                  <c:y val="-4.6700180753805463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bg-BG"/>
              </a:p>
            </c:txPr>
            <c:showVal val="1"/>
          </c:dLbls>
          <c:cat>
            <c:strRef>
              <c:f>Sheet1!$A$2</c:f>
              <c:strCache>
                <c:ptCount val="1"/>
                <c:pt idx="0">
                  <c:v>Национално изследване</c:v>
                </c:pt>
              </c:strCache>
            </c:strRef>
          </c:cat>
          <c:val>
            <c:numRef>
              <c:f>Sheet1!$D$2</c:f>
              <c:numCache>
                <c:formatCode>0.0%</c:formatCode>
                <c:ptCount val="1"/>
                <c:pt idx="0">
                  <c:v>6.4000000000000043E-2</c:v>
                </c:pt>
              </c:numCache>
            </c:numRef>
          </c:val>
        </c:ser>
        <c:shape val="cylinder"/>
        <c:axId val="141639040"/>
        <c:axId val="141644928"/>
        <c:axId val="0"/>
      </c:bar3DChart>
      <c:catAx>
        <c:axId val="141639040"/>
        <c:scaling>
          <c:orientation val="minMax"/>
        </c:scaling>
        <c:delete val="1"/>
        <c:axPos val="b"/>
        <c:tickLblPos val="none"/>
        <c:crossAx val="141644928"/>
        <c:crosses val="autoZero"/>
        <c:auto val="1"/>
        <c:lblAlgn val="ctr"/>
        <c:lblOffset val="100"/>
      </c:catAx>
      <c:valAx>
        <c:axId val="141644928"/>
        <c:scaling>
          <c:orientation val="minMax"/>
          <c:max val="1"/>
        </c:scaling>
        <c:axPos val="l"/>
        <c:majorGridlines/>
        <c:numFmt formatCode="0%" sourceLinked="1"/>
        <c:tickLblPos val="nextTo"/>
        <c:crossAx val="141639040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56029294288679454"/>
          <c:y val="0.11792612791355205"/>
          <c:w val="0.40723197470013078"/>
          <c:h val="0.38535738916980777"/>
        </c:manualLayout>
      </c:layout>
      <c:txPr>
        <a:bodyPr/>
        <a:lstStyle/>
        <a:p>
          <a:pPr>
            <a:defRPr b="1"/>
          </a:pPr>
          <a:endParaRPr lang="bg-BG"/>
        </a:p>
      </c:txPr>
    </c:legend>
    <c:plotVisOnly val="1"/>
    <c:dispBlanksAs val="gap"/>
  </c:chart>
  <c:txPr>
    <a:bodyPr/>
    <a:lstStyle/>
    <a:p>
      <a:pPr>
        <a:defRPr sz="1800"/>
      </a:pPr>
      <a:endParaRPr lang="bg-BG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bg-BG"/>
  <c:chart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Не мога да преценя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1.4320783290464963E-3"/>
                  <c:y val="-3.1474807885951202E-2"/>
                </c:manualLayout>
              </c:layout>
              <c:showVal val="1"/>
            </c:dLbl>
            <c:dLbl>
              <c:idx val="1"/>
              <c:layout>
                <c:manualLayout>
                  <c:x val="-1.4320783290464963E-3"/>
                  <c:y val="-3.4622288674546274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bg-BG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тунел</c:v>
                </c:pt>
                <c:pt idx="1">
                  <c:v>2 платна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0.43200000000000016</c:v>
                </c:pt>
                <c:pt idx="1">
                  <c:v>0.30400000000000021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Не</c:v>
                </c:pt>
              </c:strCache>
            </c:strRef>
          </c:tx>
          <c:spPr>
            <a:solidFill>
              <a:srgbClr val="FF5050"/>
            </a:solidFill>
          </c:spPr>
          <c:dLbls>
            <c:txPr>
              <a:bodyPr/>
              <a:lstStyle/>
              <a:p>
                <a:pPr>
                  <a:defRPr b="1"/>
                </a:pPr>
                <a:endParaRPr lang="bg-BG"/>
              </a:p>
            </c:txPr>
            <c:showVal val="1"/>
            <c:showSerName val="1"/>
            <c:separator>
</c:separator>
          </c:dLbls>
          <c:cat>
            <c:strRef>
              <c:f>Sheet1!$A$2:$A$3</c:f>
              <c:strCache>
                <c:ptCount val="2"/>
                <c:pt idx="0">
                  <c:v>тунел</c:v>
                </c:pt>
                <c:pt idx="1">
                  <c:v>2 платна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0.23</c:v>
                </c:pt>
                <c:pt idx="1">
                  <c:v>0.16400000000000001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Lbls>
            <c:txPr>
              <a:bodyPr/>
              <a:lstStyle/>
              <a:p>
                <a:pPr>
                  <a:defRPr sz="1800" b="1"/>
                </a:pPr>
                <a:endParaRPr lang="bg-BG"/>
              </a:p>
            </c:txPr>
            <c:showVal val="1"/>
            <c:showSerName val="1"/>
            <c:separator>
</c:separator>
          </c:dLbls>
          <c:cat>
            <c:strRef>
              <c:f>Sheet1!$A$2:$A$3</c:f>
              <c:strCache>
                <c:ptCount val="2"/>
                <c:pt idx="0">
                  <c:v>тунел</c:v>
                </c:pt>
                <c:pt idx="1">
                  <c:v>2 платна</c:v>
                </c:pt>
              </c:strCache>
            </c:strRef>
          </c:cat>
          <c:val>
            <c:numRef>
              <c:f>Sheet1!$D$2:$D$3</c:f>
              <c:numCache>
                <c:formatCode>0.0%</c:formatCode>
                <c:ptCount val="2"/>
                <c:pt idx="0">
                  <c:v>0.33800000000000024</c:v>
                </c:pt>
                <c:pt idx="1">
                  <c:v>0.53200000000000003</c:v>
                </c:pt>
              </c:numCache>
            </c:numRef>
          </c:val>
        </c:ser>
        <c:shape val="box"/>
        <c:axId val="141575680"/>
        <c:axId val="141577216"/>
        <c:axId val="0"/>
      </c:bar3DChart>
      <c:catAx>
        <c:axId val="141575680"/>
        <c:scaling>
          <c:orientation val="minMax"/>
        </c:scaling>
        <c:delete val="1"/>
        <c:axPos val="b"/>
        <c:tickLblPos val="none"/>
        <c:crossAx val="141577216"/>
        <c:crosses val="autoZero"/>
        <c:auto val="1"/>
        <c:lblAlgn val="ctr"/>
        <c:lblOffset val="100"/>
      </c:catAx>
      <c:valAx>
        <c:axId val="141577216"/>
        <c:scaling>
          <c:orientation val="minMax"/>
          <c:max val="1"/>
        </c:scaling>
        <c:axPos val="l"/>
        <c:majorGridlines/>
        <c:numFmt formatCode="0%" sourceLinked="1"/>
        <c:tickLblPos val="nextTo"/>
        <c:crossAx val="141575680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bg-BG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bg-BG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5951617008502716E-2"/>
          <c:y val="8.1645944192753964E-2"/>
          <c:w val="0.83703167782867294"/>
          <c:h val="0.8148269710040428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5"/>
          <c:dPt>
            <c:idx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chemeClr val="accent1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cat>
            <c:strRef>
              <c:f>Sheet1!$A$2:$A$3</c:f>
              <c:strCache>
                <c:ptCount val="2"/>
                <c:pt idx="0">
                  <c:v>Предимно по работа</c:v>
                </c:pt>
                <c:pt idx="1">
                  <c:v>Предимно по лични дела \за удоволствие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0.18400000000000008</c:v>
                </c:pt>
                <c:pt idx="1">
                  <c:v>0.81599999999999995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bg-BG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bg-BG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9624247070815051"/>
          <c:y val="6.8406201442676784E-2"/>
          <c:w val="0.36394138907686951"/>
          <c:h val="0.81120319645922334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Рег</c:v>
                </c:pt>
              </c:strCache>
            </c:strRef>
          </c:tx>
          <c:spPr>
            <a:solidFill>
              <a:srgbClr val="ED7D31"/>
            </a:solidFill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showVal val="1"/>
          </c:dLbls>
          <c:cat>
            <c:strRef>
              <c:f>Sheet1!$A$2:$A$5</c:f>
              <c:strCache>
                <c:ptCount val="4"/>
                <c:pt idx="0">
                  <c:v>Вариант А: Удвояване на съществуващия път</c:v>
                </c:pt>
                <c:pt idx="1">
                  <c:v>Вариант Б: Изграждане на тунел с дължина 15,4 км успоредно на дефилето</c:v>
                </c:pt>
                <c:pt idx="2">
                  <c:v>Вариант В: Изграждане на нов път с две платна, всяко от които с по две ленти за движение, и дължина 24 км източно от дефилето</c:v>
                </c:pt>
                <c:pt idx="3">
                  <c:v>Вариант Г: Изграждане на нов път с две ленти за движение в една посока източно от дефилето и запазване и използване на сега съществуващия път - за движение в другата посока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0.24600000000000002</c:v>
                </c:pt>
                <c:pt idx="1">
                  <c:v>0.16</c:v>
                </c:pt>
                <c:pt idx="2">
                  <c:v>0.2960000000000001</c:v>
                </c:pt>
                <c:pt idx="3">
                  <c:v>0.2980000000000001</c:v>
                </c:pt>
              </c:numCache>
            </c:numRef>
          </c:val>
        </c:ser>
        <c:axId val="141959552"/>
        <c:axId val="141961088"/>
      </c:barChart>
      <c:catAx>
        <c:axId val="141959552"/>
        <c:scaling>
          <c:orientation val="maxMin"/>
        </c:scaling>
        <c:axPos val="l"/>
        <c:tickLblPos val="nextTo"/>
        <c:txPr>
          <a:bodyPr/>
          <a:lstStyle/>
          <a:p>
            <a:pPr>
              <a:defRPr sz="1600" b="1">
                <a:latin typeface="+mn-lt"/>
              </a:defRPr>
            </a:pPr>
            <a:endParaRPr lang="bg-BG"/>
          </a:p>
        </c:txPr>
        <c:crossAx val="141961088"/>
        <c:crosses val="autoZero"/>
        <c:auto val="1"/>
        <c:lblAlgn val="ctr"/>
        <c:lblOffset val="100"/>
      </c:catAx>
      <c:valAx>
        <c:axId val="141961088"/>
        <c:scaling>
          <c:orientation val="minMax"/>
          <c:max val="1"/>
          <c:min val="0"/>
        </c:scaling>
        <c:axPos val="t"/>
        <c:majorGridlines/>
        <c:numFmt formatCode="0.0%" sourceLinked="1"/>
        <c:tickLblPos val="nextTo"/>
        <c:txPr>
          <a:bodyPr/>
          <a:lstStyle/>
          <a:p>
            <a:pPr>
              <a:defRPr sz="1100" baseline="0">
                <a:latin typeface="Arial" panose="020B0604020202020204" pitchFamily="34" charset="0"/>
              </a:defRPr>
            </a:pPr>
            <a:endParaRPr lang="bg-BG"/>
          </a:p>
        </c:txPr>
        <c:crossAx val="1419595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bg-BG"/>
    </a:p>
  </c:txPr>
  <c:externalData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bg-BG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90"/>
      <c:perspective val="30"/>
    </c:view3D>
    <c:plotArea>
      <c:layout>
        <c:manualLayout>
          <c:layoutTarget val="inner"/>
          <c:xMode val="edge"/>
          <c:yMode val="edge"/>
          <c:x val="3.9276833816825556E-2"/>
          <c:y val="8.2483000859726596E-2"/>
          <c:w val="0.90066657169498554"/>
          <c:h val="0.8782856958958397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5"/>
          <c:dPt>
            <c:idx val="0"/>
            <c:spPr>
              <a:solidFill>
                <a:srgbClr val="70AD47">
                  <a:lumMod val="40000"/>
                  <a:lumOff val="60000"/>
                </a:srgbClr>
              </a:solidFill>
            </c:spPr>
          </c:dPt>
          <c:dPt>
            <c:idx val="1"/>
            <c:spPr>
              <a:solidFill>
                <a:srgbClr val="4472C4">
                  <a:lumMod val="40000"/>
                  <a:lumOff val="60000"/>
                </a:srgbClr>
              </a:solidFill>
            </c:spPr>
          </c:dPt>
          <c:dPt>
            <c:idx val="2"/>
            <c:spPr>
              <a:solidFill>
                <a:srgbClr val="ED7D31">
                  <a:lumMod val="60000"/>
                  <a:lumOff val="40000"/>
                </a:srgbClr>
              </a:solidFill>
            </c:spPr>
          </c:dPt>
          <c:dPt>
            <c:idx val="3"/>
            <c:spPr>
              <a:solidFill>
                <a:schemeClr val="bg2">
                  <a:lumMod val="75000"/>
                </a:schemeClr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Lbls>
            <c:dLbl>
              <c:idx val="1"/>
              <c:layout>
                <c:manualLayout>
                  <c:x val="0.15811017146705356"/>
                  <c:y val="-0.23068166667432913"/>
                </c:manualLayout>
              </c:layout>
              <c:showVal val="1"/>
              <c:showCatName val="1"/>
              <c:separator>
</c:separator>
            </c:dLbl>
            <c:dLbl>
              <c:idx val="2"/>
              <c:layout>
                <c:manualLayout>
                  <c:x val="0.18145170690012441"/>
                  <c:y val="0.19969564757644448"/>
                </c:manualLayout>
              </c:layout>
              <c:showVal val="1"/>
              <c:showCatName val="1"/>
              <c:separator>
</c:separator>
            </c:dLbl>
            <c:txPr>
              <a:bodyPr/>
              <a:lstStyle/>
              <a:p>
                <a:pPr>
                  <a:defRPr sz="2000" b="1"/>
                </a:pPr>
                <a:endParaRPr lang="bg-BG"/>
              </a:p>
            </c:txPr>
            <c:showVal val="1"/>
            <c:showCatName val="1"/>
            <c:separator>
</c:separator>
            <c:showLeaderLines val="1"/>
          </c:dLbls>
          <c:cat>
            <c:strRef>
              <c:f>Sheet1!$A$2:$A$5</c:f>
              <c:strCache>
                <c:ptCount val="4"/>
                <c:pt idx="0">
                  <c:v>Ще се отрази изцяло положително</c:v>
                </c:pt>
                <c:pt idx="1">
                  <c:v>Ще се отрази по-скоро положително</c:v>
                </c:pt>
                <c:pt idx="2">
                  <c:v>Няма да се отрази</c:v>
                </c:pt>
                <c:pt idx="3">
                  <c:v>Не мога да преценя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0.17200000000000001</c:v>
                </c:pt>
                <c:pt idx="1">
                  <c:v>0.27400000000000002</c:v>
                </c:pt>
                <c:pt idx="2">
                  <c:v>0.39000000000000018</c:v>
                </c:pt>
                <c:pt idx="3">
                  <c:v>0.16400000000000001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bg-BG"/>
    </a:p>
  </c:txPr>
  <c:externalData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bg-BG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90"/>
      <c:perspective val="30"/>
    </c:view3D>
    <c:plotArea>
      <c:layout>
        <c:manualLayout>
          <c:layoutTarget val="inner"/>
          <c:xMode val="edge"/>
          <c:yMode val="edge"/>
          <c:x val="3.9276833816825556E-2"/>
          <c:y val="8.2483000859726596E-2"/>
          <c:w val="0.90066657169498554"/>
          <c:h val="0.8782856958958397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5"/>
          <c:dPt>
            <c:idx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rgbClr val="C00000"/>
              </a:solidFill>
            </c:spPr>
          </c:dPt>
          <c:dPt>
            <c:idx val="3"/>
            <c:spPr>
              <a:solidFill>
                <a:schemeClr val="bg2">
                  <a:lumMod val="75000"/>
                </a:schemeClr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cat>
            <c:strRef>
              <c:f>Sheet1!$A$2:$A$5</c:f>
              <c:strCache>
                <c:ptCount val="4"/>
                <c:pt idx="0">
                  <c:v>Администрацията, която стопанисва републиканските пътища</c:v>
                </c:pt>
                <c:pt idx="1">
                  <c:v>Местната власт</c:v>
                </c:pt>
                <c:pt idx="2">
                  <c:v>Друг</c:v>
                </c:pt>
                <c:pt idx="3">
                  <c:v>Не мога да преценя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0.36400000000000021</c:v>
                </c:pt>
                <c:pt idx="1">
                  <c:v>0.44800000000000001</c:v>
                </c:pt>
                <c:pt idx="2">
                  <c:v>5.1999999999999998E-2</c:v>
                </c:pt>
                <c:pt idx="3">
                  <c:v>0.13600000000000001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bg-BG"/>
    </a:p>
  </c:txPr>
  <c:externalData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bg-BG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10"/>
          <c:dPt>
            <c:idx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chemeClr val="accent1"/>
              </a:solidFill>
            </c:spPr>
          </c:dPt>
          <c:dPt>
            <c:idx val="3"/>
            <c:spPr>
              <a:solidFill>
                <a:srgbClr val="FFC00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2.9121404199126472E-2"/>
                  <c:y val="-3.0907661860701936E-2"/>
                </c:manualLayout>
              </c:layout>
              <c:showVal val="1"/>
            </c:dLbl>
            <c:dLbl>
              <c:idx val="1"/>
              <c:layout>
                <c:manualLayout>
                  <c:x val="2.8463563927707755E-2"/>
                  <c:y val="-2.1428990161179492E-2"/>
                </c:manualLayout>
              </c:layout>
              <c:showVal val="1"/>
            </c:dLbl>
            <c:dLbl>
              <c:idx val="2"/>
              <c:layout>
                <c:manualLayout>
                  <c:x val="2.9750162230429446E-2"/>
                  <c:y val="-1.5877758924471339E-2"/>
                </c:manualLayout>
              </c:layout>
              <c:showVal val="1"/>
            </c:dLbl>
            <c:dLbl>
              <c:idx val="3"/>
              <c:layout>
                <c:manualLayout>
                  <c:x val="-4.8379275840588253E-3"/>
                  <c:y val="-4.8892847721373464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7.2967995336249328E-2"/>
                </c:manualLayout>
              </c:layout>
              <c:showVal val="1"/>
            </c:dLbl>
            <c:showVal val="1"/>
            <c:showLeaderLines val="1"/>
          </c:dLbls>
          <c:cat>
            <c:strRef>
              <c:f>Sheet1!$A$2:$A$7</c:f>
              <c:strCache>
                <c:ptCount val="6"/>
                <c:pt idx="0">
                  <c:v>Отличен</c:v>
                </c:pt>
                <c:pt idx="1">
                  <c:v>Мн.добър</c:v>
                </c:pt>
                <c:pt idx="2">
                  <c:v>Добър</c:v>
                </c:pt>
                <c:pt idx="3">
                  <c:v>Задоволителен</c:v>
                </c:pt>
                <c:pt idx="4">
                  <c:v>Лош</c:v>
                </c:pt>
                <c:pt idx="5">
                  <c:v>Не пътувам в този участък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4.0000000000000027E-3</c:v>
                </c:pt>
                <c:pt idx="1">
                  <c:v>2.4E-2</c:v>
                </c:pt>
                <c:pt idx="2">
                  <c:v>0.10400000000000002</c:v>
                </c:pt>
                <c:pt idx="3">
                  <c:v>0.127</c:v>
                </c:pt>
                <c:pt idx="4">
                  <c:v>7.3999999999999996E-2</c:v>
                </c:pt>
                <c:pt idx="5">
                  <c:v>0.66700000000000048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bg-BG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bg-BG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10"/>
          <c:dPt>
            <c:idx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chemeClr val="accent1"/>
              </a:solidFill>
            </c:spPr>
          </c:dPt>
          <c:dPt>
            <c:idx val="3"/>
            <c:spPr>
              <a:solidFill>
                <a:schemeClr val="accent4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4.9734508229983153E-3"/>
                  <c:y val="-2.9184267006243318E-2"/>
                </c:manualLayout>
              </c:layout>
              <c:showVal val="1"/>
            </c:dLbl>
            <c:dLbl>
              <c:idx val="1"/>
              <c:layout>
                <c:manualLayout>
                  <c:x val="0.11501676978905875"/>
                  <c:y val="-4.2136868491131164E-2"/>
                </c:manualLayout>
              </c:layout>
              <c:showVal val="1"/>
            </c:dLbl>
            <c:dLbl>
              <c:idx val="2"/>
              <c:layout>
                <c:manualLayout>
                  <c:x val="5.3055506169603361E-2"/>
                  <c:y val="-3.2620743486110278E-2"/>
                </c:manualLayout>
              </c:layout>
              <c:showVal val="1"/>
            </c:dLbl>
            <c:dLbl>
              <c:idx val="3"/>
              <c:layout>
                <c:manualLayout>
                  <c:x val="-0.17728533574573749"/>
                  <c:y val="-5.5786427139207957E-2"/>
                </c:manualLayout>
              </c:layout>
              <c:showVal val="1"/>
            </c:dLbl>
            <c:dLbl>
              <c:idx val="4"/>
              <c:layout>
                <c:manualLayout>
                  <c:x val="0.19098093814265693"/>
                  <c:y val="-0.13728617690770306"/>
                </c:manualLayout>
              </c:layout>
              <c:showVal val="1"/>
            </c:dLbl>
            <c:dLbl>
              <c:idx val="5"/>
              <c:layout>
                <c:manualLayout>
                  <c:x val="5.2652038558397271E-2"/>
                  <c:y val="-2.5444364471685858E-2"/>
                </c:manualLayout>
              </c:layout>
              <c:showVal val="1"/>
            </c:dLbl>
            <c:showVal val="1"/>
            <c:showLeaderLines val="1"/>
          </c:dLbls>
          <c:cat>
            <c:strRef>
              <c:f>Sheet1!$A$2:$A$7</c:f>
              <c:strCache>
                <c:ptCount val="6"/>
                <c:pt idx="0">
                  <c:v>Отличен</c:v>
                </c:pt>
                <c:pt idx="1">
                  <c:v>Мн.добър</c:v>
                </c:pt>
                <c:pt idx="2">
                  <c:v>Добър</c:v>
                </c:pt>
                <c:pt idx="3">
                  <c:v>Задоволителен</c:v>
                </c:pt>
                <c:pt idx="4">
                  <c:v>Лош</c:v>
                </c:pt>
                <c:pt idx="5">
                  <c:v>Не пътувам в този участък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</c:v>
                </c:pt>
                <c:pt idx="1">
                  <c:v>8.0000000000000071E-3</c:v>
                </c:pt>
                <c:pt idx="2">
                  <c:v>0.14000000000000001</c:v>
                </c:pt>
                <c:pt idx="3">
                  <c:v>0.29400000000000015</c:v>
                </c:pt>
                <c:pt idx="4">
                  <c:v>0.42800000000000021</c:v>
                </c:pt>
                <c:pt idx="5">
                  <c:v>0.13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bg-BG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bg-BG"/>
  <c:chart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Национално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showVal val="1"/>
          </c:dLbls>
          <c:cat>
            <c:strRef>
              <c:f>Sheet1!$A$2:$A$6</c:f>
              <c:strCache>
                <c:ptCount val="5"/>
                <c:pt idx="0">
                  <c:v>Безопасността на движението</c:v>
                </c:pt>
                <c:pt idx="1">
                  <c:v>Скоростта на пътуване</c:v>
                </c:pt>
                <c:pt idx="2">
                  <c:v>Да няма спирания на движението</c:v>
                </c:pt>
                <c:pt idx="3">
                  <c:v>Друго</c:v>
                </c:pt>
                <c:pt idx="4">
                  <c:v>Не мога да преценя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0.51900000000000002</c:v>
                </c:pt>
                <c:pt idx="1">
                  <c:v>0.31400000000000017</c:v>
                </c:pt>
                <c:pt idx="2">
                  <c:v>0.28100000000000008</c:v>
                </c:pt>
                <c:pt idx="3">
                  <c:v>1.4E-2</c:v>
                </c:pt>
                <c:pt idx="4">
                  <c:v>0.4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Регионално</c:v>
                </c:pt>
              </c:strCache>
            </c:strRef>
          </c:tx>
          <c:spPr>
            <a:solidFill>
              <a:srgbClr val="FF5050">
                <a:alpha val="94118"/>
              </a:srgbClr>
            </a:solidFill>
            <a:scene3d>
              <a:camera prst="orthographicFront"/>
              <a:lightRig rig="threePt" dir="t"/>
            </a:scene3d>
            <a:sp3d>
              <a:bevelT/>
              <a:bevelB w="152400" h="50800" prst="softRound"/>
            </a:sp3d>
          </c:spPr>
          <c:dLbls>
            <c:showVal val="1"/>
          </c:dLbls>
          <c:cat>
            <c:strRef>
              <c:f>Sheet1!$A$2:$A$6</c:f>
              <c:strCache>
                <c:ptCount val="5"/>
                <c:pt idx="0">
                  <c:v>Безопасността на движението</c:v>
                </c:pt>
                <c:pt idx="1">
                  <c:v>Скоростта на пътуване</c:v>
                </c:pt>
                <c:pt idx="2">
                  <c:v>Да няма спирания на движението</c:v>
                </c:pt>
                <c:pt idx="3">
                  <c:v>Друго</c:v>
                </c:pt>
                <c:pt idx="4">
                  <c:v>Не мога да преценя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0.85000000000000031</c:v>
                </c:pt>
                <c:pt idx="1">
                  <c:v>0.53800000000000003</c:v>
                </c:pt>
                <c:pt idx="2">
                  <c:v>0.42200000000000021</c:v>
                </c:pt>
                <c:pt idx="4">
                  <c:v>6.2000000000000027E-2</c:v>
                </c:pt>
              </c:numCache>
            </c:numRef>
          </c:val>
        </c:ser>
        <c:axId val="142470528"/>
        <c:axId val="142480512"/>
      </c:barChart>
      <c:catAx>
        <c:axId val="142470528"/>
        <c:scaling>
          <c:orientation val="maxMin"/>
        </c:scaling>
        <c:axPos val="l"/>
        <c:tickLblPos val="nextTo"/>
        <c:txPr>
          <a:bodyPr/>
          <a:lstStyle/>
          <a:p>
            <a:pPr>
              <a:defRPr sz="2000" b="1"/>
            </a:pPr>
            <a:endParaRPr lang="bg-BG"/>
          </a:p>
        </c:txPr>
        <c:crossAx val="142480512"/>
        <c:crosses val="autoZero"/>
        <c:auto val="1"/>
        <c:lblAlgn val="ctr"/>
        <c:lblOffset val="100"/>
      </c:catAx>
      <c:valAx>
        <c:axId val="142480512"/>
        <c:scaling>
          <c:orientation val="minMax"/>
          <c:max val="1"/>
          <c:min val="0"/>
        </c:scaling>
        <c:axPos val="t"/>
        <c:majorGridlines/>
        <c:numFmt formatCode="0.0%" sourceLinked="1"/>
        <c:tickLblPos val="nextTo"/>
        <c:txPr>
          <a:bodyPr/>
          <a:lstStyle/>
          <a:p>
            <a:pPr>
              <a:defRPr sz="1100" baseline="0">
                <a:latin typeface="Arial" panose="020B0604020202020204" pitchFamily="34" charset="0"/>
              </a:defRPr>
            </a:pPr>
            <a:endParaRPr lang="bg-BG"/>
          </a:p>
        </c:txPr>
        <c:crossAx val="142470528"/>
        <c:crosses val="autoZero"/>
        <c:crossBetween val="between"/>
        <c:majorUnit val="0.2"/>
      </c:valAx>
    </c:plotArea>
    <c:legend>
      <c:legendPos val="b"/>
    </c:legend>
    <c:plotVisOnly val="1"/>
    <c:dispBlanksAs val="gap"/>
  </c:chart>
  <c:txPr>
    <a:bodyPr/>
    <a:lstStyle/>
    <a:p>
      <a:pPr>
        <a:defRPr sz="1800"/>
      </a:pPr>
      <a:endParaRPr lang="bg-BG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bg-BG"/>
  <c:chart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Изобщо не съм информиран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showVal val="1"/>
          </c:dLbls>
          <c:cat>
            <c:strRef>
              <c:f>Sheet1!$A$2:$A$3</c:f>
              <c:strCache>
                <c:ptCount val="2"/>
                <c:pt idx="0">
                  <c:v>Национално изследване</c:v>
                </c:pt>
                <c:pt idx="1">
                  <c:v>Регионално изследване 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0.6760000000000006</c:v>
                </c:pt>
                <c:pt idx="1">
                  <c:v>0.47400000000000014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Малко съм информиран </c:v>
                </c:pt>
              </c:strCache>
            </c:strRef>
          </c:tx>
          <c:dLbls>
            <c:showVal val="1"/>
          </c:dLbls>
          <c:cat>
            <c:strRef>
              <c:f>Sheet1!$A$2:$A$3</c:f>
              <c:strCache>
                <c:ptCount val="2"/>
                <c:pt idx="0">
                  <c:v>Национално изследване</c:v>
                </c:pt>
                <c:pt idx="1">
                  <c:v>Регионално изследване 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0.29400000000000015</c:v>
                </c:pt>
                <c:pt idx="1">
                  <c:v>0.46200000000000002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Много съм информиран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showVal val="1"/>
          </c:dLbls>
          <c:cat>
            <c:strRef>
              <c:f>Sheet1!$A$2:$A$3</c:f>
              <c:strCache>
                <c:ptCount val="2"/>
                <c:pt idx="0">
                  <c:v>Национално изследване</c:v>
                </c:pt>
                <c:pt idx="1">
                  <c:v>Регионално изследване </c:v>
                </c:pt>
              </c:strCache>
            </c:strRef>
          </c:cat>
          <c:val>
            <c:numRef>
              <c:f>Sheet1!$D$2:$D$3</c:f>
              <c:numCache>
                <c:formatCode>0.0%</c:formatCode>
                <c:ptCount val="2"/>
                <c:pt idx="0">
                  <c:v>3.0000000000000002E-2</c:v>
                </c:pt>
                <c:pt idx="1">
                  <c:v>6.4000000000000043E-2</c:v>
                </c:pt>
              </c:numCache>
            </c:numRef>
          </c:val>
        </c:ser>
        <c:shape val="box"/>
        <c:axId val="142603008"/>
        <c:axId val="142604544"/>
        <c:axId val="0"/>
      </c:bar3DChart>
      <c:catAx>
        <c:axId val="142603008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bg-BG"/>
          </a:p>
        </c:txPr>
        <c:crossAx val="142604544"/>
        <c:crosses val="autoZero"/>
        <c:auto val="1"/>
        <c:lblAlgn val="ctr"/>
        <c:lblOffset val="100"/>
      </c:catAx>
      <c:valAx>
        <c:axId val="142604544"/>
        <c:scaling>
          <c:orientation val="minMax"/>
          <c:max val="1"/>
        </c:scaling>
        <c:axPos val="l"/>
        <c:majorGridlines/>
        <c:numFmt formatCode="0%" sourceLinked="1"/>
        <c:tickLblPos val="nextTo"/>
        <c:crossAx val="142603008"/>
        <c:crosses val="autoZero"/>
        <c:crossBetween val="between"/>
        <c:majorUnit val="0.2"/>
      </c:valAx>
    </c:plotArea>
    <c:legend>
      <c:legendPos val="r"/>
      <c:txPr>
        <a:bodyPr/>
        <a:lstStyle/>
        <a:p>
          <a:pPr>
            <a:defRPr b="1"/>
          </a:pPr>
          <a:endParaRPr lang="bg-BG"/>
        </a:p>
      </c:txPr>
    </c:legend>
    <c:plotVisOnly val="1"/>
    <c:dispBlanksAs val="gap"/>
  </c:chart>
  <c:txPr>
    <a:bodyPr/>
    <a:lstStyle/>
    <a:p>
      <a:pPr>
        <a:defRPr sz="1800"/>
      </a:pPr>
      <a:endParaRPr lang="bg-BG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bg-BG"/>
  <c:chart>
    <c:plotArea>
      <c:layout>
        <c:manualLayout>
          <c:layoutTarget val="inner"/>
          <c:xMode val="edge"/>
          <c:yMode val="edge"/>
          <c:x val="0.5022527322367718"/>
          <c:y val="6.8406201442676784E-2"/>
          <c:w val="0.45793114299545834"/>
          <c:h val="0.81120319645922334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Национално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showVal val="1"/>
          </c:dLbls>
          <c:cat>
            <c:strRef>
              <c:f>Sheet1!$A$2:$A$5</c:f>
              <c:strCache>
                <c:ptCount val="4"/>
                <c:pt idx="0">
                  <c:v>Вариант А: Удвояване на съществуващия път</c:v>
                </c:pt>
                <c:pt idx="1">
                  <c:v>Вариант Б: Изграждане на тунел с дължина 15,4 км успоредно на дефилето</c:v>
                </c:pt>
                <c:pt idx="2">
                  <c:v>Вариант В: Изграждане на нов път с две платна, всяко от които с по две ленти за движение, източно от дефилето</c:v>
                </c:pt>
                <c:pt idx="3">
                  <c:v>Вариант Г: Изграждане на нов път с две ленти за движение в една посока източно от дефилето и запазване и използване на сега съществуващия път - за движение в другата посока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0.18600000000000008</c:v>
                </c:pt>
                <c:pt idx="1">
                  <c:v>0.27700000000000002</c:v>
                </c:pt>
                <c:pt idx="2">
                  <c:v>0.20900000000000007</c:v>
                </c:pt>
                <c:pt idx="3">
                  <c:v>0.32800000000000018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Регионално</c:v>
                </c:pt>
              </c:strCache>
            </c:strRef>
          </c:tx>
          <c:spPr>
            <a:solidFill>
              <a:schemeClr val="accent4">
                <a:alpha val="94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 w="152400" h="50800" prst="softRound"/>
            </a:sp3d>
          </c:spPr>
          <c:dLbls>
            <c:showVal val="1"/>
          </c:dLbls>
          <c:cat>
            <c:strRef>
              <c:f>Sheet1!$A$2:$A$5</c:f>
              <c:strCache>
                <c:ptCount val="4"/>
                <c:pt idx="0">
                  <c:v>Вариант А: Удвояване на съществуващия път</c:v>
                </c:pt>
                <c:pt idx="1">
                  <c:v>Вариант Б: Изграждане на тунел с дължина 15,4 км успоредно на дефилето</c:v>
                </c:pt>
                <c:pt idx="2">
                  <c:v>Вариант В: Изграждане на нов път с две платна, всяко от които с по две ленти за движение, източно от дефилето</c:v>
                </c:pt>
                <c:pt idx="3">
                  <c:v>Вариант Г: Изграждане на нов път с две ленти за движение в една посока източно от дефилето и запазване и използване на сега съществуващия път - за движение в другата посока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0.24600000000000008</c:v>
                </c:pt>
                <c:pt idx="1">
                  <c:v>0.16</c:v>
                </c:pt>
                <c:pt idx="2">
                  <c:v>0.29600000000000021</c:v>
                </c:pt>
                <c:pt idx="3">
                  <c:v>0.29800000000000021</c:v>
                </c:pt>
              </c:numCache>
            </c:numRef>
          </c:val>
        </c:ser>
        <c:axId val="141494528"/>
        <c:axId val="141500416"/>
      </c:barChart>
      <c:catAx>
        <c:axId val="141494528"/>
        <c:scaling>
          <c:orientation val="maxMin"/>
        </c:scaling>
        <c:axPos val="l"/>
        <c:tickLblPos val="nextTo"/>
        <c:txPr>
          <a:bodyPr/>
          <a:lstStyle/>
          <a:p>
            <a:pPr>
              <a:defRPr sz="1400" b="1">
                <a:latin typeface="+mn-lt"/>
              </a:defRPr>
            </a:pPr>
            <a:endParaRPr lang="bg-BG"/>
          </a:p>
        </c:txPr>
        <c:crossAx val="141500416"/>
        <c:crosses val="autoZero"/>
        <c:auto val="1"/>
        <c:lblAlgn val="ctr"/>
        <c:lblOffset val="100"/>
      </c:catAx>
      <c:valAx>
        <c:axId val="141500416"/>
        <c:scaling>
          <c:orientation val="minMax"/>
          <c:max val="1"/>
          <c:min val="0"/>
        </c:scaling>
        <c:axPos val="t"/>
        <c:majorGridlines/>
        <c:numFmt formatCode="0.0%" sourceLinked="1"/>
        <c:tickLblPos val="nextTo"/>
        <c:txPr>
          <a:bodyPr/>
          <a:lstStyle/>
          <a:p>
            <a:pPr>
              <a:defRPr sz="1100" baseline="0">
                <a:latin typeface="Arial" panose="020B0604020202020204" pitchFamily="34" charset="0"/>
              </a:defRPr>
            </a:pPr>
            <a:endParaRPr lang="bg-BG"/>
          </a:p>
        </c:txPr>
        <c:crossAx val="141494528"/>
        <c:crosses val="autoZero"/>
        <c:crossBetween val="between"/>
      </c:valAx>
    </c:plotArea>
    <c:legend>
      <c:legendPos val="b"/>
    </c:legend>
    <c:plotVisOnly val="1"/>
    <c:dispBlanksAs val="gap"/>
  </c:chart>
  <c:txPr>
    <a:bodyPr/>
    <a:lstStyle/>
    <a:p>
      <a:pPr>
        <a:defRPr sz="1800"/>
      </a:pPr>
      <a:endParaRPr lang="bg-BG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bg-BG"/>
  <c:chart>
    <c:autoTitleDeleted val="1"/>
    <c:plotArea>
      <c:layout>
        <c:manualLayout>
          <c:layoutTarget val="inner"/>
          <c:xMode val="edge"/>
          <c:yMode val="edge"/>
          <c:x val="4.8282935832784424E-2"/>
          <c:y val="0.17812077804843543"/>
          <c:w val="0.588902491232417"/>
          <c:h val="0.6988032916575392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rgbClr val="FF5050"/>
              </a:solidFill>
            </c:spPr>
          </c:dPt>
          <c:dPt>
            <c:idx val="5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6.3737269780676523E-2"/>
                  <c:y val="-2.9805270694711018E-3"/>
                </c:manualLayout>
              </c:layout>
              <c:showVal val="1"/>
              <c:showCatName val="1"/>
              <c:separator>
</c:separator>
            </c:dLbl>
            <c:dLbl>
              <c:idx val="1"/>
              <c:layout>
                <c:manualLayout>
                  <c:x val="-3.3666413564943896E-2"/>
                  <c:y val="-1.9084132720921295E-2"/>
                </c:manualLayout>
              </c:layout>
              <c:showVal val="1"/>
              <c:showCatName val="1"/>
              <c:separator>
</c:separator>
            </c:dLbl>
            <c:dLbl>
              <c:idx val="2"/>
              <c:layout>
                <c:manualLayout>
                  <c:x val="-1.7119735105944948E-2"/>
                  <c:y val="2.5393773036846399E-2"/>
                </c:manualLayout>
              </c:layout>
              <c:showVal val="1"/>
              <c:showCatName val="1"/>
              <c:separator>
</c:separator>
            </c:dLbl>
            <c:dLbl>
              <c:idx val="3"/>
              <c:layout>
                <c:manualLayout>
                  <c:x val="-1.0901684410749835E-2"/>
                  <c:y val="2.2492233835386181E-2"/>
                </c:manualLayout>
              </c:layout>
              <c:tx>
                <c:rich>
                  <a:bodyPr/>
                  <a:lstStyle/>
                  <a:p>
                    <a:r>
                      <a:rPr lang="bg-BG" dirty="0" err="1" smtClean="0"/>
                      <a:t>Задовол</a:t>
                    </a:r>
                    <a:r>
                      <a:rPr lang="bg-BG" dirty="0" smtClean="0"/>
                      <a:t>.</a:t>
                    </a:r>
                    <a:r>
                      <a:rPr lang="bg-BG" dirty="0"/>
                      <a:t>
9,5%</a:t>
                    </a:r>
                  </a:p>
                </c:rich>
              </c:tx>
              <c:showVal val="1"/>
              <c:showCatName val="1"/>
              <c:separator>
</c:separator>
            </c:dLbl>
            <c:dLbl>
              <c:idx val="5"/>
              <c:layout>
                <c:manualLayout>
                  <c:x val="0.12489834020060869"/>
                  <c:y val="-0.22112427110015687"/>
                </c:manualLayout>
              </c:layout>
              <c:showVal val="1"/>
              <c:showCatName val="1"/>
              <c:separator>
</c:separator>
            </c:dLbl>
            <c:txPr>
              <a:bodyPr/>
              <a:lstStyle/>
              <a:p>
                <a:pPr>
                  <a:defRPr sz="1600" b="1"/>
                </a:pPr>
                <a:endParaRPr lang="bg-BG"/>
              </a:p>
            </c:txPr>
            <c:showVal val="1"/>
            <c:showCatName val="1"/>
            <c:separator>
</c:separator>
            <c:showLeaderLines val="1"/>
          </c:dLbls>
          <c:cat>
            <c:strRef>
              <c:f>Sheet1!$A$2:$A$7</c:f>
              <c:strCache>
                <c:ptCount val="6"/>
                <c:pt idx="0">
                  <c:v>Отличен</c:v>
                </c:pt>
                <c:pt idx="1">
                  <c:v>Мн.добър</c:v>
                </c:pt>
                <c:pt idx="2">
                  <c:v>Добър</c:v>
                </c:pt>
                <c:pt idx="3">
                  <c:v>Задовол.</c:v>
                </c:pt>
                <c:pt idx="4">
                  <c:v>Лош</c:v>
                </c:pt>
                <c:pt idx="5">
                  <c:v>Не пътувам в този участък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1.4999999999999998E-2</c:v>
                </c:pt>
                <c:pt idx="1">
                  <c:v>6.5000000000000002E-2</c:v>
                </c:pt>
                <c:pt idx="2">
                  <c:v>0.12200000000000004</c:v>
                </c:pt>
                <c:pt idx="3">
                  <c:v>9.5000000000000043E-2</c:v>
                </c:pt>
                <c:pt idx="4">
                  <c:v>4.7000000000000014E-2</c:v>
                </c:pt>
                <c:pt idx="5">
                  <c:v>0.65600000000000036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bg-BG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bg-BG"/>
  <c:chart>
    <c:autoTitleDeleted val="1"/>
    <c:plotArea>
      <c:layout>
        <c:manualLayout>
          <c:layoutTarget val="inner"/>
          <c:xMode val="edge"/>
          <c:yMode val="edge"/>
          <c:x val="4.8282935832784424E-2"/>
          <c:y val="0.17812077804843543"/>
          <c:w val="0.588902491232417"/>
          <c:h val="0.6988032916575392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rgbClr val="FF5050"/>
              </a:solidFill>
            </c:spPr>
          </c:dPt>
          <c:dPt>
            <c:idx val="5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13903421452803891"/>
                  <c:y val="2.7200479056271458E-4"/>
                </c:manualLayout>
              </c:layout>
              <c:showVal val="1"/>
              <c:showCatName val="1"/>
              <c:separator>
</c:separator>
            </c:dLbl>
            <c:dLbl>
              <c:idx val="1"/>
              <c:layout>
                <c:manualLayout>
                  <c:x val="-5.1055810360978665E-3"/>
                  <c:y val="3.685639299620967E-3"/>
                </c:manualLayout>
              </c:layout>
              <c:showVal val="1"/>
              <c:showCatName val="1"/>
              <c:separator>
</c:separator>
            </c:dLbl>
            <c:dLbl>
              <c:idx val="2"/>
              <c:layout>
                <c:manualLayout>
                  <c:x val="-9.3304171435323966E-3"/>
                  <c:y val="3.5152136992062426E-2"/>
                </c:manualLayout>
              </c:layout>
              <c:showVal val="1"/>
              <c:showCatName val="1"/>
              <c:separator>
</c:separator>
            </c:dLbl>
            <c:dLbl>
              <c:idx val="3"/>
              <c:layout>
                <c:manualLayout>
                  <c:x val="-1.0901684410749835E-2"/>
                  <c:y val="2.2492233835386181E-2"/>
                </c:manualLayout>
              </c:layout>
              <c:tx>
                <c:rich>
                  <a:bodyPr/>
                  <a:lstStyle/>
                  <a:p>
                    <a:r>
                      <a:rPr lang="bg-BG" dirty="0" err="1" smtClean="0"/>
                      <a:t>Задовол</a:t>
                    </a:r>
                    <a:r>
                      <a:rPr lang="bg-BG" dirty="0" smtClean="0"/>
                      <a:t>.</a:t>
                    </a:r>
                    <a:r>
                      <a:rPr lang="bg-BG" dirty="0"/>
                      <a:t>
</a:t>
                    </a:r>
                    <a:r>
                      <a:rPr lang="en-US" dirty="0" smtClean="0"/>
                      <a:t>12</a:t>
                    </a:r>
                    <a:r>
                      <a:rPr lang="bg-BG" dirty="0" smtClean="0"/>
                      <a:t>,</a:t>
                    </a:r>
                    <a:r>
                      <a:rPr lang="en-US" dirty="0" smtClean="0"/>
                      <a:t>7</a:t>
                    </a:r>
                    <a:r>
                      <a:rPr lang="bg-BG" dirty="0" smtClean="0"/>
                      <a:t>%</a:t>
                    </a:r>
                    <a:endParaRPr lang="bg-BG" dirty="0"/>
                  </a:p>
                </c:rich>
              </c:tx>
              <c:showVal val="1"/>
              <c:showCatName val="1"/>
              <c:separator>
</c:separator>
            </c:dLbl>
            <c:dLbl>
              <c:idx val="5"/>
              <c:layout>
                <c:manualLayout>
                  <c:x val="0.12489834020060869"/>
                  <c:y val="-0.22112427110015687"/>
                </c:manualLayout>
              </c:layout>
              <c:showVal val="1"/>
              <c:showCatName val="1"/>
              <c:separator>
</c:separator>
            </c:dLbl>
            <c:txPr>
              <a:bodyPr/>
              <a:lstStyle/>
              <a:p>
                <a:pPr>
                  <a:defRPr sz="1600" b="1"/>
                </a:pPr>
                <a:endParaRPr lang="bg-BG"/>
              </a:p>
            </c:txPr>
            <c:showVal val="1"/>
            <c:showCatName val="1"/>
            <c:separator>
</c:separator>
            <c:showLeaderLines val="1"/>
          </c:dLbls>
          <c:cat>
            <c:strRef>
              <c:f>Sheet1!$A$2:$A$7</c:f>
              <c:strCache>
                <c:ptCount val="6"/>
                <c:pt idx="0">
                  <c:v>Отличен</c:v>
                </c:pt>
                <c:pt idx="1">
                  <c:v>Мн.добър</c:v>
                </c:pt>
                <c:pt idx="2">
                  <c:v>Добър</c:v>
                </c:pt>
                <c:pt idx="3">
                  <c:v>Задовол.</c:v>
                </c:pt>
                <c:pt idx="4">
                  <c:v>Лош</c:v>
                </c:pt>
                <c:pt idx="5">
                  <c:v>Не пътувам в този участък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4.0000000000000027E-3</c:v>
                </c:pt>
                <c:pt idx="1">
                  <c:v>2.4E-2</c:v>
                </c:pt>
                <c:pt idx="2">
                  <c:v>0.10400000000000002</c:v>
                </c:pt>
                <c:pt idx="3">
                  <c:v>0.127</c:v>
                </c:pt>
                <c:pt idx="4">
                  <c:v>7.3999999999999996E-2</c:v>
                </c:pt>
                <c:pt idx="5">
                  <c:v>0.66700000000000048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bg-BG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bg-BG"/>
  <c:chart>
    <c:autoTitleDeleted val="1"/>
    <c:plotArea>
      <c:layout>
        <c:manualLayout>
          <c:layoutTarget val="inner"/>
          <c:xMode val="edge"/>
          <c:yMode val="edge"/>
          <c:x val="4.8282935832784424E-2"/>
          <c:y val="0.17812077804843543"/>
          <c:w val="0.588902491232417"/>
          <c:h val="0.6988032916575392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rgbClr val="FF5050"/>
              </a:solidFill>
            </c:spPr>
          </c:dPt>
          <c:dPt>
            <c:idx val="5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7.9316110149542735E-2"/>
                  <c:y val="2.7226091560090919E-4"/>
                </c:manualLayout>
              </c:layout>
              <c:showVal val="1"/>
              <c:showCatName val="1"/>
              <c:separator>
</c:separator>
            </c:dLbl>
            <c:dLbl>
              <c:idx val="1"/>
              <c:layout>
                <c:manualLayout>
                  <c:x val="7.876615567923009E-3"/>
                  <c:y val="-2.8199366705230558E-3"/>
                </c:manualLayout>
              </c:layout>
              <c:showVal val="1"/>
              <c:showCatName val="1"/>
              <c:separator>
</c:separator>
            </c:dLbl>
            <c:dLbl>
              <c:idx val="2"/>
              <c:layout>
                <c:manualLayout>
                  <c:x val="-4.1375385019240228E-3"/>
                  <c:y val="3.5152136992062426E-2"/>
                </c:manualLayout>
              </c:layout>
              <c:showVal val="1"/>
              <c:showCatName val="1"/>
              <c:separator>
</c:separator>
            </c:dLbl>
            <c:dLbl>
              <c:idx val="3"/>
              <c:layout>
                <c:manualLayout>
                  <c:x val="-1.0901684410749835E-2"/>
                  <c:y val="2.2492233835386181E-2"/>
                </c:manualLayout>
              </c:layout>
              <c:tx>
                <c:rich>
                  <a:bodyPr/>
                  <a:lstStyle/>
                  <a:p>
                    <a:r>
                      <a:rPr lang="bg-BG" dirty="0" err="1" smtClean="0"/>
                      <a:t>Задовол</a:t>
                    </a:r>
                    <a:r>
                      <a:rPr lang="bg-BG" dirty="0" smtClean="0"/>
                      <a:t>.</a:t>
                    </a:r>
                    <a:r>
                      <a:rPr lang="bg-BG" dirty="0"/>
                      <a:t>
</a:t>
                    </a:r>
                    <a:r>
                      <a:rPr lang="en-US" dirty="0" smtClean="0"/>
                      <a:t>12</a:t>
                    </a:r>
                    <a:r>
                      <a:rPr lang="bg-BG" dirty="0" smtClean="0"/>
                      <a:t>,</a:t>
                    </a:r>
                    <a:r>
                      <a:rPr lang="en-US" dirty="0" smtClean="0"/>
                      <a:t>2</a:t>
                    </a:r>
                    <a:r>
                      <a:rPr lang="bg-BG" dirty="0" smtClean="0"/>
                      <a:t>%</a:t>
                    </a:r>
                    <a:endParaRPr lang="bg-BG" dirty="0"/>
                  </a:p>
                </c:rich>
              </c:tx>
              <c:showVal val="1"/>
              <c:showCatName val="1"/>
              <c:separator>
</c:separator>
            </c:dLbl>
            <c:dLbl>
              <c:idx val="5"/>
              <c:layout>
                <c:manualLayout>
                  <c:x val="0.12489834020060869"/>
                  <c:y val="-0.22112427110015687"/>
                </c:manualLayout>
              </c:layout>
              <c:showVal val="1"/>
              <c:showCatName val="1"/>
              <c:separator>
</c:separator>
            </c:dLbl>
            <c:txPr>
              <a:bodyPr/>
              <a:lstStyle/>
              <a:p>
                <a:pPr>
                  <a:defRPr sz="1600" b="1"/>
                </a:pPr>
                <a:endParaRPr lang="bg-BG"/>
              </a:p>
            </c:txPr>
            <c:showVal val="1"/>
            <c:showCatName val="1"/>
            <c:separator>
</c:separator>
            <c:showLeaderLines val="1"/>
          </c:dLbls>
          <c:cat>
            <c:strRef>
              <c:f>Sheet1!$A$2:$A$7</c:f>
              <c:strCache>
                <c:ptCount val="6"/>
                <c:pt idx="0">
                  <c:v>Отличен</c:v>
                </c:pt>
                <c:pt idx="1">
                  <c:v>Мн.добър</c:v>
                </c:pt>
                <c:pt idx="2">
                  <c:v>Добър</c:v>
                </c:pt>
                <c:pt idx="3">
                  <c:v>Задовол.</c:v>
                </c:pt>
                <c:pt idx="4">
                  <c:v>Лош</c:v>
                </c:pt>
                <c:pt idx="5">
                  <c:v>Не пътувам в този участък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7.0000000000000027E-3</c:v>
                </c:pt>
                <c:pt idx="1">
                  <c:v>4.2000000000000023E-2</c:v>
                </c:pt>
                <c:pt idx="2">
                  <c:v>0.114</c:v>
                </c:pt>
                <c:pt idx="3">
                  <c:v>0.12200000000000004</c:v>
                </c:pt>
                <c:pt idx="4">
                  <c:v>4.5999999999999999E-2</c:v>
                </c:pt>
                <c:pt idx="5">
                  <c:v>0.66900000000000048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bg-BG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bg-BG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Национално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showVal val="1"/>
          </c:dLbls>
          <c:cat>
            <c:strRef>
              <c:f>Sheet1!$A$2:$A$7</c:f>
              <c:strCache>
                <c:ptCount val="6"/>
                <c:pt idx="0">
                  <c:v>Безопасността на движението</c:v>
                </c:pt>
                <c:pt idx="1">
                  <c:v>Скоростта на пътуване</c:v>
                </c:pt>
                <c:pt idx="2">
                  <c:v>Да няма спирания на движението</c:v>
                </c:pt>
                <c:pt idx="3">
                  <c:v>Разширяването на пътя</c:v>
                </c:pt>
                <c:pt idx="4">
                  <c:v>Поддържането на пътната настилка</c:v>
                </c:pt>
                <c:pt idx="5">
                  <c:v>Не мога да преценя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0.51900000000000002</c:v>
                </c:pt>
                <c:pt idx="1">
                  <c:v>0.31400000000000017</c:v>
                </c:pt>
                <c:pt idx="2">
                  <c:v>0.28100000000000008</c:v>
                </c:pt>
                <c:pt idx="3">
                  <c:v>7.0000000000000027E-3</c:v>
                </c:pt>
                <c:pt idx="4">
                  <c:v>7.0000000000000027E-3</c:v>
                </c:pt>
                <c:pt idx="5">
                  <c:v>0.4</c:v>
                </c:pt>
              </c:numCache>
            </c:numRef>
          </c:val>
        </c:ser>
        <c:axId val="124164352"/>
        <c:axId val="124178432"/>
      </c:barChart>
      <c:catAx>
        <c:axId val="124164352"/>
        <c:scaling>
          <c:orientation val="maxMin"/>
        </c:scaling>
        <c:axPos val="l"/>
        <c:tickLblPos val="nextTo"/>
        <c:txPr>
          <a:bodyPr/>
          <a:lstStyle/>
          <a:p>
            <a:pPr>
              <a:defRPr sz="2000" b="1"/>
            </a:pPr>
            <a:endParaRPr lang="bg-BG"/>
          </a:p>
        </c:txPr>
        <c:crossAx val="124178432"/>
        <c:crosses val="autoZero"/>
        <c:auto val="1"/>
        <c:lblAlgn val="ctr"/>
        <c:lblOffset val="100"/>
      </c:catAx>
      <c:valAx>
        <c:axId val="124178432"/>
        <c:scaling>
          <c:orientation val="minMax"/>
          <c:max val="1"/>
          <c:min val="0"/>
        </c:scaling>
        <c:axPos val="t"/>
        <c:majorGridlines/>
        <c:minorGridlines>
          <c:spPr>
            <a:ln>
              <a:noFill/>
            </a:ln>
          </c:spPr>
        </c:minorGridlines>
        <c:numFmt formatCode="0.0%" sourceLinked="1"/>
        <c:tickLblPos val="nextTo"/>
        <c:txPr>
          <a:bodyPr/>
          <a:lstStyle/>
          <a:p>
            <a:pPr>
              <a:defRPr sz="1100" baseline="0">
                <a:latin typeface="Arial" panose="020B0604020202020204" pitchFamily="34" charset="0"/>
              </a:defRPr>
            </a:pPr>
            <a:endParaRPr lang="bg-BG"/>
          </a:p>
        </c:txPr>
        <c:crossAx val="124164352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bg-BG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bg-BG"/>
  <c:chart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Изобщо не съм информиран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2000" b="1"/>
                </a:pPr>
                <a:endParaRPr lang="bg-BG"/>
              </a:p>
            </c:txPr>
            <c:showVal val="1"/>
          </c:dLbls>
          <c:cat>
            <c:strRef>
              <c:f>Sheet1!$A$2</c:f>
              <c:strCache>
                <c:ptCount val="1"/>
                <c:pt idx="0">
                  <c:v>Национално изследване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0.6760000000000006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Малко съм информиран</c:v>
                </c:pt>
              </c:strCache>
            </c:strRef>
          </c:tx>
          <c:spPr>
            <a:solidFill>
              <a:srgbClr val="FF6600"/>
            </a:solidFill>
          </c:spPr>
          <c:dLbls>
            <c:txPr>
              <a:bodyPr/>
              <a:lstStyle/>
              <a:p>
                <a:pPr>
                  <a:defRPr sz="2000" b="1"/>
                </a:pPr>
                <a:endParaRPr lang="bg-BG"/>
              </a:p>
            </c:txPr>
            <c:showVal val="1"/>
          </c:dLbls>
          <c:cat>
            <c:strRef>
              <c:f>Sheet1!$A$2</c:f>
              <c:strCache>
                <c:ptCount val="1"/>
                <c:pt idx="0">
                  <c:v>Национално изследване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0.29400000000000015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Много съм информиран 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2.3850084379063288E-2"/>
                  <c:y val="-4.6700180753805463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bg-BG"/>
              </a:p>
            </c:txPr>
            <c:showVal val="1"/>
          </c:dLbls>
          <c:cat>
            <c:strRef>
              <c:f>Sheet1!$A$2</c:f>
              <c:strCache>
                <c:ptCount val="1"/>
                <c:pt idx="0">
                  <c:v>Национално изследване</c:v>
                </c:pt>
              </c:strCache>
            </c:strRef>
          </c:cat>
          <c:val>
            <c:numRef>
              <c:f>Sheet1!$D$2</c:f>
              <c:numCache>
                <c:formatCode>0.0%</c:formatCode>
                <c:ptCount val="1"/>
                <c:pt idx="0">
                  <c:v>3.0000000000000002E-2</c:v>
                </c:pt>
              </c:numCache>
            </c:numRef>
          </c:val>
        </c:ser>
        <c:shape val="cylinder"/>
        <c:axId val="133225472"/>
        <c:axId val="133305088"/>
        <c:axId val="0"/>
      </c:bar3DChart>
      <c:catAx>
        <c:axId val="133225472"/>
        <c:scaling>
          <c:orientation val="minMax"/>
        </c:scaling>
        <c:delete val="1"/>
        <c:axPos val="b"/>
        <c:tickLblPos val="none"/>
        <c:crossAx val="133305088"/>
        <c:crosses val="autoZero"/>
        <c:auto val="1"/>
        <c:lblAlgn val="ctr"/>
        <c:lblOffset val="100"/>
      </c:catAx>
      <c:valAx>
        <c:axId val="133305088"/>
        <c:scaling>
          <c:orientation val="minMax"/>
          <c:max val="1"/>
        </c:scaling>
        <c:axPos val="l"/>
        <c:majorGridlines/>
        <c:numFmt formatCode="0%" sourceLinked="1"/>
        <c:tickLblPos val="nextTo"/>
        <c:crossAx val="133225472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56029294288679454"/>
          <c:y val="0.11792612791355205"/>
          <c:w val="0.40723197470013078"/>
          <c:h val="0.38535738916980777"/>
        </c:manualLayout>
      </c:layout>
      <c:txPr>
        <a:bodyPr/>
        <a:lstStyle/>
        <a:p>
          <a:pPr>
            <a:defRPr b="1"/>
          </a:pPr>
          <a:endParaRPr lang="bg-BG"/>
        </a:p>
      </c:txPr>
    </c:legend>
    <c:plotVisOnly val="1"/>
    <c:dispBlanksAs val="gap"/>
  </c:chart>
  <c:txPr>
    <a:bodyPr/>
    <a:lstStyle/>
    <a:p>
      <a:pPr>
        <a:defRPr sz="1800"/>
      </a:pPr>
      <a:endParaRPr lang="bg-BG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bg-BG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9624247070815051"/>
          <c:y val="6.8406201442676784E-2"/>
          <c:w val="0.36394138907686951"/>
          <c:h val="0.81120319645922334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Национално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showVal val="1"/>
          </c:dLbls>
          <c:cat>
            <c:strRef>
              <c:f>Sheet1!$A$2:$A$5</c:f>
              <c:strCache>
                <c:ptCount val="4"/>
                <c:pt idx="0">
                  <c:v>Вариант А: Удвояване на съществуващия път</c:v>
                </c:pt>
                <c:pt idx="1">
                  <c:v>Вариант Б: Изграждане на тунел с дължина 15,4 км успоредно на дефилето</c:v>
                </c:pt>
                <c:pt idx="2">
                  <c:v>Вариант В: Изграждане на нов път с две платна, всяко от които с по две ленти за движение, и дължина 24 км източно от дефилето</c:v>
                </c:pt>
                <c:pt idx="3">
                  <c:v>Вариант Г: Изграждане на нов път с две ленти за движение в една посока източно от дефилето и запазване и използване на сега съществуващия път - за движение в другата посока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0.18600000000000008</c:v>
                </c:pt>
                <c:pt idx="1">
                  <c:v>0.27700000000000002</c:v>
                </c:pt>
                <c:pt idx="2">
                  <c:v>0.20900000000000007</c:v>
                </c:pt>
                <c:pt idx="3">
                  <c:v>0.32800000000000018</c:v>
                </c:pt>
              </c:numCache>
            </c:numRef>
          </c:val>
        </c:ser>
        <c:axId val="124238464"/>
        <c:axId val="132055424"/>
      </c:barChart>
      <c:catAx>
        <c:axId val="124238464"/>
        <c:scaling>
          <c:orientation val="maxMin"/>
        </c:scaling>
        <c:axPos val="l"/>
        <c:tickLblPos val="nextTo"/>
        <c:txPr>
          <a:bodyPr/>
          <a:lstStyle/>
          <a:p>
            <a:pPr>
              <a:defRPr sz="1600" b="1">
                <a:latin typeface="+mn-lt"/>
              </a:defRPr>
            </a:pPr>
            <a:endParaRPr lang="bg-BG"/>
          </a:p>
        </c:txPr>
        <c:crossAx val="132055424"/>
        <c:crosses val="autoZero"/>
        <c:auto val="1"/>
        <c:lblAlgn val="ctr"/>
        <c:lblOffset val="100"/>
      </c:catAx>
      <c:valAx>
        <c:axId val="132055424"/>
        <c:scaling>
          <c:orientation val="minMax"/>
          <c:max val="1"/>
          <c:min val="0"/>
        </c:scaling>
        <c:axPos val="t"/>
        <c:majorGridlines/>
        <c:numFmt formatCode="0.0%" sourceLinked="1"/>
        <c:tickLblPos val="nextTo"/>
        <c:txPr>
          <a:bodyPr/>
          <a:lstStyle/>
          <a:p>
            <a:pPr>
              <a:defRPr sz="1100" baseline="0">
                <a:latin typeface="Arial" panose="020B0604020202020204" pitchFamily="34" charset="0"/>
              </a:defRPr>
            </a:pPr>
            <a:endParaRPr lang="bg-BG"/>
          </a:p>
        </c:txPr>
        <c:crossAx val="1242384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bg-BG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bg-BG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2.3013066347938704E-2"/>
                  <c:y val="-3.8119002322657844E-2"/>
                </c:manualLayout>
              </c:layout>
              <c:showVal val="1"/>
            </c:dLbl>
            <c:dLbl>
              <c:idx val="1"/>
              <c:layout>
                <c:manualLayout>
                  <c:x val="2.7615679617526489E-2"/>
                  <c:y val="-4.4472169376434154E-2"/>
                </c:manualLayout>
              </c:layout>
              <c:showVal val="1"/>
            </c:dLbl>
            <c:dLbl>
              <c:idx val="2"/>
              <c:layout>
                <c:manualLayout>
                  <c:x val="2.0711759713144932E-2"/>
                  <c:y val="-3.8119002322657788E-2"/>
                </c:manualLayout>
              </c:layout>
              <c:showVal val="1"/>
            </c:dLbl>
            <c:showVal val="1"/>
          </c:dLbls>
          <c:cat>
            <c:strRef>
              <c:f>Sheet1!$A$2:$A$4</c:f>
              <c:strCache>
                <c:ptCount val="3"/>
                <c:pt idx="0">
                  <c:v>Да</c:v>
                </c:pt>
                <c:pt idx="1">
                  <c:v>Не</c:v>
                </c:pt>
                <c:pt idx="2">
                  <c:v>Не мога да преценя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0.14200000000000004</c:v>
                </c:pt>
                <c:pt idx="1">
                  <c:v>0.55800000000000005</c:v>
                </c:pt>
                <c:pt idx="2">
                  <c:v>0.30000000000000016</c:v>
                </c:pt>
              </c:numCache>
            </c:numRef>
          </c:val>
        </c:ser>
        <c:shape val="box"/>
        <c:axId val="139175040"/>
        <c:axId val="139848704"/>
        <c:axId val="0"/>
      </c:bar3DChart>
      <c:catAx>
        <c:axId val="139175040"/>
        <c:scaling>
          <c:orientation val="minMax"/>
        </c:scaling>
        <c:axPos val="b"/>
        <c:tickLblPos val="nextTo"/>
        <c:crossAx val="139848704"/>
        <c:crosses val="autoZero"/>
        <c:auto val="1"/>
        <c:lblAlgn val="ctr"/>
        <c:lblOffset val="100"/>
      </c:catAx>
      <c:valAx>
        <c:axId val="139848704"/>
        <c:scaling>
          <c:orientation val="minMax"/>
          <c:max val="1"/>
        </c:scaling>
        <c:axPos val="l"/>
        <c:majorGridlines/>
        <c:numFmt formatCode="0.0%" sourceLinked="1"/>
        <c:tickLblPos val="nextTo"/>
        <c:txPr>
          <a:bodyPr/>
          <a:lstStyle/>
          <a:p>
            <a:pPr>
              <a:defRPr sz="1400"/>
            </a:pPr>
            <a:endParaRPr lang="bg-BG"/>
          </a:p>
        </c:txPr>
        <c:crossAx val="139175040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bg-BG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43C7A-9B49-4717-9FCF-FE11705C2670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74D89-074A-42B0-B649-3ACDE0C33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1009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37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19F1A-7512-4FB1-8C7D-8CA94063A1B2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8895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372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B3FFE-E187-4F0F-9F23-BFBC390BFD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7447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B3FFE-E187-4F0F-9F23-BFBC390BFDC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9051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3E17-0003-4ECC-84DD-758F321173EF}" type="datetimeFigureOut">
              <a:rPr lang="bg-BG" smtClean="0"/>
              <a:pPr/>
              <a:t>4.12.2016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E4340-4EC1-41D1-A263-FEA81D15F46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60841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3E17-0003-4ECC-84DD-758F321173EF}" type="datetimeFigureOut">
              <a:rPr lang="bg-BG" smtClean="0"/>
              <a:pPr/>
              <a:t>4.12.2016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E4340-4EC1-41D1-A263-FEA81D15F46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996432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3E17-0003-4ECC-84DD-758F321173EF}" type="datetimeFigureOut">
              <a:rPr lang="bg-BG" smtClean="0"/>
              <a:pPr/>
              <a:t>4.12.2016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E4340-4EC1-41D1-A263-FEA81D15F46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043728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3E17-0003-4ECC-84DD-758F321173EF}" type="datetimeFigureOut">
              <a:rPr lang="bg-BG" smtClean="0"/>
              <a:pPr/>
              <a:t>4.12.2016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E4340-4EC1-41D1-A263-FEA81D15F46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539485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3E17-0003-4ECC-84DD-758F321173EF}" type="datetimeFigureOut">
              <a:rPr lang="bg-BG" smtClean="0"/>
              <a:pPr/>
              <a:t>4.12.2016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E4340-4EC1-41D1-A263-FEA81D15F46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148048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3E17-0003-4ECC-84DD-758F321173EF}" type="datetimeFigureOut">
              <a:rPr lang="bg-BG" smtClean="0"/>
              <a:pPr/>
              <a:t>4.12.2016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E4340-4EC1-41D1-A263-FEA81D15F46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698253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3E17-0003-4ECC-84DD-758F321173EF}" type="datetimeFigureOut">
              <a:rPr lang="bg-BG" smtClean="0"/>
              <a:pPr/>
              <a:t>4.12.2016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E4340-4EC1-41D1-A263-FEA81D15F46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705351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3E17-0003-4ECC-84DD-758F321173EF}" type="datetimeFigureOut">
              <a:rPr lang="bg-BG" smtClean="0"/>
              <a:pPr/>
              <a:t>4.12.2016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E4340-4EC1-41D1-A263-FEA81D15F46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379556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3E17-0003-4ECC-84DD-758F321173EF}" type="datetimeFigureOut">
              <a:rPr lang="bg-BG" smtClean="0"/>
              <a:pPr/>
              <a:t>4.12.2016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E4340-4EC1-41D1-A263-FEA81D15F46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779228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3E17-0003-4ECC-84DD-758F321173EF}" type="datetimeFigureOut">
              <a:rPr lang="bg-BG" smtClean="0"/>
              <a:pPr/>
              <a:t>4.12.2016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E4340-4EC1-41D1-A263-FEA81D15F46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551895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3E17-0003-4ECC-84DD-758F321173EF}" type="datetimeFigureOut">
              <a:rPr lang="bg-BG" smtClean="0"/>
              <a:pPr/>
              <a:t>4.12.2016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E4340-4EC1-41D1-A263-FEA81D15F46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527402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13E17-0003-4ECC-84DD-758F321173EF}" type="datetimeFigureOut">
              <a:rPr lang="bg-BG" smtClean="0"/>
              <a:pPr/>
              <a:t>4.12.2016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E4340-4EC1-41D1-A263-FEA81D15F46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19910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chart" Target="../charts/char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515" y="3549221"/>
            <a:ext cx="1872000" cy="1195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3841" y="5809354"/>
            <a:ext cx="1946587" cy="10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6115" y="5806458"/>
            <a:ext cx="1628853" cy="10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4514" y="4744820"/>
            <a:ext cx="1872000" cy="10616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4515" y="203197"/>
            <a:ext cx="1872000" cy="14021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72456" y="5806458"/>
            <a:ext cx="1928571" cy="108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4515" y="1611083"/>
            <a:ext cx="1872000" cy="1942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90224" y="5794840"/>
            <a:ext cx="1922143" cy="108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76470" y="5809354"/>
            <a:ext cx="1777371" cy="1080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32084" y="6127104"/>
            <a:ext cx="176212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799770" y="705134"/>
            <a:ext cx="10392228" cy="40443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5200"/>
              </a:lnSpc>
            </a:pPr>
            <a:r>
              <a:rPr lang="bg-BG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И</a:t>
            </a:r>
            <a:r>
              <a:rPr lang="bg-BG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зследване на нагласите и очакванията на обществото по отношение на </a:t>
            </a:r>
            <a:r>
              <a:rPr lang="bg-BG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  <a:cs typeface="Aharoni" panose="02010803020104030203" pitchFamily="2" charset="-79"/>
              </a:rPr>
              <a:t>доизграждането </a:t>
            </a:r>
            <a:br>
              <a:rPr lang="bg-BG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  <a:cs typeface="Aharoni" panose="02010803020104030203" pitchFamily="2" charset="-79"/>
              </a:rPr>
            </a:br>
            <a:r>
              <a:rPr lang="bg-BG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  <a:cs typeface="Aharoni" panose="02010803020104030203" pitchFamily="2" charset="-79"/>
              </a:rPr>
              <a:t>на инфраструктурата на страната, в частност строителството на Лот 3.2 на магистрала „Струма“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bg-BG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  <a:cs typeface="Aharoni" panose="02010803020104030203" pitchFamily="2" charset="-79"/>
              </a:rPr>
              <a:t/>
            </a:r>
            <a:br>
              <a:rPr lang="bg-BG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  <a:cs typeface="Aharoni" panose="02010803020104030203" pitchFamily="2" charset="-79"/>
              </a:rPr>
            </a:br>
            <a:r>
              <a:rPr lang="bg-BG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  <a:cs typeface="Aharoni" panose="02010803020104030203" pitchFamily="2" charset="-79"/>
              </a:rPr>
              <a:t>в участъка през </a:t>
            </a:r>
            <a:r>
              <a:rPr lang="bg-BG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  <a:cs typeface="Aharoni" panose="02010803020104030203" pitchFamily="2" charset="-79"/>
              </a:rPr>
              <a:t>Кресненското</a:t>
            </a:r>
            <a:r>
              <a:rPr lang="bg-BG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  <a:cs typeface="Aharoni" panose="02010803020104030203" pitchFamily="2" charset="-79"/>
              </a:rPr>
              <a:t> дефиле, който е от </a:t>
            </a:r>
            <a:br>
              <a:rPr lang="bg-BG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  <a:cs typeface="Aharoni" panose="02010803020104030203" pitchFamily="2" charset="-79"/>
              </a:rPr>
            </a:br>
            <a:r>
              <a:rPr lang="bg-BG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  <a:cs typeface="Aharoni" panose="02010803020104030203" pitchFamily="2" charset="-79"/>
              </a:rPr>
              <a:t>висок социален, икономически и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bg-BG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  <a:cs typeface="Aharoni" panose="02010803020104030203" pitchFamily="2" charset="-79"/>
              </a:rPr>
              <a:t>екологичен интерес</a:t>
            </a:r>
            <a:endParaRPr lang="bg-BG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49661" y="5105445"/>
            <a:ext cx="194454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i="1" dirty="0">
                <a:solidFill>
                  <a:schemeClr val="accent5">
                    <a:lumMod val="75000"/>
                  </a:schemeClr>
                </a:solidFill>
              </a:rPr>
              <a:t>ноември 2016</a:t>
            </a:r>
            <a:endParaRPr lang="bg-BG" sz="2000" i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bg-B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149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54625" y="790575"/>
            <a:ext cx="6573838" cy="218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 Б: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Изграждане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тунел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дължина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15,4 км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успоредно на дефилето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5" name="Picture 2" descr="F:\Variant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263" y="12700"/>
            <a:ext cx="4840287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51435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89600" y="790575"/>
            <a:ext cx="5935663" cy="32591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 В: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Изграждане на нов път с две платна, всяко от които с по две ленти за движение, и дължина 24 км източно от дефилето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9" name="Picture 2" descr="F:\Variant_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438" y="12700"/>
            <a:ext cx="4840287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85498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Variant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554" y="12924"/>
            <a:ext cx="4839736" cy="68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689600" y="791029"/>
            <a:ext cx="6139543" cy="15022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b="1" i="1" dirty="0" smtClean="0"/>
          </a:p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А: </a:t>
            </a:r>
          </a:p>
          <a:p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Удвояване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съществуващия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път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261337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2"/>
          <p:cNvSpPr>
            <a:spLocks noGrp="1"/>
          </p:cNvSpPr>
          <p:nvPr>
            <p:ph type="body" idx="1"/>
          </p:nvPr>
        </p:nvSpPr>
        <p:spPr>
          <a:xfrm>
            <a:off x="638175" y="203200"/>
            <a:ext cx="5167313" cy="1800225"/>
          </a:xfrm>
        </p:spPr>
        <p:txBody>
          <a:bodyPr/>
          <a:lstStyle/>
          <a:p>
            <a:pPr algn="just"/>
            <a:r>
              <a:rPr lang="bg-BG" altLang="en-US" smtClean="0"/>
              <a:t>Според Вас, може ли България да реализира проекта за подобряване на транспортното обслужване в Кресненското дефиле със средства 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bg-BG" altLang="en-US" smtClean="0"/>
              <a:t>от държавния бюджет?</a:t>
            </a:r>
            <a:endParaRPr lang="en-US" altLang="en-US" smtClean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159657" y="2307772"/>
          <a:ext cx="5791199" cy="4302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88" name="Text Placeholder 2"/>
          <p:cNvSpPr>
            <a:spLocks noGrp="1"/>
          </p:cNvSpPr>
          <p:nvPr>
            <p:ph type="body" idx="1"/>
          </p:nvPr>
        </p:nvSpPr>
        <p:spPr>
          <a:xfrm>
            <a:off x="6313488" y="217488"/>
            <a:ext cx="5443537" cy="2097087"/>
          </a:xfrm>
        </p:spPr>
        <p:txBody>
          <a:bodyPr/>
          <a:lstStyle/>
          <a:p>
            <a:pPr algn="just"/>
            <a:r>
              <a:rPr lang="bg-BG" altLang="en-US" smtClean="0"/>
              <a:t>Според Вас, трябва ли България да реализира проекта за подобряване 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bg-BG" altLang="en-US" smtClean="0"/>
              <a:t>на транспортното обслужване в Кресненското дефиле с безвъзмездна финансова помощ, предоставена от Европейския съюз?</a:t>
            </a:r>
            <a:endParaRPr lang="en-US" altLang="en-US" smtClean="0"/>
          </a:p>
        </p:txBody>
      </p:sp>
      <p:graphicFrame>
        <p:nvGraphicFramePr>
          <p:cNvPr id="11" name="Content Placeholder 6"/>
          <p:cNvGraphicFramePr>
            <a:graphicFrameLocks noGrp="1"/>
          </p:cNvGraphicFramePr>
          <p:nvPr>
            <p:ph sz="half" idx="4294967295"/>
          </p:nvPr>
        </p:nvGraphicFramePr>
        <p:xfrm>
          <a:off x="5979886" y="2264229"/>
          <a:ext cx="5791199" cy="4302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0875" y="6389688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92729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8" y="0"/>
            <a:ext cx="1654175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132276227"/>
              </p:ext>
            </p:extLst>
          </p:nvPr>
        </p:nvGraphicFramePr>
        <p:xfrm>
          <a:off x="2627086" y="1420224"/>
          <a:ext cx="7721600" cy="543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843088" y="101600"/>
            <a:ext cx="10348912" cy="1481138"/>
          </a:xfr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g-BG" sz="2400" b="1" dirty="0"/>
              <a:t>Кой, според Вас, трябва да води диалога с гражданите и </a:t>
            </a:r>
            <a:r>
              <a:rPr lang="bg-BG" sz="2400" b="1" dirty="0" smtClean="0"/>
              <a:t/>
            </a:r>
            <a:br>
              <a:rPr lang="bg-BG" sz="2400" b="1" dirty="0" smtClean="0"/>
            </a:br>
            <a:r>
              <a:rPr lang="bg-BG" sz="2400" b="1" dirty="0" smtClean="0"/>
              <a:t>нестопанските </a:t>
            </a:r>
            <a:r>
              <a:rPr lang="bg-BG" sz="2400" b="1" dirty="0"/>
              <a:t>организации, които се интересуват от </a:t>
            </a:r>
            <a:r>
              <a:rPr lang="bg-BG" sz="2400" b="1" dirty="0" smtClean="0"/>
              <a:t>проекта </a:t>
            </a:r>
            <a:r>
              <a:rPr lang="bg-BG" sz="2400" b="1" dirty="0"/>
              <a:t>за </a:t>
            </a:r>
            <a:r>
              <a:rPr lang="bg-BG" sz="2400" b="1" dirty="0" smtClean="0"/>
              <a:t/>
            </a:r>
            <a:br>
              <a:rPr lang="bg-BG" sz="2400" b="1" dirty="0" smtClean="0"/>
            </a:br>
            <a:r>
              <a:rPr lang="bg-BG" sz="2400" b="1" dirty="0" smtClean="0"/>
              <a:t>изграждане </a:t>
            </a:r>
            <a:r>
              <a:rPr lang="bg-BG" sz="2400" b="1" dirty="0"/>
              <a:t>на алтернативен път в участъка Симитли – </a:t>
            </a:r>
            <a:r>
              <a:rPr lang="bg-BG" sz="2400" b="1" dirty="0" smtClean="0"/>
              <a:t>Кресна?</a:t>
            </a:r>
            <a:endParaRPr lang="bg-BG" sz="2400" dirty="0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39450" y="6375400"/>
            <a:ext cx="10795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82880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Arrow 5"/>
          <p:cNvSpPr/>
          <p:nvPr/>
        </p:nvSpPr>
        <p:spPr>
          <a:xfrm>
            <a:off x="2105025" y="1420813"/>
            <a:ext cx="9274175" cy="123825"/>
          </a:xfrm>
          <a:prstGeom prst="leftArrow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88" name="TextBox 2"/>
          <p:cNvSpPr txBox="1">
            <a:spLocks noChangeArrowheads="1"/>
          </p:cNvSpPr>
          <p:nvPr/>
        </p:nvSpPr>
        <p:spPr bwMode="auto">
          <a:xfrm>
            <a:off x="4775200" y="4557713"/>
            <a:ext cx="3933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bg-BG" altLang="en-US"/>
              <a:t>Администрацията, която стопанисва републиканските пътища  </a:t>
            </a:r>
            <a:r>
              <a:rPr lang="bg-BG" altLang="en-US" b="1"/>
              <a:t>53,6%</a:t>
            </a:r>
            <a:endParaRPr lang="en-US" altLang="en-US" b="1"/>
          </a:p>
        </p:txBody>
      </p:sp>
      <p:sp>
        <p:nvSpPr>
          <p:cNvPr id="20489" name="TextBox 11"/>
          <p:cNvSpPr txBox="1">
            <a:spLocks noChangeArrowheads="1"/>
          </p:cNvSpPr>
          <p:nvPr/>
        </p:nvSpPr>
        <p:spPr bwMode="auto">
          <a:xfrm>
            <a:off x="4630738" y="2492375"/>
            <a:ext cx="1682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bg-BG" altLang="en-US"/>
              <a:t>Местната власт  </a:t>
            </a:r>
          </a:p>
          <a:p>
            <a:pPr algn="ctr"/>
            <a:r>
              <a:rPr lang="bg-BG" altLang="en-US" b="1"/>
              <a:t>21,2%</a:t>
            </a:r>
            <a:endParaRPr lang="en-US" altLang="en-US" b="1"/>
          </a:p>
        </p:txBody>
      </p:sp>
      <p:sp>
        <p:nvSpPr>
          <p:cNvPr id="20490" name="TextBox 12"/>
          <p:cNvSpPr txBox="1">
            <a:spLocks noChangeArrowheads="1"/>
          </p:cNvSpPr>
          <p:nvPr/>
        </p:nvSpPr>
        <p:spPr bwMode="auto">
          <a:xfrm>
            <a:off x="5754688" y="1482725"/>
            <a:ext cx="1684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bg-BG" altLang="en-US"/>
              <a:t>Друг </a:t>
            </a:r>
            <a:r>
              <a:rPr lang="bg-BG" altLang="en-US" b="1"/>
              <a:t>0,9%</a:t>
            </a:r>
            <a:endParaRPr lang="en-US" altLang="en-US" b="1"/>
          </a:p>
        </p:txBody>
      </p:sp>
      <p:sp>
        <p:nvSpPr>
          <p:cNvPr id="20491" name="TextBox 13"/>
          <p:cNvSpPr txBox="1">
            <a:spLocks noChangeArrowheads="1"/>
          </p:cNvSpPr>
          <p:nvPr/>
        </p:nvSpPr>
        <p:spPr bwMode="auto">
          <a:xfrm>
            <a:off x="6886575" y="2365375"/>
            <a:ext cx="15319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bg-BG" altLang="en-US" dirty="0"/>
              <a:t>Не мога да преценя  </a:t>
            </a:r>
          </a:p>
          <a:p>
            <a:pPr algn="ctr"/>
            <a:r>
              <a:rPr lang="bg-BG" altLang="en-US" b="1" dirty="0" smtClean="0"/>
              <a:t>24,3%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52758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33938" y="351758"/>
            <a:ext cx="7140575" cy="61247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g-BG" sz="2800" b="1" cap="all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800" b="1" cap="all" dirty="0">
                <a:latin typeface="+mn-lt"/>
              </a:rPr>
              <a:t>РЕГИОНАЛНО </a:t>
            </a:r>
            <a:r>
              <a:rPr lang="bg-BG" sz="2800" b="1" cap="all" dirty="0" smtClean="0">
                <a:latin typeface="+mn-lt"/>
              </a:rPr>
              <a:t> </a:t>
            </a:r>
            <a:r>
              <a:rPr lang="bg-BG" sz="2800" b="1" cap="all" dirty="0" smtClean="0"/>
              <a:t>ПРЕДСТАВИТЕЛНО </a:t>
            </a:r>
            <a:r>
              <a:rPr lang="bg-BG" sz="2800" b="1" cap="all" dirty="0" smtClean="0">
                <a:latin typeface="+mn-lt"/>
              </a:rPr>
              <a:t>Изследване  ЗА  РАЙОНА  НА КРЕСНЕНСКОТО  ДЕФИЛЕ</a:t>
            </a:r>
            <a:endParaRPr lang="en-US" sz="2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800" dirty="0">
                <a:latin typeface="+mn-lt"/>
              </a:rPr>
              <a:t> </a:t>
            </a:r>
            <a:endParaRPr lang="en-US" sz="2800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800" dirty="0">
                <a:latin typeface="+mn-lt"/>
              </a:rPr>
              <a:t>Изследването е проведено в периода </a:t>
            </a:r>
            <a:br>
              <a:rPr lang="bg-BG" sz="2800" dirty="0">
                <a:latin typeface="+mn-lt"/>
              </a:rPr>
            </a:br>
            <a:r>
              <a:rPr lang="bg-BG" sz="2800" dirty="0">
                <a:latin typeface="+mn-lt"/>
              </a:rPr>
              <a:t>18 – 24 ноември 2016 г.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800" dirty="0">
                <a:latin typeface="+mn-lt"/>
              </a:rPr>
              <a:t>По домовете им са интервюирани, по </a:t>
            </a:r>
            <a:br>
              <a:rPr lang="bg-BG" sz="2800" dirty="0">
                <a:latin typeface="+mn-lt"/>
              </a:rPr>
            </a:br>
            <a:r>
              <a:rPr lang="bg-BG" sz="2800" dirty="0">
                <a:latin typeface="+mn-lt"/>
              </a:rPr>
              <a:t>метода на прякото </a:t>
            </a:r>
            <a:r>
              <a:rPr lang="bg-BG" sz="2800" dirty="0" err="1">
                <a:latin typeface="+mn-lt"/>
              </a:rPr>
              <a:t>полустандартизирано</a:t>
            </a:r>
            <a:r>
              <a:rPr lang="bg-BG" sz="2800" dirty="0">
                <a:latin typeface="+mn-lt"/>
              </a:rPr>
              <a:t> </a:t>
            </a:r>
            <a:r>
              <a:rPr lang="bg-BG" sz="2800" dirty="0" err="1">
                <a:latin typeface="+mn-lt"/>
              </a:rPr>
              <a:t>face-to-face</a:t>
            </a:r>
            <a:r>
              <a:rPr lang="bg-BG" sz="2800" dirty="0">
                <a:latin typeface="+mn-lt"/>
              </a:rPr>
              <a:t> интервю, 500 пълнолетни жители на градовете Симитли и Кресна, както и на селата Долна Градешница, Струмяни, Брежани, Черниче, Крупник, Полето, Полена и Горна Брезница.</a:t>
            </a:r>
            <a:endParaRPr lang="en-US" sz="2800" dirty="0">
              <a:latin typeface="+mn-lt"/>
            </a:endParaRPr>
          </a:p>
        </p:txBody>
      </p:sp>
      <p:pic>
        <p:nvPicPr>
          <p:cNvPr id="21508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48950" y="6305550"/>
            <a:ext cx="107791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783" y="367605"/>
            <a:ext cx="4308822" cy="6097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08315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605953041"/>
              </p:ext>
            </p:extLst>
          </p:nvPr>
        </p:nvGraphicFramePr>
        <p:xfrm>
          <a:off x="943429" y="1657099"/>
          <a:ext cx="10435771" cy="4283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2206170" y="-1"/>
            <a:ext cx="9985829" cy="122565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g-BG" sz="2400" b="1" dirty="0" smtClean="0"/>
              <a:t>С </a:t>
            </a:r>
            <a:r>
              <a:rPr lang="bg-BG" sz="2400" b="1" dirty="0"/>
              <a:t>какво превозно средство обикновено пътувате в участъка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bg-BG" sz="2400" b="1" dirty="0" smtClean="0"/>
              <a:t>Симитли </a:t>
            </a:r>
            <a:r>
              <a:rPr lang="bg-BG" sz="2400" b="1" dirty="0"/>
              <a:t>– </a:t>
            </a:r>
            <a:r>
              <a:rPr lang="bg-BG" sz="2400" b="1" dirty="0" smtClean="0"/>
              <a:t>Кресна?</a:t>
            </a:r>
            <a:endParaRPr lang="bg-BG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39450" y="6375853"/>
            <a:ext cx="10795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206171" cy="122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241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986237276"/>
              </p:ext>
            </p:extLst>
          </p:nvPr>
        </p:nvGraphicFramePr>
        <p:xfrm>
          <a:off x="2677885" y="1712608"/>
          <a:ext cx="7358743" cy="4643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625601" y="0"/>
            <a:ext cx="10566398" cy="168902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g-BG" sz="2400" b="1" dirty="0"/>
              <a:t>Предимно по работа или предимно по лични дела </a:t>
            </a:r>
            <a:r>
              <a:rPr lang="bg-BG" sz="2400" b="1" dirty="0" smtClean="0"/>
              <a:t>\</a:t>
            </a:r>
            <a:r>
              <a:rPr lang="bg-BG" sz="2400" b="1" dirty="0"/>
              <a:t>вкл. за удоволствие\ пътувате в участъка Симитли – Кресна</a:t>
            </a:r>
            <a:r>
              <a:rPr lang="bg-BG" sz="2400" b="1" dirty="0" smtClean="0"/>
              <a:t>?</a:t>
            </a:r>
            <a:r>
              <a:rPr lang="en-US" sz="2400" b="1" dirty="0" smtClean="0"/>
              <a:t>  </a:t>
            </a:r>
            <a:endParaRPr lang="bg-BG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39450" y="6332293"/>
            <a:ext cx="10795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25600" cy="16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-7256" y="4176696"/>
            <a:ext cx="3265714" cy="117223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tx1"/>
                </a:solidFill>
              </a:rPr>
              <a:t>Предимно</a:t>
            </a:r>
            <a:r>
              <a:rPr lang="ru-RU" sz="2400" dirty="0">
                <a:solidFill>
                  <a:schemeClr val="tx1"/>
                </a:solidFill>
              </a:rPr>
              <a:t> по </a:t>
            </a:r>
            <a:r>
              <a:rPr lang="ru-RU" sz="2400" dirty="0" err="1">
                <a:solidFill>
                  <a:schemeClr val="tx1"/>
                </a:solidFill>
              </a:rPr>
              <a:t>лични</a:t>
            </a:r>
            <a:r>
              <a:rPr lang="ru-RU" sz="2400" dirty="0">
                <a:solidFill>
                  <a:schemeClr val="tx1"/>
                </a:solidFill>
              </a:rPr>
              <a:t> дела \за </a:t>
            </a:r>
            <a:r>
              <a:rPr lang="ru-RU" sz="2400" dirty="0" err="1">
                <a:solidFill>
                  <a:schemeClr val="tx1"/>
                </a:solidFill>
              </a:rPr>
              <a:t>удоволствие</a:t>
            </a:r>
            <a:r>
              <a:rPr lang="ru-RU" sz="2400" dirty="0">
                <a:solidFill>
                  <a:schemeClr val="tx1"/>
                </a:solidFill>
              </a:rPr>
              <a:t>   </a:t>
            </a:r>
            <a:r>
              <a:rPr lang="ru-RU" sz="2400" dirty="0" smtClean="0">
                <a:solidFill>
                  <a:schemeClr val="tx1"/>
                </a:solidFill>
              </a:rPr>
              <a:t>78,6</a:t>
            </a:r>
            <a:r>
              <a:rPr lang="ru-RU" sz="2400" dirty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942036" y="1790625"/>
            <a:ext cx="3265714" cy="117223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tx1"/>
                </a:solidFill>
              </a:rPr>
              <a:t>Предимно</a:t>
            </a:r>
            <a:r>
              <a:rPr lang="ru-RU" sz="2400" dirty="0">
                <a:solidFill>
                  <a:schemeClr val="tx1"/>
                </a:solidFill>
              </a:rPr>
              <a:t> по </a:t>
            </a:r>
            <a:r>
              <a:rPr lang="ru-RU" sz="2400" dirty="0" smtClean="0">
                <a:solidFill>
                  <a:schemeClr val="tx1"/>
                </a:solidFill>
              </a:rPr>
              <a:t>работа   21,4%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195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15999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g-BG" sz="2400" b="1" dirty="0" smtClean="0"/>
              <a:t>Как </a:t>
            </a:r>
            <a:r>
              <a:rPr lang="bg-BG" sz="2400" b="1" dirty="0"/>
              <a:t>оценявате комфорта на </a:t>
            </a:r>
            <a:r>
              <a:rPr lang="bg-BG" sz="2400" b="1" dirty="0" smtClean="0"/>
              <a:t>пътуване \съществуващото </a:t>
            </a:r>
            <a:r>
              <a:rPr lang="bg-BG" sz="2400" b="1" dirty="0"/>
              <a:t>експлоатационно </a:t>
            </a:r>
            <a:r>
              <a:rPr lang="bg-BG" sz="2400" b="1" dirty="0" smtClean="0"/>
              <a:t/>
            </a:r>
            <a:br>
              <a:rPr lang="bg-BG" sz="2400" b="1" dirty="0" smtClean="0"/>
            </a:br>
            <a:r>
              <a:rPr lang="bg-BG" sz="2400" b="1" dirty="0" smtClean="0"/>
              <a:t>състояние на участъка\ </a:t>
            </a:r>
            <a:r>
              <a:rPr lang="bg-BG" sz="2400" b="1" dirty="0"/>
              <a:t>по път I-1 в </a:t>
            </a:r>
            <a:r>
              <a:rPr lang="bg-BG" sz="2400" b="1" dirty="0" smtClean="0"/>
              <a:t>участъка:</a:t>
            </a:r>
            <a:endParaRPr lang="bg-BG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39450" y="6375853"/>
            <a:ext cx="10795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xmlns="" val="2555786938"/>
              </p:ext>
            </p:extLst>
          </p:nvPr>
        </p:nvGraphicFramePr>
        <p:xfrm>
          <a:off x="0" y="2162628"/>
          <a:ext cx="4891314" cy="3904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xmlns="" val="745038882"/>
              </p:ext>
            </p:extLst>
          </p:nvPr>
        </p:nvGraphicFramePr>
        <p:xfrm>
          <a:off x="3947887" y="2148114"/>
          <a:ext cx="4891314" cy="3904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xmlns="" val="4177347276"/>
              </p:ext>
            </p:extLst>
          </p:nvPr>
        </p:nvGraphicFramePr>
        <p:xfrm>
          <a:off x="7953830" y="2104571"/>
          <a:ext cx="4891314" cy="3904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348343" y="1364345"/>
            <a:ext cx="2902857" cy="406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solidFill>
                  <a:schemeClr val="tx1"/>
                </a:solidFill>
              </a:rPr>
              <a:t>Благоевград </a:t>
            </a:r>
            <a:r>
              <a:rPr lang="bg-BG" sz="2000" b="1" dirty="0">
                <a:solidFill>
                  <a:schemeClr val="tx1"/>
                </a:solidFill>
              </a:rPr>
              <a:t>– </a:t>
            </a:r>
            <a:r>
              <a:rPr lang="bg-BG" sz="2000" b="1" dirty="0" smtClean="0">
                <a:solidFill>
                  <a:schemeClr val="tx1"/>
                </a:solidFill>
              </a:rPr>
              <a:t>Симитли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23657" y="1364345"/>
            <a:ext cx="2902857" cy="406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solidFill>
                  <a:schemeClr val="tx1"/>
                </a:solidFill>
              </a:rPr>
              <a:t>Симитли </a:t>
            </a:r>
            <a:r>
              <a:rPr lang="bg-BG" sz="2000" b="1" dirty="0">
                <a:solidFill>
                  <a:schemeClr val="tx1"/>
                </a:solidFill>
              </a:rPr>
              <a:t>– </a:t>
            </a:r>
            <a:r>
              <a:rPr lang="bg-BG" sz="2000" b="1" dirty="0" smtClean="0">
                <a:solidFill>
                  <a:schemeClr val="tx1"/>
                </a:solidFill>
              </a:rPr>
              <a:t>Кресна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55901" y="1364345"/>
            <a:ext cx="2902857" cy="406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solidFill>
                  <a:schemeClr val="tx1"/>
                </a:solidFill>
              </a:rPr>
              <a:t>Кресна </a:t>
            </a:r>
            <a:r>
              <a:rPr lang="bg-BG" sz="2000" b="1" dirty="0">
                <a:solidFill>
                  <a:schemeClr val="tx1"/>
                </a:solidFill>
              </a:rPr>
              <a:t>– </a:t>
            </a:r>
            <a:r>
              <a:rPr lang="bg-BG" sz="2000" b="1" dirty="0" smtClean="0">
                <a:solidFill>
                  <a:schemeClr val="tx1"/>
                </a:solidFill>
              </a:rPr>
              <a:t>Сандански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63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2834" y="1548000"/>
            <a:ext cx="2617516" cy="5310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2527597" y="0"/>
            <a:ext cx="9664403" cy="161431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g-BG" sz="2400" b="1" dirty="0"/>
              <a:t>Какво, според Вас, би могло да подобри комфорта на пътуване \съществуващото експлоатационно състояние\ в участъка </a:t>
            </a:r>
            <a:r>
              <a:rPr lang="bg-BG" sz="2400" b="1" dirty="0" smtClean="0"/>
              <a:t/>
            </a:r>
            <a:br>
              <a:rPr lang="bg-BG" sz="2400" b="1" dirty="0" smtClean="0"/>
            </a:br>
            <a:r>
              <a:rPr lang="bg-BG" sz="2400" b="1" dirty="0" smtClean="0"/>
              <a:t>Симитли </a:t>
            </a:r>
            <a:r>
              <a:rPr lang="bg-BG" sz="2400" b="1" dirty="0"/>
              <a:t>– </a:t>
            </a:r>
            <a:r>
              <a:rPr lang="bg-BG" sz="2400" b="1" dirty="0" smtClean="0"/>
              <a:t>Кресна?</a:t>
            </a:r>
            <a:endParaRPr lang="bg-BG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39450" y="6375853"/>
            <a:ext cx="10795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690778184"/>
              </p:ext>
            </p:extLst>
          </p:nvPr>
        </p:nvGraphicFramePr>
        <p:xfrm>
          <a:off x="2923178" y="1683681"/>
          <a:ext cx="8995772" cy="4721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877"/>
          <a:stretch/>
        </p:blipFill>
        <p:spPr bwMode="auto">
          <a:xfrm>
            <a:off x="-72570" y="1683669"/>
            <a:ext cx="2600167" cy="512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7597" cy="1614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2092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167085" y="1004578"/>
            <a:ext cx="650240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bg-BG" sz="2800" b="1" cap="all" dirty="0" smtClean="0"/>
          </a:p>
          <a:p>
            <a:pPr algn="ctr"/>
            <a:r>
              <a:rPr lang="bg-BG" sz="2800" b="1" cap="all" dirty="0" smtClean="0"/>
              <a:t>НАЦИОНАЛНО ПРЕДСТАВИТЕЛНО Изследване</a:t>
            </a:r>
            <a:endParaRPr lang="en-US" sz="2800" dirty="0"/>
          </a:p>
          <a:p>
            <a:r>
              <a:rPr lang="bg-BG" sz="2800" dirty="0"/>
              <a:t> </a:t>
            </a:r>
            <a:endParaRPr lang="en-US" sz="2800" dirty="0"/>
          </a:p>
          <a:p>
            <a:pPr algn="just"/>
            <a:r>
              <a:rPr lang="bg-BG" sz="2800" dirty="0" smtClean="0"/>
              <a:t>Изследването </a:t>
            </a:r>
            <a:r>
              <a:rPr lang="bg-BG" sz="2800" dirty="0"/>
              <a:t>е проведено в периода </a:t>
            </a:r>
            <a:r>
              <a:rPr lang="bg-BG" sz="2800" dirty="0" smtClean="0"/>
              <a:t/>
            </a:r>
            <a:br>
              <a:rPr lang="bg-BG" sz="2800" dirty="0" smtClean="0"/>
            </a:br>
            <a:r>
              <a:rPr lang="bg-BG" sz="2800" dirty="0" smtClean="0"/>
              <a:t>18 – 24 </a:t>
            </a:r>
            <a:r>
              <a:rPr lang="bg-BG" sz="2800" dirty="0"/>
              <a:t>ноември 2016 </a:t>
            </a:r>
            <a:r>
              <a:rPr lang="bg-BG" sz="2800" dirty="0" smtClean="0"/>
              <a:t>г.</a:t>
            </a:r>
          </a:p>
          <a:p>
            <a:pPr algn="just"/>
            <a:r>
              <a:rPr lang="bg-BG" sz="2800" dirty="0" smtClean="0"/>
              <a:t>По </a:t>
            </a:r>
            <a:r>
              <a:rPr lang="bg-BG" sz="2800" dirty="0"/>
              <a:t>домовете им са </a:t>
            </a:r>
            <a:r>
              <a:rPr lang="bg-BG" sz="2800" dirty="0" smtClean="0"/>
              <a:t>интервюирани </a:t>
            </a:r>
            <a:r>
              <a:rPr lang="en-US" sz="2800" dirty="0"/>
              <a:t>10</a:t>
            </a:r>
            <a:r>
              <a:rPr lang="bg-BG" sz="2800" dirty="0"/>
              <a:t>00 пълнолетни жители на </a:t>
            </a:r>
            <a:r>
              <a:rPr lang="bg-BG" sz="2800" dirty="0" smtClean="0"/>
              <a:t>страната</a:t>
            </a:r>
            <a:r>
              <a:rPr lang="en-US" sz="2800" dirty="0" smtClean="0"/>
              <a:t> </a:t>
            </a:r>
            <a:r>
              <a:rPr lang="bg-BG" sz="2800" dirty="0" smtClean="0"/>
              <a:t>по </a:t>
            </a:r>
            <a:r>
              <a:rPr lang="bg-BG" sz="2800" dirty="0"/>
              <a:t>метода на прякото </a:t>
            </a:r>
            <a:r>
              <a:rPr lang="bg-BG" sz="2800" dirty="0" err="1"/>
              <a:t>полустандартизирано</a:t>
            </a:r>
            <a:r>
              <a:rPr lang="bg-BG" sz="2800" dirty="0"/>
              <a:t> </a:t>
            </a:r>
            <a:r>
              <a:rPr lang="bg-BG" sz="2800" dirty="0" err="1"/>
              <a:t>face-to-face</a:t>
            </a:r>
            <a:r>
              <a:rPr lang="bg-BG" sz="2800" dirty="0"/>
              <a:t> </a:t>
            </a:r>
            <a:r>
              <a:rPr lang="bg-BG" sz="2800" dirty="0" smtClean="0"/>
              <a:t>интервю</a:t>
            </a:r>
            <a:r>
              <a:rPr lang="en-US" sz="2800" dirty="0" smtClean="0"/>
              <a:t>.</a:t>
            </a:r>
          </a:p>
          <a:p>
            <a:pPr algn="just"/>
            <a:r>
              <a:rPr lang="bg-BG" sz="2800" dirty="0" smtClean="0"/>
              <a:t> </a:t>
            </a:r>
            <a:r>
              <a:rPr lang="bg-BG" sz="2800" dirty="0"/>
              <a:t> 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49552" y="6305597"/>
            <a:ext cx="1077992" cy="272909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783" y="367605"/>
            <a:ext cx="4308822" cy="6097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01264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2835" y="1548000"/>
            <a:ext cx="2956834" cy="531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2960913" y="-14515"/>
            <a:ext cx="9231087" cy="166914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g-BG" sz="2400" b="1" dirty="0"/>
              <a:t>Доколко сте информиран за възможните нови алтернативи на сегашния път в участъка Симитли – Кресна?</a:t>
            </a:r>
            <a:endParaRPr lang="bg-BG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39450" y="6375853"/>
            <a:ext cx="10795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xmlns="" val="400423998"/>
              </p:ext>
            </p:extLst>
          </p:nvPr>
        </p:nvGraphicFramePr>
        <p:xfrm>
          <a:off x="3120572" y="1749085"/>
          <a:ext cx="8519886" cy="4895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-2834" y="1548000"/>
            <a:ext cx="2717566" cy="531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730" t="14763" r="6801" b="6181"/>
          <a:stretch/>
        </p:blipFill>
        <p:spPr bwMode="auto">
          <a:xfrm>
            <a:off x="165451" y="1841875"/>
            <a:ext cx="2623098" cy="470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136"/>
            <a:ext cx="2953998" cy="168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085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548000"/>
            <a:ext cx="2618129" cy="531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2618129" y="1"/>
            <a:ext cx="9573871" cy="87085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g-BG" sz="2400" b="1" dirty="0"/>
              <a:t>Ще продължите ли да използвате сега съществуващия път в </a:t>
            </a:r>
            <a:r>
              <a:rPr lang="bg-BG" sz="2400" b="1" dirty="0" smtClean="0"/>
              <a:t/>
            </a:r>
            <a:br>
              <a:rPr lang="bg-BG" sz="2400" b="1" dirty="0" smtClean="0"/>
            </a:br>
            <a:r>
              <a:rPr lang="bg-BG" sz="2400" b="1" dirty="0" smtClean="0"/>
              <a:t>участъка </a:t>
            </a:r>
            <a:r>
              <a:rPr lang="bg-BG" sz="2400" b="1" dirty="0"/>
              <a:t>на </a:t>
            </a:r>
            <a:r>
              <a:rPr lang="bg-BG" sz="2400" b="1" dirty="0" err="1"/>
              <a:t>Кресненското</a:t>
            </a:r>
            <a:r>
              <a:rPr lang="bg-BG" sz="2400" b="1" dirty="0"/>
              <a:t> </a:t>
            </a:r>
            <a:r>
              <a:rPr lang="bg-BG" sz="2400" b="1" dirty="0" smtClean="0"/>
              <a:t>дефиле,</a:t>
            </a:r>
            <a:endParaRPr lang="bg-BG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39450" y="6375853"/>
            <a:ext cx="10795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xmlns="" val="28376896"/>
              </p:ext>
            </p:extLst>
          </p:nvPr>
        </p:nvGraphicFramePr>
        <p:xfrm>
          <a:off x="2844800" y="2801256"/>
          <a:ext cx="8868230" cy="4034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34" y="0"/>
            <a:ext cx="2620963" cy="197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34" y="2063978"/>
            <a:ext cx="2620963" cy="470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7416800" y="902696"/>
            <a:ext cx="4775200" cy="19566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2400" b="1" dirty="0" smtClean="0"/>
              <a:t>ако в планинския терен от източната му страна бъде изграден път с две платна, всяко с по две ленти за движение, с дължина 24 км и тежкотоварното движение </a:t>
            </a:r>
            <a:br>
              <a:rPr lang="bg-BG" sz="2400" b="1" dirty="0" smtClean="0"/>
            </a:br>
            <a:r>
              <a:rPr lang="bg-BG" sz="2400" b="1" dirty="0" smtClean="0"/>
              <a:t>задължително бъде пренасочено през новия път?</a:t>
            </a:r>
            <a:endParaRPr lang="bg-BG" sz="2400" dirty="0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2618128" y="902696"/>
            <a:ext cx="4798671" cy="19566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b="1" dirty="0" err="1"/>
              <a:t>ако</a:t>
            </a:r>
            <a:r>
              <a:rPr lang="ru-RU" sz="2200" b="1" dirty="0"/>
              <a:t> </a:t>
            </a:r>
            <a:r>
              <a:rPr lang="ru-RU" sz="2200" b="1" dirty="0" err="1"/>
              <a:t>успоредно</a:t>
            </a:r>
            <a:r>
              <a:rPr lang="ru-RU" sz="2200" b="1" dirty="0"/>
              <a:t> на него е </a:t>
            </a:r>
            <a:r>
              <a:rPr lang="ru-RU" sz="2200" b="1" dirty="0" err="1"/>
              <a:t>изграден</a:t>
            </a:r>
            <a:r>
              <a:rPr lang="ru-RU" sz="2200" b="1" dirty="0"/>
              <a:t> </a:t>
            </a:r>
            <a:r>
              <a:rPr lang="ru-RU" sz="2200" b="1" dirty="0" err="1"/>
              <a:t>тунел</a:t>
            </a:r>
            <a:r>
              <a:rPr lang="ru-RU" sz="2200" b="1" dirty="0"/>
              <a:t> с </a:t>
            </a:r>
            <a:r>
              <a:rPr lang="ru-RU" sz="2200" b="1" dirty="0" err="1"/>
              <a:t>дължина</a:t>
            </a:r>
            <a:r>
              <a:rPr lang="ru-RU" sz="2200" b="1" dirty="0"/>
              <a:t> 15,4 км и </a:t>
            </a:r>
            <a:r>
              <a:rPr lang="ru-RU" sz="2200" b="1" dirty="0" err="1"/>
              <a:t>тежкотоварното</a:t>
            </a:r>
            <a:r>
              <a:rPr lang="ru-RU" sz="2200" b="1" dirty="0"/>
              <a:t> движение </a:t>
            </a:r>
            <a:r>
              <a:rPr lang="ru-RU" sz="2200" b="1" dirty="0" err="1"/>
              <a:t>задължително</a:t>
            </a:r>
            <a:r>
              <a:rPr lang="ru-RU" sz="2200" b="1" dirty="0"/>
              <a:t> </a:t>
            </a:r>
            <a:r>
              <a:rPr lang="ru-RU" sz="2200" b="1" dirty="0" err="1"/>
              <a:t>бъде</a:t>
            </a:r>
            <a:r>
              <a:rPr lang="ru-RU" sz="2200" b="1" dirty="0"/>
              <a:t> </a:t>
            </a:r>
            <a:r>
              <a:rPr lang="ru-RU" sz="2200" b="1" dirty="0" err="1"/>
              <a:t>пренасочено</a:t>
            </a:r>
            <a:r>
              <a:rPr lang="ru-RU" sz="2200" b="1" dirty="0"/>
              <a:t> </a:t>
            </a:r>
            <a:r>
              <a:rPr lang="ru-RU" sz="2200" b="1" dirty="0" err="1"/>
              <a:t>през</a:t>
            </a:r>
            <a:r>
              <a:rPr lang="ru-RU" sz="2200" b="1" dirty="0"/>
              <a:t> </a:t>
            </a:r>
            <a:r>
              <a:rPr lang="ru-RU" sz="2200" b="1" dirty="0" err="1" smtClean="0"/>
              <a:t>тунела</a:t>
            </a:r>
            <a:r>
              <a:rPr lang="ru-RU" sz="2200" b="1" dirty="0" smtClean="0"/>
              <a:t>?</a:t>
            </a:r>
            <a:endParaRPr lang="bg-BG" sz="2200" dirty="0"/>
          </a:p>
        </p:txBody>
      </p:sp>
      <p:sp>
        <p:nvSpPr>
          <p:cNvPr id="12" name="Rectangle 11"/>
          <p:cNvSpPr/>
          <p:nvPr/>
        </p:nvSpPr>
        <p:spPr>
          <a:xfrm>
            <a:off x="5341256" y="5935775"/>
            <a:ext cx="1103085" cy="4156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dirty="0" smtClean="0">
                <a:solidFill>
                  <a:schemeClr val="tx1"/>
                </a:solidFill>
              </a:rPr>
              <a:t>Не мога да преценя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45713" y="5960155"/>
            <a:ext cx="1103085" cy="4156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dirty="0" smtClean="0">
                <a:solidFill>
                  <a:schemeClr val="tx1"/>
                </a:solidFill>
              </a:rPr>
              <a:t>Не мога да преценя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65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955800" y="0"/>
            <a:ext cx="10236200" cy="12954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g-BG" sz="2400" b="1" dirty="0"/>
              <a:t>Кое, според Вас е най-доброто решение, за да се подобри транспортното обслужване в </a:t>
            </a:r>
            <a:r>
              <a:rPr lang="bg-BG" sz="2400" b="1" dirty="0" err="1"/>
              <a:t>Кресненското</a:t>
            </a:r>
            <a:r>
              <a:rPr lang="bg-BG" sz="2400" b="1" dirty="0"/>
              <a:t> </a:t>
            </a:r>
            <a:r>
              <a:rPr lang="bg-BG" sz="2400" b="1" dirty="0" smtClean="0"/>
              <a:t>дефиле?</a:t>
            </a:r>
            <a:endParaRPr lang="bg-BG" sz="2400" dirty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39450" y="6375400"/>
            <a:ext cx="10795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2758807231"/>
              </p:ext>
            </p:extLst>
          </p:nvPr>
        </p:nvGraphicFramePr>
        <p:xfrm>
          <a:off x="29029" y="1654629"/>
          <a:ext cx="11350171" cy="4721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589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3484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89600" y="791029"/>
            <a:ext cx="6139543" cy="42599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Г: </a:t>
            </a: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Изграждане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нов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път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две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ленти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движение в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една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посока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източно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дефилето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запазване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използване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съществуващия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път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за движение в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другата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посока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F:\Variant_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575" y="12924"/>
            <a:ext cx="4839736" cy="68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455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89600" y="790575"/>
            <a:ext cx="5935663" cy="325913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 В: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Изграждане на нов път с две платна, всяко от които с по две ленти за движение, и дължина 24 км източно от дефилето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9" name="Picture 2" descr="F:\Variant_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438" y="12700"/>
            <a:ext cx="4840287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72221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Variant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554" y="12924"/>
            <a:ext cx="4839736" cy="68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689600" y="791029"/>
            <a:ext cx="6139543" cy="15022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b="1" i="1" dirty="0" smtClean="0"/>
          </a:p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А: </a:t>
            </a:r>
          </a:p>
          <a:p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Удвояване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съществуващия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път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431126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54625" y="790575"/>
            <a:ext cx="6573838" cy="218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 Б: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Изграждане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тунел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дължина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15,4 км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успоредно на дефилето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5" name="Picture 2" descr="F:\Variant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263" y="12700"/>
            <a:ext cx="4840287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39368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8" y="0"/>
            <a:ext cx="1654175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310945161"/>
              </p:ext>
            </p:extLst>
          </p:nvPr>
        </p:nvGraphicFramePr>
        <p:xfrm>
          <a:off x="2627086" y="1420224"/>
          <a:ext cx="8212364" cy="543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843088" y="101600"/>
            <a:ext cx="10348912" cy="1481138"/>
          </a:xfr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g-BG" sz="2400" b="1" dirty="0"/>
              <a:t>Ще се отрази ли или няма да се отрази, според Вас, подобряването на транспортното обслужване в участъка Симитли – Кресна на доходите на хората в населеното място в което </a:t>
            </a:r>
            <a:r>
              <a:rPr lang="bg-BG" sz="2400" b="1" dirty="0" smtClean="0"/>
              <a:t>живеете?</a:t>
            </a:r>
            <a:endParaRPr lang="bg-BG" sz="2400" dirty="0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39450" y="6375400"/>
            <a:ext cx="10795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eft Arrow 5"/>
          <p:cNvSpPr/>
          <p:nvPr/>
        </p:nvSpPr>
        <p:spPr>
          <a:xfrm>
            <a:off x="2105025" y="1420813"/>
            <a:ext cx="9274175" cy="123825"/>
          </a:xfrm>
          <a:prstGeom prst="leftArrow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126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8" y="0"/>
            <a:ext cx="1654175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415155931"/>
              </p:ext>
            </p:extLst>
          </p:nvPr>
        </p:nvGraphicFramePr>
        <p:xfrm>
          <a:off x="2627086" y="1420224"/>
          <a:ext cx="7721600" cy="543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843088" y="101600"/>
            <a:ext cx="10348912" cy="1481138"/>
          </a:xfr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g-BG" sz="2400" b="1" dirty="0"/>
              <a:t>Кой, според Вас, трябва да води диалога с гражданите и </a:t>
            </a:r>
            <a:r>
              <a:rPr lang="bg-BG" sz="2400" b="1" dirty="0" smtClean="0"/>
              <a:t/>
            </a:r>
            <a:br>
              <a:rPr lang="bg-BG" sz="2400" b="1" dirty="0" smtClean="0"/>
            </a:br>
            <a:r>
              <a:rPr lang="bg-BG" sz="2400" b="1" dirty="0" smtClean="0"/>
              <a:t>нестопанските </a:t>
            </a:r>
            <a:r>
              <a:rPr lang="bg-BG" sz="2400" b="1" dirty="0"/>
              <a:t>организации, които се интересуват от </a:t>
            </a:r>
            <a:r>
              <a:rPr lang="bg-BG" sz="2400" b="1" dirty="0" smtClean="0"/>
              <a:t>проекта </a:t>
            </a:r>
            <a:r>
              <a:rPr lang="bg-BG" sz="2400" b="1" dirty="0"/>
              <a:t>за </a:t>
            </a:r>
            <a:r>
              <a:rPr lang="bg-BG" sz="2400" b="1" dirty="0" smtClean="0"/>
              <a:t/>
            </a:r>
            <a:br>
              <a:rPr lang="bg-BG" sz="2400" b="1" dirty="0" smtClean="0"/>
            </a:br>
            <a:r>
              <a:rPr lang="bg-BG" sz="2400" b="1" dirty="0" smtClean="0"/>
              <a:t>изграждане </a:t>
            </a:r>
            <a:r>
              <a:rPr lang="bg-BG" sz="2400" b="1" dirty="0"/>
              <a:t>на алтернативен път в участъка Симитли – </a:t>
            </a:r>
            <a:r>
              <a:rPr lang="bg-BG" sz="2400" b="1" dirty="0" smtClean="0"/>
              <a:t>Кресна?</a:t>
            </a:r>
            <a:endParaRPr lang="bg-BG" sz="2400" dirty="0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39450" y="6375400"/>
            <a:ext cx="10795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82880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Arrow 5"/>
          <p:cNvSpPr/>
          <p:nvPr/>
        </p:nvSpPr>
        <p:spPr>
          <a:xfrm>
            <a:off x="2105025" y="1420813"/>
            <a:ext cx="9274175" cy="123825"/>
          </a:xfrm>
          <a:prstGeom prst="leftArrow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88" name="TextBox 2"/>
          <p:cNvSpPr txBox="1">
            <a:spLocks noChangeArrowheads="1"/>
          </p:cNvSpPr>
          <p:nvPr/>
        </p:nvSpPr>
        <p:spPr bwMode="auto">
          <a:xfrm>
            <a:off x="5072289" y="4906056"/>
            <a:ext cx="3767364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bg-BG" altLang="en-US" dirty="0"/>
              <a:t>Администрацията, която стопанисва републиканските пътища  </a:t>
            </a:r>
            <a:r>
              <a:rPr lang="bg-BG" altLang="en-US" b="1" dirty="0" smtClean="0"/>
              <a:t>36,4%</a:t>
            </a:r>
            <a:endParaRPr lang="en-US" altLang="en-US" b="1" dirty="0"/>
          </a:p>
        </p:txBody>
      </p:sp>
      <p:sp>
        <p:nvSpPr>
          <p:cNvPr id="20489" name="TextBox 11"/>
          <p:cNvSpPr txBox="1">
            <a:spLocks noChangeArrowheads="1"/>
          </p:cNvSpPr>
          <p:nvPr/>
        </p:nvSpPr>
        <p:spPr bwMode="auto">
          <a:xfrm>
            <a:off x="4550456" y="2954337"/>
            <a:ext cx="1682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bg-BG" altLang="en-US" dirty="0"/>
              <a:t>Местната власт  </a:t>
            </a:r>
          </a:p>
          <a:p>
            <a:pPr algn="ctr"/>
            <a:r>
              <a:rPr lang="bg-BG" altLang="en-US" b="1" dirty="0" smtClean="0"/>
              <a:t>44,8%</a:t>
            </a:r>
            <a:endParaRPr lang="en-US" altLang="en-US" b="1" dirty="0"/>
          </a:p>
        </p:txBody>
      </p:sp>
      <p:sp>
        <p:nvSpPr>
          <p:cNvPr id="20490" name="TextBox 12"/>
          <p:cNvSpPr txBox="1">
            <a:spLocks noChangeArrowheads="1"/>
          </p:cNvSpPr>
          <p:nvPr/>
        </p:nvSpPr>
        <p:spPr bwMode="auto">
          <a:xfrm>
            <a:off x="7155316" y="1674586"/>
            <a:ext cx="1684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bg-BG" altLang="en-US" dirty="0"/>
              <a:t>Друг </a:t>
            </a:r>
            <a:r>
              <a:rPr lang="bg-BG" altLang="en-US" b="1" dirty="0" smtClean="0"/>
              <a:t>5,2%</a:t>
            </a:r>
            <a:endParaRPr lang="en-US" altLang="en-US" b="1" dirty="0"/>
          </a:p>
        </p:txBody>
      </p:sp>
      <p:sp>
        <p:nvSpPr>
          <p:cNvPr id="20491" name="TextBox 13"/>
          <p:cNvSpPr txBox="1">
            <a:spLocks noChangeArrowheads="1"/>
          </p:cNvSpPr>
          <p:nvPr/>
        </p:nvSpPr>
        <p:spPr bwMode="auto">
          <a:xfrm>
            <a:off x="7423829" y="2816225"/>
            <a:ext cx="15319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bg-BG" altLang="en-US" dirty="0"/>
              <a:t>Не мога да преценя  </a:t>
            </a:r>
          </a:p>
          <a:p>
            <a:pPr algn="ctr"/>
            <a:r>
              <a:rPr lang="bg-BG" altLang="en-US" b="1" dirty="0" smtClean="0"/>
              <a:t>13,6%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21212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-12572"/>
            <a:ext cx="12192001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167085" y="1004578"/>
            <a:ext cx="6502400" cy="30417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bg-BG" sz="2800" b="1" cap="all" dirty="0" smtClean="0"/>
          </a:p>
          <a:p>
            <a:pPr algn="ctr">
              <a:lnSpc>
                <a:spcPct val="150000"/>
              </a:lnSpc>
            </a:pPr>
            <a:r>
              <a:rPr lang="bg-BG" sz="2800" b="1" cap="all" dirty="0" smtClean="0"/>
              <a:t>ОСНОВНИ ИЗВОДИ </a:t>
            </a:r>
          </a:p>
          <a:p>
            <a:pPr algn="ctr">
              <a:lnSpc>
                <a:spcPct val="150000"/>
              </a:lnSpc>
            </a:pPr>
            <a:r>
              <a:rPr lang="bg-BG" sz="2800" b="1" cap="all" dirty="0" smtClean="0"/>
              <a:t>ОТ СРАВНИТЕЛНИЯ АНАЛИЗ НА ДАННИТЕ ОТ НАЦИОНАЛНОТО И РЕГИОНАЛНОТО ПРОУЧВАНИЯ</a:t>
            </a:r>
            <a:r>
              <a:rPr lang="bg-BG" sz="2800" dirty="0" smtClean="0"/>
              <a:t> </a:t>
            </a:r>
            <a:r>
              <a:rPr lang="bg-BG" sz="2800" dirty="0"/>
              <a:t> 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49552" y="6305597"/>
            <a:ext cx="1077992" cy="272909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783" y="367605"/>
            <a:ext cx="4308822" cy="6097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72150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810848392"/>
              </p:ext>
            </p:extLst>
          </p:nvPr>
        </p:nvGraphicFramePr>
        <p:xfrm>
          <a:off x="943429" y="1657099"/>
          <a:ext cx="10435771" cy="4283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2206170" y="-1"/>
            <a:ext cx="9985829" cy="122565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g-BG" sz="2400" b="1" dirty="0" smtClean="0"/>
              <a:t>С </a:t>
            </a:r>
            <a:r>
              <a:rPr lang="bg-BG" sz="2400" b="1" dirty="0"/>
              <a:t>какво превозно средство обикновено пътувате в участъка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bg-BG" sz="2400" b="1" dirty="0" smtClean="0"/>
              <a:t>Симитли </a:t>
            </a:r>
            <a:r>
              <a:rPr lang="bg-BG" sz="2400" b="1" dirty="0"/>
              <a:t>– </a:t>
            </a:r>
            <a:r>
              <a:rPr lang="bg-BG" sz="2400" b="1" dirty="0" smtClean="0"/>
              <a:t>Кресна?</a:t>
            </a:r>
            <a:endParaRPr lang="bg-BG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39450" y="6375853"/>
            <a:ext cx="10795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206171" cy="122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5490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546665004"/>
              </p:ext>
            </p:extLst>
          </p:nvPr>
        </p:nvGraphicFramePr>
        <p:xfrm>
          <a:off x="839788" y="1532628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2685143" y="0"/>
            <a:ext cx="9506858" cy="151993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g-BG" sz="2400" b="1" dirty="0" smtClean="0"/>
              <a:t>Как </a:t>
            </a:r>
            <a:r>
              <a:rPr lang="bg-BG" sz="2400" b="1" dirty="0"/>
              <a:t>оценявате комфорта на </a:t>
            </a:r>
            <a:r>
              <a:rPr lang="bg-BG" sz="2400" b="1" dirty="0" smtClean="0"/>
              <a:t>пътуване \съществуващото </a:t>
            </a:r>
            <a:r>
              <a:rPr lang="bg-BG" sz="2400" b="1" dirty="0"/>
              <a:t>експлоатационно </a:t>
            </a:r>
            <a:r>
              <a:rPr lang="bg-BG" sz="2400" b="1" dirty="0" smtClean="0"/>
              <a:t>състояние\ </a:t>
            </a:r>
            <a:r>
              <a:rPr lang="bg-BG" sz="2400" b="1" dirty="0"/>
              <a:t>по път I-1 в участъка </a:t>
            </a:r>
            <a:r>
              <a:rPr lang="bg-BG" sz="2400" b="1" dirty="0" smtClean="0"/>
              <a:t/>
            </a:r>
            <a:br>
              <a:rPr lang="bg-BG" sz="2400" b="1" dirty="0" smtClean="0"/>
            </a:br>
            <a:r>
              <a:rPr lang="bg-BG" sz="2400" b="1" dirty="0"/>
              <a:t>Симитли – </a:t>
            </a:r>
            <a:r>
              <a:rPr lang="bg-BG" sz="2400" b="1" dirty="0" smtClean="0"/>
              <a:t>Кресна?</a:t>
            </a:r>
            <a:endParaRPr lang="bg-BG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39450" y="6375853"/>
            <a:ext cx="10795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743166707"/>
              </p:ext>
            </p:extLst>
          </p:nvPr>
        </p:nvGraphicFramePr>
        <p:xfrm>
          <a:off x="6464074" y="1531220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2143302"/>
              </p:ext>
            </p:extLst>
          </p:nvPr>
        </p:nvGraphicFramePr>
        <p:xfrm>
          <a:off x="2090057" y="4833671"/>
          <a:ext cx="7561944" cy="17735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7648"/>
                <a:gridCol w="2120896"/>
                <a:gridCol w="2333400"/>
              </a:tblGrid>
              <a:tr h="213702">
                <a:tc>
                  <a:txBody>
                    <a:bodyPr/>
                    <a:lstStyle/>
                    <a:p>
                      <a:pPr algn="l" fontAlgn="ctr"/>
                      <a:endParaRPr lang="bg-BG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Национално</a:t>
                      </a:r>
                      <a:r>
                        <a:rPr lang="bg-BG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изследване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Регионално изследване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3702">
                <a:tc>
                  <a:txBody>
                    <a:bodyPr/>
                    <a:lstStyle/>
                    <a:p>
                      <a:pPr algn="l" fontAlgn="ctr"/>
                      <a:r>
                        <a:rPr lang="bg-BG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Отличен</a:t>
                      </a:r>
                      <a:endParaRPr lang="bg-BG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bg-BG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600" b="1" dirty="0" smtClean="0"/>
                        <a:t>–  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252000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3702">
                <a:tc>
                  <a:txBody>
                    <a:bodyPr/>
                    <a:lstStyle/>
                    <a:p>
                      <a:pPr algn="l" fontAlgn="ctr"/>
                      <a:r>
                        <a:rPr lang="bg-BG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Мн.добър</a:t>
                      </a:r>
                      <a:endParaRPr lang="bg-BG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</a:t>
                      </a:r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3702">
                <a:tc>
                  <a:txBody>
                    <a:bodyPr/>
                    <a:lstStyle/>
                    <a:p>
                      <a:pPr algn="l" fontAlgn="ctr"/>
                      <a:r>
                        <a:rPr lang="bg-BG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Добър</a:t>
                      </a:r>
                      <a:endParaRPr lang="bg-BG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bg-BG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bg-BG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213702">
                <a:tc>
                  <a:txBody>
                    <a:bodyPr/>
                    <a:lstStyle/>
                    <a:p>
                      <a:pPr algn="l" fontAlgn="ctr"/>
                      <a:r>
                        <a:rPr lang="bg-BG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Задоволителен</a:t>
                      </a:r>
                      <a:endParaRPr lang="bg-BG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bg-BG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</a:tr>
              <a:tr h="213702">
                <a:tc>
                  <a:txBody>
                    <a:bodyPr/>
                    <a:lstStyle/>
                    <a:p>
                      <a:pPr algn="l" fontAlgn="ctr"/>
                      <a:r>
                        <a:rPr lang="bg-BG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Лош</a:t>
                      </a:r>
                      <a:endParaRPr lang="bg-BG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bg-BG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2018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пътувам в този участък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bg-BG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bg-BG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514"/>
            <a:ext cx="2714171" cy="151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3802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2834" y="1548000"/>
            <a:ext cx="2617516" cy="5310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2527597" y="0"/>
            <a:ext cx="9664403" cy="161431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g-BG" sz="2400" b="1" dirty="0"/>
              <a:t>Какво, според Вас, би могло да подобри комфорта на пътуване \съществуващото експлоатационно състояние\ в участъка </a:t>
            </a:r>
            <a:r>
              <a:rPr lang="bg-BG" sz="2400" b="1" dirty="0" smtClean="0"/>
              <a:t/>
            </a:r>
            <a:br>
              <a:rPr lang="bg-BG" sz="2400" b="1" dirty="0" smtClean="0"/>
            </a:br>
            <a:r>
              <a:rPr lang="bg-BG" sz="2400" b="1" dirty="0" smtClean="0"/>
              <a:t>Симитли </a:t>
            </a:r>
            <a:r>
              <a:rPr lang="bg-BG" sz="2400" b="1" dirty="0"/>
              <a:t>– </a:t>
            </a:r>
            <a:r>
              <a:rPr lang="bg-BG" sz="2400" b="1" dirty="0" smtClean="0"/>
              <a:t>Кресна?</a:t>
            </a:r>
            <a:endParaRPr lang="bg-BG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39450" y="6375853"/>
            <a:ext cx="10795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430282167"/>
              </p:ext>
            </p:extLst>
          </p:nvPr>
        </p:nvGraphicFramePr>
        <p:xfrm>
          <a:off x="2923178" y="1683681"/>
          <a:ext cx="8995772" cy="4721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877"/>
          <a:stretch/>
        </p:blipFill>
        <p:spPr bwMode="auto">
          <a:xfrm>
            <a:off x="-72570" y="1683669"/>
            <a:ext cx="2600167" cy="512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7597" cy="1614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1127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2834" y="1548000"/>
            <a:ext cx="2717566" cy="531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2686391" y="-14514"/>
            <a:ext cx="9505610" cy="1548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g-BG" sz="2400" b="1" dirty="0"/>
              <a:t>Доколко сте информиран за възможните нови алтернативи на сегашния път в участъка </a:t>
            </a:r>
            <a:r>
              <a:rPr lang="bg-BG" sz="2400" b="1" dirty="0" smtClean="0"/>
              <a:t>Симитли </a:t>
            </a:r>
            <a:r>
              <a:rPr lang="bg-BG" sz="2400" b="1" dirty="0"/>
              <a:t>– </a:t>
            </a:r>
            <a:r>
              <a:rPr lang="bg-BG" sz="2400" b="1" dirty="0" smtClean="0"/>
              <a:t>Кресна?</a:t>
            </a:r>
            <a:endParaRPr lang="bg-BG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39450" y="6375853"/>
            <a:ext cx="10795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xmlns="" val="3376307961"/>
              </p:ext>
            </p:extLst>
          </p:nvPr>
        </p:nvGraphicFramePr>
        <p:xfrm>
          <a:off x="4136571" y="1548000"/>
          <a:ext cx="7782377" cy="5096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730" t="14763" r="6801" b="6181"/>
          <a:stretch/>
        </p:blipFill>
        <p:spPr bwMode="auto">
          <a:xfrm>
            <a:off x="40708" y="1841875"/>
            <a:ext cx="2623098" cy="470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136"/>
            <a:ext cx="2714730" cy="154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6362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66971" y="0"/>
            <a:ext cx="6226629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066971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9315" y="885372"/>
            <a:ext cx="557348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g-BG" sz="2400" dirty="0"/>
              <a:t>Първите три неща, които искат да знаят относно алтернативите за пътя в отсечката Симитли-Кресна хората в националното изследване са следните</a:t>
            </a:r>
            <a:r>
              <a:rPr lang="bg-BG" sz="2400" dirty="0" smtClean="0"/>
              <a:t>:</a:t>
            </a:r>
          </a:p>
          <a:p>
            <a:pPr lvl="0"/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bg-BG" sz="2400" dirty="0"/>
              <a:t>как ще се подобри безопасността на движението в </a:t>
            </a:r>
            <a:r>
              <a:rPr lang="bg-BG" sz="2400" dirty="0" smtClean="0"/>
              <a:t>участъка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bg-BG" sz="2400" dirty="0"/>
              <a:t>кой ще строи пътя и колко ще струва </a:t>
            </a:r>
            <a:r>
              <a:rPr lang="bg-BG" sz="2400" dirty="0" smtClean="0"/>
              <a:t>строителството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bg-BG" sz="2400" dirty="0"/>
              <a:t>ще се облекчи ли </a:t>
            </a:r>
            <a:r>
              <a:rPr lang="bg-BG" sz="2400" dirty="0" smtClean="0"/>
              <a:t>трафикът</a:t>
            </a:r>
            <a:r>
              <a:rPr lang="bg-BG" sz="2400" dirty="0"/>
              <a:t> </a:t>
            </a:r>
            <a:endParaRPr lang="en-US" sz="2400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580572"/>
            <a:ext cx="551542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 </a:t>
            </a:r>
            <a:endParaRPr lang="en-US" dirty="0"/>
          </a:p>
          <a:p>
            <a:r>
              <a:rPr lang="bg-BG" sz="2400" dirty="0"/>
              <a:t>Първите три неща, които искат да знаят местните хора, участвали в регионалното изследване относно алтернативите за пътя в отсечката Симитли-Кресна са следните</a:t>
            </a:r>
            <a:r>
              <a:rPr lang="bg-BG" sz="2400" dirty="0" smtClean="0"/>
              <a:t>:</a:t>
            </a:r>
          </a:p>
          <a:p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bg-BG" sz="2400" dirty="0"/>
              <a:t>откъде ще минава </a:t>
            </a:r>
            <a:r>
              <a:rPr lang="bg-BG" sz="2400" dirty="0" smtClean="0"/>
              <a:t>трасето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bg-BG" sz="2400" dirty="0"/>
              <a:t>кой ще строи пътя и колко ще струва </a:t>
            </a:r>
            <a:r>
              <a:rPr lang="bg-BG" sz="2400" dirty="0" smtClean="0"/>
              <a:t>строителството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bg-BG" sz="2400" dirty="0"/>
              <a:t>какви са актуалните алтернативи, между какво се избира и коя алтернатива е най-безопасната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0164379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955445" y="0"/>
            <a:ext cx="10236555" cy="161431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g-BG" sz="2400" b="1" dirty="0"/>
              <a:t>Кое, според Вас е най-доброто решение, за да се подобри транспортното обслужване в </a:t>
            </a:r>
            <a:r>
              <a:rPr lang="bg-BG" sz="2400" b="1" dirty="0" err="1"/>
              <a:t>Кресненското</a:t>
            </a:r>
            <a:r>
              <a:rPr lang="bg-BG" sz="2400" b="1" dirty="0"/>
              <a:t> </a:t>
            </a:r>
            <a:r>
              <a:rPr lang="bg-BG" sz="2400" b="1" dirty="0" smtClean="0"/>
              <a:t>дефиле?</a:t>
            </a:r>
            <a:endParaRPr lang="bg-BG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39450" y="6375853"/>
            <a:ext cx="10795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2057301210"/>
              </p:ext>
            </p:extLst>
          </p:nvPr>
        </p:nvGraphicFramePr>
        <p:xfrm>
          <a:off x="1955446" y="1654629"/>
          <a:ext cx="10236554" cy="4721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5544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2797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31763"/>
            <a:ext cx="12425363" cy="698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0584" y="369277"/>
            <a:ext cx="3996222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Благодаря за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вниманието!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480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715785818"/>
              </p:ext>
            </p:extLst>
          </p:nvPr>
        </p:nvGraphicFramePr>
        <p:xfrm>
          <a:off x="2677885" y="1712608"/>
          <a:ext cx="7358743" cy="4643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625601" y="0"/>
            <a:ext cx="10566398" cy="168902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g-BG" sz="2400" b="1" dirty="0"/>
              <a:t>Предимно по работа или предимно по лични дела </a:t>
            </a:r>
            <a:r>
              <a:rPr lang="bg-BG" sz="2400" b="1" dirty="0" smtClean="0"/>
              <a:t>\</a:t>
            </a:r>
            <a:r>
              <a:rPr lang="bg-BG" sz="2400" b="1" dirty="0"/>
              <a:t>вкл. за удоволствие\ пътувате в участъка Симитли – Кресна</a:t>
            </a:r>
            <a:r>
              <a:rPr lang="bg-BG" sz="2400" b="1" dirty="0" smtClean="0"/>
              <a:t>?</a:t>
            </a:r>
            <a:r>
              <a:rPr lang="en-US" sz="2400" b="1" dirty="0" smtClean="0"/>
              <a:t>  </a:t>
            </a:r>
            <a:endParaRPr lang="bg-BG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39450" y="6332293"/>
            <a:ext cx="10795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25600" cy="16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-7256" y="4176696"/>
            <a:ext cx="3265714" cy="117223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tx1"/>
                </a:solidFill>
              </a:rPr>
              <a:t>Предимно</a:t>
            </a:r>
            <a:r>
              <a:rPr lang="ru-RU" sz="2400" dirty="0">
                <a:solidFill>
                  <a:schemeClr val="tx1"/>
                </a:solidFill>
              </a:rPr>
              <a:t> по </a:t>
            </a:r>
            <a:r>
              <a:rPr lang="ru-RU" sz="2400" dirty="0" err="1">
                <a:solidFill>
                  <a:schemeClr val="tx1"/>
                </a:solidFill>
              </a:rPr>
              <a:t>лични</a:t>
            </a:r>
            <a:r>
              <a:rPr lang="ru-RU" sz="2400" dirty="0">
                <a:solidFill>
                  <a:schemeClr val="tx1"/>
                </a:solidFill>
              </a:rPr>
              <a:t> дела \за </a:t>
            </a:r>
            <a:r>
              <a:rPr lang="ru-RU" sz="2400" dirty="0" err="1">
                <a:solidFill>
                  <a:schemeClr val="tx1"/>
                </a:solidFill>
              </a:rPr>
              <a:t>удоволствие</a:t>
            </a:r>
            <a:r>
              <a:rPr lang="ru-RU" sz="2400" dirty="0">
                <a:solidFill>
                  <a:schemeClr val="tx1"/>
                </a:solidFill>
              </a:rPr>
              <a:t>   81,6%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942036" y="1790625"/>
            <a:ext cx="3265714" cy="117223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tx1"/>
                </a:solidFill>
              </a:rPr>
              <a:t>Предимно</a:t>
            </a:r>
            <a:r>
              <a:rPr lang="ru-RU" sz="2400" dirty="0">
                <a:solidFill>
                  <a:schemeClr val="tx1"/>
                </a:solidFill>
              </a:rPr>
              <a:t> по </a:t>
            </a:r>
            <a:r>
              <a:rPr lang="ru-RU" sz="2400" dirty="0" smtClean="0">
                <a:solidFill>
                  <a:schemeClr val="tx1"/>
                </a:solidFill>
              </a:rPr>
              <a:t>работа   18,4%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333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15999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g-BG" sz="2400" b="1" dirty="0" smtClean="0"/>
              <a:t>Как </a:t>
            </a:r>
            <a:r>
              <a:rPr lang="bg-BG" sz="2400" b="1" dirty="0"/>
              <a:t>оценявате комфорта на </a:t>
            </a:r>
            <a:r>
              <a:rPr lang="bg-BG" sz="2400" b="1" dirty="0" smtClean="0"/>
              <a:t>пътуване \съществуващото </a:t>
            </a:r>
            <a:r>
              <a:rPr lang="bg-BG" sz="2400" b="1" dirty="0"/>
              <a:t>експлоатационно </a:t>
            </a:r>
            <a:r>
              <a:rPr lang="bg-BG" sz="2400" b="1" dirty="0" smtClean="0"/>
              <a:t/>
            </a:r>
            <a:br>
              <a:rPr lang="bg-BG" sz="2400" b="1" dirty="0" smtClean="0"/>
            </a:br>
            <a:r>
              <a:rPr lang="bg-BG" sz="2400" b="1" dirty="0" smtClean="0"/>
              <a:t>състояние на участъка\ </a:t>
            </a:r>
            <a:r>
              <a:rPr lang="bg-BG" sz="2400" b="1" dirty="0"/>
              <a:t>по път I-1 в </a:t>
            </a:r>
            <a:r>
              <a:rPr lang="bg-BG" sz="2400" b="1" dirty="0" smtClean="0"/>
              <a:t>участъка:</a:t>
            </a:r>
            <a:endParaRPr lang="bg-BG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39450" y="6375853"/>
            <a:ext cx="10795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xmlns="" val="1953809011"/>
              </p:ext>
            </p:extLst>
          </p:nvPr>
        </p:nvGraphicFramePr>
        <p:xfrm>
          <a:off x="-72571" y="2249714"/>
          <a:ext cx="4891314" cy="3904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xmlns="" val="1670422750"/>
              </p:ext>
            </p:extLst>
          </p:nvPr>
        </p:nvGraphicFramePr>
        <p:xfrm>
          <a:off x="3962401" y="2206171"/>
          <a:ext cx="4891314" cy="3904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xmlns="" val="54030109"/>
              </p:ext>
            </p:extLst>
          </p:nvPr>
        </p:nvGraphicFramePr>
        <p:xfrm>
          <a:off x="7953830" y="2104571"/>
          <a:ext cx="4891314" cy="3904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348343" y="1364345"/>
            <a:ext cx="2902857" cy="406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solidFill>
                  <a:schemeClr val="tx1"/>
                </a:solidFill>
              </a:rPr>
              <a:t>Благоевград </a:t>
            </a:r>
            <a:r>
              <a:rPr lang="bg-BG" sz="2000" b="1" dirty="0">
                <a:solidFill>
                  <a:schemeClr val="tx1"/>
                </a:solidFill>
              </a:rPr>
              <a:t>– </a:t>
            </a:r>
            <a:r>
              <a:rPr lang="bg-BG" sz="2000" b="1" dirty="0" smtClean="0">
                <a:solidFill>
                  <a:schemeClr val="tx1"/>
                </a:solidFill>
              </a:rPr>
              <a:t>Симитли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23657" y="1364345"/>
            <a:ext cx="2902857" cy="406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solidFill>
                  <a:schemeClr val="tx1"/>
                </a:solidFill>
              </a:rPr>
              <a:t>Симитли </a:t>
            </a:r>
            <a:r>
              <a:rPr lang="bg-BG" sz="2000" b="1" dirty="0">
                <a:solidFill>
                  <a:schemeClr val="tx1"/>
                </a:solidFill>
              </a:rPr>
              <a:t>– </a:t>
            </a:r>
            <a:r>
              <a:rPr lang="bg-BG" sz="2000" b="1" dirty="0" smtClean="0">
                <a:solidFill>
                  <a:schemeClr val="tx1"/>
                </a:solidFill>
              </a:rPr>
              <a:t>Кресна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55901" y="1364345"/>
            <a:ext cx="2902857" cy="406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solidFill>
                  <a:schemeClr val="tx1"/>
                </a:solidFill>
              </a:rPr>
              <a:t>Кресна </a:t>
            </a:r>
            <a:r>
              <a:rPr lang="bg-BG" sz="2000" b="1" dirty="0">
                <a:solidFill>
                  <a:schemeClr val="tx1"/>
                </a:solidFill>
              </a:rPr>
              <a:t>– </a:t>
            </a:r>
            <a:r>
              <a:rPr lang="bg-BG" sz="2000" b="1" dirty="0" smtClean="0">
                <a:solidFill>
                  <a:schemeClr val="tx1"/>
                </a:solidFill>
              </a:rPr>
              <a:t>Сандански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73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2834" y="1548000"/>
            <a:ext cx="2617516" cy="5310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2527597" y="0"/>
            <a:ext cx="9664403" cy="161431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g-BG" sz="2400" b="1" dirty="0"/>
              <a:t>Какво, според Вас, би могло да подобри комфорта на пътуване \съществуващото експлоатационно състояние\ в участъка </a:t>
            </a:r>
            <a:r>
              <a:rPr lang="bg-BG" sz="2400" b="1" dirty="0" smtClean="0"/>
              <a:t/>
            </a:r>
            <a:br>
              <a:rPr lang="bg-BG" sz="2400" b="1" dirty="0" smtClean="0"/>
            </a:br>
            <a:r>
              <a:rPr lang="bg-BG" sz="2400" b="1" dirty="0" smtClean="0"/>
              <a:t>Симитли </a:t>
            </a:r>
            <a:r>
              <a:rPr lang="bg-BG" sz="2400" b="1" dirty="0"/>
              <a:t>– </a:t>
            </a:r>
            <a:r>
              <a:rPr lang="bg-BG" sz="2400" b="1" dirty="0" smtClean="0"/>
              <a:t>Кресна?</a:t>
            </a:r>
            <a:endParaRPr lang="bg-BG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39450" y="6375853"/>
            <a:ext cx="10795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2067489109"/>
              </p:ext>
            </p:extLst>
          </p:nvPr>
        </p:nvGraphicFramePr>
        <p:xfrm>
          <a:off x="2923178" y="1683681"/>
          <a:ext cx="8995772" cy="4721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877"/>
          <a:stretch/>
        </p:blipFill>
        <p:spPr bwMode="auto">
          <a:xfrm>
            <a:off x="-72570" y="1683669"/>
            <a:ext cx="2600167" cy="512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7597" cy="1614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949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2835" y="1548000"/>
            <a:ext cx="2956834" cy="531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2960913" y="-14515"/>
            <a:ext cx="9231087" cy="166914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g-BG" sz="2400" b="1" dirty="0"/>
              <a:t>Доколко сте информиран за възможните нови алтернативи на сегашния път в участъка Симитли – Кресна?</a:t>
            </a:r>
            <a:endParaRPr lang="bg-BG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39450" y="6375853"/>
            <a:ext cx="10795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xmlns="" val="2579270792"/>
              </p:ext>
            </p:extLst>
          </p:nvPr>
        </p:nvGraphicFramePr>
        <p:xfrm>
          <a:off x="3120572" y="1749085"/>
          <a:ext cx="8519886" cy="4895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-2834" y="1548000"/>
            <a:ext cx="2717566" cy="531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730" t="14763" r="6801" b="6181"/>
          <a:stretch/>
        </p:blipFill>
        <p:spPr bwMode="auto">
          <a:xfrm>
            <a:off x="165451" y="1841875"/>
            <a:ext cx="2623098" cy="470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136"/>
            <a:ext cx="2953998" cy="168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5981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955800" y="0"/>
            <a:ext cx="10236200" cy="12954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g-BG" sz="2400" b="1" dirty="0"/>
              <a:t>Кое, според Вас е най-доброто решение, за да се подобри транспортното обслужване в </a:t>
            </a:r>
            <a:r>
              <a:rPr lang="bg-BG" sz="2400" b="1" dirty="0" err="1"/>
              <a:t>Кресненското</a:t>
            </a:r>
            <a:r>
              <a:rPr lang="bg-BG" sz="2400" b="1" dirty="0"/>
              <a:t> </a:t>
            </a:r>
            <a:r>
              <a:rPr lang="bg-BG" sz="2400" b="1" dirty="0" smtClean="0"/>
              <a:t>дефиле?</a:t>
            </a:r>
            <a:endParaRPr lang="bg-BG" sz="2400" dirty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39450" y="6375400"/>
            <a:ext cx="10795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788447654"/>
              </p:ext>
            </p:extLst>
          </p:nvPr>
        </p:nvGraphicFramePr>
        <p:xfrm>
          <a:off x="29029" y="1654629"/>
          <a:ext cx="11350171" cy="4721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589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759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89600" y="791029"/>
            <a:ext cx="6139543" cy="425994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Г: </a:t>
            </a: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Изграждане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нов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път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две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ленти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движение в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една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посока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източно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дефилето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запазване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използване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съществуващия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път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за движение в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другата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посока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F:\Variant_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575" y="12924"/>
            <a:ext cx="4839736" cy="68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103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905</Words>
  <Application>Microsoft Office PowerPoint</Application>
  <PresentationFormat>Custom</PresentationFormat>
  <Paragraphs>182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Slide 2</vt:lpstr>
      <vt:lpstr>С какво превозно средство обикновено пътувате в участъка  Симитли – Кресна?</vt:lpstr>
      <vt:lpstr>Предимно по работа или предимно по лични дела \вкл. за удоволствие\ пътувате в участъка Симитли – Кресна?  </vt:lpstr>
      <vt:lpstr>Как оценявате комфорта на пътуване \съществуващото експлоатационно  състояние на участъка\ по път I-1 в участъка:</vt:lpstr>
      <vt:lpstr>Какво, според Вас, би могло да подобри комфорта на пътуване \съществуващото експлоатационно състояние\ в участъка  Симитли – Кресна?</vt:lpstr>
      <vt:lpstr>Доколко сте информиран за възможните нови алтернативи на сегашния път в участъка Симитли – Кресна?</vt:lpstr>
      <vt:lpstr>Кое, според Вас е най-доброто решение, за да се подобри транспортното обслужване в Кресненското дефиле?</vt:lpstr>
      <vt:lpstr>Slide 9</vt:lpstr>
      <vt:lpstr>Slide 10</vt:lpstr>
      <vt:lpstr>Slide 11</vt:lpstr>
      <vt:lpstr>Slide 12</vt:lpstr>
      <vt:lpstr>Slide 13</vt:lpstr>
      <vt:lpstr>Кой, според Вас, трябва да води диалога с гражданите и  нестопанските организации, които се интересуват от проекта за  изграждане на алтернативен път в участъка Симитли – Кресна?</vt:lpstr>
      <vt:lpstr>Slide 15</vt:lpstr>
      <vt:lpstr>С какво превозно средство обикновено пътувате в участъка  Симитли – Кресна?</vt:lpstr>
      <vt:lpstr>Предимно по работа или предимно по лични дела \вкл. за удоволствие\ пътувате в участъка Симитли – Кресна?  </vt:lpstr>
      <vt:lpstr>Как оценявате комфорта на пътуване \съществуващото експлоатационно  състояние на участъка\ по път I-1 в участъка:</vt:lpstr>
      <vt:lpstr>Какво, според Вас, би могло да подобри комфорта на пътуване \съществуващото експлоатационно състояние\ в участъка  Симитли – Кресна?</vt:lpstr>
      <vt:lpstr>Доколко сте информиран за възможните нови алтернативи на сегашния път в участъка Симитли – Кресна?</vt:lpstr>
      <vt:lpstr>Ще продължите ли да използвате сега съществуващия път в  участъка на Кресненското дефиле,</vt:lpstr>
      <vt:lpstr>Кое, според Вас е най-доброто решение, за да се подобри транспортното обслужване в Кресненското дефиле?</vt:lpstr>
      <vt:lpstr>Slide 23</vt:lpstr>
      <vt:lpstr>Slide 24</vt:lpstr>
      <vt:lpstr>Slide 25</vt:lpstr>
      <vt:lpstr>Slide 26</vt:lpstr>
      <vt:lpstr>Ще се отрази ли или няма да се отрази, според Вас, подобряването на транспортното обслужване в участъка Симитли – Кресна на доходите на хората в населеното място в което живеете?</vt:lpstr>
      <vt:lpstr>Кой, според Вас, трябва да води диалога с гражданите и  нестопанските организации, които се интересуват от проекта за  изграждане на алтернативен път в участъка Симитли – Кресна?</vt:lpstr>
      <vt:lpstr>Slide 29</vt:lpstr>
      <vt:lpstr>Как оценявате комфорта на пътуване \съществуващото експлоатационно състояние\ по път I-1 в участъка  Симитли – Кресна?</vt:lpstr>
      <vt:lpstr>Какво, според Вас, би могло да подобри комфорта на пътуване \съществуващото експлоатационно състояние\ в участъка  Симитли – Кресна?</vt:lpstr>
      <vt:lpstr>Доколко сте информиран за възможните нови алтернативи на сегашния път в участъка Симитли – Кресна?</vt:lpstr>
      <vt:lpstr>Slide 33</vt:lpstr>
      <vt:lpstr>Кое, според Вас е най-доброто решение, за да се подобри транспортното обслужване в Кресненското дефиле?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Рашко Рашков</dc:creator>
  <cp:lastModifiedBy>16102015</cp:lastModifiedBy>
  <cp:revision>105</cp:revision>
  <cp:lastPrinted>2016-12-02T18:55:23Z</cp:lastPrinted>
  <dcterms:created xsi:type="dcterms:W3CDTF">2016-12-01T16:11:35Z</dcterms:created>
  <dcterms:modified xsi:type="dcterms:W3CDTF">2016-12-03T22:50:29Z</dcterms:modified>
</cp:coreProperties>
</file>