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3"/>
  </p:notesMasterIdLst>
  <p:sldIdLst>
    <p:sldId id="270" r:id="rId2"/>
    <p:sldId id="257" r:id="rId3"/>
    <p:sldId id="266" r:id="rId4"/>
    <p:sldId id="258" r:id="rId5"/>
    <p:sldId id="259" r:id="rId6"/>
    <p:sldId id="268" r:id="rId7"/>
    <p:sldId id="260" r:id="rId8"/>
    <p:sldId id="274" r:id="rId9"/>
    <p:sldId id="273" r:id="rId10"/>
    <p:sldId id="271" r:id="rId11"/>
    <p:sldId id="272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491E12D-D415-4697-95A1-73B532C45CE2}">
          <p14:sldIdLst>
            <p14:sldId id="270"/>
          </p14:sldIdLst>
        </p14:section>
        <p14:section name="Untitled Section" id="{45CFC21C-A7F9-4119-93B2-82FC51163086}">
          <p14:sldIdLst>
            <p14:sldId id="257"/>
            <p14:sldId id="266"/>
            <p14:sldId id="258"/>
            <p14:sldId id="259"/>
            <p14:sldId id="268"/>
            <p14:sldId id="260"/>
            <p14:sldId id="274"/>
            <p14:sldId id="273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41BE2-3E1A-4B5F-8CE3-019BC21F5A99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15703-8F12-4BB1-98E1-EA98107A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5703-8F12-4BB1-98E1-EA98107A0B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273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5703-8F12-4BB1-98E1-EA98107A0B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5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82C7A76-D772-4FB5-B3BC-05CC3A7CAA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2492896"/>
            <a:ext cx="3600400" cy="2448272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/>
              <a:t>Проблеми, свързани с изменението на климата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5013176"/>
            <a:ext cx="3309803" cy="1008112"/>
          </a:xfrm>
        </p:spPr>
        <p:txBody>
          <a:bodyPr>
            <a:normAutofit lnSpcReduction="10000"/>
          </a:bodyPr>
          <a:lstStyle/>
          <a:p>
            <a:r>
              <a:rPr lang="bg-BG" sz="1400" dirty="0" smtClean="0"/>
              <a:t>Боряна </a:t>
            </a:r>
            <a:r>
              <a:rPr lang="bg-BG" sz="1400" dirty="0" err="1" smtClean="0"/>
              <a:t>Кабзималска</a:t>
            </a:r>
            <a:r>
              <a:rPr lang="bg-BG" sz="1400" dirty="0"/>
              <a:t> </a:t>
            </a:r>
          </a:p>
          <a:p>
            <a:r>
              <a:rPr lang="bg-BG" sz="1400" dirty="0" smtClean="0"/>
              <a:t>Младши експерт</a:t>
            </a:r>
          </a:p>
          <a:p>
            <a:r>
              <a:rPr lang="bg-BG" sz="1400" dirty="0" smtClean="0"/>
              <a:t>Дирекция „Политика по изменение на климата</a:t>
            </a:r>
          </a:p>
          <a:p>
            <a:endParaRPr lang="en-US" sz="1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716016" y="1196752"/>
            <a:ext cx="3312368" cy="750981"/>
          </a:xfrm>
        </p:spPr>
        <p:txBody>
          <a:bodyPr/>
          <a:lstStyle/>
          <a:p>
            <a:r>
              <a:rPr lang="en-US" smtClean="0"/>
              <a:t>25 септември 2014 г.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62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g-BG" sz="3200" b="1" dirty="0" smtClean="0"/>
              <a:t>Прогнозни данни за изменението на климата – </a:t>
            </a:r>
            <a:r>
              <a:rPr lang="bg-BG" sz="3200" b="1" smtClean="0"/>
              <a:t>югозападен </a:t>
            </a:r>
            <a:r>
              <a:rPr lang="bg-BG" sz="3200" b="1" smtClean="0"/>
              <a:t>район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Уязвимост от климатичните промени – средна</a:t>
            </a:r>
          </a:p>
          <a:p>
            <a:r>
              <a:rPr lang="bg-BG" dirty="0" smtClean="0"/>
              <a:t>Намаляване броя на дните със снежна покривка – най-малко засягане</a:t>
            </a:r>
          </a:p>
          <a:p>
            <a:r>
              <a:rPr lang="bg-BG" dirty="0" smtClean="0"/>
              <a:t>Ограничаване на туризма поради повишаване на температурите и безводие – незначителна негативна промяна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85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08921"/>
            <a:ext cx="7992888" cy="936103"/>
          </a:xfrm>
        </p:spPr>
        <p:txBody>
          <a:bodyPr/>
          <a:lstStyle/>
          <a:p>
            <a:pPr algn="ctr"/>
            <a:r>
              <a:rPr lang="bg-BG" b="1" dirty="0" smtClean="0"/>
              <a:t>Благодаря за вниманието !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Боряна</a:t>
            </a:r>
            <a:r>
              <a:rPr lang="ru-RU" dirty="0"/>
              <a:t> </a:t>
            </a:r>
            <a:r>
              <a:rPr lang="ru-RU" dirty="0" err="1"/>
              <a:t>Кабзималска</a:t>
            </a:r>
            <a:r>
              <a:rPr lang="ru-RU" dirty="0"/>
              <a:t> </a:t>
            </a:r>
          </a:p>
          <a:p>
            <a:r>
              <a:rPr lang="ru-RU" dirty="0" err="1"/>
              <a:t>Младши</a:t>
            </a:r>
            <a:r>
              <a:rPr lang="ru-RU" dirty="0"/>
              <a:t> </a:t>
            </a:r>
            <a:r>
              <a:rPr lang="ru-RU" dirty="0" err="1"/>
              <a:t>експерт</a:t>
            </a:r>
            <a:endParaRPr lang="ru-RU" dirty="0"/>
          </a:p>
          <a:p>
            <a:r>
              <a:rPr lang="ru-RU" dirty="0"/>
              <a:t>Дирекция „Политика по изменение на </a:t>
            </a:r>
            <a:r>
              <a:rPr lang="ru-RU" dirty="0" smtClean="0"/>
              <a:t>климата</a:t>
            </a:r>
            <a:r>
              <a:rPr lang="bg-BG" dirty="0" smtClean="0"/>
              <a:t>“</a:t>
            </a:r>
            <a:endParaRPr lang="ru-RU" dirty="0" smtClean="0"/>
          </a:p>
          <a:p>
            <a:r>
              <a:rPr lang="ru-RU" dirty="0" smtClean="0"/>
              <a:t>Министерство на </a:t>
            </a:r>
            <a:r>
              <a:rPr lang="ru-RU" dirty="0" err="1" smtClean="0"/>
              <a:t>околната</a:t>
            </a:r>
            <a:r>
              <a:rPr lang="ru-RU" dirty="0" smtClean="0"/>
              <a:t> среда и водите</a:t>
            </a:r>
            <a:endParaRPr lang="ru-RU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833384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Рамков документ „Анализ и оценка на риска и уязвимостта на секторите в българската икономика от климатични промени“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4077073"/>
            <a:ext cx="6777317" cy="1656184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/>
              <a:t>Първи етап от подготовката на Национална стратегия за адаптация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/>
              <a:t>Времеви обхват - до 2035 г.</a:t>
            </a:r>
          </a:p>
          <a:p>
            <a:pPr marL="68580" indent="0">
              <a:buNone/>
            </a:pPr>
            <a:endParaRPr lang="bg-B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15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Съдържание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94C600"/>
              </a:buClr>
            </a:pPr>
            <a:r>
              <a:rPr lang="ru-RU" dirty="0" err="1">
                <a:solidFill>
                  <a:srgbClr val="3E3D2D"/>
                </a:solidFill>
              </a:rPr>
              <a:t>климатични</a:t>
            </a:r>
            <a:r>
              <a:rPr lang="ru-RU" dirty="0">
                <a:solidFill>
                  <a:srgbClr val="3E3D2D"/>
                </a:solidFill>
              </a:rPr>
              <a:t> сценарии и модели за </a:t>
            </a:r>
            <a:r>
              <a:rPr lang="ru-RU" dirty="0" err="1">
                <a:solidFill>
                  <a:srgbClr val="3E3D2D"/>
                </a:solidFill>
              </a:rPr>
              <a:t>България</a:t>
            </a:r>
            <a:r>
              <a:rPr lang="ru-RU" dirty="0" smtClean="0">
                <a:solidFill>
                  <a:srgbClr val="3E3D2D"/>
                </a:solidFill>
              </a:rPr>
              <a:t>;</a:t>
            </a:r>
          </a:p>
          <a:p>
            <a:pPr marL="68580" indent="0">
              <a:buClr>
                <a:srgbClr val="94C600"/>
              </a:buClr>
              <a:buNone/>
            </a:pPr>
            <a:endParaRPr lang="ru-RU" dirty="0">
              <a:solidFill>
                <a:srgbClr val="3E3D2D"/>
              </a:solidFill>
            </a:endParaRPr>
          </a:p>
          <a:p>
            <a:pPr>
              <a:buClr>
                <a:srgbClr val="94C600"/>
              </a:buClr>
            </a:pPr>
            <a:r>
              <a:rPr lang="ru-RU" dirty="0">
                <a:solidFill>
                  <a:srgbClr val="3E3D2D"/>
                </a:solidFill>
              </a:rPr>
              <a:t>оценка на </a:t>
            </a:r>
            <a:r>
              <a:rPr lang="ru-RU" dirty="0" err="1">
                <a:solidFill>
                  <a:srgbClr val="3E3D2D"/>
                </a:solidFill>
              </a:rPr>
              <a:t>уязвимостта</a:t>
            </a:r>
            <a:r>
              <a:rPr lang="ru-RU" dirty="0" smtClean="0">
                <a:solidFill>
                  <a:srgbClr val="3E3D2D"/>
                </a:solidFill>
              </a:rPr>
              <a:t>;</a:t>
            </a:r>
          </a:p>
          <a:p>
            <a:pPr marL="68580" indent="0">
              <a:buClr>
                <a:srgbClr val="94C600"/>
              </a:buClr>
              <a:buNone/>
            </a:pPr>
            <a:endParaRPr lang="ru-RU" dirty="0">
              <a:solidFill>
                <a:srgbClr val="3E3D2D"/>
              </a:solidFill>
            </a:endParaRPr>
          </a:p>
          <a:p>
            <a:pPr>
              <a:buClr>
                <a:srgbClr val="94C600"/>
              </a:buClr>
            </a:pPr>
            <a:r>
              <a:rPr lang="ru-RU" dirty="0">
                <a:solidFill>
                  <a:srgbClr val="3E3D2D"/>
                </a:solidFill>
              </a:rPr>
              <a:t>оценка на </a:t>
            </a:r>
            <a:r>
              <a:rPr lang="ru-RU" dirty="0" err="1">
                <a:solidFill>
                  <a:srgbClr val="3E3D2D"/>
                </a:solidFill>
              </a:rPr>
              <a:t>въздействието</a:t>
            </a:r>
            <a:r>
              <a:rPr lang="ru-RU" dirty="0">
                <a:solidFill>
                  <a:srgbClr val="3E3D2D"/>
                </a:solidFill>
              </a:rPr>
              <a:t> на </a:t>
            </a:r>
            <a:r>
              <a:rPr lang="ru-RU" dirty="0" err="1">
                <a:solidFill>
                  <a:srgbClr val="3E3D2D"/>
                </a:solidFill>
              </a:rPr>
              <a:t>климатичните</a:t>
            </a:r>
            <a:r>
              <a:rPr lang="ru-RU" dirty="0">
                <a:solidFill>
                  <a:srgbClr val="3E3D2D"/>
                </a:solidFill>
              </a:rPr>
              <a:t> </a:t>
            </a:r>
            <a:r>
              <a:rPr lang="ru-RU" dirty="0" err="1">
                <a:solidFill>
                  <a:srgbClr val="3E3D2D"/>
                </a:solidFill>
              </a:rPr>
              <a:t>промени</a:t>
            </a:r>
            <a:r>
              <a:rPr lang="ru-RU" dirty="0">
                <a:solidFill>
                  <a:srgbClr val="3E3D2D"/>
                </a:solidFill>
              </a:rPr>
              <a:t> </a:t>
            </a:r>
            <a:r>
              <a:rPr lang="ru-RU" dirty="0" err="1">
                <a:solidFill>
                  <a:srgbClr val="3E3D2D"/>
                </a:solidFill>
              </a:rPr>
              <a:t>върху</a:t>
            </a:r>
            <a:r>
              <a:rPr lang="ru-RU" dirty="0">
                <a:solidFill>
                  <a:srgbClr val="3E3D2D"/>
                </a:solidFill>
              </a:rPr>
              <a:t> </a:t>
            </a:r>
            <a:r>
              <a:rPr lang="ru-RU" dirty="0" err="1">
                <a:solidFill>
                  <a:srgbClr val="3E3D2D"/>
                </a:solidFill>
              </a:rPr>
              <a:t>хората</a:t>
            </a:r>
            <a:r>
              <a:rPr lang="ru-RU" dirty="0">
                <a:solidFill>
                  <a:srgbClr val="3E3D2D"/>
                </a:solidFill>
              </a:rPr>
              <a:t>, </a:t>
            </a:r>
            <a:r>
              <a:rPr lang="ru-RU" dirty="0" err="1">
                <a:solidFill>
                  <a:srgbClr val="3E3D2D"/>
                </a:solidFill>
              </a:rPr>
              <a:t>земеделието</a:t>
            </a:r>
            <a:r>
              <a:rPr lang="ru-RU" dirty="0">
                <a:solidFill>
                  <a:srgbClr val="3E3D2D"/>
                </a:solidFill>
              </a:rPr>
              <a:t>, </a:t>
            </a:r>
            <a:r>
              <a:rPr lang="ru-RU" dirty="0" err="1">
                <a:solidFill>
                  <a:srgbClr val="3E3D2D"/>
                </a:solidFill>
              </a:rPr>
              <a:t>водните</a:t>
            </a:r>
            <a:r>
              <a:rPr lang="ru-RU" dirty="0">
                <a:solidFill>
                  <a:srgbClr val="3E3D2D"/>
                </a:solidFill>
              </a:rPr>
              <a:t> </a:t>
            </a:r>
            <a:r>
              <a:rPr lang="ru-RU" dirty="0" err="1">
                <a:solidFill>
                  <a:srgbClr val="3E3D2D"/>
                </a:solidFill>
              </a:rPr>
              <a:t>ресурси</a:t>
            </a:r>
            <a:r>
              <a:rPr lang="ru-RU" dirty="0">
                <a:solidFill>
                  <a:srgbClr val="3E3D2D"/>
                </a:solidFill>
              </a:rPr>
              <a:t>, </a:t>
            </a:r>
            <a:r>
              <a:rPr lang="ru-RU" dirty="0" err="1">
                <a:solidFill>
                  <a:srgbClr val="3E3D2D"/>
                </a:solidFill>
              </a:rPr>
              <a:t>инфраструктурата</a:t>
            </a:r>
            <a:r>
              <a:rPr lang="ru-RU" dirty="0">
                <a:solidFill>
                  <a:srgbClr val="3E3D2D"/>
                </a:solidFill>
              </a:rPr>
              <a:t> и др.; 		</a:t>
            </a:r>
          </a:p>
          <a:p>
            <a:pPr>
              <a:buClr>
                <a:srgbClr val="94C600"/>
              </a:buClr>
            </a:pPr>
            <a:r>
              <a:rPr lang="ru-RU" dirty="0">
                <a:solidFill>
                  <a:srgbClr val="3E3D2D"/>
                </a:solidFill>
              </a:rPr>
              <a:t>оценка на риска от </a:t>
            </a:r>
            <a:r>
              <a:rPr lang="ru-RU" dirty="0" err="1">
                <a:solidFill>
                  <a:srgbClr val="3E3D2D"/>
                </a:solidFill>
              </a:rPr>
              <a:t>най-характерните</a:t>
            </a:r>
            <a:r>
              <a:rPr lang="ru-RU" dirty="0">
                <a:solidFill>
                  <a:srgbClr val="3E3D2D"/>
                </a:solidFill>
              </a:rPr>
              <a:t> за </a:t>
            </a:r>
            <a:r>
              <a:rPr lang="ru-RU" dirty="0" err="1">
                <a:solidFill>
                  <a:srgbClr val="3E3D2D"/>
                </a:solidFill>
              </a:rPr>
              <a:t>нашия</a:t>
            </a:r>
            <a:r>
              <a:rPr lang="ru-RU" dirty="0">
                <a:solidFill>
                  <a:srgbClr val="3E3D2D"/>
                </a:solidFill>
              </a:rPr>
              <a:t> </a:t>
            </a:r>
            <a:r>
              <a:rPr lang="ru-RU" dirty="0" err="1">
                <a:solidFill>
                  <a:srgbClr val="3E3D2D"/>
                </a:solidFill>
              </a:rPr>
              <a:t>географски</a:t>
            </a:r>
            <a:r>
              <a:rPr lang="ru-RU" dirty="0">
                <a:solidFill>
                  <a:srgbClr val="3E3D2D"/>
                </a:solidFill>
              </a:rPr>
              <a:t> район </a:t>
            </a:r>
            <a:r>
              <a:rPr lang="ru-RU" dirty="0" err="1">
                <a:solidFill>
                  <a:srgbClr val="3E3D2D"/>
                </a:solidFill>
              </a:rPr>
              <a:t>природни</a:t>
            </a:r>
            <a:r>
              <a:rPr lang="ru-RU" dirty="0">
                <a:solidFill>
                  <a:srgbClr val="3E3D2D"/>
                </a:solidFill>
              </a:rPr>
              <a:t> бедствия за целите на </a:t>
            </a:r>
            <a:r>
              <a:rPr lang="ru-RU" dirty="0" err="1">
                <a:solidFill>
                  <a:srgbClr val="3E3D2D"/>
                </a:solidFill>
              </a:rPr>
              <a:t>тяхното</a:t>
            </a:r>
            <a:r>
              <a:rPr lang="ru-RU" dirty="0">
                <a:solidFill>
                  <a:srgbClr val="3E3D2D"/>
                </a:solidFill>
              </a:rPr>
              <a:t> управление.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63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Обхват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Селско</a:t>
            </a:r>
            <a:r>
              <a:rPr lang="ru-RU" dirty="0"/>
              <a:t> и </a:t>
            </a:r>
            <a:r>
              <a:rPr lang="ru-RU" dirty="0" err="1"/>
              <a:t>горско</a:t>
            </a:r>
            <a:r>
              <a:rPr lang="ru-RU" dirty="0"/>
              <a:t> </a:t>
            </a:r>
            <a:r>
              <a:rPr lang="ru-RU" dirty="0" err="1"/>
              <a:t>стопанство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Води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Градска</a:t>
            </a:r>
            <a:r>
              <a:rPr lang="ru-RU" dirty="0"/>
              <a:t> среда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Строителство</a:t>
            </a:r>
            <a:r>
              <a:rPr lang="ru-RU" dirty="0"/>
              <a:t>, </a:t>
            </a:r>
            <a:r>
              <a:rPr lang="ru-RU" dirty="0" err="1"/>
              <a:t>енергетика</a:t>
            </a:r>
            <a:r>
              <a:rPr lang="ru-RU" dirty="0"/>
              <a:t>, транспорт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Адаптация на </a:t>
            </a:r>
            <a:r>
              <a:rPr lang="ru-RU" dirty="0" err="1"/>
              <a:t>екосистемите</a:t>
            </a:r>
            <a:r>
              <a:rPr lang="ru-RU" dirty="0"/>
              <a:t>, </a:t>
            </a:r>
            <a:r>
              <a:rPr lang="ru-RU" dirty="0" err="1"/>
              <a:t>биоранообразието</a:t>
            </a:r>
            <a:r>
              <a:rPr lang="ru-RU" dirty="0"/>
              <a:t> и </a:t>
            </a:r>
            <a:r>
              <a:rPr lang="ru-RU" dirty="0" err="1"/>
              <a:t>природни</a:t>
            </a:r>
            <a:r>
              <a:rPr lang="ru-RU" dirty="0"/>
              <a:t> </a:t>
            </a:r>
            <a:r>
              <a:rPr lang="ru-RU" dirty="0" err="1"/>
              <a:t>ресурси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Туризъм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Човешко</a:t>
            </a:r>
            <a:r>
              <a:rPr lang="ru-RU" dirty="0"/>
              <a:t> </a:t>
            </a:r>
            <a:r>
              <a:rPr lang="ru-RU" dirty="0" err="1"/>
              <a:t>здраве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Трансгранични</a:t>
            </a:r>
            <a:r>
              <a:rPr lang="ru-RU" dirty="0"/>
              <a:t> </a:t>
            </a:r>
            <a:r>
              <a:rPr lang="ru-RU" dirty="0" err="1"/>
              <a:t>въпроси</a:t>
            </a:r>
            <a:endParaRPr lang="ru-RU" dirty="0"/>
          </a:p>
          <a:p>
            <a:pPr marL="68580" indent="0">
              <a:buNone/>
            </a:pPr>
            <a:endParaRPr lang="bg-B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79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Основни опасни явления и процеси в България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132856"/>
            <a:ext cx="6777317" cy="4248472"/>
          </a:xfrm>
        </p:spPr>
        <p:txBody>
          <a:bodyPr>
            <a:normAutofit/>
          </a:bodyPr>
          <a:lstStyle/>
          <a:p>
            <a:pPr lvl="1"/>
            <a:r>
              <a:rPr lang="ru-RU" dirty="0" err="1" smtClean="0"/>
              <a:t>Екстремно</a:t>
            </a:r>
            <a:r>
              <a:rPr lang="ru-RU" dirty="0" smtClean="0"/>
              <a:t> </a:t>
            </a:r>
            <a:r>
              <a:rPr lang="ru-RU" dirty="0" err="1" smtClean="0"/>
              <a:t>високи</a:t>
            </a:r>
            <a:r>
              <a:rPr lang="ru-RU" dirty="0" smtClean="0"/>
              <a:t> </a:t>
            </a:r>
            <a:r>
              <a:rPr lang="ru-RU" dirty="0" err="1" smtClean="0"/>
              <a:t>температури</a:t>
            </a:r>
            <a:r>
              <a:rPr lang="ru-RU" dirty="0" smtClean="0"/>
              <a:t> (</a:t>
            </a:r>
            <a:r>
              <a:rPr lang="ru-RU" dirty="0" err="1" smtClean="0"/>
              <a:t>горещи</a:t>
            </a:r>
            <a:r>
              <a:rPr lang="ru-RU" dirty="0" smtClean="0"/>
              <a:t> </a:t>
            </a:r>
            <a:r>
              <a:rPr lang="ru-RU" dirty="0" err="1" smtClean="0"/>
              <a:t>вълни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Суша</a:t>
            </a:r>
          </a:p>
          <a:p>
            <a:pPr lvl="1"/>
            <a:r>
              <a:rPr lang="ru-RU" dirty="0" smtClean="0"/>
              <a:t>Наводнения</a:t>
            </a:r>
          </a:p>
          <a:p>
            <a:pPr lvl="1"/>
            <a:r>
              <a:rPr lang="ru-RU" dirty="0" err="1" smtClean="0"/>
              <a:t>Горски</a:t>
            </a:r>
            <a:r>
              <a:rPr lang="ru-RU" dirty="0" smtClean="0"/>
              <a:t> </a:t>
            </a:r>
            <a:r>
              <a:rPr lang="ru-RU" dirty="0" err="1" smtClean="0"/>
              <a:t>пожари</a:t>
            </a:r>
            <a:endParaRPr lang="ru-RU" dirty="0" smtClean="0"/>
          </a:p>
          <a:p>
            <a:pPr lvl="1"/>
            <a:r>
              <a:rPr lang="ru-RU" dirty="0" err="1" smtClean="0"/>
              <a:t>Повишаване</a:t>
            </a:r>
            <a:r>
              <a:rPr lang="ru-RU" dirty="0" smtClean="0"/>
              <a:t> на </a:t>
            </a:r>
            <a:r>
              <a:rPr lang="ru-RU" dirty="0" err="1" smtClean="0"/>
              <a:t>морското</a:t>
            </a:r>
            <a:r>
              <a:rPr lang="ru-RU" dirty="0" smtClean="0"/>
              <a:t> </a:t>
            </a:r>
            <a:r>
              <a:rPr lang="ru-RU" dirty="0" err="1" smtClean="0"/>
              <a:t>ниво</a:t>
            </a:r>
            <a:endParaRPr lang="ru-RU" dirty="0" smtClean="0"/>
          </a:p>
          <a:p>
            <a:pPr lvl="1"/>
            <a:r>
              <a:rPr lang="ru-RU" dirty="0" err="1" smtClean="0"/>
              <a:t>Повишаване</a:t>
            </a:r>
            <a:r>
              <a:rPr lang="ru-RU" dirty="0" smtClean="0"/>
              <a:t> на </a:t>
            </a:r>
            <a:r>
              <a:rPr lang="ru-RU" dirty="0" err="1" smtClean="0"/>
              <a:t>температурата</a:t>
            </a:r>
            <a:r>
              <a:rPr lang="ru-RU" dirty="0" smtClean="0"/>
              <a:t> на </a:t>
            </a:r>
            <a:r>
              <a:rPr lang="ru-RU" dirty="0" err="1" smtClean="0"/>
              <a:t>повърхностните</a:t>
            </a:r>
            <a:r>
              <a:rPr lang="ru-RU" dirty="0" smtClean="0"/>
              <a:t> води</a:t>
            </a:r>
          </a:p>
          <a:p>
            <a:pPr lvl="1"/>
            <a:r>
              <a:rPr lang="ru-RU" dirty="0" err="1" smtClean="0"/>
              <a:t>Инвазивни</a:t>
            </a:r>
            <a:r>
              <a:rPr lang="ru-RU" dirty="0" smtClean="0"/>
              <a:t> </a:t>
            </a:r>
            <a:r>
              <a:rPr lang="ru-RU" dirty="0" err="1" smtClean="0"/>
              <a:t>видове</a:t>
            </a:r>
            <a:r>
              <a:rPr lang="ru-RU" dirty="0" smtClean="0"/>
              <a:t> и др.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marL="365760" lvl="1" indent="0">
              <a:buNone/>
            </a:pP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46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b="1" dirty="0" smtClean="0"/>
              <a:t>Резултати </a:t>
            </a:r>
            <a:r>
              <a:rPr lang="bg-BG" b="1" dirty="0"/>
              <a:t>от анализа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800" dirty="0" smtClean="0"/>
              <a:t>Нарастване на екстремните метеорологични събития</a:t>
            </a:r>
          </a:p>
          <a:p>
            <a:r>
              <a:rPr lang="bg-BG" sz="2800" dirty="0" smtClean="0"/>
              <a:t>Недостатъчен капацитет</a:t>
            </a:r>
          </a:p>
          <a:p>
            <a:r>
              <a:rPr lang="bg-BG" sz="2800" dirty="0" smtClean="0"/>
              <a:t>Секторни анализи - обобщение</a:t>
            </a:r>
          </a:p>
          <a:p>
            <a:endParaRPr lang="bg-BG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92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196752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/>
              <a:t/>
            </a:r>
            <a:br>
              <a:rPr lang="bg-BG" b="1" dirty="0"/>
            </a:br>
            <a:r>
              <a:rPr lang="bg-BG" b="1" dirty="0" smtClean="0"/>
              <a:t/>
            </a:r>
            <a:br>
              <a:rPr lang="bg-BG" b="1" dirty="0" smtClean="0"/>
            </a:br>
            <a:r>
              <a:rPr lang="bg-BG" b="1" dirty="0" smtClean="0"/>
              <a:t>Природни бедствия /1/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132856"/>
            <a:ext cx="6777317" cy="388843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dirty="0" smtClean="0"/>
              <a:t> </a:t>
            </a:r>
            <a:r>
              <a:rPr lang="bg-BG" b="1" dirty="0" smtClean="0"/>
              <a:t>Данни на НСИ  </a:t>
            </a:r>
            <a:r>
              <a:rPr lang="bg-BG" dirty="0" smtClean="0"/>
              <a:t>- </a:t>
            </a:r>
            <a:r>
              <a:rPr lang="ru-RU" dirty="0" err="1"/>
              <a:t>през</a:t>
            </a:r>
            <a:r>
              <a:rPr lang="ru-RU" dirty="0"/>
              <a:t> периода 2003 – 2008 г. от </a:t>
            </a:r>
            <a:r>
              <a:rPr lang="ru-RU" dirty="0" err="1"/>
              <a:t>регистрираните</a:t>
            </a:r>
            <a:r>
              <a:rPr lang="ru-RU" dirty="0"/>
              <a:t> </a:t>
            </a:r>
            <a:r>
              <a:rPr lang="ru-RU" dirty="0" err="1"/>
              <a:t>природни</a:t>
            </a:r>
            <a:r>
              <a:rPr lang="ru-RU" dirty="0"/>
              <a:t> бедствия в </a:t>
            </a:r>
            <a:r>
              <a:rPr lang="ru-RU" dirty="0" err="1"/>
              <a:t>България</a:t>
            </a:r>
            <a:r>
              <a:rPr lang="ru-RU" dirty="0"/>
              <a:t>, </a:t>
            </a:r>
            <a:r>
              <a:rPr lang="ru-RU" dirty="0" err="1"/>
              <a:t>най-голям</a:t>
            </a:r>
            <a:r>
              <a:rPr lang="ru-RU" dirty="0"/>
              <a:t> е </a:t>
            </a:r>
            <a:r>
              <a:rPr lang="ru-RU" dirty="0" err="1"/>
              <a:t>броят</a:t>
            </a:r>
            <a:r>
              <a:rPr lang="ru-RU" dirty="0"/>
              <a:t> на </a:t>
            </a:r>
            <a:r>
              <a:rPr lang="ru-RU" dirty="0" err="1"/>
              <a:t>наводненията</a:t>
            </a:r>
            <a:r>
              <a:rPr lang="ru-RU" dirty="0"/>
              <a:t>, пожарите по </a:t>
            </a:r>
            <a:r>
              <a:rPr lang="ru-RU" dirty="0" err="1"/>
              <a:t>природни</a:t>
            </a:r>
            <a:r>
              <a:rPr lang="ru-RU" dirty="0"/>
              <a:t> причини, </a:t>
            </a:r>
            <a:r>
              <a:rPr lang="ru-RU" dirty="0" err="1"/>
              <a:t>гръмотевичните</a:t>
            </a:r>
            <a:r>
              <a:rPr lang="ru-RU" dirty="0"/>
              <a:t> бури, </a:t>
            </a:r>
            <a:r>
              <a:rPr lang="ru-RU" dirty="0" err="1"/>
              <a:t>снегонавявания</a:t>
            </a:r>
            <a:r>
              <a:rPr lang="ru-RU" dirty="0"/>
              <a:t>, </a:t>
            </a:r>
            <a:r>
              <a:rPr lang="ru-RU" dirty="0" err="1"/>
              <a:t>обледявания</a:t>
            </a:r>
            <a:r>
              <a:rPr lang="ru-RU" dirty="0"/>
              <a:t> и </a:t>
            </a:r>
            <a:r>
              <a:rPr lang="ru-RU" dirty="0" err="1"/>
              <a:t>измръзване</a:t>
            </a:r>
            <a:r>
              <a:rPr lang="ru-RU" dirty="0"/>
              <a:t>, </a:t>
            </a:r>
            <a:r>
              <a:rPr lang="ru-RU" dirty="0" err="1"/>
              <a:t>градушки</a:t>
            </a:r>
            <a:r>
              <a:rPr lang="ru-RU" dirty="0"/>
              <a:t> и суша.</a:t>
            </a:r>
            <a:endParaRPr lang="bg-BG" dirty="0" smtClean="0"/>
          </a:p>
          <a:p>
            <a:pPr marL="68580" indent="0">
              <a:buNone/>
            </a:pPr>
            <a:endParaRPr lang="bg-B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15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600" b="1" dirty="0" smtClean="0"/>
              <a:t>Природни бедствия /2/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4968552"/>
          </a:xfrm>
        </p:spPr>
        <p:txBody>
          <a:bodyPr>
            <a:normAutofit fontScale="55000" lnSpcReduction="20000"/>
          </a:bodyPr>
          <a:lstStyle/>
          <a:p>
            <a:r>
              <a:rPr lang="ru-RU" sz="3300" b="1" dirty="0" err="1"/>
              <a:t>Програми</a:t>
            </a:r>
            <a:r>
              <a:rPr lang="ru-RU" sz="3300" b="1" dirty="0"/>
              <a:t> и </a:t>
            </a:r>
            <a:r>
              <a:rPr lang="ru-RU" sz="3300" b="1" dirty="0" smtClean="0"/>
              <a:t>стратегии</a:t>
            </a:r>
            <a:r>
              <a:rPr lang="ru-RU" sz="3300" dirty="0" smtClean="0"/>
              <a:t>:</a:t>
            </a:r>
          </a:p>
          <a:p>
            <a:pPr marL="68580" indent="0">
              <a:buNone/>
            </a:pPr>
            <a:endParaRPr lang="ru-RU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 smtClean="0"/>
              <a:t>Национална</a:t>
            </a:r>
            <a:r>
              <a:rPr lang="ru-RU" sz="2900" dirty="0" smtClean="0"/>
              <a:t> стратегия за управление и развитие на </a:t>
            </a:r>
            <a:r>
              <a:rPr lang="ru-RU" sz="2900" dirty="0" err="1" smtClean="0"/>
              <a:t>водния</a:t>
            </a:r>
            <a:r>
              <a:rPr lang="ru-RU" sz="2900" dirty="0" smtClean="0"/>
              <a:t> сектор</a:t>
            </a:r>
            <a:endParaRPr lang="ru-RU" sz="29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/>
              <a:t>Национална</a:t>
            </a:r>
            <a:r>
              <a:rPr lang="ru-RU" sz="2900" dirty="0"/>
              <a:t> </a:t>
            </a:r>
            <a:r>
              <a:rPr lang="ru-RU" sz="2900" dirty="0" err="1"/>
              <a:t>програма</a:t>
            </a:r>
            <a:r>
              <a:rPr lang="ru-RU" sz="2900" dirty="0"/>
              <a:t> за </a:t>
            </a:r>
            <a:r>
              <a:rPr lang="ru-RU" sz="2900" dirty="0" err="1"/>
              <a:t>необходимите</a:t>
            </a:r>
            <a:r>
              <a:rPr lang="ru-RU" sz="2900" dirty="0"/>
              <a:t> мерки в </a:t>
            </a:r>
            <a:r>
              <a:rPr lang="ru-RU" sz="2900" dirty="0" err="1"/>
              <a:t>условията</a:t>
            </a:r>
            <a:r>
              <a:rPr lang="ru-RU" sz="2900" dirty="0"/>
              <a:t> на тенденция </a:t>
            </a:r>
            <a:r>
              <a:rPr lang="ru-RU" sz="2900" dirty="0" err="1"/>
              <a:t>към</a:t>
            </a:r>
            <a:r>
              <a:rPr lang="ru-RU" sz="2900" dirty="0"/>
              <a:t> </a:t>
            </a:r>
            <a:r>
              <a:rPr lang="ru-RU" sz="2900" dirty="0" err="1"/>
              <a:t>засушавания</a:t>
            </a:r>
            <a:r>
              <a:rPr lang="ru-RU" sz="2900" dirty="0"/>
              <a:t> 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/>
              <a:t>Стратегия за </a:t>
            </a:r>
            <a:r>
              <a:rPr lang="ru-RU" sz="2900" dirty="0" err="1"/>
              <a:t>намаляване</a:t>
            </a:r>
            <a:r>
              <a:rPr lang="ru-RU" sz="2900" dirty="0"/>
              <a:t> на риска от бедствия 2014 – 2020 г. 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/>
              <a:t>Национална</a:t>
            </a:r>
            <a:r>
              <a:rPr lang="ru-RU" sz="2900" dirty="0"/>
              <a:t> </a:t>
            </a:r>
            <a:r>
              <a:rPr lang="ru-RU" sz="2900" dirty="0" err="1"/>
              <a:t>програма</a:t>
            </a:r>
            <a:r>
              <a:rPr lang="ru-RU" sz="2900" dirty="0"/>
              <a:t> за защита при бедствия 2014-2018 г</a:t>
            </a:r>
            <a:r>
              <a:rPr lang="ru-RU" sz="2900" dirty="0" smtClean="0"/>
              <a:t>., </a:t>
            </a:r>
            <a:r>
              <a:rPr lang="ru-RU" sz="2900" dirty="0" err="1" smtClean="0"/>
              <a:t>както</a:t>
            </a:r>
            <a:r>
              <a:rPr lang="ru-RU" sz="2900" dirty="0" smtClean="0"/>
              <a:t> </a:t>
            </a:r>
            <a:r>
              <a:rPr lang="ru-RU" sz="2900" dirty="0"/>
              <a:t>и </a:t>
            </a:r>
            <a:r>
              <a:rPr lang="ru-RU" sz="2900" dirty="0" err="1"/>
              <a:t>национални</a:t>
            </a:r>
            <a:r>
              <a:rPr lang="ru-RU" sz="2900" dirty="0"/>
              <a:t> и </a:t>
            </a:r>
            <a:r>
              <a:rPr lang="ru-RU" sz="2900" dirty="0" err="1"/>
              <a:t>областни</a:t>
            </a:r>
            <a:r>
              <a:rPr lang="ru-RU" sz="2900" dirty="0"/>
              <a:t> оценки на риска в </a:t>
            </a:r>
            <a:r>
              <a:rPr lang="ru-RU" sz="2900" dirty="0" err="1"/>
              <a:t>националния</a:t>
            </a:r>
            <a:r>
              <a:rPr lang="ru-RU" sz="2900" dirty="0"/>
              <a:t> и </a:t>
            </a:r>
            <a:r>
              <a:rPr lang="ru-RU" sz="2900" dirty="0" err="1"/>
              <a:t>областните</a:t>
            </a:r>
            <a:r>
              <a:rPr lang="ru-RU" sz="2900" dirty="0"/>
              <a:t> </a:t>
            </a:r>
            <a:r>
              <a:rPr lang="ru-RU" sz="2900" dirty="0" err="1"/>
              <a:t>планове</a:t>
            </a:r>
            <a:r>
              <a:rPr lang="ru-RU" sz="2900" dirty="0"/>
              <a:t> за защита при </a:t>
            </a:r>
            <a:r>
              <a:rPr lang="ru-RU" sz="2900" dirty="0" smtClean="0"/>
              <a:t>бедствия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 smtClean="0"/>
              <a:t>Национална</a:t>
            </a:r>
            <a:r>
              <a:rPr lang="ru-RU" sz="2900" dirty="0" smtClean="0"/>
              <a:t> </a:t>
            </a:r>
            <a:r>
              <a:rPr lang="ru-RU" sz="2900" dirty="0"/>
              <a:t>стратегия за горите 2013 -2020 </a:t>
            </a:r>
            <a:r>
              <a:rPr lang="ru-RU" sz="2900" dirty="0" smtClean="0"/>
              <a:t>г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 smtClean="0"/>
              <a:t>Предварителните</a:t>
            </a:r>
            <a:r>
              <a:rPr lang="ru-RU" sz="2900" dirty="0" smtClean="0"/>
              <a:t> оценки </a:t>
            </a:r>
            <a:r>
              <a:rPr lang="ru-RU" sz="2900" dirty="0"/>
              <a:t>на риска от наводнения </a:t>
            </a:r>
            <a:endParaRPr lang="ru-RU" sz="29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/>
              <a:t>Програма</a:t>
            </a:r>
            <a:r>
              <a:rPr lang="ru-RU" sz="2900" dirty="0"/>
              <a:t> от мерки за </a:t>
            </a:r>
            <a:r>
              <a:rPr lang="ru-RU" sz="2900" dirty="0" err="1"/>
              <a:t>адаптиране</a:t>
            </a:r>
            <a:r>
              <a:rPr lang="ru-RU" sz="2900" dirty="0"/>
              <a:t> на горите в </a:t>
            </a:r>
            <a:r>
              <a:rPr lang="ru-RU" sz="2900" dirty="0" err="1"/>
              <a:t>Република</a:t>
            </a:r>
            <a:r>
              <a:rPr lang="ru-RU" sz="2900" dirty="0"/>
              <a:t> </a:t>
            </a:r>
            <a:r>
              <a:rPr lang="ru-RU" sz="2900" dirty="0" err="1"/>
              <a:t>България</a:t>
            </a:r>
            <a:r>
              <a:rPr lang="ru-RU" sz="2900" dirty="0"/>
              <a:t> и </a:t>
            </a:r>
            <a:r>
              <a:rPr lang="ru-RU" sz="2900" dirty="0" err="1"/>
              <a:t>смекчаване</a:t>
            </a:r>
            <a:r>
              <a:rPr lang="ru-RU" sz="2900" dirty="0"/>
              <a:t> на </a:t>
            </a:r>
            <a:r>
              <a:rPr lang="ru-RU" sz="2900" dirty="0" err="1"/>
              <a:t>негативното</a:t>
            </a:r>
            <a:r>
              <a:rPr lang="ru-RU" sz="2900" dirty="0"/>
              <a:t> влияние на </a:t>
            </a:r>
            <a:r>
              <a:rPr lang="ru-RU" sz="2900" dirty="0" err="1"/>
              <a:t>климатичните</a:t>
            </a:r>
            <a:r>
              <a:rPr lang="ru-RU" sz="2900" dirty="0"/>
              <a:t> </a:t>
            </a:r>
            <a:r>
              <a:rPr lang="ru-RU" sz="2900" dirty="0" err="1"/>
              <a:t>промени</a:t>
            </a:r>
            <a:r>
              <a:rPr lang="ru-RU" sz="2900" dirty="0"/>
              <a:t> </a:t>
            </a:r>
            <a:r>
              <a:rPr lang="ru-RU" sz="2900" dirty="0" err="1"/>
              <a:t>върху</a:t>
            </a:r>
            <a:r>
              <a:rPr lang="ru-RU" sz="2900" dirty="0"/>
              <a:t> </a:t>
            </a:r>
            <a:r>
              <a:rPr lang="ru-RU" sz="2900" dirty="0" err="1"/>
              <a:t>тях</a:t>
            </a:r>
            <a:r>
              <a:rPr lang="ru-RU" sz="2900" dirty="0"/>
              <a:t> </a:t>
            </a:r>
            <a:endParaRPr lang="ru-RU" sz="29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/>
              <a:t>Наредба</a:t>
            </a:r>
            <a:r>
              <a:rPr lang="ru-RU" sz="2900" dirty="0"/>
              <a:t> №8 за </a:t>
            </a:r>
            <a:r>
              <a:rPr lang="ru-RU" sz="2900" dirty="0" err="1"/>
              <a:t>условията</a:t>
            </a:r>
            <a:r>
              <a:rPr lang="ru-RU" sz="2900" dirty="0"/>
              <a:t> и </a:t>
            </a:r>
            <a:r>
              <a:rPr lang="ru-RU" sz="2900" dirty="0" err="1"/>
              <a:t>реда</a:t>
            </a:r>
            <a:r>
              <a:rPr lang="ru-RU" sz="2900" dirty="0"/>
              <a:t> за защита на </a:t>
            </a:r>
            <a:r>
              <a:rPr lang="ru-RU" sz="2900" dirty="0" err="1"/>
              <a:t>горските</a:t>
            </a:r>
            <a:r>
              <a:rPr lang="ru-RU" sz="2900" dirty="0"/>
              <a:t> </a:t>
            </a:r>
            <a:r>
              <a:rPr lang="ru-RU" sz="2900" dirty="0" err="1"/>
              <a:t>територии</a:t>
            </a:r>
            <a:r>
              <a:rPr lang="ru-RU" sz="2900" dirty="0"/>
              <a:t> от </a:t>
            </a:r>
            <a:r>
              <a:rPr lang="ru-RU" sz="2900" dirty="0" err="1"/>
              <a:t>пожари</a:t>
            </a:r>
            <a:r>
              <a:rPr lang="ru-RU" sz="2900" dirty="0"/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900" dirty="0" err="1"/>
              <a:t>Наредба</a:t>
            </a:r>
            <a:r>
              <a:rPr lang="ru-RU" sz="2900" dirty="0"/>
              <a:t> № 6 за устройство на горите и </a:t>
            </a:r>
            <a:r>
              <a:rPr lang="ru-RU" sz="2900" dirty="0" err="1"/>
              <a:t>земите</a:t>
            </a:r>
            <a:r>
              <a:rPr lang="ru-RU" sz="2900" dirty="0"/>
              <a:t> от </a:t>
            </a:r>
            <a:r>
              <a:rPr lang="ru-RU" sz="2900" dirty="0" err="1"/>
              <a:t>горския</a:t>
            </a:r>
            <a:r>
              <a:rPr lang="ru-RU" sz="2900" dirty="0"/>
              <a:t> фонд и на </a:t>
            </a:r>
            <a:r>
              <a:rPr lang="ru-RU" sz="2900" dirty="0" err="1"/>
              <a:t>ловностопанските</a:t>
            </a:r>
            <a:r>
              <a:rPr lang="ru-RU" sz="2900" dirty="0"/>
              <a:t> </a:t>
            </a:r>
            <a:r>
              <a:rPr lang="ru-RU" sz="2900" dirty="0" err="1"/>
              <a:t>райони</a:t>
            </a:r>
            <a:r>
              <a:rPr lang="ru-RU" sz="2900" dirty="0"/>
              <a:t> в Р </a:t>
            </a:r>
            <a:r>
              <a:rPr lang="ru-RU" sz="2900" dirty="0" err="1"/>
              <a:t>България</a:t>
            </a:r>
            <a:r>
              <a:rPr lang="ru-RU" sz="2900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1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>
            <a:normAutofit/>
          </a:bodyPr>
          <a:lstStyle/>
          <a:p>
            <a:pPr algn="ctr"/>
            <a:r>
              <a:rPr lang="bg-BG" sz="3600" b="1" dirty="0" smtClean="0"/>
              <a:t>Природни бедствия /3/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84165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Национален </a:t>
            </a:r>
            <a:r>
              <a:rPr lang="ru-RU" dirty="0" err="1"/>
              <a:t>център</a:t>
            </a:r>
            <a:r>
              <a:rPr lang="ru-RU" dirty="0"/>
              <a:t> за управление на водите в </a:t>
            </a:r>
            <a:r>
              <a:rPr lang="ru-RU" dirty="0" err="1"/>
              <a:t>реално</a:t>
            </a:r>
            <a:r>
              <a:rPr lang="ru-RU" dirty="0"/>
              <a:t> </a:t>
            </a:r>
            <a:r>
              <a:rPr lang="ru-RU" dirty="0" err="1"/>
              <a:t>време</a:t>
            </a:r>
            <a:r>
              <a:rPr lang="ru-RU" dirty="0"/>
              <a:t> -с </a:t>
            </a:r>
            <a:r>
              <a:rPr lang="ru-RU" dirty="0" err="1"/>
              <a:t>адресиране</a:t>
            </a:r>
            <a:r>
              <a:rPr lang="ru-RU" dirty="0"/>
              <a:t> на </a:t>
            </a:r>
            <a:r>
              <a:rPr lang="ru-RU" dirty="0" err="1"/>
              <a:t>специфични</a:t>
            </a:r>
            <a:r>
              <a:rPr lang="ru-RU" dirty="0"/>
              <a:t> </a:t>
            </a:r>
            <a:r>
              <a:rPr lang="ru-RU" dirty="0" err="1"/>
              <a:t>рискове</a:t>
            </a:r>
            <a:r>
              <a:rPr lang="ru-RU" dirty="0"/>
              <a:t>, </a:t>
            </a:r>
            <a:r>
              <a:rPr lang="ru-RU" dirty="0" err="1"/>
              <a:t>осигуряващи</a:t>
            </a:r>
            <a:r>
              <a:rPr lang="ru-RU" dirty="0"/>
              <a:t> </a:t>
            </a:r>
            <a:r>
              <a:rPr lang="ru-RU" dirty="0" err="1"/>
              <a:t>устойчивост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бедствия и с принос </a:t>
            </a:r>
            <a:r>
              <a:rPr lang="ru-RU" dirty="0" err="1"/>
              <a:t>към</a:t>
            </a:r>
            <a:r>
              <a:rPr lang="ru-RU" dirty="0"/>
              <a:t> </a:t>
            </a:r>
            <a:r>
              <a:rPr lang="ru-RU" dirty="0" err="1"/>
              <a:t>изпълнение</a:t>
            </a:r>
            <a:r>
              <a:rPr lang="ru-RU" dirty="0"/>
              <a:t> на </a:t>
            </a:r>
            <a:r>
              <a:rPr lang="ru-RU" dirty="0" err="1"/>
              <a:t>Стратегията</a:t>
            </a:r>
            <a:r>
              <a:rPr lang="ru-RU" dirty="0"/>
              <a:t> на ЕС за </a:t>
            </a:r>
            <a:r>
              <a:rPr lang="ru-RU" dirty="0" err="1"/>
              <a:t>адаптиране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</a:t>
            </a:r>
            <a:r>
              <a:rPr lang="ru-RU" dirty="0" err="1"/>
              <a:t>изменението</a:t>
            </a:r>
            <a:r>
              <a:rPr lang="ru-RU" dirty="0"/>
              <a:t> на климата</a:t>
            </a:r>
            <a:r>
              <a:rPr lang="ru-RU" dirty="0" smtClean="0"/>
              <a:t>.</a:t>
            </a:r>
          </a:p>
          <a:p>
            <a:r>
              <a:rPr lang="ru-RU" dirty="0" err="1"/>
              <a:t>Национална</a:t>
            </a:r>
            <a:r>
              <a:rPr lang="ru-RU" dirty="0"/>
              <a:t> система за </a:t>
            </a:r>
            <a:r>
              <a:rPr lang="ru-RU" dirty="0" err="1"/>
              <a:t>ранно</a:t>
            </a:r>
            <a:r>
              <a:rPr lang="ru-RU" dirty="0"/>
              <a:t> предупреждение и </a:t>
            </a:r>
            <a:r>
              <a:rPr lang="ru-RU" dirty="0" err="1"/>
              <a:t>оповестяване</a:t>
            </a:r>
            <a:r>
              <a:rPr lang="ru-RU" dirty="0"/>
              <a:t> при бедствия.</a:t>
            </a:r>
          </a:p>
          <a:p>
            <a:r>
              <a:rPr lang="ru-RU" dirty="0" err="1"/>
              <a:t>Национална</a:t>
            </a:r>
            <a:r>
              <a:rPr lang="ru-RU" dirty="0"/>
              <a:t> платформа за </a:t>
            </a:r>
            <a:r>
              <a:rPr lang="ru-RU" dirty="0" err="1"/>
              <a:t>намаляване</a:t>
            </a:r>
            <a:r>
              <a:rPr lang="ru-RU" dirty="0"/>
              <a:t> на риска от бедствия в </a:t>
            </a:r>
            <a:r>
              <a:rPr lang="ru-RU" dirty="0" err="1"/>
              <a:t>Република</a:t>
            </a:r>
            <a:r>
              <a:rPr lang="ru-RU" dirty="0"/>
              <a:t> </a:t>
            </a:r>
            <a:r>
              <a:rPr lang="ru-RU" dirty="0" err="1"/>
              <a:t>България</a:t>
            </a:r>
            <a:endParaRPr lang="ru-RU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7A76-D772-4FB5-B3BC-05CC3A7CAA5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179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1806</TotalTime>
  <Words>524</Words>
  <Application>Microsoft Office PowerPoint</Application>
  <PresentationFormat>On-screen Show (4:3)</PresentationFormat>
  <Paragraphs>88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Calibri</vt:lpstr>
      <vt:lpstr>Century Gothic</vt:lpstr>
      <vt:lpstr>Wingdings</vt:lpstr>
      <vt:lpstr>Wingdings 2</vt:lpstr>
      <vt:lpstr>Austin</vt:lpstr>
      <vt:lpstr>Проблеми, свързани с изменението на климата</vt:lpstr>
      <vt:lpstr>Рамков документ „Анализ и оценка на риска и уязвимостта на секторите в българската икономика от климатични промени“</vt:lpstr>
      <vt:lpstr>Съдържание</vt:lpstr>
      <vt:lpstr>Обхват</vt:lpstr>
      <vt:lpstr>Основни опасни явления и процеси в България</vt:lpstr>
      <vt:lpstr>       Резултати от анализа</vt:lpstr>
      <vt:lpstr>                   Природни бедствия /1/</vt:lpstr>
      <vt:lpstr>Природни бедствия /2/</vt:lpstr>
      <vt:lpstr>Природни бедствия /3/</vt:lpstr>
      <vt:lpstr>Прогнозни данни за изменението на климата – югозападен район</vt:lpstr>
      <vt:lpstr>Благодаря за вниманието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Националната политика по адаптация към промените в климата и взаимодействието й с науката</dc:title>
  <dc:creator>BKabzimalska</dc:creator>
  <cp:lastModifiedBy>Dayana Kanazireva</cp:lastModifiedBy>
  <cp:revision>53</cp:revision>
  <cp:lastPrinted>2014-04-15T10:32:14Z</cp:lastPrinted>
  <dcterms:created xsi:type="dcterms:W3CDTF">2014-04-14T06:10:18Z</dcterms:created>
  <dcterms:modified xsi:type="dcterms:W3CDTF">2014-09-25T12:57:50Z</dcterms:modified>
</cp:coreProperties>
</file>