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5" r:id="rId1"/>
  </p:sldMasterIdLst>
  <p:sldIdLst>
    <p:sldId id="256" r:id="rId2"/>
    <p:sldId id="257" r:id="rId3"/>
    <p:sldId id="258" r:id="rId4"/>
    <p:sldId id="262" r:id="rId5"/>
    <p:sldId id="264" r:id="rId6"/>
    <p:sldId id="266" r:id="rId7"/>
    <p:sldId id="267" r:id="rId8"/>
    <p:sldId id="275" r:id="rId9"/>
    <p:sldId id="274" r:id="rId10"/>
    <p:sldId id="260" r:id="rId11"/>
    <p:sldId id="269" r:id="rId12"/>
    <p:sldId id="270" r:id="rId13"/>
    <p:sldId id="271" r:id="rId14"/>
    <p:sldId id="273" r:id="rId15"/>
    <p:sldId id="263" r:id="rId16"/>
    <p:sldId id="276" r:id="rId17"/>
  </p:sldIdLst>
  <p:sldSz cx="9144000" cy="6858000" type="screen4x3"/>
  <p:notesSz cx="6797675" cy="9856788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15" autoAdjust="0"/>
    <p:restoredTop sz="94660"/>
  </p:normalViewPr>
  <p:slideViewPr>
    <p:cSldViewPr>
      <p:cViewPr varScale="1">
        <p:scale>
          <a:sx n="70" d="100"/>
          <a:sy n="70" d="100"/>
        </p:scale>
        <p:origin x="148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9/24/2014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BF88BE-2847-4A79-908C-4CEEAF7618B9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0357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0C5B-1218-4C41-BD3D-BF5A30934DF4}" type="datetimeFigureOut">
              <a:rPr lang="bg-BG" smtClean="0"/>
              <a:t>24.9.2014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3322F-2846-4EE1-A2CD-ADC7790FB6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57542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0C5B-1218-4C41-BD3D-BF5A30934DF4}" type="datetimeFigureOut">
              <a:rPr lang="bg-BG" smtClean="0"/>
              <a:t>24.9.2014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3322F-2846-4EE1-A2CD-ADC7790FB6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91159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 txBox="1">
            <a:spLocks/>
          </p:cNvSpPr>
          <p:nvPr userDrawn="1"/>
        </p:nvSpPr>
        <p:spPr bwMode="auto">
          <a:xfrm>
            <a:off x="395288" y="188913"/>
            <a:ext cx="8785225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>
              <a:spcBef>
                <a:spcPct val="0"/>
              </a:spcBef>
              <a:buFont typeface="StarSymbol" charset="0"/>
              <a:buNone/>
            </a:pPr>
            <a:r>
              <a:rPr lang="bg-BG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 </a:t>
            </a:r>
            <a:endParaRPr lang="ru-RU" altLang="bg-BG" sz="2400" dirty="0">
              <a:solidFill>
                <a:srgbClr val="A50021"/>
              </a:solidFill>
              <a:ea typeface="Microsoft YaHei" pitchFamily="34" charset="-122"/>
              <a:cs typeface="Mangal" pitchFamily="18" charset="0"/>
            </a:endParaRPr>
          </a:p>
        </p:txBody>
      </p:sp>
      <p:sp>
        <p:nvSpPr>
          <p:cNvPr id="9" name="Espace réservé du contenu 5"/>
          <p:cNvSpPr txBox="1">
            <a:spLocks/>
          </p:cNvSpPr>
          <p:nvPr userDrawn="1"/>
        </p:nvSpPr>
        <p:spPr bwMode="auto">
          <a:xfrm>
            <a:off x="323850" y="1019175"/>
            <a:ext cx="849630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ts val="1413"/>
              </a:spcAft>
              <a:defRPr lang="fr-FR" sz="2000" b="1" kern="1200">
                <a:solidFill>
                  <a:srgbClr val="000000"/>
                </a:solidFill>
                <a:latin typeface="Calibri" pitchFamily="18"/>
                <a:ea typeface="Microsoft YaHei" pitchFamily="2"/>
                <a:cs typeface="Mangal" pitchFamily="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marL="457200" indent="-457200" eaLnBrk="1">
              <a:lnSpc>
                <a:spcPct val="150000"/>
              </a:lnSpc>
              <a:spcBef>
                <a:spcPts val="400"/>
              </a:spcBef>
              <a:buClr>
                <a:srgbClr val="C00000"/>
              </a:buClr>
              <a:buSzPct val="95000"/>
              <a:buFont typeface="Calibri" pitchFamily="34" charset="0"/>
              <a:buAutoNum type="arabicPeriod"/>
            </a:pP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3552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формление по избо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A670C5B-1218-4C41-BD3D-BF5A30934DF4}" type="datetimeFigureOut">
              <a:rPr lang="bg-BG" smtClean="0"/>
              <a:t>24.9.2014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193322F-2846-4EE1-A2CD-ADC7790FB693}" type="slidenum">
              <a:rPr lang="bg-BG" smtClean="0"/>
              <a:t>‹#›</a:t>
            </a:fld>
            <a:endParaRPr lang="bg-BG"/>
          </a:p>
        </p:txBody>
      </p:sp>
      <p:cxnSp>
        <p:nvCxnSpPr>
          <p:cNvPr id="7" name="Право съединение 6"/>
          <p:cNvCxnSpPr/>
          <p:nvPr userDrawn="1"/>
        </p:nvCxnSpPr>
        <p:spPr>
          <a:xfrm>
            <a:off x="0" y="68580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1151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0C5B-1218-4C41-BD3D-BF5A30934DF4}" type="datetimeFigureOut">
              <a:rPr lang="bg-BG" smtClean="0"/>
              <a:t>24.9.2014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3322F-2846-4EE1-A2CD-ADC7790FB6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740746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0C5B-1218-4C41-BD3D-BF5A30934DF4}" type="datetimeFigureOut">
              <a:rPr lang="bg-BG" smtClean="0"/>
              <a:t>24.9.2014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3322F-2846-4EE1-A2CD-ADC7790FB6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15909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0C5B-1218-4C41-BD3D-BF5A30934DF4}" type="datetimeFigureOut">
              <a:rPr lang="bg-BG" smtClean="0"/>
              <a:t>24.9.2014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3322F-2846-4EE1-A2CD-ADC7790FB6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38416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0C5B-1218-4C41-BD3D-BF5A30934DF4}" type="datetimeFigureOut">
              <a:rPr lang="bg-BG" smtClean="0"/>
              <a:t>24.9.2014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3322F-2846-4EE1-A2CD-ADC7790FB6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80357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0C5B-1218-4C41-BD3D-BF5A30934DF4}" type="datetimeFigureOut">
              <a:rPr lang="bg-BG" smtClean="0"/>
              <a:t>24.9.2014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3322F-2846-4EE1-A2CD-ADC7790FB6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32847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0C5B-1218-4C41-BD3D-BF5A30934DF4}" type="datetimeFigureOut">
              <a:rPr lang="bg-BG" smtClean="0"/>
              <a:t>24.9.2014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3322F-2846-4EE1-A2CD-ADC7790FB6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38440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0C5B-1218-4C41-BD3D-BF5A30934DF4}" type="datetimeFigureOut">
              <a:rPr lang="bg-BG" smtClean="0"/>
              <a:t>24.9.2014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3322F-2846-4EE1-A2CD-ADC7790FB6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0976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0C5B-1218-4C41-BD3D-BF5A30934DF4}" type="datetimeFigureOut">
              <a:rPr lang="bg-BG" smtClean="0"/>
              <a:t>24.9.2014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3322F-2846-4EE1-A2CD-ADC7790FB6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2012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9/24/2014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3BF88BE-2847-4A79-908C-4CEEAF7618B9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  <p:cxnSp>
        <p:nvCxnSpPr>
          <p:cNvPr id="7" name="Право съединение 6"/>
          <p:cNvCxnSpPr/>
          <p:nvPr userDrawn="1"/>
        </p:nvCxnSpPr>
        <p:spPr>
          <a:xfrm>
            <a:off x="0" y="685800"/>
            <a:ext cx="9144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аво съединение 7"/>
          <p:cNvCxnSpPr/>
          <p:nvPr userDrawn="1"/>
        </p:nvCxnSpPr>
        <p:spPr>
          <a:xfrm>
            <a:off x="0" y="6096000"/>
            <a:ext cx="9144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498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  <p:sldLayoutId id="2147483967" r:id="rId12"/>
    <p:sldLayoutId id="2147483968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350169" y="5589240"/>
            <a:ext cx="64436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bg-BG" altLang="bg-BG" b="1" dirty="0" smtClean="0">
                <a:solidFill>
                  <a:srgbClr val="10253F"/>
                </a:solidFill>
              </a:rPr>
              <a:t>РИЛА – КАНДИДАТ ЗА ГЕОПАРК</a:t>
            </a:r>
            <a:endParaRPr lang="bg-BG" altLang="bg-BG" sz="2000" b="1" dirty="0">
              <a:solidFill>
                <a:srgbClr val="10253F"/>
              </a:solidFill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1350169" y="6309320"/>
            <a:ext cx="64436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bg-BG" altLang="bg-BG" b="1" dirty="0" smtClean="0">
                <a:solidFill>
                  <a:srgbClr val="10253F"/>
                </a:solidFill>
              </a:rPr>
              <a:t>ПРОЕКТОВА ПРЕЗЕНТАЦИЯ 201</a:t>
            </a:r>
            <a:r>
              <a:rPr lang="en-US" altLang="bg-BG" b="1" dirty="0" smtClean="0">
                <a:solidFill>
                  <a:srgbClr val="10253F"/>
                </a:solidFill>
              </a:rPr>
              <a:t>4</a:t>
            </a:r>
            <a:endParaRPr lang="bg-BG" altLang="bg-BG" sz="2000" b="1" dirty="0">
              <a:solidFill>
                <a:srgbClr val="10253F"/>
              </a:solidFill>
            </a:endParaRPr>
          </a:p>
        </p:txBody>
      </p:sp>
      <p:pic>
        <p:nvPicPr>
          <p:cNvPr id="10" name="Картина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783"/>
          <a:stretch/>
        </p:blipFill>
        <p:spPr>
          <a:xfrm>
            <a:off x="-19050" y="925170"/>
            <a:ext cx="9163050" cy="2732430"/>
          </a:xfrm>
          <a:prstGeom prst="rect">
            <a:avLst/>
          </a:prstGeom>
        </p:spPr>
      </p:pic>
      <p:pic>
        <p:nvPicPr>
          <p:cNvPr id="1026" name="Picture 2" descr="http://upload.wikimedia.org/wikipedia/en/a/a6/Global_Geoparks_Network_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108013"/>
            <a:ext cx="1880937" cy="131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g3ict.org/design/js/tinymce/filemanager/userfiles/Image/homepage/unesc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367" y="4114800"/>
            <a:ext cx="1489633" cy="138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88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Картина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4" b="3614"/>
          <a:stretch/>
        </p:blipFill>
        <p:spPr>
          <a:xfrm>
            <a:off x="0" y="679450"/>
            <a:ext cx="9144000" cy="6178550"/>
          </a:xfrm>
          <a:prstGeom prst="rect">
            <a:avLst/>
          </a:prstGeom>
        </p:spPr>
      </p:pic>
      <p:sp>
        <p:nvSpPr>
          <p:cNvPr id="3" name="Titre 1"/>
          <p:cNvSpPr txBox="1">
            <a:spLocks/>
          </p:cNvSpPr>
          <p:nvPr/>
        </p:nvSpPr>
        <p:spPr bwMode="auto">
          <a:xfrm>
            <a:off x="395288" y="188913"/>
            <a:ext cx="8785225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>
              <a:spcBef>
                <a:spcPct val="0"/>
              </a:spcBef>
              <a:buNone/>
            </a:pPr>
            <a:r>
              <a:rPr lang="bg-BG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Кандидатстване</a:t>
            </a:r>
            <a:r>
              <a:rPr lang="en-US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 - </a:t>
            </a:r>
            <a:r>
              <a:rPr lang="bg-BG" altLang="bg-BG" sz="2400" dirty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Територия</a:t>
            </a:r>
            <a:r>
              <a:rPr lang="en-US" altLang="bg-BG" sz="2400" dirty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 </a:t>
            </a:r>
            <a:r>
              <a:rPr lang="bg-BG" altLang="bg-BG" sz="2400" dirty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 </a:t>
            </a:r>
            <a:endParaRPr lang="ru-RU" altLang="bg-BG" sz="2400" dirty="0">
              <a:solidFill>
                <a:srgbClr val="A50021"/>
              </a:solidFill>
              <a:ea typeface="Microsoft YaHei" pitchFamily="34" charset="-122"/>
              <a:cs typeface="Mangal" pitchFamily="18" charset="0"/>
            </a:endParaRPr>
          </a:p>
        </p:txBody>
      </p:sp>
      <p:sp>
        <p:nvSpPr>
          <p:cNvPr id="5" name="Espace réservé du contenu 5"/>
          <p:cNvSpPr txBox="1">
            <a:spLocks/>
          </p:cNvSpPr>
          <p:nvPr/>
        </p:nvSpPr>
        <p:spPr bwMode="auto">
          <a:xfrm>
            <a:off x="323850" y="1019175"/>
            <a:ext cx="849630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ts val="1413"/>
              </a:spcAft>
              <a:defRPr lang="fr-FR" sz="2000" b="1" kern="1200">
                <a:solidFill>
                  <a:srgbClr val="000000"/>
                </a:solidFill>
                <a:latin typeface="Calibri" pitchFamily="18"/>
                <a:ea typeface="Microsoft YaHei" pitchFamily="2"/>
                <a:cs typeface="Mangal" pitchFamily="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Ясно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определени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граници</a:t>
            </a:r>
            <a:endParaRPr lang="ru-RU" altLang="bg-BG" dirty="0" smtClean="0">
              <a:solidFill>
                <a:schemeClr val="bg1"/>
              </a:solidFill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Достатъчен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 </a:t>
            </a:r>
            <a:r>
              <a:rPr lang="ru-RU" altLang="bg-BG" dirty="0" err="1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брой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геотопи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(минимум 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50) </a:t>
            </a:r>
            <a:endParaRPr lang="ru-RU" altLang="bg-BG" dirty="0" smtClean="0">
              <a:solidFill>
                <a:schemeClr val="bg1"/>
              </a:solidFill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Връзка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между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геологията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,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биоразнообразието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,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историята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и </a:t>
            </a:r>
            <a:r>
              <a:rPr lang="ru-RU" altLang="bg-BG" dirty="0" err="1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местното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културно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наследство</a:t>
            </a: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Достъпност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и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опазване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геотопите</a:t>
            </a:r>
            <a:endParaRPr lang="ru-RU" altLang="bg-BG" dirty="0" smtClean="0">
              <a:solidFill>
                <a:schemeClr val="bg1"/>
              </a:solidFill>
              <a:latin typeface="Calibri" pitchFamily="34" charset="0"/>
              <a:ea typeface="Microsoft YaHei" pitchFamily="34" charset="-122"/>
            </a:endParaRPr>
          </a:p>
          <a:p>
            <a:pPr>
              <a:defRPr/>
            </a:pPr>
            <a:r>
              <a:rPr lang="bg-BG" dirty="0" smtClean="0">
                <a:latin typeface="Calibri" pitchFamily="34" charset="0"/>
                <a:ea typeface="Microsoft YaHei" pitchFamily="34" charset="-122"/>
              </a:rPr>
              <a:t> </a:t>
            </a: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096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395288" y="188913"/>
            <a:ext cx="8785225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>
              <a:spcBef>
                <a:spcPct val="0"/>
              </a:spcBef>
              <a:buNone/>
            </a:pPr>
            <a:r>
              <a:rPr lang="bg-BG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Кандидатстване</a:t>
            </a:r>
            <a:r>
              <a:rPr lang="en-US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 -  </a:t>
            </a:r>
            <a:r>
              <a:rPr lang="bg-BG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У</a:t>
            </a:r>
            <a:r>
              <a:rPr lang="ru-RU" altLang="bg-BG" sz="2400" dirty="0" err="1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частие</a:t>
            </a:r>
            <a:r>
              <a:rPr lang="ru-RU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 </a:t>
            </a:r>
            <a:r>
              <a:rPr lang="ru-RU" altLang="bg-BG" sz="2400" dirty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на </a:t>
            </a:r>
            <a:r>
              <a:rPr lang="ru-RU" altLang="bg-BG" sz="2400" dirty="0" err="1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местната</a:t>
            </a:r>
            <a:r>
              <a:rPr lang="ru-RU" altLang="bg-BG" sz="2400" dirty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 </a:t>
            </a:r>
            <a:r>
              <a:rPr lang="ru-RU" altLang="bg-BG" sz="2400" dirty="0" err="1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общност</a:t>
            </a:r>
            <a:endParaRPr lang="ru-RU" altLang="bg-BG" sz="2400" dirty="0">
              <a:solidFill>
                <a:srgbClr val="A50021"/>
              </a:solidFill>
              <a:ea typeface="Microsoft YaHei" pitchFamily="34" charset="-122"/>
              <a:cs typeface="Mangal" pitchFamily="18" charset="0"/>
            </a:endParaRPr>
          </a:p>
          <a:p>
            <a:pPr eaLnBrk="1">
              <a:spcBef>
                <a:spcPct val="0"/>
              </a:spcBef>
              <a:buNone/>
            </a:pPr>
            <a:endParaRPr lang="ru-RU" altLang="bg-BG" sz="2400" dirty="0">
              <a:solidFill>
                <a:srgbClr val="A50021"/>
              </a:solidFill>
              <a:ea typeface="Microsoft YaHei" pitchFamily="34" charset="-122"/>
              <a:cs typeface="Mangal" pitchFamily="18" charset="0"/>
            </a:endParaRPr>
          </a:p>
        </p:txBody>
      </p:sp>
      <p:sp>
        <p:nvSpPr>
          <p:cNvPr id="5" name="Espace réservé du contenu 5"/>
          <p:cNvSpPr txBox="1">
            <a:spLocks/>
          </p:cNvSpPr>
          <p:nvPr/>
        </p:nvSpPr>
        <p:spPr bwMode="auto">
          <a:xfrm>
            <a:off x="323850" y="1019175"/>
            <a:ext cx="849630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ts val="1413"/>
              </a:spcAft>
              <a:defRPr lang="fr-FR" sz="2000" b="1" kern="1200">
                <a:solidFill>
                  <a:srgbClr val="000000"/>
                </a:solidFill>
                <a:latin typeface="Calibri" pitchFamily="18"/>
                <a:ea typeface="Microsoft YaHei" pitchFamily="2"/>
                <a:cs typeface="Mangal" pitchFamily="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Инициатива на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местната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общност</a:t>
            </a: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Силна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подкрепа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и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съвместно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развитие на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местните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власти, </a:t>
            </a:r>
            <a:r>
              <a:rPr lang="bg-BG" dirty="0">
                <a:latin typeface="Calibri" pitchFamily="34" charset="0"/>
                <a:ea typeface="Microsoft YaHei" pitchFamily="34" charset="-122"/>
              </a:rPr>
              <a:t>местната общност, бизнеса, изследователските и образователни институции</a:t>
            </a: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bg-BG" altLang="bg-BG" dirty="0" smtClean="0">
                <a:latin typeface="Calibri" pitchFamily="34" charset="0"/>
                <a:ea typeface="Microsoft YaHei" pitchFamily="34" charset="-122"/>
              </a:rPr>
              <a:t>Ясно различима местна идентичност</a:t>
            </a: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dirty="0" err="1">
                <a:latin typeface="Calibri" pitchFamily="34" charset="0"/>
                <a:ea typeface="Microsoft YaHei" pitchFamily="34" charset="-122"/>
              </a:rPr>
              <a:t>Създаване</a:t>
            </a:r>
            <a:r>
              <a:rPr lang="ru-RU" dirty="0">
                <a:latin typeface="Calibri" pitchFamily="34" charset="0"/>
                <a:ea typeface="Microsoft YaHei" pitchFamily="34" charset="-122"/>
              </a:rPr>
              <a:t> на мрежа от </a:t>
            </a:r>
            <a:r>
              <a:rPr lang="ru-RU" dirty="0" err="1">
                <a:latin typeface="Calibri" pitchFamily="34" charset="0"/>
                <a:ea typeface="Microsoft YaHei" pitchFamily="34" charset="-122"/>
              </a:rPr>
              <a:t>партньори</a:t>
            </a:r>
            <a:endParaRPr lang="en-US" dirty="0"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endParaRPr lang="bg-BG" altLang="bg-BG" dirty="0" smtClean="0">
              <a:latin typeface="Calibri" pitchFamily="34" charset="0"/>
              <a:ea typeface="Microsoft YaHei" pitchFamily="34" charset="-122"/>
            </a:endParaRPr>
          </a:p>
          <a:p>
            <a:pPr>
              <a:defRPr/>
            </a:pPr>
            <a:r>
              <a:rPr lang="bg-BG" dirty="0" smtClean="0">
                <a:latin typeface="Calibri" pitchFamily="34" charset="0"/>
                <a:ea typeface="Microsoft YaHei" pitchFamily="34" charset="-122"/>
              </a:rPr>
              <a:t> </a:t>
            </a: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232" y="4419600"/>
            <a:ext cx="3559968" cy="2373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832" y="4419600"/>
            <a:ext cx="3559968" cy="2373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5" b="1019"/>
          <a:stretch/>
        </p:blipFill>
        <p:spPr bwMode="auto">
          <a:xfrm>
            <a:off x="63744" y="4419600"/>
            <a:ext cx="1688856" cy="23733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22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395288" y="188913"/>
            <a:ext cx="8785225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>
              <a:spcBef>
                <a:spcPct val="0"/>
              </a:spcBef>
              <a:buNone/>
            </a:pPr>
            <a:r>
              <a:rPr lang="bg-BG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Кандидатстване</a:t>
            </a:r>
            <a:r>
              <a:rPr lang="en-US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 </a:t>
            </a:r>
            <a:r>
              <a:rPr lang="en-US" altLang="bg-BG" sz="2400" dirty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- </a:t>
            </a:r>
            <a:r>
              <a:rPr lang="bg-BG" altLang="bg-BG" sz="2400" dirty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Ефективна управленска инфраструктура </a:t>
            </a:r>
            <a:endParaRPr lang="ru-RU" altLang="bg-BG" sz="2400" dirty="0">
              <a:solidFill>
                <a:srgbClr val="A50021"/>
              </a:solidFill>
              <a:ea typeface="Microsoft YaHei" pitchFamily="34" charset="-122"/>
              <a:cs typeface="Mangal" pitchFamily="18" charset="0"/>
            </a:endParaRPr>
          </a:p>
        </p:txBody>
      </p:sp>
      <p:sp>
        <p:nvSpPr>
          <p:cNvPr id="5" name="Espace réservé du contenu 5"/>
          <p:cNvSpPr txBox="1">
            <a:spLocks/>
          </p:cNvSpPr>
          <p:nvPr/>
        </p:nvSpPr>
        <p:spPr bwMode="auto">
          <a:xfrm>
            <a:off x="323850" y="1019175"/>
            <a:ext cx="849630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ts val="1413"/>
              </a:spcAft>
              <a:defRPr lang="fr-FR" sz="2000" b="1" kern="1200">
                <a:solidFill>
                  <a:srgbClr val="000000"/>
                </a:solidFill>
                <a:latin typeface="Calibri" pitchFamily="18"/>
                <a:ea typeface="Microsoft YaHei" pitchFamily="2"/>
                <a:cs typeface="Mangal" pitchFamily="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Създаване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ефективен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управляващ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огран</a:t>
            </a: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dirty="0" err="1" smtClean="0">
                <a:latin typeface="Calibri" pitchFamily="34" charset="0"/>
                <a:ea typeface="Microsoft YaHei" pitchFamily="34" charset="-122"/>
              </a:rPr>
              <a:t>Разписване</a:t>
            </a:r>
            <a:r>
              <a:rPr lang="ru-RU" dirty="0" smtClean="0">
                <a:latin typeface="Calibri" pitchFamily="34" charset="0"/>
                <a:ea typeface="Microsoft YaHei" pitchFamily="34" charset="-122"/>
              </a:rPr>
              <a:t> на план за управление и </a:t>
            </a:r>
            <a:r>
              <a:rPr lang="ru-RU" dirty="0" err="1" smtClean="0">
                <a:latin typeface="Calibri" pitchFamily="34" charset="0"/>
                <a:ea typeface="Microsoft YaHei" pitchFamily="34" charset="-122"/>
              </a:rPr>
              <a:t>програма</a:t>
            </a:r>
            <a:r>
              <a:rPr lang="ru-RU" dirty="0" smtClean="0">
                <a:latin typeface="Calibri" pitchFamily="34" charset="0"/>
                <a:ea typeface="Microsoft YaHei" pitchFamily="34" charset="-122"/>
              </a:rPr>
              <a:t> за развитие</a:t>
            </a: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dirty="0" smtClean="0">
                <a:latin typeface="Calibri" pitchFamily="34" charset="0"/>
                <a:ea typeface="Microsoft YaHei" pitchFamily="34" charset="-122"/>
              </a:rPr>
              <a:t>Наличие на </a:t>
            </a:r>
            <a:r>
              <a:rPr lang="ru-RU" dirty="0" err="1" smtClean="0">
                <a:latin typeface="Calibri" pitchFamily="34" charset="0"/>
                <a:ea typeface="Microsoft YaHei" pitchFamily="34" charset="-122"/>
              </a:rPr>
              <a:t>квалифициран</a:t>
            </a:r>
            <a:r>
              <a:rPr lang="ru-RU" dirty="0" smtClean="0">
                <a:latin typeface="Calibri" pitchFamily="34" charset="0"/>
                <a:ea typeface="Microsoft YaHei" pitchFamily="34" charset="-122"/>
              </a:rPr>
              <a:t> персонал, </a:t>
            </a:r>
            <a:r>
              <a:rPr lang="ru-RU" dirty="0" err="1" smtClean="0">
                <a:latin typeface="Calibri" pitchFamily="34" charset="0"/>
                <a:ea typeface="Microsoft YaHei" pitchFamily="34" charset="-122"/>
              </a:rPr>
              <a:t>ресурси</a:t>
            </a:r>
            <a:r>
              <a:rPr lang="ru-RU" dirty="0" smtClean="0">
                <a:latin typeface="Calibri" pitchFamily="34" charset="0"/>
                <a:ea typeface="Microsoft YaHei" pitchFamily="34" charset="-122"/>
              </a:rPr>
              <a:t> и </a:t>
            </a:r>
            <a:r>
              <a:rPr lang="ru-RU" dirty="0" err="1" smtClean="0">
                <a:latin typeface="Calibri" pitchFamily="34" charset="0"/>
                <a:ea typeface="Microsoft YaHei" pitchFamily="34" charset="-122"/>
              </a:rPr>
              <a:t>финансиране</a:t>
            </a:r>
            <a:endParaRPr lang="ru-RU" dirty="0" smtClean="0"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bg-BG" dirty="0" smtClean="0">
                <a:latin typeface="Calibri" pitchFamily="34" charset="0"/>
                <a:ea typeface="Microsoft YaHei" pitchFamily="34" charset="-122"/>
              </a:rPr>
              <a:t>Спазване на местното и национално законодателство</a:t>
            </a:r>
            <a:endParaRPr lang="ru-RU" dirty="0" smtClean="0">
              <a:latin typeface="Calibri" pitchFamily="34" charset="0"/>
              <a:ea typeface="Microsoft YaHei" pitchFamily="34" charset="-122"/>
            </a:endParaRPr>
          </a:p>
          <a:p>
            <a:pPr eaLnBrk="1">
              <a:lnSpc>
                <a:spcPct val="150000"/>
              </a:lnSpc>
              <a:spcBef>
                <a:spcPts val="400"/>
              </a:spcBef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bg-BG" dirty="0" smtClean="0">
                <a:latin typeface="Calibri" pitchFamily="34" charset="0"/>
                <a:ea typeface="Microsoft YaHei" pitchFamily="34" charset="-122"/>
              </a:rPr>
              <a:t>Създаване на </a:t>
            </a:r>
            <a:r>
              <a:rPr lang="bg-BG" dirty="0" smtClean="0">
                <a:latin typeface="Calibri" pitchFamily="34" charset="0"/>
                <a:ea typeface="Microsoft YaHei" pitchFamily="34" charset="-122"/>
              </a:rPr>
              <a:t>адекватн</a:t>
            </a:r>
            <a:r>
              <a:rPr lang="bg-BG" dirty="0">
                <a:latin typeface="Calibri" pitchFamily="34" charset="0"/>
                <a:ea typeface="Microsoft YaHei" pitchFamily="34" charset="-122"/>
              </a:rPr>
              <a:t>и</a:t>
            </a:r>
            <a:r>
              <a:rPr 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bg-BG" dirty="0" smtClean="0">
                <a:latin typeface="Calibri" pitchFamily="34" charset="0"/>
                <a:ea typeface="Microsoft YaHei" pitchFamily="34" charset="-122"/>
              </a:rPr>
              <a:t>мерки за защита, ефективна консервация и физическа поддръжка</a:t>
            </a:r>
            <a:endParaRPr lang="bg-BG" dirty="0">
              <a:latin typeface="Calibri" pitchFamily="34" charset="0"/>
              <a:ea typeface="Microsoft YaHei" pitchFamily="34" charset="-122"/>
            </a:endParaRPr>
          </a:p>
          <a:p>
            <a:pPr>
              <a:defRPr/>
            </a:pPr>
            <a:r>
              <a:rPr lang="bg-BG" dirty="0">
                <a:latin typeface="Calibri" pitchFamily="34" charset="0"/>
                <a:ea typeface="Microsoft YaHei" pitchFamily="34" charset="-122"/>
              </a:rPr>
              <a:t> </a:t>
            </a: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8" r="5194"/>
          <a:stretch/>
        </p:blipFill>
        <p:spPr bwMode="auto">
          <a:xfrm>
            <a:off x="6248400" y="4405860"/>
            <a:ext cx="2822493" cy="23759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8" descr="ANd9GcQdFHieAZoiJCagHSfxPapTvY-6rTiUpAweU-GCTQCCGQW6qo4_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3"/>
          <a:stretch/>
        </p:blipFill>
        <p:spPr bwMode="auto">
          <a:xfrm>
            <a:off x="44546" y="4408488"/>
            <a:ext cx="3003454" cy="2373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4"/>
          <a:stretch/>
        </p:blipFill>
        <p:spPr bwMode="auto">
          <a:xfrm>
            <a:off x="3126486" y="4405860"/>
            <a:ext cx="3043428" cy="23759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495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395288" y="188913"/>
            <a:ext cx="8785225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>
              <a:spcBef>
                <a:spcPct val="0"/>
              </a:spcBef>
              <a:buNone/>
            </a:pPr>
            <a:r>
              <a:rPr lang="bg-BG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Кандидатстване</a:t>
            </a:r>
            <a:r>
              <a:rPr lang="en-US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 - </a:t>
            </a:r>
            <a:r>
              <a:rPr lang="ru-RU" altLang="bg-BG" sz="2400" dirty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Устойчиво </a:t>
            </a:r>
            <a:r>
              <a:rPr lang="ru-RU" altLang="bg-BG" sz="2400" dirty="0" err="1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икономическо</a:t>
            </a:r>
            <a:r>
              <a:rPr lang="ru-RU" altLang="bg-BG" sz="2400" dirty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 развитие</a:t>
            </a:r>
          </a:p>
          <a:p>
            <a:pPr eaLnBrk="1">
              <a:spcBef>
                <a:spcPct val="0"/>
              </a:spcBef>
              <a:buNone/>
            </a:pPr>
            <a:endParaRPr lang="ru-RU" altLang="bg-BG" sz="2400" dirty="0">
              <a:solidFill>
                <a:srgbClr val="A50021"/>
              </a:solidFill>
              <a:ea typeface="Microsoft YaHei" pitchFamily="34" charset="-122"/>
              <a:cs typeface="Mangal" pitchFamily="18" charset="0"/>
            </a:endParaRPr>
          </a:p>
        </p:txBody>
      </p:sp>
      <p:sp>
        <p:nvSpPr>
          <p:cNvPr id="5" name="Espace réservé du contenu 5"/>
          <p:cNvSpPr txBox="1">
            <a:spLocks/>
          </p:cNvSpPr>
          <p:nvPr/>
        </p:nvSpPr>
        <p:spPr bwMode="auto">
          <a:xfrm>
            <a:off x="323850" y="1019175"/>
            <a:ext cx="849630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ts val="1413"/>
              </a:spcAft>
              <a:defRPr lang="fr-FR" sz="2000" b="1" kern="1200">
                <a:solidFill>
                  <a:srgbClr val="000000"/>
                </a:solidFill>
                <a:latin typeface="Calibri" pitchFamily="18"/>
                <a:ea typeface="Microsoft YaHei" pitchFamily="2"/>
                <a:cs typeface="Mangal" pitchFamily="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Стимулиране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на устойчиво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икономическо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развитие</a:t>
            </a: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Промоти</a:t>
            </a:r>
            <a:r>
              <a:rPr lang="bg-BG" altLang="bg-BG" smtClean="0">
                <a:latin typeface="Calibri" pitchFamily="34" charset="0"/>
                <a:ea typeface="Microsoft YaHei" pitchFamily="34" charset="-122"/>
              </a:rPr>
              <a:t>ране</a:t>
            </a:r>
            <a:r>
              <a:rPr lang="ru-RU" altLang="bg-BG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на устойчив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туризъм</a:t>
            </a: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Създаване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и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утвърждаване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местни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продукти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Създаване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на нови работни места</a:t>
            </a:r>
            <a:r>
              <a:rPr lang="bg-BG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endParaRPr lang="bg-BG" dirty="0">
              <a:latin typeface="Calibri" pitchFamily="34" charset="0"/>
              <a:ea typeface="Microsoft YaHei" pitchFamily="34" charset="-122"/>
            </a:endParaRPr>
          </a:p>
          <a:p>
            <a:pPr>
              <a:defRPr/>
            </a:pPr>
            <a:r>
              <a:rPr lang="bg-BG" dirty="0">
                <a:latin typeface="Calibri" pitchFamily="34" charset="0"/>
                <a:ea typeface="Microsoft YaHei" pitchFamily="34" charset="-122"/>
              </a:rPr>
              <a:t> </a:t>
            </a: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9" y="4408462"/>
            <a:ext cx="3589421" cy="23929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5132" y="4413809"/>
            <a:ext cx="1592668" cy="23822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677" y="4419156"/>
            <a:ext cx="3573379" cy="23822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245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395288" y="188913"/>
            <a:ext cx="8785225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>
              <a:spcBef>
                <a:spcPct val="0"/>
              </a:spcBef>
              <a:buNone/>
            </a:pPr>
            <a:r>
              <a:rPr lang="bg-BG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Кандидатстване</a:t>
            </a:r>
            <a:r>
              <a:rPr lang="en-US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 - </a:t>
            </a:r>
            <a:r>
              <a:rPr lang="ru-RU" altLang="bg-BG" sz="2400" dirty="0" err="1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Образователни</a:t>
            </a:r>
            <a:r>
              <a:rPr lang="ru-RU" altLang="bg-BG" sz="2400" dirty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 </a:t>
            </a:r>
            <a:r>
              <a:rPr lang="ru-RU" altLang="bg-BG" sz="2400" dirty="0" err="1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програми</a:t>
            </a:r>
            <a:r>
              <a:rPr lang="ru-RU" altLang="bg-BG" sz="2400" dirty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 и медиация</a:t>
            </a:r>
          </a:p>
          <a:p>
            <a:pPr eaLnBrk="1">
              <a:spcBef>
                <a:spcPct val="0"/>
              </a:spcBef>
              <a:buNone/>
            </a:pPr>
            <a:endParaRPr lang="ru-RU" altLang="bg-BG" sz="2400" dirty="0">
              <a:solidFill>
                <a:srgbClr val="A50021"/>
              </a:solidFill>
              <a:ea typeface="Microsoft YaHei" pitchFamily="34" charset="-122"/>
              <a:cs typeface="Mangal" pitchFamily="18" charset="0"/>
            </a:endParaRPr>
          </a:p>
        </p:txBody>
      </p:sp>
      <p:sp>
        <p:nvSpPr>
          <p:cNvPr id="5" name="Espace réservé du contenu 5"/>
          <p:cNvSpPr txBox="1">
            <a:spLocks/>
          </p:cNvSpPr>
          <p:nvPr/>
        </p:nvSpPr>
        <p:spPr bwMode="auto">
          <a:xfrm>
            <a:off x="323850" y="1019175"/>
            <a:ext cx="849630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ts val="1413"/>
              </a:spcAft>
              <a:defRPr lang="fr-FR" sz="2000" b="1" kern="1200">
                <a:solidFill>
                  <a:srgbClr val="000000"/>
                </a:solidFill>
                <a:latin typeface="Calibri" pitchFamily="18"/>
                <a:ea typeface="Microsoft YaHei" pitchFamily="2"/>
                <a:cs typeface="Mangal" pitchFamily="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Достъпно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поднасяне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сложни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научни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знания чрез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различни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дейности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</a:t>
            </a: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Интерпретиране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на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информацията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по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възможно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най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-интересен начин</a:t>
            </a: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Образователни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програми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за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деца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,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ученици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и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студенти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,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местното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население и гостите на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геопарка</a:t>
            </a:r>
            <a:endParaRPr lang="ru-RU" altLang="bg-BG" dirty="0"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Личен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контакт с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местното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население</a:t>
            </a:r>
            <a:r>
              <a:rPr lang="bg-BG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endParaRPr lang="bg-BG" dirty="0">
              <a:latin typeface="Calibri" pitchFamily="34" charset="0"/>
              <a:ea typeface="Microsoft YaHei" pitchFamily="34" charset="-122"/>
            </a:endParaRPr>
          </a:p>
          <a:p>
            <a:pPr>
              <a:defRPr/>
            </a:pPr>
            <a:r>
              <a:rPr lang="bg-BG" dirty="0">
                <a:latin typeface="Calibri" pitchFamily="34" charset="0"/>
                <a:ea typeface="Microsoft YaHei" pitchFamily="34" charset="-122"/>
              </a:rPr>
              <a:t> </a:t>
            </a: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2"/>
          <a:stretch/>
        </p:blipFill>
        <p:spPr bwMode="auto">
          <a:xfrm>
            <a:off x="2849479" y="4419600"/>
            <a:ext cx="3192379" cy="23929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3" r="6591"/>
          <a:stretch/>
        </p:blipFill>
        <p:spPr bwMode="auto">
          <a:xfrm>
            <a:off x="76200" y="4419600"/>
            <a:ext cx="2719138" cy="23929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75"/>
          <a:stretch/>
        </p:blipFill>
        <p:spPr bwMode="auto">
          <a:xfrm>
            <a:off x="6096000" y="4408905"/>
            <a:ext cx="2971800" cy="24036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050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395288" y="188913"/>
            <a:ext cx="8785225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>
              <a:spcBef>
                <a:spcPct val="0"/>
              </a:spcBef>
              <a:buNone/>
            </a:pPr>
            <a:r>
              <a:rPr lang="bg-BG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Ролята на учените в процеса на кандидатстване</a:t>
            </a:r>
            <a:endParaRPr lang="ru-RU" altLang="bg-BG" sz="2400" dirty="0">
              <a:solidFill>
                <a:srgbClr val="A50021"/>
              </a:solidFill>
              <a:ea typeface="Microsoft YaHei" pitchFamily="34" charset="-122"/>
              <a:cs typeface="Mangal" pitchFamily="18" charset="0"/>
            </a:endParaRPr>
          </a:p>
        </p:txBody>
      </p:sp>
      <p:sp>
        <p:nvSpPr>
          <p:cNvPr id="4" name="Espace réservé du contenu 5"/>
          <p:cNvSpPr txBox="1">
            <a:spLocks/>
          </p:cNvSpPr>
          <p:nvPr/>
        </p:nvSpPr>
        <p:spPr bwMode="auto">
          <a:xfrm>
            <a:off x="323850" y="1019175"/>
            <a:ext cx="584835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ts val="1413"/>
              </a:spcAft>
              <a:defRPr lang="fr-FR" sz="2000" b="1" kern="1200">
                <a:solidFill>
                  <a:srgbClr val="000000"/>
                </a:solidFill>
                <a:latin typeface="Calibri" pitchFamily="18"/>
                <a:ea typeface="Microsoft YaHei" pitchFamily="2"/>
                <a:cs typeface="Mangal" pitchFamily="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marL="457200" indent="-4572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Източник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на познания 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и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експертиза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 </a:t>
            </a:r>
            <a:endParaRPr lang="ru-RU" altLang="bg-BG" dirty="0">
              <a:latin typeface="Calibri" pitchFamily="34" charset="0"/>
              <a:ea typeface="Microsoft YaHei" pitchFamily="34" charset="-122"/>
            </a:endParaRPr>
          </a:p>
          <a:p>
            <a:pPr marL="457200" indent="-4572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Изготвяне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научни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изследвания</a:t>
            </a:r>
            <a:endParaRPr lang="ru-RU" altLang="bg-BG" dirty="0">
              <a:latin typeface="Calibri" pitchFamily="34" charset="0"/>
              <a:ea typeface="Microsoft YaHei" pitchFamily="34" charset="-122"/>
            </a:endParaRPr>
          </a:p>
          <a:p>
            <a:pPr marL="457200" indent="-4572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Проучване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, 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оценка 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и консервация 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на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геотопи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</a:t>
            </a:r>
          </a:p>
          <a:p>
            <a:pPr marL="457200" indent="-4572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Участие в конференции и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обществени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срещи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</a:t>
            </a:r>
          </a:p>
          <a:p>
            <a:pPr marL="457200" indent="-4572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Участие в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изготвянето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кандидатурата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</a:t>
            </a: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  <a:p>
            <a:pPr marL="457200" indent="-4572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Участие при експертната 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оценка 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на кандидатурата</a:t>
            </a:r>
            <a:endParaRPr lang="ru-RU" altLang="bg-BG" dirty="0">
              <a:latin typeface="Calibri" pitchFamily="34" charset="0"/>
              <a:ea typeface="Microsoft YaHei" pitchFamily="34" charset="-122"/>
            </a:endParaRPr>
          </a:p>
          <a:p>
            <a:pPr marL="457200" indent="-4572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Обучение на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студенти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и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местната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общност</a:t>
            </a: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</p:txBody>
      </p:sp>
      <p:pic>
        <p:nvPicPr>
          <p:cNvPr id="5" name="Picture 2" descr="IMG_6052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86600" y="838200"/>
            <a:ext cx="1981200" cy="1682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1" r="6236"/>
          <a:stretch/>
        </p:blipFill>
        <p:spPr bwMode="auto">
          <a:xfrm>
            <a:off x="7086600" y="4337050"/>
            <a:ext cx="1981200" cy="1682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sgall\Documents\geopark\conf curienne 6 avril\P405016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64"/>
          <a:stretch/>
        </p:blipFill>
        <p:spPr bwMode="auto">
          <a:xfrm>
            <a:off x="7086600" y="2571031"/>
            <a:ext cx="1986455" cy="1715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016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3486150" y="5219700"/>
            <a:ext cx="5638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bg-BG" sz="2400" kern="0" dirty="0">
                <a:ea typeface="+mj-ea"/>
                <a:cs typeface="+mj-cs"/>
              </a:rPr>
              <a:t>Благодаря</a:t>
            </a:r>
            <a:r>
              <a:rPr lang="bg-BG" sz="2400" kern="0" dirty="0">
                <a:latin typeface="+mj-lt"/>
                <a:ea typeface="+mj-ea"/>
                <a:cs typeface="+mj-cs"/>
              </a:rPr>
              <a:t> за вниманието!</a:t>
            </a:r>
            <a:endParaRPr lang="fr-FR" sz="24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4" name="Правоъгълник 3"/>
          <p:cNvSpPr/>
          <p:nvPr/>
        </p:nvSpPr>
        <p:spPr>
          <a:xfrm>
            <a:off x="457200" y="844991"/>
            <a:ext cx="8305800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400"/>
              </a:spcBef>
              <a:buClr>
                <a:srgbClr val="C00000"/>
              </a:buClr>
              <a:buSzPct val="95000"/>
            </a:pPr>
            <a:r>
              <a:rPr lang="bg-BG" altLang="bg-BG" sz="2400" b="1" dirty="0" smtClean="0">
                <a:solidFill>
                  <a:srgbClr val="10253F"/>
                </a:solidFill>
              </a:rPr>
              <a:t>РИЛА </a:t>
            </a:r>
            <a:r>
              <a:rPr lang="bg-BG" altLang="bg-BG" sz="2400" b="1" dirty="0">
                <a:solidFill>
                  <a:srgbClr val="10253F"/>
                </a:solidFill>
              </a:rPr>
              <a:t>– КАНДИДАТ ЗА ГЕОПАРК</a:t>
            </a:r>
            <a:endParaRPr lang="bg-BG" altLang="bg-BG" sz="2800" b="1" dirty="0">
              <a:solidFill>
                <a:srgbClr val="10253F"/>
              </a:solidFill>
            </a:endParaRPr>
          </a:p>
          <a:p>
            <a:pPr>
              <a:lnSpc>
                <a:spcPct val="150000"/>
              </a:lnSpc>
              <a:spcBef>
                <a:spcPts val="400"/>
              </a:spcBef>
              <a:buClr>
                <a:srgbClr val="C00000"/>
              </a:buClr>
              <a:buSzPct val="95000"/>
            </a:pPr>
            <a:r>
              <a:rPr lang="ru-RU" altLang="bg-BG" sz="2400" b="1" dirty="0" smtClean="0">
                <a:solidFill>
                  <a:srgbClr val="10253F"/>
                </a:solidFill>
              </a:rPr>
              <a:t>Проект </a:t>
            </a:r>
            <a:r>
              <a:rPr lang="ru-RU" altLang="bg-BG" sz="2400" b="1" dirty="0">
                <a:solidFill>
                  <a:srgbClr val="10253F"/>
                </a:solidFill>
              </a:rPr>
              <a:t>за </a:t>
            </a:r>
            <a:r>
              <a:rPr lang="ru-RU" altLang="bg-BG" sz="2400" b="1" dirty="0" err="1">
                <a:solidFill>
                  <a:srgbClr val="10253F"/>
                </a:solidFill>
              </a:rPr>
              <a:t>дългосрочно</a:t>
            </a:r>
            <a:r>
              <a:rPr lang="ru-RU" altLang="bg-BG" sz="2400" b="1" dirty="0">
                <a:solidFill>
                  <a:srgbClr val="10253F"/>
                </a:solidFill>
              </a:rPr>
              <a:t> </a:t>
            </a:r>
            <a:r>
              <a:rPr lang="ru-RU" altLang="bg-BG" sz="2400" b="1" dirty="0" err="1">
                <a:solidFill>
                  <a:srgbClr val="10253F"/>
                </a:solidFill>
              </a:rPr>
              <a:t>икономическо</a:t>
            </a:r>
            <a:r>
              <a:rPr lang="ru-RU" altLang="bg-BG" sz="2400" b="1" dirty="0">
                <a:solidFill>
                  <a:srgbClr val="10253F"/>
                </a:solidFill>
              </a:rPr>
              <a:t> развитие </a:t>
            </a:r>
            <a:br>
              <a:rPr lang="ru-RU" altLang="bg-BG" sz="2400" b="1" dirty="0">
                <a:solidFill>
                  <a:srgbClr val="10253F"/>
                </a:solidFill>
              </a:rPr>
            </a:br>
            <a:r>
              <a:rPr lang="ru-RU" altLang="bg-BG" sz="2400" b="1" dirty="0">
                <a:solidFill>
                  <a:srgbClr val="10253F"/>
                </a:solidFill>
              </a:rPr>
              <a:t>чрез </a:t>
            </a:r>
            <a:r>
              <a:rPr lang="ru-RU" altLang="bg-BG" sz="2400" b="1" dirty="0" err="1">
                <a:solidFill>
                  <a:srgbClr val="10253F"/>
                </a:solidFill>
              </a:rPr>
              <a:t>устойчиви</a:t>
            </a:r>
            <a:r>
              <a:rPr lang="ru-RU" altLang="bg-BG" sz="2400" b="1" dirty="0">
                <a:solidFill>
                  <a:srgbClr val="10253F"/>
                </a:solidFill>
              </a:rPr>
              <a:t> практики </a:t>
            </a:r>
          </a:p>
        </p:txBody>
      </p:sp>
    </p:spTree>
    <p:extLst>
      <p:ext uri="{BB962C8B-B14F-4D97-AF65-F5344CB8AC3E}">
        <p14:creationId xmlns:p14="http://schemas.microsoft.com/office/powerpoint/2010/main" val="308259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395288" y="188913"/>
            <a:ext cx="8785225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>
              <a:spcBef>
                <a:spcPct val="0"/>
              </a:spcBef>
              <a:buFont typeface="StarSymbol" charset="0"/>
              <a:buNone/>
            </a:pPr>
            <a:r>
              <a:rPr lang="bg-BG" altLang="bg-BG" sz="2400" dirty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Съдържание</a:t>
            </a:r>
            <a:endParaRPr lang="ru-RU" altLang="bg-BG" sz="2400" dirty="0">
              <a:solidFill>
                <a:srgbClr val="A50021"/>
              </a:solidFill>
              <a:ea typeface="Microsoft YaHei" pitchFamily="34" charset="-122"/>
              <a:cs typeface="Mangal" pitchFamily="18" charset="0"/>
            </a:endParaRPr>
          </a:p>
        </p:txBody>
      </p:sp>
      <p:sp>
        <p:nvSpPr>
          <p:cNvPr id="4" name="Espace réservé du contenu 5"/>
          <p:cNvSpPr txBox="1">
            <a:spLocks/>
          </p:cNvSpPr>
          <p:nvPr/>
        </p:nvSpPr>
        <p:spPr bwMode="auto">
          <a:xfrm>
            <a:off x="323850" y="1019175"/>
            <a:ext cx="849630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ts val="1413"/>
              </a:spcAft>
              <a:defRPr lang="fr-FR" sz="2000" b="1" kern="1200">
                <a:solidFill>
                  <a:srgbClr val="000000"/>
                </a:solidFill>
                <a:latin typeface="Calibri" pitchFamily="18"/>
                <a:ea typeface="Microsoft YaHei" pitchFamily="2"/>
                <a:cs typeface="Mangal" pitchFamily="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marL="457200" indent="-457200" eaLnBrk="1">
              <a:spcBef>
                <a:spcPts val="1200"/>
              </a:spcBef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Какво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представлява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Геопаркът</a:t>
            </a:r>
            <a:endParaRPr lang="ru-RU" altLang="bg-BG" dirty="0">
              <a:latin typeface="Calibri" pitchFamily="34" charset="0"/>
              <a:ea typeface="Microsoft YaHei" pitchFamily="34" charset="-122"/>
            </a:endParaRPr>
          </a:p>
          <a:p>
            <a:pPr marL="457200" indent="-4572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Европейска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и </a:t>
            </a:r>
            <a:r>
              <a:rPr lang="ru-RU" altLang="bg-BG" dirty="0" err="1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Световна</a:t>
            </a:r>
            <a:r>
              <a:rPr lang="ru-RU" altLang="bg-BG" dirty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Геопарк</a:t>
            </a:r>
            <a:r>
              <a:rPr lang="ru-RU" altLang="bg-BG" dirty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мрежа </a:t>
            </a:r>
          </a:p>
          <a:p>
            <a:pPr marL="457200" indent="-4572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Ролята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на UNESCO</a:t>
            </a:r>
            <a:endParaRPr lang="en-US" altLang="bg-BG" dirty="0">
              <a:latin typeface="Calibri" pitchFamily="34" charset="0"/>
              <a:ea typeface="Microsoft YaHei" pitchFamily="34" charset="-122"/>
            </a:endParaRPr>
          </a:p>
          <a:p>
            <a:pPr marL="457200" indent="-457200" eaLnBrk="1">
              <a:spcBef>
                <a:spcPts val="1200"/>
              </a:spcBef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Кандидатстване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</a:t>
            </a:r>
            <a:endParaRPr lang="en-US" altLang="bg-BG" dirty="0">
              <a:latin typeface="Calibri" pitchFamily="34" charset="0"/>
              <a:ea typeface="Microsoft YaHei" pitchFamily="34" charset="-122"/>
            </a:endParaRPr>
          </a:p>
          <a:p>
            <a:pPr marL="457200" indent="-457200" eaLnBrk="1">
              <a:spcBef>
                <a:spcPts val="1200"/>
              </a:spcBef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Ролята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учените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в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процеса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кандидатстване</a:t>
            </a:r>
            <a:endParaRPr lang="ru-RU" altLang="bg-BG" dirty="0">
              <a:latin typeface="Calibri" pitchFamily="34" charset="0"/>
              <a:ea typeface="Microsoft YaHei" pitchFamily="34" charset="-122"/>
            </a:endParaRPr>
          </a:p>
          <a:p>
            <a:pPr marL="457200" indent="-457200" eaLnBrk="1">
              <a:spcBef>
                <a:spcPts val="1200"/>
              </a:spcBef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Предимствата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да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бъдеш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Геопарк</a:t>
            </a:r>
            <a:endParaRPr lang="ru-RU" altLang="bg-BG" dirty="0">
              <a:latin typeface="Calibri" pitchFamily="34" charset="0"/>
              <a:ea typeface="Microsoft YaHei" pitchFamily="34" charset="-122"/>
            </a:endParaRPr>
          </a:p>
          <a:p>
            <a:pPr marL="457200" indent="-457200" eaLnBrk="1">
              <a:spcBef>
                <a:spcPts val="1200"/>
              </a:spcBef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РИЛА – кандидат за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Геопарк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–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стъпка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по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стъпка</a:t>
            </a:r>
            <a:endParaRPr lang="ru-RU" altLang="bg-BG" dirty="0">
              <a:latin typeface="Calibri" pitchFamily="34" charset="0"/>
              <a:ea typeface="Microsoft YaHei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809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Картина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3" b="13043"/>
          <a:stretch/>
        </p:blipFill>
        <p:spPr>
          <a:xfrm>
            <a:off x="0" y="679450"/>
            <a:ext cx="9144000" cy="6178550"/>
          </a:xfrm>
          <a:prstGeom prst="rect">
            <a:avLst/>
          </a:prstGeom>
        </p:spPr>
      </p:pic>
      <p:sp>
        <p:nvSpPr>
          <p:cNvPr id="3" name="Titre 1"/>
          <p:cNvSpPr txBox="1">
            <a:spLocks/>
          </p:cNvSpPr>
          <p:nvPr/>
        </p:nvSpPr>
        <p:spPr bwMode="auto">
          <a:xfrm>
            <a:off x="395288" y="188913"/>
            <a:ext cx="8785225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>
              <a:spcBef>
                <a:spcPct val="0"/>
              </a:spcBef>
              <a:buNone/>
            </a:pPr>
            <a:r>
              <a:rPr lang="bg-BG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Какво представлява </a:t>
            </a:r>
            <a:r>
              <a:rPr lang="bg-BG" altLang="bg-BG" sz="2400" dirty="0" err="1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Геопаркът</a:t>
            </a:r>
            <a:endParaRPr lang="ru-RU" altLang="bg-BG" sz="2400" dirty="0">
              <a:solidFill>
                <a:srgbClr val="A50021"/>
              </a:solidFill>
              <a:ea typeface="Microsoft YaHei" pitchFamily="34" charset="-122"/>
              <a:cs typeface="Mangal" pitchFamily="18" charset="0"/>
            </a:endParaRPr>
          </a:p>
        </p:txBody>
      </p:sp>
      <p:sp>
        <p:nvSpPr>
          <p:cNvPr id="4" name="Espace réservé du contenu 5"/>
          <p:cNvSpPr txBox="1">
            <a:spLocks/>
          </p:cNvSpPr>
          <p:nvPr/>
        </p:nvSpPr>
        <p:spPr bwMode="auto">
          <a:xfrm>
            <a:off x="323850" y="1019175"/>
            <a:ext cx="849630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ts val="1413"/>
              </a:spcAft>
              <a:defRPr lang="fr-FR" sz="2000" b="1" kern="1200">
                <a:solidFill>
                  <a:srgbClr val="000000"/>
                </a:solidFill>
                <a:latin typeface="Calibri" pitchFamily="18"/>
                <a:ea typeface="Microsoft YaHei" pitchFamily="2"/>
                <a:cs typeface="Mangal" pitchFamily="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bg-BG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Територия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със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значимо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геоложко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наследство… </a:t>
            </a:r>
          </a:p>
          <a:p>
            <a:pPr marL="0" indent="40005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</a:pP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… и стратегия за устойчиво </a:t>
            </a:r>
            <a:r>
              <a:rPr lang="bg-BG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икономическо 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развитие </a:t>
            </a: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Територия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,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развиваща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«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Геотуризъм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»…</a:t>
            </a:r>
          </a:p>
          <a:p>
            <a:pPr marL="0" indent="40005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</a:pP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… в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сътрудничество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с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местната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общност</a:t>
            </a:r>
            <a:endParaRPr lang="ru-RU" altLang="bg-BG" dirty="0" smtClean="0">
              <a:solidFill>
                <a:schemeClr val="bg1"/>
              </a:solidFill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Територия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,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достъпна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едновременно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за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учени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и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туристи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…</a:t>
            </a:r>
          </a:p>
          <a:p>
            <a:pPr marL="0" indent="40005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</a:pP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…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която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активно </a:t>
            </a:r>
            <a:r>
              <a:rPr lang="bg-BG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участва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в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развитието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Европейската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Геопарк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Мрежа  </a:t>
            </a:r>
          </a:p>
          <a:p>
            <a:pPr marL="457200" indent="-457200" eaLnBrk="1">
              <a:lnSpc>
                <a:spcPct val="150000"/>
              </a:lnSpc>
              <a:spcBef>
                <a:spcPts val="400"/>
              </a:spcBef>
              <a:buClr>
                <a:srgbClr val="C00000"/>
              </a:buClr>
              <a:buSzPct val="95000"/>
              <a:buFont typeface="Calibri" pitchFamily="34" charset="0"/>
              <a:buAutoNum type="arabicPeriod"/>
            </a:pP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11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5"/>
          <p:cNvSpPr txBox="1">
            <a:spLocks/>
          </p:cNvSpPr>
          <p:nvPr/>
        </p:nvSpPr>
        <p:spPr bwMode="auto">
          <a:xfrm>
            <a:off x="323850" y="1019175"/>
            <a:ext cx="849630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ts val="1413"/>
              </a:spcAft>
              <a:defRPr lang="fr-FR" sz="2000" b="1" kern="1200">
                <a:solidFill>
                  <a:srgbClr val="000000"/>
                </a:solidFill>
                <a:latin typeface="Calibri" pitchFamily="18"/>
                <a:ea typeface="Microsoft YaHei" pitchFamily="2"/>
                <a:cs typeface="Mangal" pitchFamily="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eaLnBrk="1">
              <a:lnSpc>
                <a:spcPct val="150000"/>
              </a:lnSpc>
              <a:spcBef>
                <a:spcPts val="400"/>
              </a:spcBef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Европейската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Геопарк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Мрежа 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е основана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през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А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прил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2000 от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четири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геопарка</a:t>
            </a: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Основните й цели включват:</a:t>
            </a:r>
          </a:p>
          <a:p>
            <a:pPr marL="688975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Tx/>
              <a:buChar char="-"/>
            </a:pP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Подкрепа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своите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членове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за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популяризиране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и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опазване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геоложкото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наследство  </a:t>
            </a:r>
          </a:p>
          <a:p>
            <a:pPr marL="688975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Tx/>
              <a:buChar char="-"/>
            </a:pP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Подкрепа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устойчивото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икономическо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развитие чрез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популяризиране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геотуризма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и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ангажиране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местната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общност</a:t>
            </a: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  <a:p>
            <a:pPr marL="688975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Tx/>
              <a:buChar char="-"/>
            </a:pP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Подпомагане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сътрудничеството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между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геопарковете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за обмен на информация и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добри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практики </a:t>
            </a:r>
            <a:endParaRPr lang="ru-RU" altLang="bg-BG" dirty="0">
              <a:latin typeface="Calibri" pitchFamily="34" charset="0"/>
              <a:ea typeface="Microsoft YaHei" pitchFamily="34" charset="-122"/>
            </a:endParaRPr>
          </a:p>
          <a:p>
            <a:pPr marL="688975" eaLnBrk="1">
              <a:lnSpc>
                <a:spcPct val="150000"/>
              </a:lnSpc>
              <a:spcBef>
                <a:spcPts val="400"/>
              </a:spcBef>
              <a:buClr>
                <a:srgbClr val="C00000"/>
              </a:buClr>
              <a:buSzPct val="95000"/>
              <a:buFontTx/>
              <a:buChar char="-"/>
            </a:pP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45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192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395288" y="188913"/>
            <a:ext cx="8785225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>
              <a:spcBef>
                <a:spcPct val="0"/>
              </a:spcBef>
              <a:buNone/>
            </a:pPr>
            <a:r>
              <a:rPr lang="bg-BG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Европейска </a:t>
            </a:r>
            <a:r>
              <a:rPr lang="bg-BG" altLang="bg-BG" sz="2400" dirty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и </a:t>
            </a:r>
            <a:r>
              <a:rPr lang="bg-BG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Световна </a:t>
            </a:r>
            <a:r>
              <a:rPr lang="bg-BG" altLang="bg-BG" sz="2400" dirty="0" err="1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Геопарк</a:t>
            </a:r>
            <a:r>
              <a:rPr lang="bg-BG" altLang="bg-BG" sz="2400" dirty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 </a:t>
            </a:r>
            <a:r>
              <a:rPr lang="bg-BG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мрежа </a:t>
            </a:r>
            <a:endParaRPr lang="ru-RU" altLang="bg-BG" sz="2400" dirty="0">
              <a:solidFill>
                <a:srgbClr val="A50021"/>
              </a:solidFill>
              <a:ea typeface="Microsoft YaHei" pitchFamily="34" charset="-122"/>
              <a:cs typeface="Mangal" pitchFamily="18" charset="0"/>
            </a:endParaRPr>
          </a:p>
        </p:txBody>
      </p:sp>
      <p:pic>
        <p:nvPicPr>
          <p:cNvPr id="6" name="Picture 7" descr="Q:\Geopark\GGN-EGN\EGN 49 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625" y="767530"/>
            <a:ext cx="3931398" cy="2778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624" y="3505200"/>
            <a:ext cx="3838292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Espace réservé du contenu 5"/>
          <p:cNvSpPr txBox="1">
            <a:spLocks/>
          </p:cNvSpPr>
          <p:nvPr/>
        </p:nvSpPr>
        <p:spPr bwMode="auto">
          <a:xfrm>
            <a:off x="323850" y="1019175"/>
            <a:ext cx="446405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ts val="1413"/>
              </a:spcAft>
              <a:defRPr lang="fr-FR" sz="2000" b="1" kern="1200">
                <a:solidFill>
                  <a:srgbClr val="000000"/>
                </a:solidFill>
                <a:latin typeface="Calibri" pitchFamily="18"/>
                <a:ea typeface="Microsoft YaHei" pitchFamily="2"/>
                <a:cs typeface="Mangal" pitchFamily="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58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геопарка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в 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2</a:t>
            </a:r>
            <a:r>
              <a:rPr lang="en-US" altLang="bg-BG" smtClean="0">
                <a:latin typeface="Calibri" pitchFamily="34" charset="0"/>
                <a:ea typeface="Microsoft YaHei" pitchFamily="34" charset="-122"/>
              </a:rPr>
              <a:t>4</a:t>
            </a:r>
            <a:r>
              <a:rPr lang="ru-RU" altLang="bg-BG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Европейски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държави</a:t>
            </a: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endParaRPr lang="ru-RU" altLang="bg-BG" dirty="0"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96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геопарка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в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Световната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latin typeface="Calibri" pitchFamily="34" charset="0"/>
                <a:ea typeface="Microsoft YaHei" pitchFamily="34" charset="-122"/>
              </a:rPr>
              <a:t>Геопарк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 Мрежа </a:t>
            </a: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341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395288" y="188913"/>
            <a:ext cx="8785225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>
              <a:spcBef>
                <a:spcPct val="0"/>
              </a:spcBef>
              <a:buNone/>
            </a:pPr>
            <a:r>
              <a:rPr lang="bg-BG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Ролята на ЮНЕСКО</a:t>
            </a:r>
            <a:endParaRPr lang="ru-RU" altLang="bg-BG" sz="2400" dirty="0">
              <a:solidFill>
                <a:srgbClr val="A50021"/>
              </a:solidFill>
              <a:ea typeface="Microsoft YaHei" pitchFamily="34" charset="-122"/>
              <a:cs typeface="Mangal" pitchFamily="18" charset="0"/>
            </a:endParaRPr>
          </a:p>
        </p:txBody>
      </p:sp>
      <p:sp>
        <p:nvSpPr>
          <p:cNvPr id="4" name="Espace réservé du contenu 5"/>
          <p:cNvSpPr txBox="1">
            <a:spLocks/>
          </p:cNvSpPr>
          <p:nvPr/>
        </p:nvSpPr>
        <p:spPr bwMode="auto">
          <a:xfrm>
            <a:off x="323850" y="1019175"/>
            <a:ext cx="849630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ts val="1413"/>
              </a:spcAft>
              <a:defRPr lang="fr-FR" sz="2000" b="1" kern="1200">
                <a:solidFill>
                  <a:srgbClr val="000000"/>
                </a:solidFill>
                <a:latin typeface="Calibri" pitchFamily="18"/>
                <a:ea typeface="Microsoft YaHei" pitchFamily="2"/>
                <a:cs typeface="Mangal" pitchFamily="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Одобрението на кандидатурата на една територия се получава от Комисията </a:t>
            </a:r>
            <a:r>
              <a:rPr lang="ru-RU" altLang="bg-BG" dirty="0" smtClean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на </a:t>
            </a:r>
            <a:r>
              <a:rPr lang="bg-BG" altLang="bg-BG" dirty="0" smtClean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Световната</a:t>
            </a:r>
            <a:r>
              <a:rPr lang="ru-RU" altLang="bg-BG" dirty="0" smtClean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Геопарк Мрежа (Global Geopark Network) под егидата на UNESCO</a:t>
            </a: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Статутът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се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предоставя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за срок от 4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години</a:t>
            </a: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На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всеки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четири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години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консултативен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комитет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посещава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територията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място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, за да я оцени и да поднови или прекрати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членството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</a:t>
            </a:r>
            <a:endParaRPr lang="en-US" altLang="bg-BG" dirty="0"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bg-BG" dirty="0" smtClean="0">
                <a:latin typeface="Calibri" pitchFamily="34" charset="0"/>
                <a:ea typeface="Microsoft YaHei" pitchFamily="34" charset="-122"/>
              </a:rPr>
              <a:t>Членовете </a:t>
            </a:r>
            <a:r>
              <a:rPr lang="bg-BG" dirty="0">
                <a:latin typeface="Calibri" pitchFamily="34" charset="0"/>
                <a:ea typeface="Microsoft YaHei" pitchFamily="34" charset="-122"/>
              </a:rPr>
              <a:t>на Европейската мрежа стават автоматично членове на Световната </a:t>
            </a:r>
            <a:r>
              <a:rPr lang="fr-FR" dirty="0">
                <a:latin typeface="Calibri" pitchFamily="34" charset="0"/>
                <a:ea typeface="Microsoft YaHei" pitchFamily="34" charset="-122"/>
              </a:rPr>
              <a:t>Geopark</a:t>
            </a:r>
            <a:r>
              <a:rPr lang="bg-BG" dirty="0">
                <a:latin typeface="Calibri" pitchFamily="34" charset="0"/>
                <a:ea typeface="Microsoft YaHei" pitchFamily="34" charset="-122"/>
              </a:rPr>
              <a:t> мрежа</a:t>
            </a:r>
          </a:p>
          <a:p>
            <a:pPr>
              <a:defRPr/>
            </a:pPr>
            <a:r>
              <a:rPr lang="bg-BG" dirty="0">
                <a:latin typeface="Calibri" pitchFamily="34" charset="0"/>
                <a:ea typeface="Microsoft YaHei" pitchFamily="34" charset="-122"/>
              </a:rPr>
              <a:t> </a:t>
            </a: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</p:txBody>
      </p:sp>
      <p:pic>
        <p:nvPicPr>
          <p:cNvPr id="2050" name="Picture 2" descr="http://www.riosv-ruse.org/images/srebarna/unesco_whc-NOIR-U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541850"/>
            <a:ext cx="3467100" cy="1496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7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Картина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6" r="14621" b="32771"/>
          <a:stretch/>
        </p:blipFill>
        <p:spPr>
          <a:xfrm>
            <a:off x="0" y="698500"/>
            <a:ext cx="9144000" cy="6159500"/>
          </a:xfrm>
          <a:prstGeom prst="rect">
            <a:avLst/>
          </a:prstGeom>
        </p:spPr>
      </p:pic>
      <p:sp>
        <p:nvSpPr>
          <p:cNvPr id="3" name="Titre 1"/>
          <p:cNvSpPr txBox="1">
            <a:spLocks/>
          </p:cNvSpPr>
          <p:nvPr/>
        </p:nvSpPr>
        <p:spPr bwMode="auto">
          <a:xfrm>
            <a:off x="395288" y="188913"/>
            <a:ext cx="8785225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>
              <a:spcBef>
                <a:spcPct val="0"/>
              </a:spcBef>
              <a:buNone/>
            </a:pPr>
            <a:r>
              <a:rPr lang="bg-BG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Предимствата да бъдеш </a:t>
            </a:r>
            <a:r>
              <a:rPr lang="bg-BG" altLang="bg-BG" sz="2400" dirty="0" err="1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Геопарк</a:t>
            </a:r>
            <a:endParaRPr lang="ru-RU" altLang="bg-BG" sz="2400" dirty="0">
              <a:solidFill>
                <a:srgbClr val="A50021"/>
              </a:solidFill>
              <a:ea typeface="Microsoft YaHei" pitchFamily="34" charset="-122"/>
              <a:cs typeface="Mangal" pitchFamily="18" charset="0"/>
            </a:endParaRPr>
          </a:p>
        </p:txBody>
      </p:sp>
      <p:sp>
        <p:nvSpPr>
          <p:cNvPr id="4" name="Espace réservé du contenu 5"/>
          <p:cNvSpPr txBox="1">
            <a:spLocks/>
          </p:cNvSpPr>
          <p:nvPr/>
        </p:nvSpPr>
        <p:spPr bwMode="auto">
          <a:xfrm>
            <a:off x="323850" y="1019175"/>
            <a:ext cx="813435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ts val="1413"/>
              </a:spcAft>
              <a:defRPr lang="fr-FR" sz="2000" b="1" kern="1200">
                <a:solidFill>
                  <a:srgbClr val="000000"/>
                </a:solidFill>
                <a:latin typeface="Calibri" pitchFamily="18"/>
                <a:ea typeface="Microsoft YaHei" pitchFamily="2"/>
                <a:cs typeface="Mangal" pitchFamily="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marL="457200" indent="-4572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Опазване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и </a:t>
            </a: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популяризиране</a:t>
            </a: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природното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и </a:t>
            </a:r>
            <a:r>
              <a:rPr lang="ru-RU" altLang="bg-BG" dirty="0" err="1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културното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наследство </a:t>
            </a:r>
          </a:p>
          <a:p>
            <a:pPr marL="457200" indent="-4572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Икономическо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, </a:t>
            </a:r>
            <a:r>
              <a:rPr lang="ru-RU" altLang="bg-BG" dirty="0" err="1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социално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и </a:t>
            </a:r>
            <a:r>
              <a:rPr lang="ru-RU" altLang="bg-BG" dirty="0" err="1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културно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развитие, </a:t>
            </a:r>
            <a:r>
              <a:rPr lang="ru-RU" altLang="bg-BG" dirty="0" err="1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подобряване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качеството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на живот </a:t>
            </a:r>
          </a:p>
          <a:p>
            <a:pPr marL="457200" indent="-4572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Образование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, информация и </a:t>
            </a:r>
            <a:r>
              <a:rPr lang="ru-RU" altLang="bg-BG" dirty="0" err="1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туристическа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инфраструктура </a:t>
            </a:r>
          </a:p>
          <a:p>
            <a:pPr marL="457200" indent="-4572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Нови </a:t>
            </a:r>
            <a:r>
              <a:rPr lang="ru-RU" altLang="bg-BG" dirty="0" err="1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научни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изследвания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 </a:t>
            </a:r>
          </a:p>
          <a:p>
            <a:pPr marL="457200" indent="-4572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smtClean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Силен 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инструмент за </a:t>
            </a:r>
            <a:r>
              <a:rPr lang="ru-RU" altLang="bg-BG" dirty="0" err="1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международна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комуникация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и промоция на </a:t>
            </a:r>
            <a:r>
              <a:rPr lang="ru-RU" altLang="bg-BG" dirty="0" err="1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територията</a:t>
            </a:r>
            <a:r>
              <a:rPr lang="ru-RU" altLang="bg-BG" dirty="0">
                <a:solidFill>
                  <a:schemeClr val="bg1"/>
                </a:solidFill>
                <a:latin typeface="Calibri" pitchFamily="34" charset="0"/>
                <a:ea typeface="Microsoft YaHei" pitchFamily="34" charset="-122"/>
              </a:rPr>
              <a:t>  </a:t>
            </a:r>
          </a:p>
          <a:p>
            <a:pPr marL="457200" indent="-457200" eaLnBrk="1">
              <a:lnSpc>
                <a:spcPct val="150000"/>
              </a:lnSpc>
              <a:spcBef>
                <a:spcPts val="400"/>
              </a:spcBef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endParaRPr lang="ru-RU" altLang="bg-BG" dirty="0" smtClean="0">
              <a:latin typeface="Calibri" pitchFamily="34" charset="0"/>
              <a:ea typeface="Microsoft YaHei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9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395288" y="188913"/>
            <a:ext cx="8785225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>
              <a:spcBef>
                <a:spcPct val="0"/>
              </a:spcBef>
              <a:buNone/>
            </a:pPr>
            <a:r>
              <a:rPr lang="bg-BG" altLang="bg-BG" sz="2400" dirty="0" smtClean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Инициативата</a:t>
            </a:r>
            <a:endParaRPr lang="ru-RU" altLang="bg-BG" sz="2400" dirty="0">
              <a:solidFill>
                <a:srgbClr val="A50021"/>
              </a:solidFill>
              <a:ea typeface="Microsoft YaHei" pitchFamily="34" charset="-122"/>
              <a:cs typeface="Mangal" pitchFamily="18" charset="0"/>
            </a:endParaRPr>
          </a:p>
        </p:txBody>
      </p:sp>
      <p:sp>
        <p:nvSpPr>
          <p:cNvPr id="4" name="Espace réservé du contenu 5"/>
          <p:cNvSpPr txBox="1">
            <a:spLocks/>
          </p:cNvSpPr>
          <p:nvPr/>
        </p:nvSpPr>
        <p:spPr bwMode="auto">
          <a:xfrm>
            <a:off x="323850" y="1019175"/>
            <a:ext cx="813435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ts val="1413"/>
              </a:spcAft>
              <a:defRPr lang="fr-FR" sz="2000" b="1" kern="1200">
                <a:solidFill>
                  <a:srgbClr val="000000"/>
                </a:solidFill>
                <a:latin typeface="Calibri" pitchFamily="18"/>
                <a:ea typeface="Microsoft YaHei" pitchFamily="2"/>
                <a:cs typeface="Mangal" pitchFamily="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marL="457200" indent="-4572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Инициатива на 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Агенция 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за 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Регионално Развитие </a:t>
            </a:r>
            <a:r>
              <a:rPr lang="ru-RU" altLang="bg-BG" dirty="0">
                <a:latin typeface="Calibri" pitchFamily="34" charset="0"/>
                <a:ea typeface="Microsoft YaHei" pitchFamily="34" charset="-122"/>
              </a:rPr>
              <a:t>на 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Рила</a:t>
            </a:r>
          </a:p>
          <a:p>
            <a:pPr marL="457200" indent="-4572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Патрон -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Геопарк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де </a:t>
            </a:r>
            <a:r>
              <a:rPr lang="ru-RU" altLang="bg-BG" dirty="0" err="1" smtClean="0">
                <a:latin typeface="Calibri" pitchFamily="34" charset="0"/>
                <a:ea typeface="Microsoft YaHei" pitchFamily="34" charset="-122"/>
              </a:rPr>
              <a:t>Бурж</a:t>
            </a:r>
            <a:r>
              <a:rPr lang="ru-RU" altLang="bg-BG" dirty="0" smtClean="0">
                <a:latin typeface="Calibri" pitchFamily="34" charset="0"/>
                <a:ea typeface="Microsoft YaHei" pitchFamily="34" charset="-122"/>
              </a:rPr>
              <a:t> – Франция</a:t>
            </a:r>
            <a:endParaRPr lang="en-US" altLang="bg-BG" dirty="0" smtClean="0">
              <a:latin typeface="Calibri" pitchFamily="34" charset="0"/>
              <a:ea typeface="Microsoft YaHei" pitchFamily="34" charset="-122"/>
            </a:endParaRPr>
          </a:p>
          <a:p>
            <a:pPr marL="8001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Tx/>
              <a:buChar char="-"/>
            </a:pPr>
            <a:r>
              <a:rPr lang="bg-BG" altLang="bg-BG" dirty="0" smtClean="0">
                <a:latin typeface="Calibri" pitchFamily="34" charset="0"/>
                <a:ea typeface="Microsoft YaHei" pitchFamily="34" charset="-122"/>
              </a:rPr>
              <a:t>Регионален  природен парк от 1995г.,  </a:t>
            </a:r>
          </a:p>
          <a:p>
            <a:pPr marL="8001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Tx/>
              <a:buChar char="-"/>
            </a:pPr>
            <a:r>
              <a:rPr lang="bg-BG" altLang="bg-BG" dirty="0" smtClean="0">
                <a:latin typeface="Calibri" pitchFamily="34" charset="0"/>
                <a:ea typeface="Microsoft YaHei" pitchFamily="34" charset="-122"/>
              </a:rPr>
              <a:t>През 2011г. получава статут на </a:t>
            </a:r>
            <a:r>
              <a:rPr lang="bg-BG" altLang="bg-BG" dirty="0" err="1" smtClean="0">
                <a:latin typeface="Calibri" pitchFamily="34" charset="0"/>
                <a:ea typeface="Microsoft YaHei" pitchFamily="34" charset="-122"/>
              </a:rPr>
              <a:t>Геопарк</a:t>
            </a:r>
            <a:endParaRPr lang="bg-BG" altLang="bg-BG" dirty="0" smtClean="0">
              <a:latin typeface="Calibri" pitchFamily="34" charset="0"/>
              <a:ea typeface="Microsoft YaHei" pitchFamily="34" charset="-122"/>
            </a:endParaRPr>
          </a:p>
          <a:p>
            <a:pPr marL="8001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Tx/>
              <a:buChar char="-"/>
            </a:pPr>
            <a:r>
              <a:rPr lang="bg-BG" altLang="bg-BG" dirty="0" smtClean="0">
                <a:latin typeface="Calibri" pitchFamily="34" charset="0"/>
                <a:ea typeface="Microsoft YaHei" pitchFamily="34" charset="-122"/>
              </a:rPr>
              <a:t>Територия от 90 000 ха, 65 селища, 70 000 жители</a:t>
            </a:r>
            <a:endParaRPr lang="en-US" altLang="bg-BG" dirty="0">
              <a:latin typeface="Calibri" pitchFamily="34" charset="0"/>
              <a:ea typeface="Microsoft YaHei" pitchFamily="34" charset="-122"/>
            </a:endParaRPr>
          </a:p>
          <a:p>
            <a:pPr marL="457200" indent="-457200"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endParaRPr lang="ru-RU" altLang="bg-BG" dirty="0">
              <a:latin typeface="Calibri" pitchFamily="34" charset="0"/>
              <a:ea typeface="Microsoft YaHei" pitchFamily="34" charset="-122"/>
            </a:endParaRPr>
          </a:p>
        </p:txBody>
      </p:sp>
      <p:pic>
        <p:nvPicPr>
          <p:cNvPr id="5" name="Picture 7" descr="C:\Users\jldes\Desktop\IMG_41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575" y="4419600"/>
            <a:ext cx="3168650" cy="24081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19" descr="170px-Parc_naturel_régional_du_Massif_des_Bauges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247" y="1371600"/>
            <a:ext cx="1671638" cy="274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4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419600"/>
            <a:ext cx="2147732" cy="23860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6" name="Picture 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7" y="4419600"/>
            <a:ext cx="3578213" cy="24067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12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395288" y="188913"/>
            <a:ext cx="8785225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SzPct val="75000"/>
              <a:buFont typeface="StarSymbol" charset="0"/>
              <a:buChar char="–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45000"/>
              <a:buFont typeface="StarSymbol" charset="0"/>
              <a:buChar char="●"/>
              <a:defRPr sz="20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>
              <a:spcBef>
                <a:spcPct val="0"/>
              </a:spcBef>
              <a:buNone/>
            </a:pPr>
            <a:r>
              <a:rPr lang="bg-BG" altLang="bg-BG" sz="2400" dirty="0">
                <a:solidFill>
                  <a:srgbClr val="A50021"/>
                </a:solidFill>
                <a:ea typeface="Microsoft YaHei" pitchFamily="34" charset="-122"/>
                <a:cs typeface="Mangal" pitchFamily="18" charset="0"/>
              </a:rPr>
              <a:t>Кандидатстване</a:t>
            </a:r>
            <a:endParaRPr lang="ru-RU" altLang="bg-BG" sz="2400" dirty="0">
              <a:solidFill>
                <a:srgbClr val="A50021"/>
              </a:solidFill>
              <a:ea typeface="Microsoft YaHei" pitchFamily="34" charset="-122"/>
              <a:cs typeface="Mangal" pitchFamily="18" charset="0"/>
            </a:endParaRPr>
          </a:p>
        </p:txBody>
      </p:sp>
      <p:sp>
        <p:nvSpPr>
          <p:cNvPr id="7" name="Espace réservé du contenu 5"/>
          <p:cNvSpPr txBox="1">
            <a:spLocks/>
          </p:cNvSpPr>
          <p:nvPr/>
        </p:nvSpPr>
        <p:spPr bwMode="auto">
          <a:xfrm>
            <a:off x="323850" y="1019175"/>
            <a:ext cx="849630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ts val="1413"/>
              </a:spcAft>
              <a:defRPr lang="fr-FR" sz="2000" b="1" kern="1200">
                <a:solidFill>
                  <a:srgbClr val="000000"/>
                </a:solidFill>
                <a:latin typeface="Calibri" pitchFamily="18"/>
                <a:ea typeface="Microsoft YaHei" pitchFamily="2"/>
                <a:cs typeface="Mangal" pitchFamily="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Определяне</a:t>
            </a:r>
            <a:r>
              <a:rPr lang="ru-RU" altLang="bg-BG" dirty="0" smtClean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 на </a:t>
            </a:r>
            <a:r>
              <a:rPr lang="ru-RU" altLang="bg-BG" dirty="0" err="1" smtClean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територия</a:t>
            </a:r>
            <a:r>
              <a:rPr lang="ru-RU" altLang="bg-BG" dirty="0" smtClean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 </a:t>
            </a: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Участие на </a:t>
            </a:r>
            <a:r>
              <a:rPr lang="ru-RU" altLang="bg-BG" dirty="0" err="1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местната</a:t>
            </a:r>
            <a:r>
              <a:rPr lang="ru-RU" altLang="bg-BG" dirty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 smtClean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общност</a:t>
            </a:r>
            <a:endParaRPr lang="ru-RU" altLang="bg-BG" dirty="0" smtClean="0">
              <a:solidFill>
                <a:schemeClr val="tx1"/>
              </a:solidFill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Ефективна управленска </a:t>
            </a:r>
            <a:r>
              <a:rPr lang="ru-RU" altLang="bg-BG" dirty="0" smtClean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структура </a:t>
            </a:r>
            <a:endParaRPr lang="ru-RU" altLang="bg-BG" dirty="0" smtClean="0">
              <a:solidFill>
                <a:schemeClr val="tx1"/>
              </a:solidFill>
              <a:latin typeface="Calibri" pitchFamily="34" charset="0"/>
              <a:ea typeface="Microsoft YaHei" pitchFamily="34" charset="-122"/>
            </a:endParaRP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Устойчиво </a:t>
            </a:r>
            <a:r>
              <a:rPr lang="bg-BG" dirty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икономическо </a:t>
            </a:r>
            <a:r>
              <a:rPr lang="bg-BG" dirty="0" smtClean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развитие</a:t>
            </a:r>
          </a:p>
          <a:p>
            <a:pPr eaLnBrk="1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ru-RU" altLang="bg-BG" dirty="0" err="1" smtClean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Образователни</a:t>
            </a:r>
            <a:r>
              <a:rPr lang="ru-RU" altLang="bg-BG" dirty="0" smtClean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 </a:t>
            </a:r>
            <a:r>
              <a:rPr lang="ru-RU" altLang="bg-BG" dirty="0" err="1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програми</a:t>
            </a:r>
            <a:r>
              <a:rPr lang="ru-RU" altLang="bg-BG" dirty="0">
                <a:solidFill>
                  <a:schemeClr val="tx1"/>
                </a:solidFill>
                <a:latin typeface="Calibri" pitchFamily="34" charset="0"/>
                <a:ea typeface="Microsoft YaHei" pitchFamily="34" charset="-122"/>
              </a:rPr>
              <a:t> и медиация</a:t>
            </a:r>
            <a:endParaRPr lang="ru-RU" altLang="bg-BG" dirty="0" smtClean="0">
              <a:solidFill>
                <a:schemeClr val="tx1"/>
              </a:solidFill>
              <a:latin typeface="Calibri" pitchFamily="34" charset="0"/>
              <a:ea typeface="Microsoft YaHei" pitchFamily="34" charset="-122"/>
            </a:endParaRPr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195" y="4432300"/>
            <a:ext cx="3198409" cy="23921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10" y="4419600"/>
            <a:ext cx="3215390" cy="24048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9" y="3886200"/>
            <a:ext cx="2203683" cy="29382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352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1205</TotalTime>
  <Words>573</Words>
  <Application>Microsoft Office PowerPoint</Application>
  <PresentationFormat>On-screen Show (4:3)</PresentationFormat>
  <Paragraphs>96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Microsoft YaHei</vt:lpstr>
      <vt:lpstr>MS PGothic</vt:lpstr>
      <vt:lpstr>Arial</vt:lpstr>
      <vt:lpstr>Calibri</vt:lpstr>
      <vt:lpstr>Mangal</vt:lpstr>
      <vt:lpstr>StarSymbol</vt:lpstr>
      <vt:lpstr>Office тема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PowerPoint</dc:title>
  <dc:creator>Daiana Kanazireva</dc:creator>
  <cp:lastModifiedBy>Dayana Kanazireva</cp:lastModifiedBy>
  <cp:revision>76</cp:revision>
  <cp:lastPrinted>2014-02-20T09:52:07Z</cp:lastPrinted>
  <dcterms:created xsi:type="dcterms:W3CDTF">2013-12-09T14:06:42Z</dcterms:created>
  <dcterms:modified xsi:type="dcterms:W3CDTF">2014-09-24T20:12:02Z</dcterms:modified>
</cp:coreProperties>
</file>