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68" r:id="rId16"/>
    <p:sldId id="272" r:id="rId17"/>
    <p:sldId id="271" r:id="rId18"/>
    <p:sldId id="274" r:id="rId19"/>
    <p:sldId id="273" r:id="rId20"/>
    <p:sldId id="275" r:id="rId21"/>
    <p:sldId id="276" r:id="rId22"/>
    <p:sldId id="277" r:id="rId23"/>
    <p:sldId id="279" r:id="rId24"/>
    <p:sldId id="278" r:id="rId25"/>
  </p:sldIdLst>
  <p:sldSz cx="9906000" cy="6858000" type="A4"/>
  <p:notesSz cx="6648450" cy="98504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76" d="100"/>
          <a:sy n="76" d="100"/>
        </p:scale>
        <p:origin x="-1026" y="-7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7676DE-C662-4545-B723-57DD6BE6EAFD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D9C1147B-34E9-4CF8-A5D5-96DE6B0C24D5}">
      <dgm:prSet phldrT="[Text]" custT="1"/>
      <dgm:spPr/>
      <dgm:t>
        <a:bodyPr/>
        <a:lstStyle/>
        <a:p>
          <a:r>
            <a:rPr lang="bg-BG" sz="1800" dirty="0" smtClean="0">
              <a:solidFill>
                <a:schemeClr val="tx1"/>
              </a:solidFill>
            </a:rPr>
            <a:t>Заявен от </a:t>
          </a:r>
          <a:r>
            <a:rPr lang="bg-BG" sz="1800" noProof="0" dirty="0" smtClean="0">
              <a:solidFill>
                <a:schemeClr val="tx1"/>
              </a:solidFill>
            </a:rPr>
            <a:t>купувача интерес - </a:t>
          </a:r>
          <a:r>
            <a:rPr lang="bg-BG" sz="1800" noProof="0" dirty="0" err="1" smtClean="0">
              <a:solidFill>
                <a:schemeClr val="tx1"/>
              </a:solidFill>
            </a:rPr>
            <a:t>обективира</a:t>
          </a:r>
          <a:r>
            <a:rPr lang="bg-BG" sz="1800" noProof="0" dirty="0" smtClean="0">
              <a:solidFill>
                <a:schemeClr val="tx1"/>
              </a:solidFill>
            </a:rPr>
            <a:t> се в писмо за намерения</a:t>
          </a:r>
          <a:endParaRPr lang="bg-BG" sz="1800" noProof="0" dirty="0">
            <a:solidFill>
              <a:schemeClr val="tx1"/>
            </a:solidFill>
          </a:endParaRPr>
        </a:p>
      </dgm:t>
    </dgm:pt>
    <dgm:pt modelId="{BB42858E-2CE1-4052-8FD3-0A8563A5467A}" type="parTrans" cxnId="{BC23FFCD-2CBC-4E72-AAE5-9F5CF66DEA0E}">
      <dgm:prSet/>
      <dgm:spPr/>
      <dgm:t>
        <a:bodyPr/>
        <a:lstStyle/>
        <a:p>
          <a:endParaRPr lang="bg-BG"/>
        </a:p>
      </dgm:t>
    </dgm:pt>
    <dgm:pt modelId="{CE25E554-FBB4-4622-8D8F-9D3862BD40DE}" type="sibTrans" cxnId="{BC23FFCD-2CBC-4E72-AAE5-9F5CF66DEA0E}">
      <dgm:prSet/>
      <dgm:spPr/>
      <dgm:t>
        <a:bodyPr/>
        <a:lstStyle/>
        <a:p>
          <a:endParaRPr lang="bg-BG"/>
        </a:p>
      </dgm:t>
    </dgm:pt>
    <dgm:pt modelId="{3470C37B-4D33-4EA1-8660-F1C31CBF3004}">
      <dgm:prSet phldrT="[Text]" custT="1"/>
      <dgm:spPr/>
      <dgm:t>
        <a:bodyPr/>
        <a:lstStyle/>
        <a:p>
          <a:r>
            <a:rPr lang="bg-BG" sz="2000" dirty="0" smtClean="0">
              <a:solidFill>
                <a:schemeClr val="tx1"/>
              </a:solidFill>
            </a:rPr>
            <a:t>Одобряване на основните параметри на сделката от МС</a:t>
          </a:r>
          <a:endParaRPr lang="bg-BG" sz="2000" dirty="0">
            <a:solidFill>
              <a:schemeClr val="tx1"/>
            </a:solidFill>
          </a:endParaRPr>
        </a:p>
      </dgm:t>
    </dgm:pt>
    <dgm:pt modelId="{9A6122E5-5B60-450B-8498-13AC15C3FEDA}" type="parTrans" cxnId="{6A205D33-1ED9-4671-98FD-CF4BDB07F3AB}">
      <dgm:prSet/>
      <dgm:spPr/>
      <dgm:t>
        <a:bodyPr/>
        <a:lstStyle/>
        <a:p>
          <a:endParaRPr lang="bg-BG"/>
        </a:p>
      </dgm:t>
    </dgm:pt>
    <dgm:pt modelId="{E002E3E1-EC64-4739-AB3B-002F8782C398}" type="sibTrans" cxnId="{6A205D33-1ED9-4671-98FD-CF4BDB07F3AB}">
      <dgm:prSet/>
      <dgm:spPr/>
      <dgm:t>
        <a:bodyPr/>
        <a:lstStyle/>
        <a:p>
          <a:endParaRPr lang="bg-BG"/>
        </a:p>
      </dgm:t>
    </dgm:pt>
    <dgm:pt modelId="{F3846310-8E59-4937-895F-AEDDE2372635}">
      <dgm:prSet custT="1"/>
      <dgm:spPr/>
      <dgm:t>
        <a:bodyPr/>
        <a:lstStyle/>
        <a:p>
          <a:r>
            <a:rPr lang="bg-BG" sz="1700" baseline="0" dirty="0" smtClean="0">
              <a:solidFill>
                <a:schemeClr val="tx1"/>
              </a:solidFill>
            </a:rPr>
            <a:t>Провеждане на преговори между Купувача и РБ, представлявана от МОСВ, МФ и МИЕ</a:t>
          </a:r>
          <a:endParaRPr lang="en-US" sz="1700" baseline="0" dirty="0">
            <a:solidFill>
              <a:schemeClr val="tx1"/>
            </a:solidFill>
          </a:endParaRPr>
        </a:p>
      </dgm:t>
    </dgm:pt>
    <dgm:pt modelId="{1CCE261D-84E5-4C37-910C-1B60928E0ED4}" type="parTrans" cxnId="{C6A651F0-D799-46A6-8B9E-8254D51CADB1}">
      <dgm:prSet/>
      <dgm:spPr/>
      <dgm:t>
        <a:bodyPr/>
        <a:lstStyle/>
        <a:p>
          <a:endParaRPr lang="bg-BG"/>
        </a:p>
      </dgm:t>
    </dgm:pt>
    <dgm:pt modelId="{E27AAEB1-F78F-42F4-B06C-8C26B1E4FD54}" type="sibTrans" cxnId="{C6A651F0-D799-46A6-8B9E-8254D51CADB1}">
      <dgm:prSet/>
      <dgm:spPr/>
      <dgm:t>
        <a:bodyPr/>
        <a:lstStyle/>
        <a:p>
          <a:endParaRPr lang="bg-BG"/>
        </a:p>
      </dgm:t>
    </dgm:pt>
    <dgm:pt modelId="{76D82C5F-23A8-4506-8EB7-39ECC79524F5}">
      <dgm:prSet/>
      <dgm:spPr/>
      <dgm:t>
        <a:bodyPr/>
        <a:lstStyle/>
        <a:p>
          <a:r>
            <a:rPr lang="bg-BG" dirty="0" smtClean="0">
              <a:solidFill>
                <a:schemeClr val="tx1"/>
              </a:solidFill>
            </a:rPr>
            <a:t>Подписване на договор  за продажба на ПЕЕ</a:t>
          </a:r>
          <a:endParaRPr lang="en-US" dirty="0">
            <a:solidFill>
              <a:schemeClr val="tx1"/>
            </a:solidFill>
          </a:endParaRPr>
        </a:p>
      </dgm:t>
    </dgm:pt>
    <dgm:pt modelId="{5C312CC6-07FC-4EB2-8F7E-F885AA201DFE}" type="parTrans" cxnId="{1B6187BE-1830-42A5-9B42-DFAF3564C392}">
      <dgm:prSet/>
      <dgm:spPr/>
      <dgm:t>
        <a:bodyPr/>
        <a:lstStyle/>
        <a:p>
          <a:endParaRPr lang="bg-BG"/>
        </a:p>
      </dgm:t>
    </dgm:pt>
    <dgm:pt modelId="{BA6BAA7B-6FC4-4F04-ADED-EA3D05645810}" type="sibTrans" cxnId="{1B6187BE-1830-42A5-9B42-DFAF3564C392}">
      <dgm:prSet/>
      <dgm:spPr/>
      <dgm:t>
        <a:bodyPr/>
        <a:lstStyle/>
        <a:p>
          <a:endParaRPr lang="bg-BG"/>
        </a:p>
      </dgm:t>
    </dgm:pt>
    <dgm:pt modelId="{21BF3636-8234-4DAA-8E9C-A9C1583BD64E}" type="pres">
      <dgm:prSet presAssocID="{8D7676DE-C662-4545-B723-57DD6BE6EAFD}" presName="CompostProcess" presStyleCnt="0">
        <dgm:presLayoutVars>
          <dgm:dir/>
          <dgm:resizeHandles val="exact"/>
        </dgm:presLayoutVars>
      </dgm:prSet>
      <dgm:spPr/>
    </dgm:pt>
    <dgm:pt modelId="{52EAFE5B-FE20-4FED-B7BE-FF317A1ED1DC}" type="pres">
      <dgm:prSet presAssocID="{8D7676DE-C662-4545-B723-57DD6BE6EAFD}" presName="arrow" presStyleLbl="bgShp" presStyleIdx="0" presStyleCnt="1"/>
      <dgm:spPr/>
    </dgm:pt>
    <dgm:pt modelId="{E106216A-0175-4178-918A-4BE3A11E546E}" type="pres">
      <dgm:prSet presAssocID="{8D7676DE-C662-4545-B723-57DD6BE6EAFD}" presName="linearProcess" presStyleCnt="0"/>
      <dgm:spPr/>
    </dgm:pt>
    <dgm:pt modelId="{F3CECA8A-FD7D-4C63-99A1-90D0758F339E}" type="pres">
      <dgm:prSet presAssocID="{D9C1147B-34E9-4CF8-A5D5-96DE6B0C24D5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A411D6A-3510-4709-90E8-B3A4FE8EE9EE}" type="pres">
      <dgm:prSet presAssocID="{CE25E554-FBB4-4622-8D8F-9D3862BD40DE}" presName="sibTrans" presStyleCnt="0"/>
      <dgm:spPr/>
    </dgm:pt>
    <dgm:pt modelId="{F433DFC6-AA3F-44DE-81F9-E0150C62ABBC}" type="pres">
      <dgm:prSet presAssocID="{F3846310-8E59-4937-895F-AEDDE2372635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F78CC58-0B3B-4AF8-97FA-A457AD4D1148}" type="pres">
      <dgm:prSet presAssocID="{E27AAEB1-F78F-42F4-B06C-8C26B1E4FD54}" presName="sibTrans" presStyleCnt="0"/>
      <dgm:spPr/>
    </dgm:pt>
    <dgm:pt modelId="{D16C9F01-6C9B-46CF-A60C-B185D2083240}" type="pres">
      <dgm:prSet presAssocID="{3470C37B-4D33-4EA1-8660-F1C31CBF3004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28E866E1-F50C-4979-AFDE-F1A36B9F8DBF}" type="pres">
      <dgm:prSet presAssocID="{E002E3E1-EC64-4739-AB3B-002F8782C398}" presName="sibTrans" presStyleCnt="0"/>
      <dgm:spPr/>
    </dgm:pt>
    <dgm:pt modelId="{E56F9590-D7C3-443F-AB79-A74C59F25152}" type="pres">
      <dgm:prSet presAssocID="{76D82C5F-23A8-4506-8EB7-39ECC79524F5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3798DFF-EEA9-4EA0-A153-19C9AB20D855}" type="presOf" srcId="{F3846310-8E59-4937-895F-AEDDE2372635}" destId="{F433DFC6-AA3F-44DE-81F9-E0150C62ABBC}" srcOrd="0" destOrd="0" presId="urn:microsoft.com/office/officeart/2005/8/layout/hProcess9"/>
    <dgm:cxn modelId="{6FD48BAF-6D7E-4193-9A6E-B66513F99B4D}" type="presOf" srcId="{D9C1147B-34E9-4CF8-A5D5-96DE6B0C24D5}" destId="{F3CECA8A-FD7D-4C63-99A1-90D0758F339E}" srcOrd="0" destOrd="0" presId="urn:microsoft.com/office/officeart/2005/8/layout/hProcess9"/>
    <dgm:cxn modelId="{06FE6515-D516-4A87-8597-1404A9F8A9EC}" type="presOf" srcId="{8D7676DE-C662-4545-B723-57DD6BE6EAFD}" destId="{21BF3636-8234-4DAA-8E9C-A9C1583BD64E}" srcOrd="0" destOrd="0" presId="urn:microsoft.com/office/officeart/2005/8/layout/hProcess9"/>
    <dgm:cxn modelId="{6A205D33-1ED9-4671-98FD-CF4BDB07F3AB}" srcId="{8D7676DE-C662-4545-B723-57DD6BE6EAFD}" destId="{3470C37B-4D33-4EA1-8660-F1C31CBF3004}" srcOrd="2" destOrd="0" parTransId="{9A6122E5-5B60-450B-8498-13AC15C3FEDA}" sibTransId="{E002E3E1-EC64-4739-AB3B-002F8782C398}"/>
    <dgm:cxn modelId="{1B6187BE-1830-42A5-9B42-DFAF3564C392}" srcId="{8D7676DE-C662-4545-B723-57DD6BE6EAFD}" destId="{76D82C5F-23A8-4506-8EB7-39ECC79524F5}" srcOrd="3" destOrd="0" parTransId="{5C312CC6-07FC-4EB2-8F7E-F885AA201DFE}" sibTransId="{BA6BAA7B-6FC4-4F04-ADED-EA3D05645810}"/>
    <dgm:cxn modelId="{02E743DC-D00C-4FE8-B914-AA2A50F5AC70}" type="presOf" srcId="{76D82C5F-23A8-4506-8EB7-39ECC79524F5}" destId="{E56F9590-D7C3-443F-AB79-A74C59F25152}" srcOrd="0" destOrd="0" presId="urn:microsoft.com/office/officeart/2005/8/layout/hProcess9"/>
    <dgm:cxn modelId="{E696C678-40EA-4C1E-BDDE-366A6E43D687}" type="presOf" srcId="{3470C37B-4D33-4EA1-8660-F1C31CBF3004}" destId="{D16C9F01-6C9B-46CF-A60C-B185D2083240}" srcOrd="0" destOrd="0" presId="urn:microsoft.com/office/officeart/2005/8/layout/hProcess9"/>
    <dgm:cxn modelId="{BC23FFCD-2CBC-4E72-AAE5-9F5CF66DEA0E}" srcId="{8D7676DE-C662-4545-B723-57DD6BE6EAFD}" destId="{D9C1147B-34E9-4CF8-A5D5-96DE6B0C24D5}" srcOrd="0" destOrd="0" parTransId="{BB42858E-2CE1-4052-8FD3-0A8563A5467A}" sibTransId="{CE25E554-FBB4-4622-8D8F-9D3862BD40DE}"/>
    <dgm:cxn modelId="{C6A651F0-D799-46A6-8B9E-8254D51CADB1}" srcId="{8D7676DE-C662-4545-B723-57DD6BE6EAFD}" destId="{F3846310-8E59-4937-895F-AEDDE2372635}" srcOrd="1" destOrd="0" parTransId="{1CCE261D-84E5-4C37-910C-1B60928E0ED4}" sibTransId="{E27AAEB1-F78F-42F4-B06C-8C26B1E4FD54}"/>
    <dgm:cxn modelId="{AA05DFE3-547D-4442-854C-042C47C48766}" type="presParOf" srcId="{21BF3636-8234-4DAA-8E9C-A9C1583BD64E}" destId="{52EAFE5B-FE20-4FED-B7BE-FF317A1ED1DC}" srcOrd="0" destOrd="0" presId="urn:microsoft.com/office/officeart/2005/8/layout/hProcess9"/>
    <dgm:cxn modelId="{033BB023-8E3F-4042-B664-773A3BA702F0}" type="presParOf" srcId="{21BF3636-8234-4DAA-8E9C-A9C1583BD64E}" destId="{E106216A-0175-4178-918A-4BE3A11E546E}" srcOrd="1" destOrd="0" presId="urn:microsoft.com/office/officeart/2005/8/layout/hProcess9"/>
    <dgm:cxn modelId="{2CB694D1-7C72-4DAD-A644-4C9B9DCFE83B}" type="presParOf" srcId="{E106216A-0175-4178-918A-4BE3A11E546E}" destId="{F3CECA8A-FD7D-4C63-99A1-90D0758F339E}" srcOrd="0" destOrd="0" presId="urn:microsoft.com/office/officeart/2005/8/layout/hProcess9"/>
    <dgm:cxn modelId="{6BCCF81D-D0DD-446C-97AA-E6228C4B8221}" type="presParOf" srcId="{E106216A-0175-4178-918A-4BE3A11E546E}" destId="{BA411D6A-3510-4709-90E8-B3A4FE8EE9EE}" srcOrd="1" destOrd="0" presId="urn:microsoft.com/office/officeart/2005/8/layout/hProcess9"/>
    <dgm:cxn modelId="{C5063572-25CE-4E4B-8A74-6B24AB1625C1}" type="presParOf" srcId="{E106216A-0175-4178-918A-4BE3A11E546E}" destId="{F433DFC6-AA3F-44DE-81F9-E0150C62ABBC}" srcOrd="2" destOrd="0" presId="urn:microsoft.com/office/officeart/2005/8/layout/hProcess9"/>
    <dgm:cxn modelId="{2BFAFAE4-2FE3-4D8E-BCEF-817626976F0E}" type="presParOf" srcId="{E106216A-0175-4178-918A-4BE3A11E546E}" destId="{6F78CC58-0B3B-4AF8-97FA-A457AD4D1148}" srcOrd="3" destOrd="0" presId="urn:microsoft.com/office/officeart/2005/8/layout/hProcess9"/>
    <dgm:cxn modelId="{25AEE1B0-4AFB-4EC0-8549-C9EBFA57CF7A}" type="presParOf" srcId="{E106216A-0175-4178-918A-4BE3A11E546E}" destId="{D16C9F01-6C9B-46CF-A60C-B185D2083240}" srcOrd="4" destOrd="0" presId="urn:microsoft.com/office/officeart/2005/8/layout/hProcess9"/>
    <dgm:cxn modelId="{3866E991-6204-4786-AFB1-4FC0BD299DD6}" type="presParOf" srcId="{E106216A-0175-4178-918A-4BE3A11E546E}" destId="{28E866E1-F50C-4979-AFDE-F1A36B9F8DBF}" srcOrd="5" destOrd="0" presId="urn:microsoft.com/office/officeart/2005/8/layout/hProcess9"/>
    <dgm:cxn modelId="{29FE0DB4-0076-4BE8-8858-73296A7CAE7A}" type="presParOf" srcId="{E106216A-0175-4178-918A-4BE3A11E546E}" destId="{E56F9590-D7C3-443F-AB79-A74C59F25152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EAFE5B-FE20-4FED-B7BE-FF317A1ED1DC}">
      <dsp:nvSpPr>
        <dsp:cNvPr id="0" name=""/>
        <dsp:cNvSpPr/>
      </dsp:nvSpPr>
      <dsp:spPr>
        <a:xfrm>
          <a:off x="622405" y="0"/>
          <a:ext cx="7053926" cy="4464496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CECA8A-FD7D-4C63-99A1-90D0758F339E}">
      <dsp:nvSpPr>
        <dsp:cNvPr id="0" name=""/>
        <dsp:cNvSpPr/>
      </dsp:nvSpPr>
      <dsp:spPr>
        <a:xfrm>
          <a:off x="4153" y="1339348"/>
          <a:ext cx="1997694" cy="17857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>
              <a:solidFill>
                <a:schemeClr val="tx1"/>
              </a:solidFill>
            </a:rPr>
            <a:t>Заявен от </a:t>
          </a:r>
          <a:r>
            <a:rPr lang="bg-BG" sz="1800" kern="1200" noProof="0" dirty="0" smtClean="0">
              <a:solidFill>
                <a:schemeClr val="tx1"/>
              </a:solidFill>
            </a:rPr>
            <a:t>купувача интерес - </a:t>
          </a:r>
          <a:r>
            <a:rPr lang="bg-BG" sz="1800" kern="1200" noProof="0" dirty="0" err="1" smtClean="0">
              <a:solidFill>
                <a:schemeClr val="tx1"/>
              </a:solidFill>
            </a:rPr>
            <a:t>обективира</a:t>
          </a:r>
          <a:r>
            <a:rPr lang="bg-BG" sz="1800" kern="1200" noProof="0" dirty="0" smtClean="0">
              <a:solidFill>
                <a:schemeClr val="tx1"/>
              </a:solidFill>
            </a:rPr>
            <a:t> се в писмо за намерения</a:t>
          </a:r>
          <a:endParaRPr lang="bg-BG" sz="1800" kern="1200" noProof="0" dirty="0">
            <a:solidFill>
              <a:schemeClr val="tx1"/>
            </a:solidFill>
          </a:endParaRPr>
        </a:p>
      </dsp:txBody>
      <dsp:txXfrm>
        <a:off x="91328" y="1426523"/>
        <a:ext cx="1823344" cy="1611448"/>
      </dsp:txXfrm>
    </dsp:sp>
    <dsp:sp modelId="{F433DFC6-AA3F-44DE-81F9-E0150C62ABBC}">
      <dsp:nvSpPr>
        <dsp:cNvPr id="0" name=""/>
        <dsp:cNvSpPr/>
      </dsp:nvSpPr>
      <dsp:spPr>
        <a:xfrm>
          <a:off x="2101732" y="1339348"/>
          <a:ext cx="1997694" cy="17857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700" kern="1200" baseline="0" dirty="0" smtClean="0">
              <a:solidFill>
                <a:schemeClr val="tx1"/>
              </a:solidFill>
            </a:rPr>
            <a:t>Провеждане на преговори между Купувача и РБ, представлявана от МОСВ, МФ и МИЕ</a:t>
          </a:r>
          <a:endParaRPr lang="en-US" sz="1700" kern="1200" baseline="0" dirty="0">
            <a:solidFill>
              <a:schemeClr val="tx1"/>
            </a:solidFill>
          </a:endParaRPr>
        </a:p>
      </dsp:txBody>
      <dsp:txXfrm>
        <a:off x="2188907" y="1426523"/>
        <a:ext cx="1823344" cy="1611448"/>
      </dsp:txXfrm>
    </dsp:sp>
    <dsp:sp modelId="{D16C9F01-6C9B-46CF-A60C-B185D2083240}">
      <dsp:nvSpPr>
        <dsp:cNvPr id="0" name=""/>
        <dsp:cNvSpPr/>
      </dsp:nvSpPr>
      <dsp:spPr>
        <a:xfrm>
          <a:off x="4199310" y="1339348"/>
          <a:ext cx="1997694" cy="17857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solidFill>
                <a:schemeClr val="tx1"/>
              </a:solidFill>
            </a:rPr>
            <a:t>Одобряване на основните параметри на сделката от МС</a:t>
          </a:r>
          <a:endParaRPr lang="bg-BG" sz="2000" kern="1200" dirty="0">
            <a:solidFill>
              <a:schemeClr val="tx1"/>
            </a:solidFill>
          </a:endParaRPr>
        </a:p>
      </dsp:txBody>
      <dsp:txXfrm>
        <a:off x="4286485" y="1426523"/>
        <a:ext cx="1823344" cy="1611448"/>
      </dsp:txXfrm>
    </dsp:sp>
    <dsp:sp modelId="{E56F9590-D7C3-443F-AB79-A74C59F25152}">
      <dsp:nvSpPr>
        <dsp:cNvPr id="0" name=""/>
        <dsp:cNvSpPr/>
      </dsp:nvSpPr>
      <dsp:spPr>
        <a:xfrm>
          <a:off x="6296889" y="1339348"/>
          <a:ext cx="1997694" cy="17857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300" kern="1200" dirty="0" smtClean="0">
              <a:solidFill>
                <a:schemeClr val="tx1"/>
              </a:solidFill>
            </a:rPr>
            <a:t>Подписване на договор  за продажба на ПЕЕ</a:t>
          </a:r>
          <a:endParaRPr lang="en-US" sz="2300" kern="1200" dirty="0">
            <a:solidFill>
              <a:schemeClr val="tx1"/>
            </a:solidFill>
          </a:endParaRPr>
        </a:p>
      </dsp:txBody>
      <dsp:txXfrm>
        <a:off x="6384064" y="1426523"/>
        <a:ext cx="1823344" cy="16114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0995" cy="49252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65916" y="0"/>
            <a:ext cx="2880995" cy="49252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BA6118-4666-41A1-AEFB-1F1E332AD031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56206"/>
            <a:ext cx="2880995" cy="49252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Регионален съвет за развитие на Югозападен район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65916" y="9356206"/>
            <a:ext cx="2880995" cy="49252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7E952C-B2C9-4197-9F48-8B5BBC772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42050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0995" cy="49252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65916" y="0"/>
            <a:ext cx="2880995" cy="49252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E6A01F-DA50-412E-9429-0D253E800F2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57225" y="738188"/>
            <a:ext cx="5334000" cy="3694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4845" y="4678958"/>
            <a:ext cx="5318760" cy="443269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56206"/>
            <a:ext cx="2880995" cy="49252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Регионален съвет за развитие на Югозападен район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65916" y="9356206"/>
            <a:ext cx="2880995" cy="49252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42173F-5992-4FAE-9857-61388EA092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86385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57225" y="738188"/>
            <a:ext cx="5334000" cy="36941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2173F-5992-4FAE-9857-61388EA092D4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Регионален съвет за развитие на Югозападен район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420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57225" y="738188"/>
            <a:ext cx="5334000" cy="36941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2173F-5992-4FAE-9857-61388EA092D4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Регионален съвет за развитие на Югозападен район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327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57225" y="738188"/>
            <a:ext cx="5334000" cy="36941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/>
              <a:t>Регионален съвет за развитие на Югозападен район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842173F-5992-4FAE-9857-61388EA092D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0185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57225" y="738188"/>
            <a:ext cx="5334000" cy="36941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/>
              <a:t>Регионален съвет за развитие на Югозападен район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842173F-5992-4FAE-9857-61388EA092D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241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47650" y="228600"/>
            <a:ext cx="9420606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29304" y="5353963"/>
            <a:ext cx="9450324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600200"/>
            <a:ext cx="84201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556001"/>
            <a:ext cx="69342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A3932-D223-464F-BB61-3CA60A64BBFA}" type="datetime1">
              <a:rPr lang="en-US" smtClean="0"/>
              <a:pPr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Регионален съвет за развитие на Югозападен район, 25 септември 2014 г.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8C53B-1266-4735-894C-3BD9046B7270}" type="datetime1">
              <a:rPr lang="en-US" smtClean="0"/>
              <a:pPr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Регионален съвет за развитие на Югозападен район, 25 септември 2014 г.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47650" y="228600"/>
            <a:ext cx="9420606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A4781-C9F2-4664-ABD3-EEFC981EA599}" type="datetime1">
              <a:rPr lang="en-US" smtClean="0"/>
              <a:pPr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Регионален съвет за развитие на Югозападен район, 25 септември 2014 г.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29304" y="714191"/>
            <a:ext cx="9450324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1447803"/>
            <a:ext cx="222885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1447800"/>
            <a:ext cx="652145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A3C5B-B88E-454E-92A6-0D3FF3621077}" type="datetime1">
              <a:rPr lang="en-US" smtClean="0"/>
              <a:pPr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Регионален съвет за развитие на Югозападен район, 25 септември 2014 г.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47650" y="228600"/>
            <a:ext cx="9420606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551393" y="4203592"/>
            <a:ext cx="3116131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837597" y="4075290"/>
            <a:ext cx="6006558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064455" y="4087562"/>
            <a:ext cx="5923645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6076946" y="4074177"/>
            <a:ext cx="3583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29304" y="4058555"/>
            <a:ext cx="9450324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535" y="2463560"/>
            <a:ext cx="84201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1312" y="1437449"/>
            <a:ext cx="6952545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74C10-9AF5-4E33-AE2D-2D6D48CACB00}" type="datetime1">
              <a:rPr lang="en-US" smtClean="0"/>
              <a:pPr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Регионален съвет за развитие на Югозападен район, 25 септември 2014 г.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FA738-9744-49B2-AE4D-BD65D221BE7E}" type="datetime1">
              <a:rPr lang="en-US" smtClean="0"/>
              <a:pPr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Регионален съвет за развитие на Югозападен район, 25 септември 2014 г.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733043" y="2679192"/>
            <a:ext cx="4140708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032248" y="2679192"/>
            <a:ext cx="4140708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044" y="2678114"/>
            <a:ext cx="4140708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3778" y="3429003"/>
            <a:ext cx="4138393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5550" y="2678113"/>
            <a:ext cx="4140708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0" y="3429003"/>
            <a:ext cx="4140708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B1331-CA85-4575-AE14-D12680F70F27}" type="datetime1">
              <a:rPr lang="en-US" smtClean="0"/>
              <a:pPr/>
              <a:t>9/23/2014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Регионален съвет за развитие на Югозападен район, 25 септември 2014 г.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1C784-214E-4269-897C-97084252179D}" type="datetime1">
              <a:rPr lang="en-US" smtClean="0"/>
              <a:pPr/>
              <a:t>9/23/2014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Регионален съвет за развитие на Югозападен район, 25 септември 2014 г.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47650" y="228600"/>
            <a:ext cx="9420606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29304" y="714191"/>
            <a:ext cx="9450324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2C2A-3145-4759-A4CA-3FA923E1E388}" type="datetime1">
              <a:rPr lang="en-US" smtClean="0"/>
              <a:pPr/>
              <a:t>9/23/2014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Регионален съвет за развитие на Югозападен район, 25 септември 2014 г.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47650" y="228600"/>
            <a:ext cx="9420606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E71E6-5BD6-40F2-9803-585C5E28E128}" type="datetime1">
              <a:rPr lang="en-US" smtClean="0"/>
              <a:pPr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Регионален съвет за развитие на Югозападен район, 25 септември 2014 г.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0600" y="3581403"/>
            <a:ext cx="36322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29304" y="714191"/>
            <a:ext cx="9450324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90600" y="2286000"/>
            <a:ext cx="36322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9625" y="1828800"/>
            <a:ext cx="422941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47650" y="228600"/>
            <a:ext cx="9420606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29304" y="5353963"/>
            <a:ext cx="9450324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6" y="338667"/>
            <a:ext cx="413036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74029" y="2785533"/>
            <a:ext cx="4136673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18A4D-1036-4A54-8351-5B33754A7788}" type="datetime1">
              <a:rPr lang="en-US" smtClean="0"/>
              <a:pPr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Регионален съвет за развитие на Югозападен район, 25 септември 2014 г.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08050" y="1371600"/>
            <a:ext cx="386334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47650" y="228600"/>
            <a:ext cx="9420606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29304" y="1679429"/>
            <a:ext cx="9450324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338328"/>
            <a:ext cx="89154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3978" y="6250167"/>
            <a:ext cx="41022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633DF86-E871-485F-8123-AE201C1040D9}" type="datetime1">
              <a:rPr lang="en-US" smtClean="0"/>
              <a:pPr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9776" y="6250167"/>
            <a:ext cx="41022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Регионален съвет за развитие на Югозападен район, 25 септември 2014 г.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23680" y="6250166"/>
            <a:ext cx="12586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F6DCFB7-E424-4BEB-B767-220273A349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41" y="2675467"/>
            <a:ext cx="8025694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>
                <a:solidFill>
                  <a:schemeClr val="tx1"/>
                </a:solidFill>
              </a:rPr>
              <a:t>НАЦИОНАЛНА ПОЛИТИКА ПО ИЗМЕНЕНИЕ НА КЛИМАТА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l">
              <a:spcBef>
                <a:spcPts val="0"/>
              </a:spcBef>
            </a:pPr>
            <a:endParaRPr lang="bg-BG" b="1" dirty="0" smtClean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bg-BG" b="1" dirty="0" smtClean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bg-BG" sz="1800" b="1" dirty="0" smtClean="0">
                <a:solidFill>
                  <a:schemeClr val="tx1"/>
                </a:solidFill>
              </a:rPr>
              <a:t>Елица Гоцева,</a:t>
            </a:r>
          </a:p>
          <a:p>
            <a:pPr algn="l">
              <a:spcBef>
                <a:spcPts val="0"/>
              </a:spcBef>
            </a:pPr>
            <a:r>
              <a:rPr lang="bg-BG" sz="1800" b="1" dirty="0" smtClean="0">
                <a:solidFill>
                  <a:schemeClr val="tx1"/>
                </a:solidFill>
              </a:rPr>
              <a:t>Дирекция „Политика по изменение на климата“, </a:t>
            </a:r>
          </a:p>
          <a:p>
            <a:pPr algn="l">
              <a:spcBef>
                <a:spcPts val="0"/>
              </a:spcBef>
            </a:pPr>
            <a:r>
              <a:rPr lang="bg-BG" sz="1800" b="1" dirty="0" smtClean="0">
                <a:solidFill>
                  <a:schemeClr val="tx1"/>
                </a:solidFill>
              </a:rPr>
              <a:t>Министерство на околната среда и водите</a:t>
            </a:r>
            <a:endParaRPr lang="bg-BG" sz="1800" b="1" dirty="0" smtClean="0"/>
          </a:p>
          <a:p>
            <a:pPr algn="l"/>
            <a:endParaRPr lang="bg-BG" sz="1800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541" y="836712"/>
            <a:ext cx="546894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9774" y="6021288"/>
            <a:ext cx="4899243" cy="720080"/>
          </a:xfrm>
        </p:spPr>
        <p:txBody>
          <a:bodyPr/>
          <a:lstStyle/>
          <a:p>
            <a:r>
              <a:rPr lang="bg-BG" sz="1800" b="1" dirty="0" smtClean="0">
                <a:solidFill>
                  <a:schemeClr val="tx1"/>
                </a:solidFill>
              </a:rPr>
              <a:t>Регионален съвет за развитие на Югозападен район, 25 септември 2014 г.</a:t>
            </a:r>
            <a:endParaRPr lang="bg-BG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82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6551" y="1700808"/>
            <a:ext cx="8580953" cy="4608512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bg-BG" b="1" dirty="0" smtClean="0">
                <a:solidFill>
                  <a:schemeClr val="tx1"/>
                </a:solidFill>
              </a:rPr>
              <a:t>Цел и предмет на ЗОИК:</a:t>
            </a:r>
          </a:p>
          <a:p>
            <a:pPr lvl="1">
              <a:buFont typeface="Wingdings" pitchFamily="2" charset="2"/>
              <a:buChar char="ü"/>
            </a:pPr>
            <a:r>
              <a:rPr lang="bg-BG" sz="2300" b="1" dirty="0" smtClean="0">
                <a:solidFill>
                  <a:schemeClr val="tx1"/>
                </a:solidFill>
              </a:rPr>
              <a:t>Обща правна уредба на обществените отношения, свързани с провеждането на държавната политика по ограничаване изменението на климата; </a:t>
            </a:r>
          </a:p>
          <a:p>
            <a:pPr lvl="1">
              <a:buFont typeface="Wingdings" pitchFamily="2" charset="2"/>
              <a:buChar char="ü"/>
            </a:pPr>
            <a:r>
              <a:rPr lang="bg-BG" sz="2300" b="1" dirty="0" smtClean="0">
                <a:solidFill>
                  <a:schemeClr val="tx1"/>
                </a:solidFill>
              </a:rPr>
              <a:t>прилагането на механизмите за изпълнение на задълженията на страната по РКООНИК и Протокола от Киото, както и по пакета “Климат-Енергетика”;</a:t>
            </a:r>
          </a:p>
          <a:p>
            <a:pPr lvl="1">
              <a:buFont typeface="Wingdings" pitchFamily="2" charset="2"/>
              <a:buChar char="ü"/>
            </a:pPr>
            <a:r>
              <a:rPr lang="bg-BG" sz="2300" b="1" dirty="0" smtClean="0">
                <a:solidFill>
                  <a:schemeClr val="tx1"/>
                </a:solidFill>
              </a:rPr>
              <a:t>Пренесени са и прецизирани разпоредбите от Закона за опазване на околната среда;</a:t>
            </a:r>
          </a:p>
          <a:p>
            <a:pPr lvl="1">
              <a:buFont typeface="Wingdings" pitchFamily="2" charset="2"/>
              <a:buChar char="ü"/>
            </a:pPr>
            <a:r>
              <a:rPr lang="bg-BG" sz="2300" b="1" dirty="0" smtClean="0">
                <a:solidFill>
                  <a:schemeClr val="tx1"/>
                </a:solidFill>
              </a:rPr>
              <a:t>Транспонирана е напълно Директива 2009/29/ЕО (провеждане на търговете на квоти през Третия период на ЕСТЕ, нови правила за безплатно разпределяне на квоти,  </a:t>
            </a:r>
            <a:r>
              <a:rPr lang="bg-BG" sz="2300" b="1" dirty="0" err="1" smtClean="0">
                <a:solidFill>
                  <a:schemeClr val="tx1"/>
                </a:solidFill>
              </a:rPr>
              <a:t>дерогация</a:t>
            </a:r>
            <a:r>
              <a:rPr lang="bg-BG" sz="2300" b="1" dirty="0" smtClean="0">
                <a:solidFill>
                  <a:schemeClr val="tx1"/>
                </a:solidFill>
              </a:rPr>
              <a:t> за електропроизводствения сектор, използване на кредити от проекти в рамките на ЕСТЕ, правила за мониторинг и докладване за стационарни инсталации и авиационни оператори, административно наказателни разпоредби);</a:t>
            </a:r>
          </a:p>
          <a:p>
            <a:pPr lvl="1">
              <a:buFont typeface="Wingdings" pitchFamily="2" charset="2"/>
              <a:buChar char="ü"/>
            </a:pPr>
            <a:r>
              <a:rPr lang="bg-BG" sz="2300" b="1" dirty="0" smtClean="0">
                <a:solidFill>
                  <a:schemeClr val="tx1"/>
                </a:solidFill>
              </a:rPr>
              <a:t>Определя се компетентният орган, който да приеме мерки за изпълнение на Решение </a:t>
            </a:r>
            <a:r>
              <a:rPr lang="bg-BG" sz="1800" b="1" dirty="0" smtClean="0">
                <a:solidFill>
                  <a:schemeClr val="tx1"/>
                </a:solidFill>
              </a:rPr>
              <a:t>№ </a:t>
            </a:r>
            <a:r>
              <a:rPr lang="bg-BG" sz="2300" b="1" dirty="0" smtClean="0">
                <a:solidFill>
                  <a:schemeClr val="tx1"/>
                </a:solidFill>
              </a:rPr>
              <a:t>406/2009/ЕО;</a:t>
            </a:r>
          </a:p>
          <a:p>
            <a:pPr lvl="1">
              <a:buFont typeface="Wingdings" pitchFamily="2" charset="2"/>
              <a:buChar char="ü"/>
            </a:pPr>
            <a:r>
              <a:rPr lang="bg-BG" sz="2300" b="1" dirty="0" smtClean="0">
                <a:solidFill>
                  <a:schemeClr val="tx1"/>
                </a:solidFill>
              </a:rPr>
              <a:t>Доразвита е Схемата за доброволно намаление на емисии (СДНЕ).</a:t>
            </a:r>
            <a:endParaRPr lang="en-US" sz="2300" b="1" dirty="0" smtClean="0">
              <a:solidFill>
                <a:schemeClr val="tx1"/>
              </a:solidFill>
            </a:endParaRPr>
          </a:p>
          <a:p>
            <a:pPr lvl="1">
              <a:buFont typeface="Wingdings" pitchFamily="2" charset="2"/>
              <a:buChar char="ü"/>
            </a:pPr>
            <a:endParaRPr lang="bg-BG" b="1" dirty="0" smtClean="0">
              <a:solidFill>
                <a:schemeClr val="tx1"/>
              </a:solidFill>
            </a:endParaRPr>
          </a:p>
          <a:p>
            <a:pPr lvl="1">
              <a:buFont typeface="Wingdings" pitchFamily="2" charset="2"/>
              <a:buChar char="ü"/>
            </a:pPr>
            <a:endParaRPr lang="bg-BG" b="1" dirty="0" smtClean="0">
              <a:solidFill>
                <a:schemeClr val="tx1"/>
              </a:solidFill>
            </a:endParaRPr>
          </a:p>
          <a:p>
            <a:pPr lvl="1">
              <a:buFont typeface="Wingdings" pitchFamily="2" charset="2"/>
              <a:buChar char="ü"/>
            </a:pP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z="1800" smtClean="0"/>
              <a:pPr/>
              <a:t>10</a:t>
            </a:fld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06506" y="260648"/>
            <a:ext cx="8915400" cy="1252728"/>
          </a:xfrm>
        </p:spPr>
        <p:txBody>
          <a:bodyPr>
            <a:noAutofit/>
          </a:bodyPr>
          <a:lstStyle/>
          <a:p>
            <a:r>
              <a:rPr lang="bg-BG" sz="3600" dirty="0" smtClean="0">
                <a:solidFill>
                  <a:schemeClr val="tx1"/>
                </a:solidFill>
              </a:rPr>
              <a:t>Закон за ограничаване изменението на климата (</a:t>
            </a:r>
            <a:r>
              <a:rPr lang="bg-BG" sz="3600" dirty="0" err="1" smtClean="0">
                <a:solidFill>
                  <a:schemeClr val="tx1"/>
                </a:solidFill>
              </a:rPr>
              <a:t>обн</a:t>
            </a:r>
            <a:r>
              <a:rPr lang="bg-BG" sz="3600" dirty="0" smtClean="0">
                <a:solidFill>
                  <a:schemeClr val="tx1"/>
                </a:solidFill>
              </a:rPr>
              <a:t>. ДВ, бр.22 от 11.03.2014 г.)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86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6549" y="1988840"/>
            <a:ext cx="8268919" cy="4392488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bg-BG" sz="2900" b="1" dirty="0" smtClean="0">
                <a:solidFill>
                  <a:schemeClr val="tx1"/>
                </a:solidFill>
              </a:rPr>
              <a:t>Държавната политика по ограничаване изменението на климата се интегрира в съответните секторни и интегрирани политики в областта на транспорта, енергетиката, строителството, селското и горското стопанство, туризма, промишлеността, регионалното развитие, здравеопазването и опазването на културното наследство, образование и наука, финанси и управление на европейски средства, труд и социална политика, отбрана, вътрешни и външни работи;</a:t>
            </a:r>
          </a:p>
          <a:p>
            <a:pPr>
              <a:buFont typeface="Wingdings" pitchFamily="2" charset="2"/>
              <a:buChar char="v"/>
            </a:pPr>
            <a:r>
              <a:rPr lang="bg-BG" sz="2900" b="1" dirty="0" smtClean="0">
                <a:solidFill>
                  <a:schemeClr val="tx1"/>
                </a:solidFill>
              </a:rPr>
              <a:t>На секторно ниво се осъществява от съответните министри, които: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bg-BG" sz="2700" b="1" dirty="0">
                <a:solidFill>
                  <a:schemeClr val="tx1"/>
                </a:solidFill>
              </a:rPr>
              <a:t>с</a:t>
            </a:r>
            <a:r>
              <a:rPr lang="bg-BG" sz="2700" b="1" dirty="0" smtClean="0">
                <a:solidFill>
                  <a:schemeClr val="tx1"/>
                </a:solidFill>
              </a:rPr>
              <a:t>ъгласуват разработваните секторни политики във връзка с изменение на климата с министъра на околната среда и водите;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bg-BG" sz="2700" b="1" dirty="0">
                <a:solidFill>
                  <a:schemeClr val="tx1"/>
                </a:solidFill>
              </a:rPr>
              <a:t>р</a:t>
            </a:r>
            <a:r>
              <a:rPr lang="bg-BG" sz="2700" b="1" dirty="0" smtClean="0">
                <a:solidFill>
                  <a:schemeClr val="tx1"/>
                </a:solidFill>
              </a:rPr>
              <a:t>азработват съгласувано с министъра на околната среда и водите мерки за адаптация на съответния сектор към измененията на климата и упражняват контрол върху тяхното изпълнение.</a:t>
            </a:r>
          </a:p>
          <a:p>
            <a:pPr>
              <a:buFont typeface="Wingdings" pitchFamily="2" charset="2"/>
              <a:buChar char="v"/>
            </a:pPr>
            <a:endParaRPr lang="bg-BG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z="1800" smtClean="0"/>
              <a:pPr/>
              <a:t>11</a:t>
            </a:fld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3600" dirty="0" smtClean="0">
                <a:solidFill>
                  <a:schemeClr val="tx1"/>
                </a:solidFill>
              </a:rPr>
              <a:t>Интегриране на политиката по изменение на климата в секторните и интегрирани политики – чл. 4 ЗОИК</a:t>
            </a:r>
            <a:endParaRPr lang="bg-BG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bg-BG" b="1" dirty="0" smtClean="0">
                <a:solidFill>
                  <a:schemeClr val="tx1"/>
                </a:solidFill>
              </a:rPr>
              <a:t>Консултативен орган към министъра на околната среда и водите;</a:t>
            </a:r>
          </a:p>
          <a:p>
            <a:pPr>
              <a:buFont typeface="Wingdings" pitchFamily="2" charset="2"/>
              <a:buChar char="v"/>
            </a:pPr>
            <a:r>
              <a:rPr lang="bg-BG" b="1" dirty="0" smtClean="0">
                <a:solidFill>
                  <a:schemeClr val="tx1"/>
                </a:solidFill>
              </a:rPr>
              <a:t>Представители на държавните институции (МОСВ, МЗХ, МИЕ, МТИТС, МФ, МИП, МВР, МВнР, МРР, МЗ, МОН, МТСП, ДАНС, ИАОС), БАН, Национално сдружение на общините, юридически лица с нестопанска цел с дейност в областта на изменението на климата;</a:t>
            </a:r>
          </a:p>
          <a:p>
            <a:pPr>
              <a:buFont typeface="Wingdings" pitchFamily="2" charset="2"/>
              <a:buChar char="v"/>
            </a:pPr>
            <a:r>
              <a:rPr lang="bg-BG" b="1" dirty="0" smtClean="0">
                <a:solidFill>
                  <a:schemeClr val="tx1"/>
                </a:solidFill>
              </a:rPr>
              <a:t>Поименния състав и правилникът за дейността на Съвета ще бъдат утвърдени със заповед на министъра на околната среда и водите.</a:t>
            </a:r>
          </a:p>
          <a:p>
            <a:pPr>
              <a:buNone/>
            </a:pPr>
            <a:endParaRPr lang="bg-BG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z="1800" smtClean="0"/>
              <a:pPr/>
              <a:t>12</a:t>
            </a:fld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200" dirty="0" smtClean="0">
                <a:solidFill>
                  <a:schemeClr val="tx1"/>
                </a:solidFill>
              </a:rPr>
              <a:t>Национален експертен съвет по изменение на климата – чл. 3, ал. 4 ЗОИК</a:t>
            </a:r>
            <a:endParaRPr lang="bg-BG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18542" y="1772816"/>
            <a:ext cx="8580953" cy="4392488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chemeClr val="tx1"/>
                </a:solidFill>
              </a:rPr>
              <a:t>Задължение на Република България, свързано с периодична проверка и </a:t>
            </a:r>
            <a:r>
              <a:rPr lang="bg-BG" sz="2800" b="1" dirty="0" smtClean="0">
                <a:solidFill>
                  <a:schemeClr val="tx1"/>
                </a:solidFill>
              </a:rPr>
              <a:t>докладване на значителен обем информация относно емисиите на парникови газове по съответни показатели - национални емисионни фактори /коефициенти/;</a:t>
            </a:r>
          </a:p>
          <a:p>
            <a:pPr>
              <a:buFont typeface="Wingdings" pitchFamily="2" charset="2"/>
              <a:buChar char="v"/>
            </a:pPr>
            <a:r>
              <a:rPr lang="bg-BG" sz="2800" b="1" dirty="0" smtClean="0">
                <a:solidFill>
                  <a:schemeClr val="tx1"/>
                </a:solidFill>
              </a:rPr>
              <a:t>Извършва се ежегодно и се докладва пред Секретариата на РКООНИК;</a:t>
            </a:r>
          </a:p>
          <a:p>
            <a:pPr>
              <a:buFont typeface="Wingdings" pitchFamily="2" charset="2"/>
              <a:buChar char="v"/>
            </a:pPr>
            <a:r>
              <a:rPr lang="bg-BG" sz="2800" b="1" dirty="0" smtClean="0">
                <a:solidFill>
                  <a:schemeClr val="tx1"/>
                </a:solidFill>
              </a:rPr>
              <a:t>Пряката отговорност за докладване на данните е на министъра на околната среда и водите;</a:t>
            </a:r>
          </a:p>
          <a:p>
            <a:pPr>
              <a:buFont typeface="Wingdings" pitchFamily="2" charset="2"/>
              <a:buChar char="v"/>
            </a:pPr>
            <a:r>
              <a:rPr lang="bg-BG" sz="2800" b="1" dirty="0" smtClean="0">
                <a:solidFill>
                  <a:schemeClr val="tx1"/>
                </a:solidFill>
              </a:rPr>
              <a:t>Самият процес по набиране </a:t>
            </a:r>
            <a:r>
              <a:rPr lang="ru-RU" sz="2800" b="1" dirty="0" smtClean="0">
                <a:solidFill>
                  <a:schemeClr val="tx1"/>
                </a:solidFill>
              </a:rPr>
              <a:t>и обработване на данните се извършва от </a:t>
            </a:r>
            <a:r>
              <a:rPr lang="bg-BG" sz="2800" b="1" dirty="0" smtClean="0">
                <a:solidFill>
                  <a:schemeClr val="tx1"/>
                </a:solidFill>
              </a:rPr>
              <a:t>Изпълнителната агенция по околна среда (ИАОС), след изискване </a:t>
            </a:r>
            <a:r>
              <a:rPr lang="ru-RU" sz="2800" b="1" dirty="0" smtClean="0">
                <a:solidFill>
                  <a:schemeClr val="tx1"/>
                </a:solidFill>
              </a:rPr>
              <a:t>на необходимата информация от всички компетентни институции.</a:t>
            </a:r>
          </a:p>
          <a:p>
            <a:pPr>
              <a:buNone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z="1800" smtClean="0"/>
              <a:pPr/>
              <a:t>13</a:t>
            </a:fld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Национална инвентаризация на емисии на парникови газове (чл. 11-15 ЗОИК)</a:t>
            </a:r>
            <a:endParaRPr lang="bg-BG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74558" y="2276872"/>
            <a:ext cx="8190910" cy="3744416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v"/>
              <a:defRPr/>
            </a:pPr>
            <a:r>
              <a:rPr lang="bg-BG" b="1" dirty="0" smtClean="0">
                <a:solidFill>
                  <a:schemeClr val="tx1"/>
                </a:solidFill>
              </a:rPr>
              <a:t>Предмет на тази търговия са единиците от  „предписаното количество“ – общото количество емисии на парникови газове, което е определено за Република България по Протокола от </a:t>
            </a:r>
            <a:r>
              <a:rPr lang="ru-RU" b="1" dirty="0" smtClean="0">
                <a:solidFill>
                  <a:schemeClr val="tx1"/>
                </a:solidFill>
              </a:rPr>
              <a:t>Киото за периода от 1 януари 2008 г. до 31 декември 2012 г.;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ru-RU" b="1" dirty="0" smtClean="0">
                <a:solidFill>
                  <a:schemeClr val="tx1"/>
                </a:solidFill>
              </a:rPr>
              <a:t>Регламентирана е на международно ниво от РКООНИК и Протокола от Киото и следва да се разграничава от европейската търговия по ЕСТЕ, която е регламентирана изцяло на ниво ЕС;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ru-RU" b="1" dirty="0" smtClean="0">
                <a:solidFill>
                  <a:schemeClr val="tx1"/>
                </a:solidFill>
              </a:rPr>
              <a:t>Осъществява се в рамките на Националната схема за зелени инвестиции, както следва:</a:t>
            </a:r>
          </a:p>
          <a:p>
            <a:pPr>
              <a:buFont typeface="Wingdings" pitchFamily="2" charset="2"/>
              <a:buChar char="v"/>
            </a:pPr>
            <a:endParaRPr lang="bg-BG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z="1800" smtClean="0"/>
              <a:pPr/>
              <a:t>14</a:t>
            </a:fld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3600" dirty="0" smtClean="0">
                <a:solidFill>
                  <a:schemeClr val="tx1"/>
                </a:solidFill>
              </a:rPr>
              <a:t>Международна търговия с Предписани емисионни единици (чл. 16-27 ЗОИК</a:t>
            </a:r>
            <a:r>
              <a:rPr lang="ru-RU" sz="3600" dirty="0" smtClean="0">
                <a:solidFill>
                  <a:schemeClr val="tx1"/>
                </a:solidFill>
              </a:rPr>
              <a:t>)</a:t>
            </a:r>
            <a:endParaRPr lang="bg-BG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6408948"/>
              </p:ext>
            </p:extLst>
          </p:nvPr>
        </p:nvGraphicFramePr>
        <p:xfrm>
          <a:off x="944741" y="1844824"/>
          <a:ext cx="8298737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z="1800" smtClean="0"/>
              <a:pPr/>
              <a:t>15</a:t>
            </a:fld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>
                <a:solidFill>
                  <a:schemeClr val="tx1"/>
                </a:solidFill>
              </a:rPr>
              <a:t>Процес на осъществяване на международната търговия с ПЕЕ</a:t>
            </a:r>
            <a:endParaRPr lang="bg-B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6551" y="2276872"/>
            <a:ext cx="8346927" cy="3816424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tx1"/>
                </a:solidFill>
              </a:rPr>
              <a:t>Осъществява се чрез реализацията на конкретни проекти, които водят до намаление на емисиите на парникови газове;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bg-BG" b="1" dirty="0" smtClean="0">
                <a:solidFill>
                  <a:schemeClr val="tx1"/>
                </a:solidFill>
              </a:rPr>
              <a:t>Намаленията се верифицират и за тях държавата издава Единици редуцирани емисии (ЕРЕ);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bg-BG" b="1" dirty="0" smtClean="0">
                <a:solidFill>
                  <a:schemeClr val="tx1"/>
                </a:solidFill>
              </a:rPr>
              <a:t>Издадените ЕРЕ могат да бъдат продавани или използвани за изпълнение на задължения по ЕСТЕ;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bg-BG" b="1" dirty="0" smtClean="0">
                <a:solidFill>
                  <a:schemeClr val="tx1"/>
                </a:solidFill>
              </a:rPr>
              <a:t>Резултат – допълнителен финансов/инвестиционен ресурс за собственика и същевременно стимул за предприятията да постигнат повече редукции на парникови газове. </a:t>
            </a:r>
          </a:p>
          <a:p>
            <a:pPr>
              <a:buFont typeface="Wingdings" pitchFamily="2" charset="2"/>
              <a:buChar char="v"/>
            </a:pP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z="1800" smtClean="0"/>
              <a:pPr/>
              <a:t>16</a:t>
            </a:fld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>
                <a:solidFill>
                  <a:schemeClr val="tx1"/>
                </a:solidFill>
              </a:rPr>
              <a:t>Механизъм съвместно изпълнение</a:t>
            </a:r>
            <a:br>
              <a:rPr lang="bg-BG" dirty="0" smtClean="0">
                <a:solidFill>
                  <a:schemeClr val="tx1"/>
                </a:solidFill>
              </a:rPr>
            </a:br>
            <a:r>
              <a:rPr lang="bg-BG" dirty="0" smtClean="0">
                <a:solidFill>
                  <a:schemeClr val="tx1"/>
                </a:solidFill>
              </a:rPr>
              <a:t> (чл. 28-29 ЗОИК)</a:t>
            </a:r>
            <a:endParaRPr lang="bg-B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18542" y="1700808"/>
            <a:ext cx="8736971" cy="4752528"/>
          </a:xfrm>
        </p:spPr>
        <p:txBody>
          <a:bodyPr>
            <a:normAutofit fontScale="55000" lnSpcReduction="20000"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bg-BG" sz="3300" b="1" dirty="0" smtClean="0">
                <a:solidFill>
                  <a:schemeClr val="tx1"/>
                </a:solidFill>
              </a:rPr>
              <a:t>Открита за участие на физически и юридически лица от държавите - членки на ЕС, както и на физически лица и юридически лица от трети страни, с които ЕС е сключил споразумения за взаимно признаване на квоти между ЕСТЕ и други схеми за търговия </a:t>
            </a:r>
            <a:r>
              <a:rPr lang="bg-BG" sz="3300" b="1" dirty="0">
                <a:solidFill>
                  <a:schemeClr val="tx1"/>
                </a:solidFill>
              </a:rPr>
              <a:t>с</a:t>
            </a:r>
            <a:r>
              <a:rPr lang="bg-BG" sz="3300" b="1" dirty="0" smtClean="0">
                <a:solidFill>
                  <a:schemeClr val="tx1"/>
                </a:solidFill>
              </a:rPr>
              <a:t> емисии;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bg-BG" sz="3300" b="1" dirty="0" smtClean="0">
                <a:solidFill>
                  <a:schemeClr val="tx1"/>
                </a:solidFill>
              </a:rPr>
              <a:t>Обхваща  стационарни инсталации (приложение № 1 ЗОИК) и авиационни дейности (приложение № 2 ЗОИК);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3300" b="1" dirty="0" smtClean="0">
                <a:solidFill>
                  <a:schemeClr val="tx1"/>
                </a:solidFill>
              </a:rPr>
              <a:t>Трети период на търговия – 8 годишен </a:t>
            </a:r>
            <a:r>
              <a:rPr lang="en-US" sz="3300" b="1" dirty="0" smtClean="0">
                <a:solidFill>
                  <a:schemeClr val="tx1"/>
                </a:solidFill>
              </a:rPr>
              <a:t>(2013</a:t>
            </a:r>
            <a:r>
              <a:rPr lang="bg-BG" sz="3300" b="1" dirty="0" smtClean="0">
                <a:solidFill>
                  <a:schemeClr val="tx1"/>
                </a:solidFill>
              </a:rPr>
              <a:t> – </a:t>
            </a:r>
            <a:r>
              <a:rPr lang="en-US" sz="3300" b="1" dirty="0" smtClean="0">
                <a:solidFill>
                  <a:schemeClr val="tx1"/>
                </a:solidFill>
              </a:rPr>
              <a:t>2020</a:t>
            </a:r>
            <a:r>
              <a:rPr lang="bg-BG" sz="3300" b="1" dirty="0" smtClean="0">
                <a:solidFill>
                  <a:schemeClr val="tx1"/>
                </a:solidFill>
              </a:rPr>
              <a:t> г.</a:t>
            </a:r>
            <a:r>
              <a:rPr lang="en-US" sz="3300" b="1" dirty="0" smtClean="0">
                <a:solidFill>
                  <a:schemeClr val="tx1"/>
                </a:solidFill>
              </a:rPr>
              <a:t>)</a:t>
            </a:r>
            <a:r>
              <a:rPr lang="bg-BG" sz="3300" b="1" dirty="0" smtClean="0">
                <a:solidFill>
                  <a:schemeClr val="tx1"/>
                </a:solidFill>
              </a:rPr>
              <a:t>;</a:t>
            </a:r>
          </a:p>
          <a:p>
            <a:pPr marL="457200" lvl="1" indent="-457200">
              <a:buFont typeface="Wingdings" pitchFamily="2" charset="2"/>
              <a:buChar char="v"/>
            </a:pPr>
            <a:r>
              <a:rPr lang="bg-BG" sz="3300" b="1" dirty="0" smtClean="0">
                <a:solidFill>
                  <a:schemeClr val="tx1"/>
                </a:solidFill>
              </a:rPr>
              <a:t>Единен таван за </a:t>
            </a:r>
            <a:r>
              <a:rPr lang="bg-BG" sz="3300" b="1" dirty="0">
                <a:solidFill>
                  <a:schemeClr val="tx1"/>
                </a:solidFill>
              </a:rPr>
              <a:t>цялата </a:t>
            </a:r>
            <a:r>
              <a:rPr lang="bg-BG" sz="3300" b="1" dirty="0" smtClean="0">
                <a:solidFill>
                  <a:schemeClr val="tx1"/>
                </a:solidFill>
              </a:rPr>
              <a:t>Общност – общото количество </a:t>
            </a:r>
            <a:r>
              <a:rPr lang="bg-BG" sz="3300" b="1" dirty="0">
                <a:solidFill>
                  <a:schemeClr val="tx1"/>
                </a:solidFill>
              </a:rPr>
              <a:t>на </a:t>
            </a:r>
            <a:r>
              <a:rPr lang="bg-BG" sz="3300" b="1" dirty="0" smtClean="0">
                <a:solidFill>
                  <a:schemeClr val="tx1"/>
                </a:solidFill>
              </a:rPr>
              <a:t>квотите </a:t>
            </a:r>
            <a:r>
              <a:rPr lang="bg-BG" sz="3300" b="1" dirty="0">
                <a:solidFill>
                  <a:schemeClr val="tx1"/>
                </a:solidFill>
              </a:rPr>
              <a:t>за емисии от всички </a:t>
            </a:r>
            <a:r>
              <a:rPr lang="bg-BG" sz="3300" b="1" dirty="0" smtClean="0">
                <a:solidFill>
                  <a:schemeClr val="tx1"/>
                </a:solidFill>
              </a:rPr>
              <a:t>инсталации, издавано ежегодно за целия ЕС , считано от 2013 г., намалява с линеен коефициент 1,74%;</a:t>
            </a:r>
          </a:p>
          <a:p>
            <a:pPr marL="457200" lvl="1" indent="-457200">
              <a:buFont typeface="Wingdings" pitchFamily="2" charset="2"/>
              <a:buChar char="v"/>
            </a:pPr>
            <a:r>
              <a:rPr lang="bg-BG" sz="3300" b="1" dirty="0" smtClean="0">
                <a:solidFill>
                  <a:schemeClr val="tx1"/>
                </a:solidFill>
              </a:rPr>
              <a:t>Значително ниво на разпределяне на квотите чрез продажба на търг;</a:t>
            </a:r>
          </a:p>
          <a:p>
            <a:pPr marL="457200" lvl="1" indent="-457200">
              <a:buFont typeface="Wingdings" pitchFamily="2" charset="2"/>
              <a:buChar char="v"/>
            </a:pPr>
            <a:r>
              <a:rPr lang="bg-BG" sz="3300" b="1" dirty="0" smtClean="0">
                <a:solidFill>
                  <a:schemeClr val="tx1"/>
                </a:solidFill>
              </a:rPr>
              <a:t>Преходно безплатно разпределяне на квоти за индустрията – намаляващо постепенно от 80% през 2013 г. до 30 % през 2020 г.;</a:t>
            </a:r>
          </a:p>
          <a:p>
            <a:pPr marL="457200" lvl="1" indent="-457200">
              <a:buFont typeface="Wingdings" pitchFamily="2" charset="2"/>
              <a:buChar char="v"/>
            </a:pPr>
            <a:r>
              <a:rPr lang="bg-BG" sz="3300" b="1" dirty="0">
                <a:solidFill>
                  <a:schemeClr val="tx1"/>
                </a:solidFill>
              </a:rPr>
              <a:t>Безплатно разпределяне на базата на количество произведена продукция и предварително определени показатели (</a:t>
            </a:r>
            <a:r>
              <a:rPr lang="bg-BG" sz="3300" b="1" dirty="0" err="1">
                <a:solidFill>
                  <a:schemeClr val="tx1"/>
                </a:solidFill>
              </a:rPr>
              <a:t>benchmarks</a:t>
            </a:r>
            <a:r>
              <a:rPr lang="bg-BG" sz="3300" b="1" dirty="0" smtClean="0">
                <a:solidFill>
                  <a:schemeClr val="tx1"/>
                </a:solidFill>
              </a:rPr>
              <a:t>);</a:t>
            </a:r>
            <a:endParaRPr lang="bg-BG" sz="3300" b="1" dirty="0">
              <a:solidFill>
                <a:schemeClr val="tx1"/>
              </a:solidFill>
            </a:endParaRPr>
          </a:p>
          <a:p>
            <a:pPr marL="457200" lvl="1" indent="-457200">
              <a:buFont typeface="Wingdings" pitchFamily="2" charset="2"/>
              <a:buChar char="v"/>
            </a:pPr>
            <a:r>
              <a:rPr lang="bg-BG" sz="3300" b="1" dirty="0" err="1" smtClean="0">
                <a:solidFill>
                  <a:schemeClr val="tx1"/>
                </a:solidFill>
              </a:rPr>
              <a:t>Дерогация</a:t>
            </a:r>
            <a:r>
              <a:rPr lang="bg-BG" sz="3300" b="1" dirty="0" smtClean="0">
                <a:solidFill>
                  <a:schemeClr val="tx1"/>
                </a:solidFill>
              </a:rPr>
              <a:t> от продажбата на квоти чрез търг за електропроизводствения сектор срещу извършени инвестиции (Национален план за инвестиции на Република България 2013 – 2020 г., компетентен орган – МИЕ).</a:t>
            </a:r>
          </a:p>
          <a:p>
            <a:pPr marL="457200" lvl="1" indent="-457200">
              <a:buFont typeface="Wingdings" pitchFamily="2" charset="2"/>
              <a:buChar char="v"/>
            </a:pPr>
            <a:endParaRPr lang="bg-BG" sz="2400" b="1" dirty="0" smtClean="0">
              <a:solidFill>
                <a:schemeClr val="tx1"/>
              </a:solidFill>
            </a:endParaRPr>
          </a:p>
          <a:p>
            <a:pPr marL="457200" indent="-457200">
              <a:buFont typeface="Wingdings" pitchFamily="2" charset="2"/>
              <a:buChar char="v"/>
            </a:pPr>
            <a:endParaRPr lang="en-US" dirty="0" smtClean="0"/>
          </a:p>
          <a:p>
            <a:pPr marL="457200" indent="-457200">
              <a:buFont typeface="Wingdings" pitchFamily="2" charset="2"/>
              <a:buChar char="v"/>
            </a:pPr>
            <a:endParaRPr lang="bg-BG" b="1" dirty="0" smtClean="0">
              <a:solidFill>
                <a:schemeClr val="tx1"/>
              </a:solidFill>
            </a:endParaRPr>
          </a:p>
          <a:p>
            <a:pPr marL="457200" indent="-457200">
              <a:buFont typeface="Wingdings" pitchFamily="2" charset="2"/>
              <a:buChar char="v"/>
            </a:pPr>
            <a:endParaRPr lang="bg-BG" dirty="0" smtClean="0"/>
          </a:p>
          <a:p>
            <a:pPr marL="457200" indent="-457200">
              <a:buFont typeface="Wingdings" pitchFamily="2" charset="2"/>
              <a:buChar char="v"/>
            </a:pPr>
            <a:endParaRPr lang="bg-BG" b="1" dirty="0" smtClean="0">
              <a:solidFill>
                <a:schemeClr val="tx1"/>
              </a:solidFill>
            </a:endParaRPr>
          </a:p>
          <a:p>
            <a:pPr marL="457200" indent="-457200">
              <a:buFont typeface="Wingdings" pitchFamily="2" charset="2"/>
              <a:buChar char="v"/>
            </a:pPr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z="1800" smtClean="0"/>
              <a:pPr/>
              <a:t>17</a:t>
            </a:fld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>
                <a:solidFill>
                  <a:schemeClr val="tx1"/>
                </a:solidFill>
              </a:rPr>
              <a:t>Европейска схема за търговия с емисии (ЕСТЕ) – Глава </a:t>
            </a:r>
            <a:r>
              <a:rPr lang="en-US" dirty="0" smtClean="0">
                <a:solidFill>
                  <a:schemeClr val="tx1"/>
                </a:solidFill>
              </a:rPr>
              <a:t>IV </a:t>
            </a:r>
            <a:r>
              <a:rPr lang="bg-BG" dirty="0" smtClean="0">
                <a:solidFill>
                  <a:schemeClr val="tx1"/>
                </a:solidFill>
              </a:rPr>
              <a:t>ЗОИК </a:t>
            </a:r>
            <a:endParaRPr lang="bg-B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6549" y="2132856"/>
            <a:ext cx="8268919" cy="4032448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bg-BG" b="1" dirty="0" smtClean="0">
                <a:solidFill>
                  <a:schemeClr val="tx1"/>
                </a:solidFill>
              </a:rPr>
              <a:t>Провеждат се в съответствие с Регламент (ЕС) № 1031/2010;</a:t>
            </a:r>
          </a:p>
          <a:p>
            <a:pPr>
              <a:buFont typeface="Wingdings" pitchFamily="2" charset="2"/>
              <a:buChar char="v"/>
            </a:pPr>
            <a:r>
              <a:rPr lang="bg-BG" b="1" dirty="0" smtClean="0">
                <a:solidFill>
                  <a:schemeClr val="tx1"/>
                </a:solidFill>
              </a:rPr>
              <a:t>Осъществяват се на обща тръжна платформа за продажба на квоти за целия Европейски съюз – избрана е Европейската енергийна борса (ЕЕХ), като България участва заедно с още 24 държави-членки (без Англия и Германия);</a:t>
            </a:r>
          </a:p>
          <a:p>
            <a:pPr>
              <a:buFont typeface="Wingdings" pitchFamily="2" charset="2"/>
              <a:buChar char="v"/>
            </a:pPr>
            <a:r>
              <a:rPr lang="bg-BG" b="1" dirty="0" smtClean="0">
                <a:solidFill>
                  <a:schemeClr val="tx1"/>
                </a:solidFill>
              </a:rPr>
              <a:t>Търговете се организират на базата на тръжен календар и се провеждат три пъти седмично;</a:t>
            </a:r>
          </a:p>
          <a:p>
            <a:pPr>
              <a:buFont typeface="Wingdings" pitchFamily="2" charset="2"/>
              <a:buChar char="v"/>
            </a:pPr>
            <a:r>
              <a:rPr lang="bg-BG" b="1" dirty="0" smtClean="0">
                <a:solidFill>
                  <a:schemeClr val="tx1"/>
                </a:solidFill>
              </a:rPr>
              <a:t>Министърът на околната среда и водите е национален тръжен продавач;</a:t>
            </a:r>
          </a:p>
          <a:p>
            <a:pPr>
              <a:buFont typeface="Wingdings" pitchFamily="2" charset="2"/>
              <a:buChar char="v"/>
            </a:pPr>
            <a:r>
              <a:rPr lang="bg-BG" b="1" dirty="0" smtClean="0">
                <a:solidFill>
                  <a:schemeClr val="tx1"/>
                </a:solidFill>
              </a:rPr>
              <a:t>Всички приходи от средства от тръжни продажби на квоти се превеждат по бюджета на Предприятието за управление на дейностите по опазване на околната среда (ПУДООС).</a:t>
            </a:r>
            <a:endParaRPr lang="bg-BG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z="1800" smtClean="0"/>
              <a:pPr/>
              <a:t>18</a:t>
            </a:fld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 dirty="0" smtClean="0">
                <a:solidFill>
                  <a:schemeClr val="tx1"/>
                </a:solidFill>
              </a:rPr>
              <a:t>Търгове с квоти за емисии на парникови газове (чл. 52-58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bg-BG" sz="3600" dirty="0" smtClean="0">
                <a:solidFill>
                  <a:schemeClr val="tx1"/>
                </a:solidFill>
              </a:rPr>
              <a:t>ЗОИК</a:t>
            </a:r>
            <a:r>
              <a:rPr lang="en-US" sz="3600" dirty="0" smtClean="0">
                <a:solidFill>
                  <a:schemeClr val="tx1"/>
                </a:solidFill>
              </a:rPr>
              <a:t>)</a:t>
            </a:r>
            <a:endParaRPr lang="bg-BG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18542" y="1772816"/>
            <a:ext cx="8112901" cy="4464496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v"/>
              <a:defRPr/>
            </a:pPr>
            <a:r>
              <a:rPr lang="bg-BG" sz="3000" b="1" dirty="0" smtClean="0">
                <a:solidFill>
                  <a:schemeClr val="tx1"/>
                </a:solidFill>
              </a:rPr>
              <a:t>Проекти за намаляване на емисиите на парникови газове и адаптиране към изменението на климата;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bg-BG" sz="3000" b="1" dirty="0" smtClean="0">
                <a:solidFill>
                  <a:schemeClr val="tx1"/>
                </a:solidFill>
              </a:rPr>
              <a:t>Развитие на ВЕИ за спазване на 20% цел и увеличаване на енергийната ефективност;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bg-BG" sz="3000" b="1" dirty="0" smtClean="0">
                <a:solidFill>
                  <a:schemeClr val="tx1"/>
                </a:solidFill>
              </a:rPr>
              <a:t>Мерки за предотвратяване на обезлесяването и увеличаване на залесяването;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bg-BG" sz="3000" b="1" dirty="0" smtClean="0">
                <a:solidFill>
                  <a:schemeClr val="tx1"/>
                </a:solidFill>
              </a:rPr>
              <a:t>Проекти за улавяне и съхранение на CO2 в геоложки формации;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bg-BG" sz="3000" b="1" dirty="0">
                <a:solidFill>
                  <a:schemeClr val="tx1"/>
                </a:solidFill>
              </a:rPr>
              <a:t>Н</a:t>
            </a:r>
            <a:r>
              <a:rPr lang="bg-BG" sz="3000" b="1" dirty="0" smtClean="0">
                <a:solidFill>
                  <a:schemeClr val="tx1"/>
                </a:solidFill>
              </a:rPr>
              <a:t>асърчаване на преход към видове транспорт с ниски емисии и обществен транспорт;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bg-BG" sz="3000" b="1" dirty="0" smtClean="0">
                <a:solidFill>
                  <a:schemeClr val="tx1"/>
                </a:solidFill>
              </a:rPr>
              <a:t>Мерки, насочени към подобряване на енергийната ефективност и изолацията на жилищата или към предоставяне на финансова помощ за преодоляване на социалните последици от увеличаване цената на електроенергията за домакинства с ниски и средни доходи;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bg-BG" sz="3000" b="1" dirty="0" smtClean="0">
                <a:solidFill>
                  <a:schemeClr val="tx1"/>
                </a:solidFill>
              </a:rPr>
              <a:t>Покриване на административните разходи по управлението на схемата на Общността.</a:t>
            </a:r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z="1800" smtClean="0"/>
              <a:pPr/>
              <a:t>19</a:t>
            </a:fld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3200" dirty="0" smtClean="0">
                <a:solidFill>
                  <a:schemeClr val="tx1"/>
                </a:solidFill>
              </a:rPr>
              <a:t>Използване на приходите от продажбата на квоти чрез търг (чл. 56-58 ЗОИК)</a:t>
            </a:r>
            <a:endParaRPr lang="bg-BG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bg-BG" dirty="0"/>
              <a:t> </a:t>
            </a:r>
            <a:r>
              <a:rPr lang="bg-BG" b="1" dirty="0" smtClean="0">
                <a:solidFill>
                  <a:schemeClr val="tx1"/>
                </a:solidFill>
              </a:rPr>
              <a:t>Международни договорености;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bg-BG" altLang="en-US" b="1" dirty="0" smtClean="0">
                <a:solidFill>
                  <a:schemeClr val="tx1"/>
                </a:solidFill>
              </a:rPr>
              <a:t>Законодателство </a:t>
            </a:r>
            <a:r>
              <a:rPr lang="bg-BG" altLang="en-US" b="1" dirty="0">
                <a:solidFill>
                  <a:schemeClr val="tx1"/>
                </a:solidFill>
              </a:rPr>
              <a:t>на Европейския </a:t>
            </a:r>
            <a:r>
              <a:rPr lang="bg-BG" altLang="en-US" b="1" dirty="0" smtClean="0">
                <a:solidFill>
                  <a:schemeClr val="tx1"/>
                </a:solidFill>
              </a:rPr>
              <a:t>съюз (ЕС);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bg-BG" altLang="en-US" b="1" dirty="0" smtClean="0">
                <a:solidFill>
                  <a:schemeClr val="tx1"/>
                </a:solidFill>
              </a:rPr>
              <a:t>Национален компетентен орган;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bg-BG" altLang="en-US" b="1" dirty="0" smtClean="0">
                <a:solidFill>
                  <a:schemeClr val="tx1"/>
                </a:solidFill>
              </a:rPr>
              <a:t>Закон за ограничаване изменението на климата;</a:t>
            </a:r>
            <a:endParaRPr lang="en-US" altLang="en-US" b="1" dirty="0" smtClean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bg-BG" altLang="en-US" b="1" dirty="0" smtClean="0">
                <a:solidFill>
                  <a:schemeClr val="tx1"/>
                </a:solidFill>
              </a:rPr>
              <a:t>Трети национален план за действие по изменение на климата за периода 2013-2020 г.;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bg-BG" altLang="en-US" b="1" dirty="0" smtClean="0">
                <a:solidFill>
                  <a:schemeClr val="tx1"/>
                </a:solidFill>
              </a:rPr>
              <a:t>Национална стратегия за адаптация.</a:t>
            </a:r>
          </a:p>
          <a:p>
            <a:pPr marL="0" indent="0">
              <a:buNone/>
            </a:pPr>
            <a:endParaRPr lang="en-US" altLang="en-US" b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z="1800" smtClean="0"/>
              <a:pPr/>
              <a:t>2</a:t>
            </a:fld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>
                <a:solidFill>
                  <a:schemeClr val="tx1"/>
                </a:solidFill>
              </a:rPr>
              <a:t>Съдържание: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37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6549" y="1844824"/>
            <a:ext cx="8424936" cy="4464496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bg-BG" b="1" dirty="0" smtClean="0">
                <a:solidFill>
                  <a:schemeClr val="tx1"/>
                </a:solidFill>
              </a:rPr>
              <a:t>Цел – да очертае рамката за действие в борбата с изменението на климата за периода 2013 – 2020 г., за намаляване отрицателното въздействие на климатичните промени и изпълнение на поетите ангажименти по РКООНИК, Протокола от Киото и пакета “Климат-Енергетика”;</a:t>
            </a:r>
          </a:p>
          <a:p>
            <a:pPr>
              <a:buFont typeface="Wingdings" pitchFamily="2" charset="2"/>
              <a:buChar char="v"/>
            </a:pPr>
            <a:r>
              <a:rPr lang="bg-BG" b="1" dirty="0" smtClean="0">
                <a:solidFill>
                  <a:schemeClr val="tx1"/>
                </a:solidFill>
              </a:rPr>
              <a:t>Одобрен с Решение на Министерския съвет №459 от 01.06.2012г.;</a:t>
            </a:r>
          </a:p>
          <a:p>
            <a:pPr>
              <a:buFont typeface="Wingdings" pitchFamily="2" charset="2"/>
              <a:buChar char="v"/>
            </a:pPr>
            <a:r>
              <a:rPr lang="bg-BG" b="1" dirty="0" smtClean="0">
                <a:solidFill>
                  <a:schemeClr val="tx1"/>
                </a:solidFill>
              </a:rPr>
              <a:t>Залегнали са мерки в следните сектори: „Енергетика“; „Бит и услуги“ (енергийна ефективност и енергия от </a:t>
            </a:r>
            <a:r>
              <a:rPr lang="bg-BG" b="1" dirty="0" err="1" smtClean="0">
                <a:solidFill>
                  <a:schemeClr val="tx1"/>
                </a:solidFill>
              </a:rPr>
              <a:t>възобновяеми</a:t>
            </a:r>
            <a:r>
              <a:rPr lang="bg-BG" b="1" dirty="0" smtClean="0">
                <a:solidFill>
                  <a:schemeClr val="tx1"/>
                </a:solidFill>
              </a:rPr>
              <a:t> източници); „Промишленост“; „Отпадъци“; „Селско стопанство“; „</a:t>
            </a:r>
            <a:r>
              <a:rPr lang="bg-BG" b="1" dirty="0" err="1" smtClean="0">
                <a:solidFill>
                  <a:schemeClr val="tx1"/>
                </a:solidFill>
              </a:rPr>
              <a:t>Земеползване</a:t>
            </a:r>
            <a:r>
              <a:rPr lang="bg-BG" b="1" dirty="0" smtClean="0">
                <a:solidFill>
                  <a:schemeClr val="tx1"/>
                </a:solidFill>
              </a:rPr>
              <a:t>, промяна в </a:t>
            </a:r>
            <a:r>
              <a:rPr lang="bg-BG" b="1" dirty="0" err="1" smtClean="0">
                <a:solidFill>
                  <a:schemeClr val="tx1"/>
                </a:solidFill>
              </a:rPr>
              <a:t>земеползването</a:t>
            </a:r>
            <a:r>
              <a:rPr lang="bg-BG" b="1" dirty="0" smtClean="0">
                <a:solidFill>
                  <a:schemeClr val="tx1"/>
                </a:solidFill>
              </a:rPr>
              <a:t> и горско стопанство“; „Транспорт“; мерки в областта на образованието и науката;</a:t>
            </a:r>
          </a:p>
          <a:p>
            <a:pPr>
              <a:buFont typeface="Wingdings" pitchFamily="2" charset="2"/>
              <a:buChar char="v"/>
            </a:pPr>
            <a:r>
              <a:rPr lang="bg-BG" b="1" dirty="0" smtClean="0">
                <a:solidFill>
                  <a:schemeClr val="tx1"/>
                </a:solidFill>
              </a:rPr>
              <a:t>Очакван общ ефект от предложените мерки по сектори – намаляване на емисиите на парникови газове до 2020 г. с 44,832 млн. тона СО</a:t>
            </a:r>
            <a:r>
              <a:rPr lang="bg-BG" b="1" baseline="-25000" dirty="0" smtClean="0">
                <a:solidFill>
                  <a:schemeClr val="tx1"/>
                </a:solidFill>
              </a:rPr>
              <a:t>2</a:t>
            </a:r>
            <a:r>
              <a:rPr lang="bg-BG" b="1" dirty="0" smtClean="0">
                <a:solidFill>
                  <a:schemeClr val="tx1"/>
                </a:solidFill>
              </a:rPr>
              <a:t>екв.</a:t>
            </a:r>
          </a:p>
          <a:p>
            <a:pPr>
              <a:buFont typeface="Wingdings" pitchFamily="2" charset="2"/>
              <a:buChar char="v"/>
            </a:pPr>
            <a:endParaRPr lang="bg-BG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v"/>
            </a:pPr>
            <a:endParaRPr lang="bg-BG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z="1800" smtClean="0"/>
              <a:pPr/>
              <a:t>20</a:t>
            </a:fld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000" dirty="0" smtClean="0">
                <a:solidFill>
                  <a:schemeClr val="tx1"/>
                </a:solidFill>
              </a:rPr>
              <a:t>Трети национален план за действие по изменение на климата 2013 – 2020 г. (чл.8 ЗОИК)</a:t>
            </a:r>
            <a:endParaRPr lang="bg-BG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74558" y="1700808"/>
            <a:ext cx="8424936" cy="4464496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bg-BG" sz="2600" b="1" dirty="0" smtClean="0">
                <a:solidFill>
                  <a:schemeClr val="tx1"/>
                </a:solidFill>
              </a:rPr>
              <a:t>Пътна карта за изготвянето на НСА</a:t>
            </a:r>
            <a:r>
              <a:rPr lang="en-US" sz="2600" b="1" dirty="0" smtClean="0">
                <a:solidFill>
                  <a:schemeClr val="tx1"/>
                </a:solidFill>
              </a:rPr>
              <a:t> – </a:t>
            </a:r>
            <a:r>
              <a:rPr lang="bg-BG" sz="2600" b="1" dirty="0" smtClean="0">
                <a:solidFill>
                  <a:schemeClr val="tx1"/>
                </a:solidFill>
              </a:rPr>
              <a:t>поетапно разработване на стратегията:</a:t>
            </a:r>
          </a:p>
          <a:p>
            <a:pPr lvl="1">
              <a:buFont typeface="Wingdings" pitchFamily="2" charset="2"/>
              <a:buChar char="ü"/>
            </a:pPr>
            <a:r>
              <a:rPr lang="bg-BG" sz="2500" b="1" dirty="0" smtClean="0">
                <a:solidFill>
                  <a:schemeClr val="tx1"/>
                </a:solidFill>
              </a:rPr>
              <a:t>Анализ “Финансово управление на риска от бедствия и застрахователни възможности за адаптация към изменението на климата в България”. Цел – анализиране </a:t>
            </a:r>
            <a:r>
              <a:rPr lang="bg-BG" sz="2500" b="1" dirty="0">
                <a:solidFill>
                  <a:schemeClr val="tx1"/>
                </a:solidFill>
              </a:rPr>
              <a:t>ролята и значението на застрахователния бизнес за превенция на рисковете, които настъпват в резултат на изменението на климата и предприемането на мерки за </a:t>
            </a:r>
            <a:r>
              <a:rPr lang="bg-BG" sz="2500" b="1" dirty="0" smtClean="0">
                <a:solidFill>
                  <a:schemeClr val="tx1"/>
                </a:solidFill>
              </a:rPr>
              <a:t>адаптация. Документът ще бъде интегриран в НСА;</a:t>
            </a:r>
          </a:p>
          <a:p>
            <a:pPr lvl="1">
              <a:buFont typeface="Wingdings" pitchFamily="2" charset="2"/>
              <a:buChar char="ü"/>
            </a:pPr>
            <a:r>
              <a:rPr lang="bg-BG" sz="2500" b="1" dirty="0" smtClean="0">
                <a:solidFill>
                  <a:schemeClr val="tx1"/>
                </a:solidFill>
              </a:rPr>
              <a:t>Рамков документ “Анализ и оценка на риска и уязвимостта на секторите в българската икономика от климатични промени”. Цел – определяне на най-уязвимите сектори на икономиката в България и най-големите рискове за тях.</a:t>
            </a:r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z="1800" smtClean="0"/>
              <a:pPr/>
              <a:t>21</a:t>
            </a:fld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95301" y="338328"/>
            <a:ext cx="8982203" cy="1146456"/>
          </a:xfrm>
        </p:spPr>
        <p:txBody>
          <a:bodyPr>
            <a:noAutofit/>
          </a:bodyPr>
          <a:lstStyle/>
          <a:p>
            <a:r>
              <a:rPr lang="bg-BG" sz="3000" dirty="0" smtClean="0">
                <a:solidFill>
                  <a:schemeClr val="tx1"/>
                </a:solidFill>
              </a:rPr>
              <a:t>Изготвяне на Национална стратегия за адаптация към последиците от изменението на климата (чл. 9 ЗОИК) /1/</a:t>
            </a:r>
            <a:endParaRPr lang="bg-BG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74558" y="1772816"/>
            <a:ext cx="8424936" cy="468052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bg-BG" b="1" dirty="0" smtClean="0">
                <a:solidFill>
                  <a:schemeClr val="tx1"/>
                </a:solidFill>
              </a:rPr>
              <a:t>Стратегията за адаптация ще представлява пакет от документи и ще бъде разработена посредством надграждане на събраните и оценени данни в рамковия документ. Цел – да даде цялостен облик на необходимите стратегически дейности, насочени към намаляване уязвимостта на страната ни от последиците от изменението на климата, което ще се постигне чрез:</a:t>
            </a:r>
          </a:p>
          <a:p>
            <a:pPr lvl="3">
              <a:buFont typeface="Courier New" pitchFamily="49" charset="0"/>
              <a:buChar char="o"/>
            </a:pPr>
            <a:r>
              <a:rPr lang="bg-BG" sz="2200" b="1" dirty="0">
                <a:solidFill>
                  <a:schemeClr val="tx1"/>
                </a:solidFill>
              </a:rPr>
              <a:t>формулиране на мерки за адаптация по сектори;</a:t>
            </a:r>
          </a:p>
          <a:p>
            <a:pPr lvl="3">
              <a:buFont typeface="Courier New" pitchFamily="49" charset="0"/>
              <a:buChar char="o"/>
            </a:pPr>
            <a:r>
              <a:rPr lang="bg-BG" sz="2200" b="1" dirty="0">
                <a:solidFill>
                  <a:schemeClr val="tx1"/>
                </a:solidFill>
              </a:rPr>
              <a:t>икономически анализ на предложените </a:t>
            </a:r>
            <a:r>
              <a:rPr lang="bg-BG" sz="2200" b="1" dirty="0" smtClean="0">
                <a:solidFill>
                  <a:schemeClr val="tx1"/>
                </a:solidFill>
              </a:rPr>
              <a:t>мерки.</a:t>
            </a:r>
            <a:endParaRPr lang="bg-BG" sz="2200" b="1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bg-BG" b="1" dirty="0">
                <a:solidFill>
                  <a:schemeClr val="tx1"/>
                </a:solidFill>
              </a:rPr>
              <a:t>Обхват на стратегията – до 2030 г.;</a:t>
            </a:r>
          </a:p>
          <a:p>
            <a:pPr>
              <a:buFont typeface="Wingdings" pitchFamily="2" charset="2"/>
              <a:buChar char="ü"/>
            </a:pPr>
            <a:r>
              <a:rPr lang="bg-BG" b="1" dirty="0">
                <a:solidFill>
                  <a:schemeClr val="tx1"/>
                </a:solidFill>
              </a:rPr>
              <a:t>В разработването на мерките по сектори ще участват компетентните ведомства, неправителственият сектор и научните </a:t>
            </a:r>
            <a:r>
              <a:rPr lang="bg-BG" b="1" dirty="0" smtClean="0">
                <a:solidFill>
                  <a:schemeClr val="tx1"/>
                </a:solidFill>
              </a:rPr>
              <a:t>среди.</a:t>
            </a:r>
          </a:p>
          <a:p>
            <a:pPr lvl="3">
              <a:buFont typeface="Wingdings" panose="05000000000000000000" pitchFamily="2" charset="2"/>
              <a:buChar char="v"/>
            </a:pPr>
            <a:endParaRPr lang="bg-BG" sz="2000" b="1" dirty="0" smtClean="0">
              <a:solidFill>
                <a:schemeClr val="tx1"/>
              </a:solidFill>
            </a:endParaRPr>
          </a:p>
          <a:p>
            <a:pPr marL="914400" lvl="3" indent="0">
              <a:buNone/>
            </a:pPr>
            <a:endParaRPr lang="bg-BG" sz="2000" b="1" dirty="0" smtClean="0">
              <a:solidFill>
                <a:schemeClr val="tx1"/>
              </a:solidFill>
            </a:endParaRPr>
          </a:p>
          <a:p>
            <a:pPr marL="914400" lvl="3" indent="0">
              <a:buNone/>
            </a:pPr>
            <a:endParaRPr lang="bg-BG" sz="2000" b="1" dirty="0" smtClean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z="1800" smtClean="0"/>
              <a:pPr/>
              <a:t>22</a:t>
            </a:fld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95301" y="338328"/>
            <a:ext cx="8748177" cy="1074448"/>
          </a:xfrm>
        </p:spPr>
        <p:txBody>
          <a:bodyPr>
            <a:noAutofit/>
          </a:bodyPr>
          <a:lstStyle/>
          <a:p>
            <a:r>
              <a:rPr lang="bg-BG" sz="3000" dirty="0" smtClean="0">
                <a:solidFill>
                  <a:schemeClr val="tx1"/>
                </a:solidFill>
              </a:rPr>
              <a:t>Изготвяне на Национална стратегия за адаптация към последиците от изменението на климата (чл. 9 ЗОИК) /2/</a:t>
            </a:r>
            <a:endParaRPr lang="bg-BG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74558" y="1700808"/>
            <a:ext cx="8190910" cy="4032448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bg-BG" sz="1800" b="1" dirty="0" smtClean="0">
                <a:solidFill>
                  <a:schemeClr val="tx1"/>
                </a:solidFill>
              </a:rPr>
              <a:t>Основни сектори:</a:t>
            </a:r>
          </a:p>
          <a:p>
            <a:pPr lvl="1">
              <a:buFont typeface="Wingdings" pitchFamily="2" charset="2"/>
              <a:buChar char="ü"/>
            </a:pPr>
            <a:r>
              <a:rPr lang="bg-BG" sz="1800" b="1" dirty="0" smtClean="0">
                <a:solidFill>
                  <a:schemeClr val="tx1"/>
                </a:solidFill>
              </a:rPr>
              <a:t>Селско и горско стопанство;</a:t>
            </a:r>
          </a:p>
          <a:p>
            <a:pPr lvl="1">
              <a:buFont typeface="Wingdings" pitchFamily="2" charset="2"/>
              <a:buChar char="ü"/>
            </a:pPr>
            <a:r>
              <a:rPr lang="bg-BG" sz="1800" b="1" dirty="0" smtClean="0">
                <a:solidFill>
                  <a:schemeClr val="tx1"/>
                </a:solidFill>
              </a:rPr>
              <a:t>Води;	</a:t>
            </a:r>
          </a:p>
          <a:p>
            <a:pPr lvl="1">
              <a:buFont typeface="Wingdings" pitchFamily="2" charset="2"/>
              <a:buChar char="ü"/>
            </a:pPr>
            <a:r>
              <a:rPr lang="bg-BG" sz="1800" b="1" dirty="0" smtClean="0">
                <a:solidFill>
                  <a:schemeClr val="tx1"/>
                </a:solidFill>
              </a:rPr>
              <a:t>Градска среда;</a:t>
            </a:r>
          </a:p>
          <a:p>
            <a:pPr lvl="1">
              <a:buFont typeface="Wingdings" pitchFamily="2" charset="2"/>
              <a:buChar char="ü"/>
            </a:pPr>
            <a:r>
              <a:rPr lang="bg-BG" sz="1800" b="1" dirty="0" smtClean="0">
                <a:solidFill>
                  <a:schemeClr val="tx1"/>
                </a:solidFill>
              </a:rPr>
              <a:t>Строителство, енергетика, транспорт;	</a:t>
            </a:r>
          </a:p>
          <a:p>
            <a:pPr lvl="1">
              <a:buFont typeface="Wingdings" pitchFamily="2" charset="2"/>
              <a:buChar char="ü"/>
            </a:pPr>
            <a:r>
              <a:rPr lang="bg-BG" sz="1800" b="1" dirty="0" smtClean="0">
                <a:solidFill>
                  <a:schemeClr val="tx1"/>
                </a:solidFill>
              </a:rPr>
              <a:t>Адаптация на екосистемите, биоразнообразие, природни ресурси;</a:t>
            </a:r>
          </a:p>
          <a:p>
            <a:pPr lvl="1">
              <a:buFont typeface="Wingdings" pitchFamily="2" charset="2"/>
              <a:buChar char="ü"/>
            </a:pPr>
            <a:r>
              <a:rPr lang="bg-BG" sz="1800" b="1" dirty="0" smtClean="0">
                <a:solidFill>
                  <a:schemeClr val="tx1"/>
                </a:solidFill>
              </a:rPr>
              <a:t>Туризъм;</a:t>
            </a:r>
          </a:p>
          <a:p>
            <a:pPr lvl="1">
              <a:buFont typeface="Wingdings" pitchFamily="2" charset="2"/>
              <a:buChar char="ü"/>
            </a:pPr>
            <a:r>
              <a:rPr lang="bg-BG" sz="1800" b="1" dirty="0" smtClean="0">
                <a:solidFill>
                  <a:schemeClr val="tx1"/>
                </a:solidFill>
              </a:rPr>
              <a:t>Човешко здраве;</a:t>
            </a:r>
          </a:p>
          <a:p>
            <a:pPr lvl="1">
              <a:buFont typeface="Wingdings" pitchFamily="2" charset="2"/>
              <a:buChar char="ü"/>
            </a:pPr>
            <a:r>
              <a:rPr lang="bg-BG" sz="1800" b="1" dirty="0" smtClean="0">
                <a:solidFill>
                  <a:schemeClr val="tx1"/>
                </a:solidFill>
              </a:rPr>
              <a:t>Трансгранични въпроси;</a:t>
            </a:r>
          </a:p>
          <a:p>
            <a:pPr lvl="1">
              <a:buFont typeface="Wingdings" pitchFamily="2" charset="2"/>
              <a:buChar char="ü"/>
            </a:pPr>
            <a:r>
              <a:rPr lang="bg-BG" sz="1800" b="1" dirty="0" smtClean="0">
                <a:solidFill>
                  <a:schemeClr val="tx1"/>
                </a:solidFill>
              </a:rPr>
              <a:t>Застраховане.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bg-BG" sz="1800" b="1" dirty="0" smtClean="0">
                <a:solidFill>
                  <a:schemeClr val="tx1"/>
                </a:solidFill>
              </a:rPr>
              <a:t>Единственият сектор с разработени мерки към момента е сектор „Гори“ – Програма от мерки за адаптиране на горите в Република България и намаляване на негативното влияние на климатичните промени върху тях. Документът е разработен през 2011 г. от Изпълнителна агенция по горите и ще бъде интегриран в НСА.</a:t>
            </a:r>
            <a:endParaRPr lang="en-US" sz="1800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z="1800" smtClean="0"/>
              <a:pPr/>
              <a:t>23</a:t>
            </a:fld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3000" dirty="0">
                <a:solidFill>
                  <a:schemeClr val="tx1"/>
                </a:solidFill>
              </a:rPr>
              <a:t>Изготвяне на Национална стратегия за адаптация към последиците от изменението на климата (чл. 9 ЗОИК) </a:t>
            </a:r>
            <a:r>
              <a:rPr lang="bg-BG" sz="3000" dirty="0" smtClean="0">
                <a:solidFill>
                  <a:schemeClr val="tx1"/>
                </a:solidFill>
              </a:rPr>
              <a:t>/3/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76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52567" y="1772816"/>
            <a:ext cx="8424936" cy="3528392"/>
          </a:xfrm>
        </p:spPr>
        <p:txBody>
          <a:bodyPr>
            <a:normAutofit/>
          </a:bodyPr>
          <a:lstStyle/>
          <a:p>
            <a:pPr>
              <a:buNone/>
            </a:pPr>
            <a:endParaRPr lang="bg-BG" dirty="0" smtClean="0"/>
          </a:p>
          <a:p>
            <a:pPr>
              <a:buNone/>
            </a:pPr>
            <a:endParaRPr lang="bg-BG" dirty="0" smtClean="0"/>
          </a:p>
          <a:p>
            <a:pPr algn="ctr">
              <a:buNone/>
            </a:pPr>
            <a:r>
              <a:rPr lang="bg-BG" sz="4000" b="1" spc="300" dirty="0" smtClean="0">
                <a:solidFill>
                  <a:schemeClr val="accent1">
                    <a:lumMod val="50000"/>
                  </a:schemeClr>
                </a:solidFill>
              </a:rPr>
              <a:t>Благодаря за вниманието!</a:t>
            </a:r>
          </a:p>
          <a:p>
            <a:pPr algn="ctr">
              <a:buNone/>
            </a:pPr>
            <a:endParaRPr lang="bg-BG" sz="1800" b="1" spc="3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buNone/>
            </a:pPr>
            <a:endParaRPr lang="bg-BG" sz="1800" b="1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buNone/>
            </a:pPr>
            <a:endParaRPr lang="bg-BG" sz="1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bg-BG" sz="1600" b="1" dirty="0" smtClean="0">
                <a:solidFill>
                  <a:schemeClr val="accent1">
                    <a:lumMod val="50000"/>
                  </a:schemeClr>
                </a:solidFill>
              </a:rPr>
              <a:t>					Елица Гоцева,</a:t>
            </a:r>
          </a:p>
          <a:p>
            <a:pPr>
              <a:spcBef>
                <a:spcPts val="0"/>
              </a:spcBef>
              <a:buNone/>
            </a:pPr>
            <a:r>
              <a:rPr lang="bg-BG" sz="1600" b="1" dirty="0" smtClean="0">
                <a:solidFill>
                  <a:schemeClr val="accent1">
                    <a:lumMod val="50000"/>
                  </a:schemeClr>
                </a:solidFill>
              </a:rPr>
              <a:t>					държавен експерт в дирекция </a:t>
            </a:r>
          </a:p>
          <a:p>
            <a:pPr>
              <a:spcBef>
                <a:spcPts val="0"/>
              </a:spcBef>
              <a:buNone/>
            </a:pPr>
            <a:r>
              <a:rPr lang="bg-BG" sz="1600" b="1" dirty="0" smtClean="0">
                <a:solidFill>
                  <a:schemeClr val="accent1">
                    <a:lumMod val="50000"/>
                  </a:schemeClr>
                </a:solidFill>
              </a:rPr>
              <a:t>					„Политика по изменение на климата“, </a:t>
            </a:r>
          </a:p>
          <a:p>
            <a:pPr>
              <a:spcBef>
                <a:spcPts val="0"/>
              </a:spcBef>
              <a:buNone/>
            </a:pPr>
            <a:r>
              <a:rPr lang="bg-BG" sz="1600" b="1" dirty="0" smtClean="0">
                <a:solidFill>
                  <a:schemeClr val="accent1">
                    <a:lumMod val="50000"/>
                  </a:schemeClr>
                </a:solidFill>
              </a:rPr>
              <a:t>					Министерство на околната среда и водите</a:t>
            </a:r>
          </a:p>
          <a:p>
            <a:pPr algn="r">
              <a:spcBef>
                <a:spcPts val="0"/>
              </a:spcBef>
              <a:buNone/>
            </a:pPr>
            <a:endParaRPr lang="bg-BG" sz="1800" b="1" spc="3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z="1800" smtClean="0"/>
              <a:pPr/>
              <a:t>24</a:t>
            </a:fld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74560" y="2348880"/>
            <a:ext cx="8025694" cy="3450696"/>
          </a:xfrm>
        </p:spPr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bg-BG" sz="2800" b="1" dirty="0" smtClean="0">
                <a:solidFill>
                  <a:schemeClr val="tx1"/>
                </a:solidFill>
              </a:rPr>
              <a:t>Рамкова </a:t>
            </a:r>
            <a:r>
              <a:rPr lang="bg-BG" sz="2800" b="1" dirty="0">
                <a:solidFill>
                  <a:schemeClr val="tx1"/>
                </a:solidFill>
              </a:rPr>
              <a:t>конвенция на ООН по изменение на климата (РКООНИК</a:t>
            </a:r>
            <a:r>
              <a:rPr lang="bg-BG" sz="2800" b="1" dirty="0" smtClean="0">
                <a:solidFill>
                  <a:schemeClr val="tx1"/>
                </a:solidFill>
              </a:rPr>
              <a:t>) </a:t>
            </a:r>
            <a:r>
              <a:rPr lang="bg-BG" altLang="en-US" sz="2800" b="1" dirty="0">
                <a:solidFill>
                  <a:schemeClr val="tx1"/>
                </a:solidFill>
              </a:rPr>
              <a:t>– ратифицирана и влязла в сила през 1995 г</a:t>
            </a:r>
            <a:r>
              <a:rPr lang="bg-BG" altLang="en-US" sz="2800" b="1" dirty="0" smtClean="0">
                <a:solidFill>
                  <a:schemeClr val="tx1"/>
                </a:solidFill>
              </a:rPr>
              <a:t>.;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bg-BG" altLang="en-US" sz="2800" b="1" dirty="0">
                <a:solidFill>
                  <a:schemeClr val="tx1"/>
                </a:solidFill>
              </a:rPr>
              <a:t>Протокол от Киото – ратифициран през 2002 г., влязъл в сила през 2005 г</a:t>
            </a:r>
            <a:r>
              <a:rPr lang="bg-BG" altLang="en-US" sz="2800" b="1" dirty="0" smtClean="0">
                <a:solidFill>
                  <a:schemeClr val="tx1"/>
                </a:solidFill>
              </a:rPr>
              <a:t>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bg-BG" sz="2800" b="1" dirty="0" smtClean="0">
                <a:solidFill>
                  <a:schemeClr val="tx1"/>
                </a:solidFill>
              </a:rPr>
              <a:t>Национална цел - общите </a:t>
            </a:r>
            <a:r>
              <a:rPr lang="bg-BG" sz="2800" b="1" dirty="0">
                <a:solidFill>
                  <a:schemeClr val="tx1"/>
                </a:solidFill>
              </a:rPr>
              <a:t>емисии на парникови газове в периода 2008-2012 г. </a:t>
            </a:r>
            <a:r>
              <a:rPr lang="bg-BG" sz="2800" b="1" dirty="0" smtClean="0">
                <a:solidFill>
                  <a:schemeClr val="tx1"/>
                </a:solidFill>
              </a:rPr>
              <a:t>да се намалят с </a:t>
            </a:r>
            <a:r>
              <a:rPr lang="bg-BG" sz="2800" b="1" dirty="0">
                <a:solidFill>
                  <a:schemeClr val="tx1"/>
                </a:solidFill>
              </a:rPr>
              <a:t>8% в сравнение с базовата за страната 1988 г. </a:t>
            </a:r>
            <a:endParaRPr lang="bg-BG" altLang="en-US" sz="2600" b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endParaRPr lang="bg-BG" altLang="en-US" dirty="0"/>
          </a:p>
          <a:p>
            <a:pPr>
              <a:buFont typeface="Wingdings" panose="05000000000000000000" pitchFamily="2" charset="2"/>
              <a:buChar char="v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z="1800" smtClean="0"/>
              <a:pPr/>
              <a:t>3</a:t>
            </a:fld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 smtClean="0">
                <a:solidFill>
                  <a:schemeClr val="tx1"/>
                </a:solidFill>
              </a:rPr>
              <a:t>Международни договорености (1)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69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bg-BG" b="1" dirty="0" smtClean="0">
                <a:solidFill>
                  <a:schemeClr val="tx1"/>
                </a:solidFill>
              </a:rPr>
              <a:t>Споразумение от Доха (18-та Конференция на страните по РКООНИК, 2012 г.) – прие се продължаване действието на </a:t>
            </a:r>
            <a:r>
              <a:rPr lang="bg-BG" b="1" dirty="0">
                <a:solidFill>
                  <a:schemeClr val="tx1"/>
                </a:solidFill>
              </a:rPr>
              <a:t>Протокола от Киото </a:t>
            </a:r>
            <a:r>
              <a:rPr lang="bg-BG" b="1" dirty="0" smtClean="0">
                <a:solidFill>
                  <a:schemeClr val="tx1"/>
                </a:solidFill>
              </a:rPr>
              <a:t>за периода 2013 - 2020 </a:t>
            </a:r>
            <a:r>
              <a:rPr lang="bg-BG" b="1" dirty="0">
                <a:solidFill>
                  <a:schemeClr val="tx1"/>
                </a:solidFill>
              </a:rPr>
              <a:t>г</a:t>
            </a:r>
            <a:r>
              <a:rPr lang="bg-BG" b="1" dirty="0" smtClean="0">
                <a:solidFill>
                  <a:schemeClr val="tx1"/>
                </a:solidFill>
              </a:rPr>
              <a:t>. Общата </a:t>
            </a:r>
            <a:r>
              <a:rPr lang="bg-BG" b="1" dirty="0">
                <a:solidFill>
                  <a:schemeClr val="tx1"/>
                </a:solidFill>
              </a:rPr>
              <a:t>цел на ЕС </a:t>
            </a:r>
            <a:r>
              <a:rPr lang="bg-BG" b="1" dirty="0" smtClean="0">
                <a:solidFill>
                  <a:schemeClr val="tx1"/>
                </a:solidFill>
              </a:rPr>
              <a:t>е </a:t>
            </a:r>
            <a:r>
              <a:rPr lang="bg-BG" b="1" dirty="0">
                <a:solidFill>
                  <a:schemeClr val="tx1"/>
                </a:solidFill>
              </a:rPr>
              <a:t>редукция на емисиите с 20 % спрямо нивата им от 1990 г. Целта </a:t>
            </a:r>
            <a:r>
              <a:rPr lang="bg-BG" b="1" dirty="0" smtClean="0">
                <a:solidFill>
                  <a:schemeClr val="tx1"/>
                </a:solidFill>
              </a:rPr>
              <a:t>ще се </a:t>
            </a:r>
            <a:r>
              <a:rPr lang="bg-BG" b="1" dirty="0">
                <a:solidFill>
                  <a:schemeClr val="tx1"/>
                </a:solidFill>
              </a:rPr>
              <a:t>изпълнява съвместно и въз основа на „вътрешно“ разпределение на усилията между държавите-членки, базирано на законодателния пакет „Климат и Енергетика</a:t>
            </a:r>
            <a:r>
              <a:rPr lang="bg-BG" b="1" dirty="0" smtClean="0">
                <a:solidFill>
                  <a:schemeClr val="tx1"/>
                </a:solidFill>
              </a:rPr>
              <a:t>“.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z="1800" smtClean="0"/>
              <a:pPr/>
              <a:t>4</a:t>
            </a:fld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>
                <a:solidFill>
                  <a:schemeClr val="tx1"/>
                </a:solidFill>
              </a:rPr>
              <a:t>Международни договорености </a:t>
            </a:r>
            <a:r>
              <a:rPr lang="bg-BG" dirty="0" smtClean="0">
                <a:solidFill>
                  <a:schemeClr val="tx1"/>
                </a:solidFill>
              </a:rPr>
              <a:t>(2)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2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bg-BG" altLang="en-US" sz="2800" b="1" dirty="0">
                <a:solidFill>
                  <a:schemeClr val="tx1"/>
                </a:solidFill>
              </a:rPr>
              <a:t>Законодателен пакет </a:t>
            </a:r>
            <a:r>
              <a:rPr lang="bg-BG" altLang="en-US" sz="2800" b="1" dirty="0" smtClean="0">
                <a:solidFill>
                  <a:schemeClr val="tx1"/>
                </a:solidFill>
              </a:rPr>
              <a:t>„Климат-Енергетика“ – има за цел до 2020 г. да се постигне: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bg-BG" sz="2400" b="1" dirty="0">
                <a:solidFill>
                  <a:schemeClr val="tx1"/>
                </a:solidFill>
              </a:rPr>
              <a:t>20 % намаляване на емисиите на парникови газове спрямо </a:t>
            </a:r>
            <a:r>
              <a:rPr lang="bg-BG" sz="2400" b="1" dirty="0" smtClean="0">
                <a:solidFill>
                  <a:schemeClr val="tx1"/>
                </a:solidFill>
              </a:rPr>
              <a:t>нивата им от 1990 г.;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bg-BG" sz="2400" b="1" dirty="0" smtClean="0">
                <a:solidFill>
                  <a:schemeClr val="tx1"/>
                </a:solidFill>
              </a:rPr>
              <a:t>20 % дял на енергията от </a:t>
            </a:r>
            <a:r>
              <a:rPr lang="bg-BG" sz="2400" b="1" dirty="0" err="1" smtClean="0">
                <a:solidFill>
                  <a:schemeClr val="tx1"/>
                </a:solidFill>
              </a:rPr>
              <a:t>възобновяеми</a:t>
            </a:r>
            <a:r>
              <a:rPr lang="bg-BG" sz="2400" b="1" dirty="0" smtClean="0">
                <a:solidFill>
                  <a:schemeClr val="tx1"/>
                </a:solidFill>
              </a:rPr>
              <a:t> източници в общото потребление на енергия в ЕС, включително 10 % дял на </a:t>
            </a:r>
            <a:r>
              <a:rPr lang="bg-BG" sz="2400" b="1" dirty="0" err="1" smtClean="0">
                <a:solidFill>
                  <a:schemeClr val="tx1"/>
                </a:solidFill>
              </a:rPr>
              <a:t>биогоривата</a:t>
            </a:r>
            <a:r>
              <a:rPr lang="bg-BG" sz="2400" b="1" dirty="0" smtClean="0">
                <a:solidFill>
                  <a:schemeClr val="tx1"/>
                </a:solidFill>
              </a:rPr>
              <a:t> в транспорта;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bg-BG" sz="2400" b="1" dirty="0" smtClean="0">
                <a:solidFill>
                  <a:schemeClr val="tx1"/>
                </a:solidFill>
              </a:rPr>
              <a:t>20 % увеличаване на енергийната ефективност</a:t>
            </a:r>
            <a:r>
              <a:rPr lang="bg-BG" sz="2400" b="1" dirty="0">
                <a:solidFill>
                  <a:schemeClr val="tx1"/>
                </a:solidFill>
              </a:rPr>
              <a:t>. </a:t>
            </a:r>
            <a:endParaRPr lang="bg-BG" altLang="en-US" sz="2400" b="1" dirty="0" smtClean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z="1800" smtClean="0"/>
              <a:pPr/>
              <a:t>5</a:t>
            </a:fld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altLang="en-US" b="1" dirty="0">
                <a:solidFill>
                  <a:schemeClr val="tx1"/>
                </a:solidFill>
              </a:rPr>
              <a:t>Законодателство на Европейския </a:t>
            </a:r>
            <a:r>
              <a:rPr lang="bg-BG" altLang="en-US" b="1" dirty="0" smtClean="0">
                <a:solidFill>
                  <a:schemeClr val="tx1"/>
                </a:solidFill>
              </a:rPr>
              <a:t>съюз (1)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64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6549" y="1844824"/>
            <a:ext cx="8190910" cy="4392488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bg-BG" altLang="en-US" b="1" dirty="0" smtClean="0">
                <a:solidFill>
                  <a:schemeClr val="tx1"/>
                </a:solidFill>
              </a:rPr>
              <a:t>Европейска схема за търговия с емисии (ЕСТЕ) – основен инструмент за намаляване на емисиите</a:t>
            </a:r>
            <a:r>
              <a:rPr lang="en-US" altLang="en-US" b="1" dirty="0" smtClean="0">
                <a:solidFill>
                  <a:schemeClr val="tx1"/>
                </a:solidFill>
              </a:rPr>
              <a:t> </a:t>
            </a:r>
            <a:r>
              <a:rPr lang="ru-RU" altLang="en-US" b="1" dirty="0" smtClean="0">
                <a:solidFill>
                  <a:schemeClr val="tx1"/>
                </a:solidFill>
              </a:rPr>
              <a:t>(Директива 2003/87/ЕС, Директива 2004/101/ЕС, Директива 2008/101/EC, Директива 2009/29/ЕС</a:t>
            </a:r>
            <a:r>
              <a:rPr lang="bg-BG" altLang="en-US" b="1" dirty="0" smtClean="0">
                <a:solidFill>
                  <a:schemeClr val="tx1"/>
                </a:solidFill>
              </a:rPr>
              <a:t>, решения и регламенти във връзка с прилагането на ЕСТЕ). </a:t>
            </a:r>
            <a:r>
              <a:rPr lang="bg-BG" b="1" dirty="0" smtClean="0">
                <a:solidFill>
                  <a:schemeClr val="tx1"/>
                </a:solidFill>
              </a:rPr>
              <a:t>ЕСТЕ е пазарен механизъм на Общността, установен през 2005 г., за стимулиране на инвестициите в производство с ниски нива на въглеродните емисии. Схемата функционира на принципа „определи таван и търгувай” („cap and </a:t>
            </a:r>
            <a:r>
              <a:rPr lang="bg-BG" b="1" dirty="0" err="1" smtClean="0">
                <a:solidFill>
                  <a:schemeClr val="tx1"/>
                </a:solidFill>
              </a:rPr>
              <a:t>trade</a:t>
            </a:r>
            <a:r>
              <a:rPr lang="bg-BG" b="1" dirty="0" smtClean="0">
                <a:solidFill>
                  <a:schemeClr val="tx1"/>
                </a:solidFill>
              </a:rPr>
              <a:t>”). От 1 януари 2012 г. в ЕСТЕ са включени и авиационните дейности;</a:t>
            </a:r>
            <a:endParaRPr lang="bg-BG" altLang="en-US" b="1" dirty="0" smtClean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bg-BG" b="1" dirty="0" smtClean="0">
                <a:solidFill>
                  <a:schemeClr val="tx1"/>
                </a:solidFill>
              </a:rPr>
              <a:t>Национални </a:t>
            </a:r>
            <a:r>
              <a:rPr lang="bg-BG" b="1" dirty="0">
                <a:solidFill>
                  <a:schemeClr val="tx1"/>
                </a:solidFill>
              </a:rPr>
              <a:t>цели за намаляване на емисиите на парникови газове (диференцирани тавани на емисиите) за секторите, които не попадат в обхвата на ЕСТЕ (транспорт, строителство, селско стопанство, отпадъци) – Решение № 406/2009/ЕО (Решение за разпределение на усилията</a:t>
            </a:r>
            <a:r>
              <a:rPr lang="bg-BG" b="1" dirty="0" smtClean="0">
                <a:solidFill>
                  <a:schemeClr val="tx1"/>
                </a:solidFill>
              </a:rPr>
              <a:t>).</a:t>
            </a:r>
            <a:endParaRPr lang="ru-RU" altLang="en-US" b="1" dirty="0" smtClean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z="1800" smtClean="0"/>
              <a:pPr/>
              <a:t>6</a:t>
            </a:fld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altLang="en-US" b="1" dirty="0">
                <a:solidFill>
                  <a:schemeClr val="tx1"/>
                </a:solidFill>
              </a:rPr>
              <a:t>Законодателство на Европейския съюз </a:t>
            </a:r>
            <a:r>
              <a:rPr lang="bg-BG" altLang="en-US" b="1" dirty="0" smtClean="0">
                <a:solidFill>
                  <a:schemeClr val="tx1"/>
                </a:solidFill>
              </a:rPr>
              <a:t>(2)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94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74558" y="2348880"/>
            <a:ext cx="8112901" cy="388843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bg-BG" b="1" dirty="0" smtClean="0">
                <a:solidFill>
                  <a:schemeClr val="tx1"/>
                </a:solidFill>
              </a:rPr>
              <a:t>Министърът на околната среда и водите е компетентният орган по цялостното провеждане на държавната политика по ограничаване изменението на климата;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bg-BG" b="1" dirty="0">
                <a:solidFill>
                  <a:schemeClr val="tx1"/>
                </a:solidFill>
              </a:rPr>
              <a:t> </a:t>
            </a:r>
            <a:r>
              <a:rPr lang="bg-BG" b="1" dirty="0" smtClean="0">
                <a:solidFill>
                  <a:schemeClr val="tx1"/>
                </a:solidFill>
              </a:rPr>
              <a:t>Дирекция „Политика по изменение на климата“ –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bg-BG" b="1" dirty="0" smtClean="0">
                <a:solidFill>
                  <a:schemeClr val="tx1"/>
                </a:solidFill>
              </a:rPr>
              <a:t>отдел „Международни механизми за търговия с емисии“ („ММТЕ“);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bg-BG" b="1" dirty="0">
                <a:solidFill>
                  <a:schemeClr val="tx1"/>
                </a:solidFill>
              </a:rPr>
              <a:t>о</a:t>
            </a:r>
            <a:r>
              <a:rPr lang="bg-BG" b="1" dirty="0" smtClean="0">
                <a:solidFill>
                  <a:schemeClr val="tx1"/>
                </a:solidFill>
              </a:rPr>
              <a:t>тдел „Прилагане на европейска политика по изменение на климата“ („ПЕПИК“).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406939" y="6237315"/>
            <a:ext cx="1258645" cy="365125"/>
          </a:xfrm>
        </p:spPr>
        <p:txBody>
          <a:bodyPr/>
          <a:lstStyle/>
          <a:p>
            <a:fld id="{DF6DCFB7-E424-4BEB-B767-220273A34916}" type="slidenum">
              <a:rPr lang="en-US" sz="1800" smtClean="0"/>
              <a:pPr/>
              <a:t>7</a:t>
            </a:fld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>
                <a:solidFill>
                  <a:schemeClr val="tx1"/>
                </a:solidFill>
              </a:rPr>
              <a:t>Национален компетентен </a:t>
            </a:r>
            <a:r>
              <a:rPr lang="bg-BG" dirty="0" smtClean="0">
                <a:solidFill>
                  <a:schemeClr val="tx1"/>
                </a:solidFill>
              </a:rPr>
              <a:t>орган (1)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10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6549" y="1412776"/>
            <a:ext cx="8190910" cy="3888432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bg-BG" sz="2000" b="1" u="sng" dirty="0" smtClean="0">
                <a:solidFill>
                  <a:schemeClr val="tx1"/>
                </a:solidFill>
              </a:rPr>
              <a:t>Министърът на околната среда и водите: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bg-BG" sz="1900" b="1" dirty="0" smtClean="0">
                <a:solidFill>
                  <a:schemeClr val="tx1"/>
                </a:solidFill>
              </a:rPr>
              <a:t>изготвя </a:t>
            </a:r>
            <a:r>
              <a:rPr lang="bg-BG" sz="1900" b="1" dirty="0">
                <a:solidFill>
                  <a:schemeClr val="tx1"/>
                </a:solidFill>
              </a:rPr>
              <a:t>Национален план за действие в областта на изменение на </a:t>
            </a:r>
            <a:r>
              <a:rPr lang="bg-BG" sz="1900" b="1" dirty="0" smtClean="0">
                <a:solidFill>
                  <a:schemeClr val="tx1"/>
                </a:solidFill>
              </a:rPr>
              <a:t>климата съвместно </a:t>
            </a:r>
            <a:r>
              <a:rPr lang="bg-BG" sz="1900" b="1" dirty="0">
                <a:solidFill>
                  <a:schemeClr val="tx1"/>
                </a:solidFill>
              </a:rPr>
              <a:t>с компетентните </a:t>
            </a:r>
            <a:r>
              <a:rPr lang="bg-BG" sz="1900" b="1" dirty="0" smtClean="0">
                <a:solidFill>
                  <a:schemeClr val="tx1"/>
                </a:solidFill>
              </a:rPr>
              <a:t>за съответните сектори министри;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bg-BG" sz="1900" b="1" dirty="0">
                <a:solidFill>
                  <a:schemeClr val="tx1"/>
                </a:solidFill>
              </a:rPr>
              <a:t>подпомага </a:t>
            </a:r>
            <a:r>
              <a:rPr lang="bg-BG" sz="1900" b="1" dirty="0" smtClean="0">
                <a:solidFill>
                  <a:schemeClr val="tx1"/>
                </a:solidFill>
              </a:rPr>
              <a:t>компетентните министри </a:t>
            </a:r>
            <a:r>
              <a:rPr lang="bg-BG" sz="1900" b="1" dirty="0">
                <a:solidFill>
                  <a:schemeClr val="tx1"/>
                </a:solidFill>
              </a:rPr>
              <a:t>при изготвянето на </a:t>
            </a:r>
            <a:r>
              <a:rPr lang="bg-BG" sz="1900" b="1" dirty="0" smtClean="0">
                <a:solidFill>
                  <a:schemeClr val="tx1"/>
                </a:solidFill>
              </a:rPr>
              <a:t>мерките </a:t>
            </a:r>
            <a:r>
              <a:rPr lang="bg-BG" sz="1900" b="1" dirty="0">
                <a:solidFill>
                  <a:schemeClr val="tx1"/>
                </a:solidFill>
              </a:rPr>
              <a:t>за адаптация на съответния сектор към последиците от изменението на </a:t>
            </a:r>
            <a:r>
              <a:rPr lang="bg-BG" sz="1900" b="1" dirty="0" smtClean="0">
                <a:solidFill>
                  <a:schemeClr val="tx1"/>
                </a:solidFill>
              </a:rPr>
              <a:t>климата;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bg-BG" sz="1900" b="1" dirty="0" smtClean="0">
                <a:solidFill>
                  <a:schemeClr val="tx1"/>
                </a:solidFill>
              </a:rPr>
              <a:t>компетентен орган по прилагане на ЕСТЕ;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bg-BG" sz="1900" b="1" dirty="0" smtClean="0">
                <a:solidFill>
                  <a:schemeClr val="tx1"/>
                </a:solidFill>
              </a:rPr>
              <a:t>изпълнява функциите на национален тръжен продавач при търговете на квоти за емисии на парникови газове;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sz="1900" b="1" dirty="0" smtClean="0">
                <a:solidFill>
                  <a:schemeClr val="tx1"/>
                </a:solidFill>
              </a:rPr>
              <a:t>контролира докладването на националната инвентаризация на емисиите на парникови газове по РКО</a:t>
            </a:r>
            <a:r>
              <a:rPr lang="bg-BG" sz="1900" b="1" dirty="0" smtClean="0">
                <a:solidFill>
                  <a:schemeClr val="tx1"/>
                </a:solidFill>
              </a:rPr>
              <a:t>О</a:t>
            </a:r>
            <a:r>
              <a:rPr lang="ru-RU" sz="1900" b="1" dirty="0" smtClean="0">
                <a:solidFill>
                  <a:schemeClr val="tx1"/>
                </a:solidFill>
              </a:rPr>
              <a:t>НИК и Протокола от Киото;</a:t>
            </a:r>
            <a:endParaRPr lang="bg-BG" sz="1900" b="1" dirty="0" smtClean="0">
              <a:solidFill>
                <a:schemeClr val="tx1"/>
              </a:solidFill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bg-BG" sz="1900" b="1" dirty="0" smtClean="0">
                <a:solidFill>
                  <a:schemeClr val="tx1"/>
                </a:solidFill>
              </a:rPr>
              <a:t>контролира мониторинга и докладването на емисиите на парникови газове и друга информация, свързана с изменението на климата до Европейската комисия; </a:t>
            </a:r>
            <a:endParaRPr lang="bg-BG" sz="1900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z="1800" smtClean="0"/>
              <a:pPr/>
              <a:t>8</a:t>
            </a:fld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>
                <a:solidFill>
                  <a:schemeClr val="tx1"/>
                </a:solidFill>
              </a:rPr>
              <a:t>Национален компетентен орган </a:t>
            </a:r>
            <a:r>
              <a:rPr lang="bg-BG" dirty="0" smtClean="0">
                <a:solidFill>
                  <a:schemeClr val="tx1"/>
                </a:solidFill>
              </a:rPr>
              <a:t>(2)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73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6549" y="2204864"/>
            <a:ext cx="8190910" cy="3816424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bg-BG" sz="2500" b="1" u="sng" dirty="0" smtClean="0">
                <a:solidFill>
                  <a:schemeClr val="tx1"/>
                </a:solidFill>
              </a:rPr>
              <a:t>Изпълнителният директор на Изпълнителната агенция по околна среда: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bg-BG" sz="2500" b="1" dirty="0" smtClean="0">
                <a:solidFill>
                  <a:schemeClr val="tx1"/>
                </a:solidFill>
              </a:rPr>
              <a:t>издава, преразглежда, актуализира и отменя разрешителните за емисии на парникови газове;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bg-BG" sz="2500" b="1" dirty="0" smtClean="0">
                <a:solidFill>
                  <a:schemeClr val="tx1"/>
                </a:solidFill>
              </a:rPr>
              <a:t>одобрява, преразглежда и актуализира плана за мониторинг на годишните емисии и данните за тонкилометрите от авиационни оператори;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bg-BG" sz="2500" b="1" dirty="0" smtClean="0">
                <a:solidFill>
                  <a:schemeClr val="tx1"/>
                </a:solidFill>
              </a:rPr>
              <a:t>извършва и докладва националната инвентаризация на емисиите на парникови газове по РКООНИК и Протокола от Киото;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bg-BG" sz="2500" b="1" dirty="0" smtClean="0">
                <a:solidFill>
                  <a:schemeClr val="tx1"/>
                </a:solidFill>
              </a:rPr>
              <a:t>изпълнява функциите на национален администратор, управляващ Националния регистър за търговия с квоти за емисии на парникови газове (НРТКЕПГ);</a:t>
            </a:r>
          </a:p>
          <a:p>
            <a:pPr>
              <a:buFont typeface="Wingdings" panose="05000000000000000000" pitchFamily="2" charset="2"/>
              <a:buChar char="v"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CFB7-E424-4BEB-B767-220273A34916}" type="slidenum">
              <a:rPr lang="en-US" sz="1800" smtClean="0"/>
              <a:pPr/>
              <a:t>9</a:t>
            </a:fld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>
                <a:solidFill>
                  <a:schemeClr val="tx1"/>
                </a:solidFill>
              </a:rPr>
              <a:t>Национален компетентен орган </a:t>
            </a:r>
            <a:r>
              <a:rPr lang="bg-BG" dirty="0" smtClean="0">
                <a:solidFill>
                  <a:schemeClr val="tx1"/>
                </a:solidFill>
              </a:rPr>
              <a:t>(3)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44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706</TotalTime>
  <Words>2356</Words>
  <Application>Microsoft Office PowerPoint</Application>
  <PresentationFormat>A4 Paper (210x297 mm)</PresentationFormat>
  <Paragraphs>181</Paragraphs>
  <Slides>24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Waveform</vt:lpstr>
      <vt:lpstr>НАЦИОНАЛНА ПОЛИТИКА ПО ИЗМЕНЕНИЕ НА КЛИМАТА</vt:lpstr>
      <vt:lpstr>Съдържание:</vt:lpstr>
      <vt:lpstr>Международни договорености (1)</vt:lpstr>
      <vt:lpstr>Международни договорености (2)</vt:lpstr>
      <vt:lpstr>Законодателство на Европейския съюз (1)</vt:lpstr>
      <vt:lpstr>Законодателство на Европейския съюз (2)</vt:lpstr>
      <vt:lpstr>Национален компетентен орган (1)</vt:lpstr>
      <vt:lpstr>Национален компетентен орган (2)</vt:lpstr>
      <vt:lpstr>Национален компетентен орган (3)</vt:lpstr>
      <vt:lpstr>Закон за ограничаване изменението на климата (обн. ДВ, бр.22 от 11.03.2014 г.)</vt:lpstr>
      <vt:lpstr>Интегриране на политиката по изменение на климата в секторните и интегрирани политики – чл. 4 ЗОИК</vt:lpstr>
      <vt:lpstr>Национален експертен съвет по изменение на климата – чл. 3, ал. 4 ЗОИК</vt:lpstr>
      <vt:lpstr>Национална инвентаризация на емисии на парникови газове (чл. 11-15 ЗОИК)</vt:lpstr>
      <vt:lpstr>Международна търговия с Предписани емисионни единици (чл. 16-27 ЗОИК)</vt:lpstr>
      <vt:lpstr>Процес на осъществяване на международната търговия с ПЕЕ</vt:lpstr>
      <vt:lpstr>Механизъм съвместно изпълнение  (чл. 28-29 ЗОИК)</vt:lpstr>
      <vt:lpstr>Европейска схема за търговия с емисии (ЕСТЕ) – Глава IV ЗОИК </vt:lpstr>
      <vt:lpstr>Търгове с квоти за емисии на парникови газове (чл. 52-58 ЗОИК)</vt:lpstr>
      <vt:lpstr>Използване на приходите от продажбата на квоти чрез търг (чл. 56-58 ЗОИК)</vt:lpstr>
      <vt:lpstr>Трети национален план за действие по изменение на климата 2013 – 2020 г. (чл.8 ЗОИК)</vt:lpstr>
      <vt:lpstr>Изготвяне на Национална стратегия за адаптация към последиците от изменението на климата (чл. 9 ЗОИК) /1/</vt:lpstr>
      <vt:lpstr>Изготвяне на Национална стратегия за адаптация към последиците от изменението на климата (чл. 9 ЗОИК) /2/</vt:lpstr>
      <vt:lpstr>Изготвяне на Национална стратегия за адаптация към последиците от изменението на климата (чл. 9 ЗОИК) /3/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EGotseva</dc:creator>
  <cp:lastModifiedBy>EGotseva</cp:lastModifiedBy>
  <cp:revision>149</cp:revision>
  <cp:lastPrinted>2014-09-23T11:29:40Z</cp:lastPrinted>
  <dcterms:created xsi:type="dcterms:W3CDTF">2014-09-19T10:32:42Z</dcterms:created>
  <dcterms:modified xsi:type="dcterms:W3CDTF">2014-09-23T13:06:51Z</dcterms:modified>
</cp:coreProperties>
</file>