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57" r:id="rId5"/>
    <p:sldId id="263" r:id="rId6"/>
    <p:sldId id="258" r:id="rId7"/>
    <p:sldId id="259" r:id="rId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32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408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8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66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0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081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95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870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8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12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390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F7D38-B986-4133-8A08-841FD8C552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DEB7F-61E1-4B1A-A646-CD6B9BA29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9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058719"/>
          </a:xfrm>
        </p:spPr>
        <p:txBody>
          <a:bodyPr>
            <a:normAutofit/>
          </a:bodyPr>
          <a:lstStyle/>
          <a:p>
            <a:pPr algn="l"/>
            <a:r>
              <a:rPr lang="bg-BG" sz="2800" b="1" dirty="0"/>
              <a:t>Агенция за Регионално Развитие на </a:t>
            </a:r>
            <a:r>
              <a:rPr lang="bg-BG" sz="2800" b="1" dirty="0" smtClean="0"/>
              <a:t>Рила</a:t>
            </a:r>
            <a:endParaRPr lang="en-US" sz="2800" b="1" strike="sngStrike" dirty="0"/>
          </a:p>
        </p:txBody>
      </p:sp>
      <p:sp>
        <p:nvSpPr>
          <p:cNvPr id="13" name="Subtitle 12"/>
          <p:cNvSpPr>
            <a:spLocks noGrp="1"/>
          </p:cNvSpPr>
          <p:nvPr>
            <p:ph type="subTitle" idx="1"/>
          </p:nvPr>
        </p:nvSpPr>
        <p:spPr>
          <a:xfrm>
            <a:off x="1652337" y="327801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bg-BG" sz="2000" b="1" dirty="0" smtClean="0">
                <a:latin typeface="+mj-lt"/>
              </a:rPr>
              <a:t>Основни стратегически приоритети</a:t>
            </a:r>
          </a:p>
          <a:p>
            <a:pPr algn="l"/>
            <a:r>
              <a:rPr lang="bg-BG" sz="2000" b="1" dirty="0" smtClean="0">
                <a:latin typeface="+mj-lt"/>
              </a:rPr>
              <a:t>Цели</a:t>
            </a:r>
            <a:endParaRPr lang="bg-BG" sz="2000" b="1" dirty="0">
              <a:latin typeface="+mj-lt"/>
            </a:endParaRPr>
          </a:p>
          <a:p>
            <a:pPr algn="l"/>
            <a:r>
              <a:rPr lang="bg-BG" sz="2000" b="1" dirty="0">
                <a:latin typeface="+mj-lt"/>
              </a:rPr>
              <a:t>Послания към местната общност</a:t>
            </a:r>
          </a:p>
          <a:p>
            <a:endParaRPr lang="bg-BG" dirty="0" smtClean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1652337" y="3181082"/>
            <a:ext cx="90156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0" y="-1"/>
            <a:ext cx="5204657" cy="12192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83150" cy="22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0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277" y="4723005"/>
            <a:ext cx="2702032" cy="223802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1164388"/>
            <a:ext cx="10515600" cy="526300"/>
          </a:xfrm>
        </p:spPr>
        <p:txBody>
          <a:bodyPr>
            <a:normAutofit/>
          </a:bodyPr>
          <a:lstStyle/>
          <a:p>
            <a:r>
              <a:rPr lang="ru-RU" sz="2400" b="1" dirty="0"/>
              <a:t>Цели на Агенция за регионално развитие на Рила</a:t>
            </a:r>
            <a:endParaRPr lang="en-US" sz="24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26168" y="1745596"/>
            <a:ext cx="6322453" cy="4351338"/>
          </a:xfrm>
        </p:spPr>
        <p:txBody>
          <a:bodyPr/>
          <a:lstStyle/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>
                <a:latin typeface="+mj-lt"/>
              </a:rPr>
              <a:t>Да стимулира </a:t>
            </a:r>
            <a:r>
              <a:rPr lang="ru-RU" sz="1400" b="1" dirty="0">
                <a:latin typeface="+mj-lt"/>
              </a:rPr>
              <a:t>социално-икономическото развитие </a:t>
            </a:r>
            <a:r>
              <a:rPr lang="ru-RU" sz="1400" dirty="0">
                <a:latin typeface="+mj-lt"/>
              </a:rPr>
              <a:t>на региона 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>
                <a:latin typeface="+mj-lt"/>
              </a:rPr>
              <a:t>Да подпомага </a:t>
            </a:r>
            <a:r>
              <a:rPr lang="ru-RU" sz="1400" b="1" dirty="0">
                <a:latin typeface="+mj-lt"/>
              </a:rPr>
              <a:t>устойчивото развитие на туризма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>
                <a:latin typeface="+mj-lt"/>
              </a:rPr>
              <a:t>Да работи за подобряването на </a:t>
            </a:r>
            <a:r>
              <a:rPr lang="ru-RU" sz="1400" b="1" dirty="0">
                <a:latin typeface="+mj-lt"/>
              </a:rPr>
              <a:t>качеството на живот 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>
                <a:latin typeface="+mj-lt"/>
              </a:rPr>
              <a:t>Да работи за създаването на </a:t>
            </a:r>
            <a:r>
              <a:rPr lang="ru-RU" sz="1400" b="1" dirty="0">
                <a:latin typeface="+mj-lt"/>
              </a:rPr>
              <a:t>нови работни места</a:t>
            </a:r>
            <a:r>
              <a:rPr lang="ru-RU" sz="1400" dirty="0">
                <a:latin typeface="+mj-lt"/>
              </a:rPr>
              <a:t> и намаляване на негативните ефекти от демографската криза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>
                <a:latin typeface="+mj-lt"/>
              </a:rPr>
              <a:t>Да работи за </a:t>
            </a:r>
            <a:r>
              <a:rPr lang="ru-RU" sz="1400" b="1" dirty="0">
                <a:latin typeface="+mj-lt"/>
              </a:rPr>
              <a:t>подобряване на инвестиционната среда 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>
                <a:latin typeface="+mj-lt"/>
              </a:rPr>
              <a:t>Да подобрява възможностите за </a:t>
            </a:r>
            <a:r>
              <a:rPr lang="ru-RU" sz="1400" b="1" dirty="0">
                <a:latin typeface="+mj-lt"/>
              </a:rPr>
              <a:t>развитие на малкия и средния бизнес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>
                <a:latin typeface="+mj-lt"/>
              </a:rPr>
              <a:t>Да работи за </a:t>
            </a:r>
            <a:r>
              <a:rPr lang="ru-RU" sz="1400" b="1" dirty="0">
                <a:latin typeface="+mj-lt"/>
              </a:rPr>
              <a:t>преодоляване на разликата в икономическото развитие на планинските общини  </a:t>
            </a:r>
            <a:r>
              <a:rPr lang="ru-RU" sz="1400" dirty="0">
                <a:latin typeface="+mj-lt"/>
              </a:rPr>
              <a:t>в сравнение с други общини в страната и Европа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2337" cy="11643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0" y="-1"/>
            <a:ext cx="5204657" cy="121929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538" y="1667528"/>
            <a:ext cx="3640427" cy="24231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801" y="4202664"/>
            <a:ext cx="3635164" cy="24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1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49" y="-2"/>
            <a:ext cx="5204657" cy="1219297"/>
          </a:xfrm>
          <a:prstGeom prst="rect">
            <a:avLst/>
          </a:prstGeom>
        </p:spPr>
      </p:pic>
      <p:pic>
        <p:nvPicPr>
          <p:cNvPr id="14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2337" cy="11643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0" y="-1"/>
            <a:ext cx="5204657" cy="12192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527" y="4666502"/>
            <a:ext cx="3094797" cy="203340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1967" y="4697732"/>
            <a:ext cx="3572286" cy="20021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96" y="4697732"/>
            <a:ext cx="3094797" cy="2002174"/>
          </a:xfrm>
          <a:prstGeom prst="rect">
            <a:avLst/>
          </a:prstGeom>
        </p:spPr>
      </p:pic>
      <p:sp>
        <p:nvSpPr>
          <p:cNvPr id="21" name="Title 4"/>
          <p:cNvSpPr txBox="1">
            <a:spLocks/>
          </p:cNvSpPr>
          <p:nvPr/>
        </p:nvSpPr>
        <p:spPr>
          <a:xfrm>
            <a:off x="838200" y="1164388"/>
            <a:ext cx="10515600" cy="52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/>
              <a:t>Основни стратегически приоритети в работата на АРРР</a:t>
            </a:r>
            <a:endParaRPr lang="en-US" sz="2400" b="1" dirty="0"/>
          </a:p>
        </p:txBody>
      </p:sp>
      <p:sp>
        <p:nvSpPr>
          <p:cNvPr id="22" name="Content Placeholder 5"/>
          <p:cNvSpPr txBox="1">
            <a:spLocks/>
          </p:cNvSpPr>
          <p:nvPr/>
        </p:nvSpPr>
        <p:spPr>
          <a:xfrm>
            <a:off x="826168" y="1745596"/>
            <a:ext cx="8438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Проект за </a:t>
            </a:r>
            <a:r>
              <a:rPr lang="ru-RU" sz="1400" b="1" dirty="0"/>
              <a:t>Геопарк</a:t>
            </a:r>
            <a:r>
              <a:rPr lang="ru-RU" sz="1400" dirty="0"/>
              <a:t> в Рила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Подкрепа за </a:t>
            </a:r>
            <a:r>
              <a:rPr lang="ru-RU" sz="1400" b="1" dirty="0"/>
              <a:t>регионалната икономика и бизнес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Подпомагане създаването и промотирането на </a:t>
            </a:r>
            <a:r>
              <a:rPr lang="ru-RU" sz="1400" b="1" dirty="0"/>
              <a:t>интегриран туристически продукт </a:t>
            </a:r>
          </a:p>
          <a:p>
            <a:pPr marL="109728" lvl="0" indent="0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None/>
            </a:pPr>
            <a:r>
              <a:rPr lang="ru-RU" sz="1400" b="1" dirty="0"/>
              <a:t>       </a:t>
            </a:r>
            <a:r>
              <a:rPr lang="ru-RU" sz="1400" dirty="0"/>
              <a:t>за регион Рила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Инфраструктура	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Обществена активност</a:t>
            </a:r>
          </a:p>
          <a:p>
            <a:pPr marL="365760" lvl="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Организационно укрепване и устойчиво развитие на организацията</a:t>
            </a:r>
          </a:p>
        </p:txBody>
      </p:sp>
    </p:spTree>
    <p:extLst>
      <p:ext uri="{BB962C8B-B14F-4D97-AF65-F5344CB8AC3E}">
        <p14:creationId xmlns:p14="http://schemas.microsoft.com/office/powerpoint/2010/main" val="258685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2337" cy="11643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01" b="4558"/>
          <a:stretch/>
        </p:blipFill>
        <p:spPr>
          <a:xfrm>
            <a:off x="8759140" y="6086136"/>
            <a:ext cx="3105371" cy="4949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468" y="3060435"/>
            <a:ext cx="1636683" cy="13136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739" y="2994921"/>
            <a:ext cx="1522772" cy="13487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823" y="1326582"/>
            <a:ext cx="1448688" cy="11601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94" y="12500"/>
            <a:ext cx="5204657" cy="12192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43006" y="4520426"/>
            <a:ext cx="3021505" cy="14283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6073" y="1290848"/>
            <a:ext cx="1809750" cy="1628775"/>
          </a:xfrm>
          <a:prstGeom prst="rect">
            <a:avLst/>
          </a:prstGeom>
        </p:spPr>
      </p:pic>
      <p:sp>
        <p:nvSpPr>
          <p:cNvPr id="14" name="Title 4"/>
          <p:cNvSpPr txBox="1">
            <a:spLocks/>
          </p:cNvSpPr>
          <p:nvPr/>
        </p:nvSpPr>
        <p:spPr>
          <a:xfrm>
            <a:off x="838200" y="1164388"/>
            <a:ext cx="10515600" cy="52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b="1" dirty="0"/>
              <a:t>Обществена активност</a:t>
            </a:r>
            <a:endParaRPr lang="en-US" sz="2400" b="1" dirty="0"/>
          </a:p>
        </p:txBody>
      </p:sp>
      <p:sp>
        <p:nvSpPr>
          <p:cNvPr id="20" name="Content Placeholder 5"/>
          <p:cNvSpPr txBox="1">
            <a:spLocks/>
          </p:cNvSpPr>
          <p:nvPr/>
        </p:nvSpPr>
        <p:spPr>
          <a:xfrm>
            <a:off x="826168" y="1745596"/>
            <a:ext cx="7779905" cy="5112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b="1" dirty="0"/>
              <a:t>Членство в национални и международни организации </a:t>
            </a:r>
          </a:p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dirty="0"/>
              <a:t>Активно участие в </a:t>
            </a:r>
            <a:r>
              <a:rPr lang="bg-BG" sz="1400" b="1" dirty="0"/>
              <a:t>обществени и консултативни структури </a:t>
            </a:r>
            <a:r>
              <a:rPr lang="bg-BG" sz="1400" dirty="0"/>
              <a:t>към ключови държавни администрации: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b="1" dirty="0"/>
              <a:t>Министерство на регионалното развитие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b="1" dirty="0"/>
              <a:t>Министерство на околната среда и водите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b="1" dirty="0"/>
              <a:t>Министерство на икономиката и енергетиката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dirty="0"/>
              <a:t>Областен управител на </a:t>
            </a:r>
            <a:r>
              <a:rPr lang="bg-BG" sz="1400" b="1" dirty="0"/>
              <a:t>областна администрация Кюстендил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dirty="0"/>
              <a:t>Областен управител на </a:t>
            </a:r>
            <a:r>
              <a:rPr lang="bg-BG" sz="1400" b="1" dirty="0"/>
              <a:t>областна администрация Софийска област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b="1" dirty="0"/>
              <a:t>Дирекция национален парк „Рила“</a:t>
            </a:r>
          </a:p>
          <a:p>
            <a:pPr marL="566928" lvl="0" indent="-457200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dirty="0"/>
              <a:t>Установяване на дългосрочни партньорства с: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dirty="0"/>
              <a:t>Държавни администрации и структури на гражданското общество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dirty="0"/>
              <a:t>Българска академия на науките и нейните специализирани институти</a:t>
            </a:r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ru-RU" sz="1400" dirty="0"/>
              <a:t>Научни и обучителни организации, университети и училища</a:t>
            </a:r>
            <a:endParaRPr lang="bg-BG" sz="1400" dirty="0"/>
          </a:p>
          <a:p>
            <a:pPr marL="859536" lvl="1" indent="-457200">
              <a:lnSpc>
                <a:spcPct val="100000"/>
              </a:lnSpc>
              <a:spcBef>
                <a:spcPts val="1200"/>
              </a:spcBef>
              <a:buClr>
                <a:srgbClr val="000000">
                  <a:lumMod val="75000"/>
                  <a:lumOff val="25000"/>
                </a:srgbClr>
              </a:buClr>
              <a:buFont typeface="Calibri" panose="020F0502020204030204" pitchFamily="34" charset="0"/>
              <a:buChar char="-"/>
            </a:pPr>
            <a:r>
              <a:rPr lang="bg-BG" sz="1400" dirty="0"/>
              <a:t>Членове на Европейската Геопарк </a:t>
            </a:r>
            <a:r>
              <a:rPr lang="bg-BG" sz="1400" dirty="0" smtClean="0"/>
              <a:t>Мрежа</a:t>
            </a: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349031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2337" cy="11643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0" y="-1"/>
            <a:ext cx="5204657" cy="12192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166" y="4198481"/>
            <a:ext cx="3582188" cy="23774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166" y="1722676"/>
            <a:ext cx="3582188" cy="2377440"/>
          </a:xfrm>
          <a:prstGeom prst="rect">
            <a:avLst/>
          </a:prstGeom>
        </p:spPr>
      </p:pic>
      <p:sp>
        <p:nvSpPr>
          <p:cNvPr id="14" name="Title 4"/>
          <p:cNvSpPr txBox="1">
            <a:spLocks/>
          </p:cNvSpPr>
          <p:nvPr/>
        </p:nvSpPr>
        <p:spPr>
          <a:xfrm>
            <a:off x="838200" y="1164388"/>
            <a:ext cx="10515600" cy="52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b="1" dirty="0"/>
              <a:t>Подпомагане на регионалната икономика</a:t>
            </a:r>
            <a:r>
              <a:rPr lang="en-US" sz="2400" b="1" dirty="0"/>
              <a:t> </a:t>
            </a:r>
            <a:r>
              <a:rPr lang="bg-BG" sz="2400" b="1" dirty="0"/>
              <a:t>и бизнес</a:t>
            </a:r>
            <a:endParaRPr lang="en-US" sz="2400" b="1" dirty="0"/>
          </a:p>
        </p:txBody>
      </p:sp>
      <p:sp>
        <p:nvSpPr>
          <p:cNvPr id="15" name="Content Placeholder 5"/>
          <p:cNvSpPr txBox="1">
            <a:spLocks/>
          </p:cNvSpPr>
          <p:nvPr/>
        </p:nvSpPr>
        <p:spPr>
          <a:xfrm>
            <a:off x="826168" y="1745596"/>
            <a:ext cx="6322453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dirty="0"/>
              <a:t>Консултантска помощ свързана с </a:t>
            </a:r>
            <a:r>
              <a:rPr lang="bg-BG" sz="1400" b="1" dirty="0"/>
              <a:t>финансиране по оперативни програми и други донори </a:t>
            </a:r>
            <a:r>
              <a:rPr lang="bg-BG" sz="1400" dirty="0"/>
              <a:t>в </a:t>
            </a:r>
            <a:r>
              <a:rPr lang="bg-BG" sz="1400" b="1" dirty="0"/>
              <a:t>полза на общините, бизнеса и гражданите</a:t>
            </a:r>
          </a:p>
          <a:p>
            <a:pPr marL="36576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dirty="0"/>
              <a:t>Провеждане на </a:t>
            </a:r>
            <a:r>
              <a:rPr lang="bg-BG" sz="1400" b="1" dirty="0"/>
              <a:t>специализирани обучения </a:t>
            </a:r>
            <a:r>
              <a:rPr lang="bg-BG" sz="1400" dirty="0"/>
              <a:t>за представителите на бизнеса</a:t>
            </a:r>
            <a:endParaRPr lang="en-US" sz="1400" b="1" dirty="0"/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dirty="0"/>
              <a:t>Разяснителни </a:t>
            </a:r>
            <a:r>
              <a:rPr lang="bg-BG" sz="1400" dirty="0" smtClean="0"/>
              <a:t>кампании</a:t>
            </a:r>
            <a:r>
              <a:rPr lang="en-US" sz="1400" dirty="0" smtClean="0"/>
              <a:t>,</a:t>
            </a:r>
            <a:r>
              <a:rPr lang="bg-BG" sz="1400" dirty="0" smtClean="0"/>
              <a:t> </a:t>
            </a:r>
            <a:r>
              <a:rPr lang="bg-BG" sz="1400" dirty="0"/>
              <a:t>свързани с </a:t>
            </a:r>
            <a:r>
              <a:rPr lang="bg-BG" sz="1400" b="1" dirty="0"/>
              <a:t>възможностите за инвестиции и изграждане на публично-частни партньорства </a:t>
            </a:r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b="1" dirty="0"/>
              <a:t> </a:t>
            </a:r>
            <a:r>
              <a:rPr lang="bg-BG" sz="1400" dirty="0"/>
              <a:t>Подпомагане на </a:t>
            </a:r>
            <a:r>
              <a:rPr lang="bg-BG" sz="1400" b="1" dirty="0"/>
              <a:t>стартиращи предприятия</a:t>
            </a:r>
            <a:endParaRPr lang="en-US" sz="1400" b="1" dirty="0"/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dirty="0"/>
              <a:t>Организиране на </a:t>
            </a:r>
            <a:r>
              <a:rPr lang="bg-BG" sz="1400" b="1" dirty="0"/>
              <a:t>браншови организации, клъстери, сдружения и граждански дружества</a:t>
            </a:r>
            <a:r>
              <a:rPr lang="bg-BG" sz="1400" dirty="0"/>
              <a:t> за изграждане на модерни правно-организационни форми за подпомагане на бизнеса и собственици на земеделски земи</a:t>
            </a:r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dirty="0"/>
              <a:t>Регистрация на </a:t>
            </a:r>
            <a:r>
              <a:rPr lang="bg-BG" sz="1400" b="1" dirty="0"/>
              <a:t>обща търговска марка</a:t>
            </a:r>
            <a:r>
              <a:rPr lang="bg-BG" sz="1400" dirty="0"/>
              <a:t> за регионални продукти, проучвания за улесняване достъпа до </a:t>
            </a:r>
            <a:r>
              <a:rPr lang="bg-BG" sz="1400" b="1" dirty="0"/>
              <a:t>нови пазари</a:t>
            </a:r>
            <a:r>
              <a:rPr lang="bg-BG" sz="1400" dirty="0"/>
              <a:t> </a:t>
            </a:r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Подкрепа за прилагане на </a:t>
            </a:r>
            <a:r>
              <a:rPr lang="ru-RU" sz="1400" b="1" dirty="0"/>
              <a:t>системи за гарантиране на качество </a:t>
            </a:r>
            <a:r>
              <a:rPr lang="ru-RU" sz="1400" dirty="0"/>
              <a:t>за успешна реализация на продуктите</a:t>
            </a:r>
            <a:endParaRPr lang="bg-BG" sz="1400" dirty="0"/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b="1" dirty="0"/>
              <a:t>Възстановяване на земеделието, животновъдството и занаятчийството </a:t>
            </a:r>
            <a:r>
              <a:rPr lang="bg-BG" sz="1400" dirty="0"/>
              <a:t>и трайното им обвързване с туристическата индустрия</a:t>
            </a:r>
          </a:p>
          <a:p>
            <a:pPr marL="365760" indent="-256032">
              <a:lnSpc>
                <a:spcPct val="150000"/>
              </a:lnSpc>
              <a:spcBef>
                <a:spcPts val="300"/>
              </a:spcBef>
              <a:buClr>
                <a:srgbClr val="F69200"/>
              </a:buClr>
              <a:buFont typeface="Georgia"/>
              <a:buChar char="•"/>
            </a:pPr>
            <a:endParaRPr lang="ru-RU" sz="1400" dirty="0" smtClean="0"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82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166" y="4195367"/>
            <a:ext cx="3573453" cy="2377440"/>
          </a:xfrm>
          <a:prstGeom prst="rect">
            <a:avLst/>
          </a:prstGeom>
        </p:spPr>
      </p:pic>
      <p:pic>
        <p:nvPicPr>
          <p:cNvPr id="8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2337" cy="11643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0" y="-1"/>
            <a:ext cx="5204657" cy="12192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165" y="1722676"/>
            <a:ext cx="3573453" cy="2395728"/>
          </a:xfrm>
          <a:prstGeom prst="rect">
            <a:avLst/>
          </a:prstGeom>
        </p:spPr>
      </p:pic>
      <p:sp>
        <p:nvSpPr>
          <p:cNvPr id="13" name="Title 4"/>
          <p:cNvSpPr txBox="1">
            <a:spLocks/>
          </p:cNvSpPr>
          <p:nvPr/>
        </p:nvSpPr>
        <p:spPr>
          <a:xfrm>
            <a:off x="838200" y="1164388"/>
            <a:ext cx="10515600" cy="52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b="1" dirty="0"/>
              <a:t>Подпомагане на регионалната туристическата индустрия</a:t>
            </a:r>
            <a:endParaRPr lang="en-US" sz="2400" b="1" dirty="0"/>
          </a:p>
        </p:txBody>
      </p:sp>
      <p:sp>
        <p:nvSpPr>
          <p:cNvPr id="14" name="Content Placeholder 5"/>
          <p:cNvSpPr txBox="1">
            <a:spLocks/>
          </p:cNvSpPr>
          <p:nvPr/>
        </p:nvSpPr>
        <p:spPr>
          <a:xfrm>
            <a:off x="826168" y="1745596"/>
            <a:ext cx="6322453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dirty="0"/>
              <a:t>Подпомагане създаването на </a:t>
            </a:r>
            <a:r>
              <a:rPr lang="bg-BG" sz="1400" b="1" dirty="0"/>
              <a:t>интегриран туристически продукт </a:t>
            </a:r>
            <a:r>
              <a:rPr lang="bg-BG" sz="1400" dirty="0"/>
              <a:t>за регион Рила</a:t>
            </a:r>
            <a:endParaRPr lang="en-US" sz="1400" dirty="0"/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dirty="0"/>
              <a:t>Създаване на </a:t>
            </a:r>
            <a:r>
              <a:rPr lang="bg-BG" sz="1400" b="1" dirty="0"/>
              <a:t>геопарк </a:t>
            </a:r>
            <a:r>
              <a:rPr lang="bg-BG" sz="1400" dirty="0"/>
              <a:t>на територията на Рила и приобщаването му към </a:t>
            </a:r>
            <a:r>
              <a:rPr lang="bg-BG" sz="1400" b="1" dirty="0"/>
              <a:t>Европейската </a:t>
            </a:r>
            <a:r>
              <a:rPr lang="bg-BG" sz="1400" b="1" dirty="0" smtClean="0"/>
              <a:t>Геопарк Мрежа</a:t>
            </a:r>
            <a:endParaRPr lang="en-US" sz="1400" b="1" dirty="0"/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</a:pPr>
            <a:r>
              <a:rPr lang="bg-BG" sz="1400" dirty="0"/>
              <a:t>Създаване на </a:t>
            </a:r>
            <a:r>
              <a:rPr lang="bg-BG" sz="1400" b="1" dirty="0"/>
              <a:t>общ информационен портал </a:t>
            </a:r>
            <a:r>
              <a:rPr lang="bg-BG" sz="1400" dirty="0"/>
              <a:t>с цялостна информация за Рила, съдържаща представяне на общините на нейната територия, интерактивни карти, възможности за настаняване, пътна и спортна инфраструктура, времето </a:t>
            </a:r>
            <a:r>
              <a:rPr lang="en-US" sz="1400" dirty="0" smtClean="0"/>
              <a:t>on</a:t>
            </a:r>
            <a:r>
              <a:rPr lang="bg-BG" sz="1400" dirty="0" smtClean="0"/>
              <a:t>-</a:t>
            </a:r>
            <a:r>
              <a:rPr lang="en-US" sz="1400" dirty="0" smtClean="0"/>
              <a:t>line</a:t>
            </a:r>
            <a:r>
              <a:rPr lang="bg-BG" sz="1400" dirty="0"/>
              <a:t>, резервационна система, културен календар, спортни изяви, реклама и мн. др.</a:t>
            </a:r>
            <a:endParaRPr lang="en-US" sz="1400" dirty="0"/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b="1" dirty="0"/>
              <a:t>Популяризиране на Рила </a:t>
            </a:r>
            <a:r>
              <a:rPr lang="bg-BG" sz="1400" dirty="0"/>
              <a:t>като туристическа дестинация</a:t>
            </a:r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b="1" dirty="0"/>
              <a:t>Календар</a:t>
            </a:r>
            <a:r>
              <a:rPr lang="bg-BG" sz="1400" dirty="0"/>
              <a:t> със спортни и културни мероприятия</a:t>
            </a:r>
            <a:endParaRPr lang="en-US" sz="1400" dirty="0"/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dirty="0"/>
              <a:t>Популяризиране и разкриване на </a:t>
            </a:r>
            <a:r>
              <a:rPr lang="bg-BG" sz="1400" b="1" dirty="0"/>
              <a:t>духовното и културно-историческото наследство на региона</a:t>
            </a:r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bg-BG" sz="1400" dirty="0"/>
              <a:t>Създаване на</a:t>
            </a:r>
            <a:r>
              <a:rPr lang="bg-BG" sz="1400" b="1" dirty="0"/>
              <a:t> нови туристически продукти</a:t>
            </a:r>
          </a:p>
          <a:p>
            <a:pPr marL="365760" lvl="0" indent="-256032" algn="just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Проектиране и изграждане на</a:t>
            </a:r>
            <a:r>
              <a:rPr lang="ru-RU" sz="1400" b="1" dirty="0"/>
              <a:t> вело алеи, екопътеки и информационни/посетителски  центрове</a:t>
            </a:r>
          </a:p>
        </p:txBody>
      </p:sp>
    </p:spTree>
    <p:extLst>
      <p:ext uri="{BB962C8B-B14F-4D97-AF65-F5344CB8AC3E}">
        <p14:creationId xmlns:p14="http://schemas.microsoft.com/office/powerpoint/2010/main" val="14861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526" y="4666502"/>
            <a:ext cx="3094797" cy="2033404"/>
          </a:xfrm>
          <a:prstGeom prst="rect">
            <a:avLst/>
          </a:prstGeom>
        </p:spPr>
      </p:pic>
      <p:pic>
        <p:nvPicPr>
          <p:cNvPr id="8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2337" cy="11643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0" y="-1"/>
            <a:ext cx="5204657" cy="12192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751" y="4697732"/>
            <a:ext cx="2193756" cy="19564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558" y="4697731"/>
            <a:ext cx="3639053" cy="1952319"/>
          </a:xfrm>
          <a:prstGeom prst="rect">
            <a:avLst/>
          </a:prstGeom>
        </p:spPr>
      </p:pic>
      <p:sp>
        <p:nvSpPr>
          <p:cNvPr id="15" name="Title 4"/>
          <p:cNvSpPr txBox="1">
            <a:spLocks/>
          </p:cNvSpPr>
          <p:nvPr/>
        </p:nvSpPr>
        <p:spPr>
          <a:xfrm>
            <a:off x="838200" y="1164388"/>
            <a:ext cx="10515600" cy="52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b="1" dirty="0"/>
              <a:t>Послания към местната общност</a:t>
            </a:r>
            <a:endParaRPr lang="en-US" sz="2400" b="1" dirty="0"/>
          </a:p>
        </p:txBody>
      </p:sp>
      <p:sp>
        <p:nvSpPr>
          <p:cNvPr id="16" name="Content Placeholder 5"/>
          <p:cNvSpPr txBox="1">
            <a:spLocks/>
          </p:cNvSpPr>
          <p:nvPr/>
        </p:nvSpPr>
        <p:spPr>
          <a:xfrm>
            <a:off x="826168" y="1745596"/>
            <a:ext cx="103741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Установяване </a:t>
            </a:r>
            <a:r>
              <a:rPr lang="ru-RU" sz="1400" b="1" dirty="0"/>
              <a:t>на динамично общуване </a:t>
            </a:r>
            <a:r>
              <a:rPr lang="ru-RU" sz="1400" dirty="0"/>
              <a:t>между администрации, представителите на бизнеса, структурите на гражданското общество и гражданите</a:t>
            </a:r>
          </a:p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Провеждане на </a:t>
            </a:r>
            <a:r>
              <a:rPr lang="ru-RU" sz="1400" b="1" dirty="0"/>
              <a:t>независими проучвания за потребностите </a:t>
            </a:r>
            <a:r>
              <a:rPr lang="ru-RU" sz="1400" dirty="0"/>
              <a:t>на хората от региона</a:t>
            </a:r>
          </a:p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Използване на </a:t>
            </a:r>
            <a:r>
              <a:rPr lang="ru-RU" sz="1400" b="1" dirty="0"/>
              <a:t>нови комуникационни канали  </a:t>
            </a:r>
            <a:r>
              <a:rPr lang="ru-RU" sz="1400" dirty="0"/>
              <a:t>за изграждане на </a:t>
            </a:r>
            <a:r>
              <a:rPr lang="ru-RU" sz="1400" b="1" dirty="0"/>
              <a:t>общностно мислене</a:t>
            </a:r>
          </a:p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Създаване на </a:t>
            </a:r>
            <a:r>
              <a:rPr lang="ru-RU" sz="1400" b="1" dirty="0"/>
              <a:t>креативни концепции и продукти </a:t>
            </a:r>
            <a:r>
              <a:rPr lang="ru-RU" sz="1400" dirty="0"/>
              <a:t>за въвличане на местната общност  в  социално-икономическото израстване на региона</a:t>
            </a:r>
          </a:p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Изграждане на </a:t>
            </a:r>
            <a:r>
              <a:rPr lang="ru-RU" sz="1400" b="1" dirty="0"/>
              <a:t>мрежа от партньорства </a:t>
            </a:r>
            <a:r>
              <a:rPr lang="ru-RU" sz="1400" dirty="0"/>
              <a:t>и организиране на значими регионални и национални събития</a:t>
            </a:r>
          </a:p>
          <a:p>
            <a:pPr marL="365760" lvl="0" indent="-256032">
              <a:lnSpc>
                <a:spcPct val="100000"/>
              </a:lnSpc>
              <a:spcBef>
                <a:spcPts val="1200"/>
              </a:spcBef>
              <a:buClr>
                <a:srgbClr val="F69200"/>
              </a:buClr>
              <a:buFont typeface="Georgia"/>
              <a:buChar char="•"/>
            </a:pPr>
            <a:r>
              <a:rPr lang="ru-RU" sz="1400" dirty="0"/>
              <a:t>Повишаване степента на </a:t>
            </a:r>
            <a:r>
              <a:rPr lang="ru-RU" sz="1400" b="1" dirty="0"/>
              <a:t>взаимодействие между общините от региона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68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531</Words>
  <Application>Microsoft Office PowerPoint</Application>
  <PresentationFormat>Widescreen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Georgia</vt:lpstr>
      <vt:lpstr>Office Theme</vt:lpstr>
      <vt:lpstr>Агенция за Регионално Развитие на Рила</vt:lpstr>
      <vt:lpstr>Цели на Агенция за регионално развитие на Рила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 VISIT RILA</dc:title>
  <dc:creator>m.baranska</dc:creator>
  <cp:lastModifiedBy>Dayana Kanazireva</cp:lastModifiedBy>
  <cp:revision>113</cp:revision>
  <cp:lastPrinted>2014-06-04T09:25:57Z</cp:lastPrinted>
  <dcterms:created xsi:type="dcterms:W3CDTF">2014-05-15T07:31:36Z</dcterms:created>
  <dcterms:modified xsi:type="dcterms:W3CDTF">2014-09-24T20:01:48Z</dcterms:modified>
</cp:coreProperties>
</file>