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64" r:id="rId9"/>
    <p:sldId id="265" r:id="rId10"/>
    <p:sldId id="257" r:id="rId11"/>
    <p:sldId id="258" r:id="rId12"/>
    <p:sldId id="259" r:id="rId13"/>
    <p:sldId id="262" r:id="rId14"/>
    <p:sldId id="266" r:id="rId15"/>
    <p:sldId id="269" r:id="rId16"/>
    <p:sldId id="271" r:id="rId17"/>
    <p:sldId id="270" r:id="rId18"/>
    <p:sldId id="272" r:id="rId19"/>
    <p:sldId id="277" r:id="rId20"/>
    <p:sldId id="274" r:id="rId21"/>
    <p:sldId id="273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4" d="100"/>
          <a:sy n="64" d="100"/>
        </p:scale>
        <p:origin x="-2394" y="-12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256647618585425E-2"/>
          <c:y val="5.0925925925925923E-2"/>
          <c:w val="0.89587226866287339"/>
          <c:h val="0.73577136191309445"/>
        </c:manualLayout>
      </c:layout>
      <c:lineChart>
        <c:grouping val="standard"/>
        <c:varyColors val="0"/>
        <c:ser>
          <c:idx val="0"/>
          <c:order val="0"/>
          <c:tx>
            <c:strRef>
              <c:f>Sheet1!$E$5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Sheet1!$F$4:$K$4</c:f>
              <c:strCache>
                <c:ptCount val="6"/>
                <c:pt idx="0">
                  <c:v>2007 г.</c:v>
                </c:pt>
                <c:pt idx="1">
                  <c:v>2008 г. </c:v>
                </c:pt>
                <c:pt idx="2">
                  <c:v>2009 г.</c:v>
                </c:pt>
                <c:pt idx="3">
                  <c:v>2010г.</c:v>
                </c:pt>
                <c:pt idx="4">
                  <c:v>2011 г. </c:v>
                </c:pt>
                <c:pt idx="5">
                  <c:v>2012 г.</c:v>
                </c:pt>
              </c:strCache>
            </c:strRef>
          </c:cat>
          <c:val>
            <c:numRef>
              <c:f>Sheet1!$F$5:$K$5</c:f>
              <c:numCache>
                <c:formatCode>#,##0</c:formatCode>
                <c:ptCount val="6"/>
                <c:pt idx="0">
                  <c:v>12991</c:v>
                </c:pt>
                <c:pt idx="1">
                  <c:v>15161</c:v>
                </c:pt>
                <c:pt idx="2">
                  <c:v>15406</c:v>
                </c:pt>
                <c:pt idx="3">
                  <c:v>16078</c:v>
                </c:pt>
                <c:pt idx="4">
                  <c:v>17171</c:v>
                </c:pt>
                <c:pt idx="5">
                  <c:v>17286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Sheet1!$E$6</c:f>
              <c:strCache>
                <c:ptCount val="1"/>
                <c:pt idx="0">
                  <c:v>България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Sheet1!$F$4:$K$4</c:f>
              <c:strCache>
                <c:ptCount val="6"/>
                <c:pt idx="0">
                  <c:v>2007 г.</c:v>
                </c:pt>
                <c:pt idx="1">
                  <c:v>2008 г. </c:v>
                </c:pt>
                <c:pt idx="2">
                  <c:v>2009 г.</c:v>
                </c:pt>
                <c:pt idx="3">
                  <c:v>2010г.</c:v>
                </c:pt>
                <c:pt idx="4">
                  <c:v>2011 г. </c:v>
                </c:pt>
                <c:pt idx="5">
                  <c:v>2012 г.</c:v>
                </c:pt>
              </c:strCache>
            </c:strRef>
          </c:cat>
          <c:val>
            <c:numRef>
              <c:f>Sheet1!$F$6:$K$6</c:f>
              <c:numCache>
                <c:formatCode>#,##0</c:formatCode>
                <c:ptCount val="6"/>
                <c:pt idx="0">
                  <c:v>7857</c:v>
                </c:pt>
                <c:pt idx="1">
                  <c:v>9090</c:v>
                </c:pt>
                <c:pt idx="2">
                  <c:v>9007</c:v>
                </c:pt>
                <c:pt idx="3">
                  <c:v>9359</c:v>
                </c:pt>
                <c:pt idx="4">
                  <c:v>10248</c:v>
                </c:pt>
                <c:pt idx="5">
                  <c:v>10689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6333056"/>
        <c:axId val="36334592"/>
      </c:lineChart>
      <c:catAx>
        <c:axId val="36333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36334592"/>
        <c:crosses val="autoZero"/>
        <c:auto val="1"/>
        <c:lblAlgn val="ctr"/>
        <c:lblOffset val="100"/>
        <c:noMultiLvlLbl val="0"/>
      </c:catAx>
      <c:valAx>
        <c:axId val="3633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3633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Sheet1!$E$212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Sheet1!$E$213:$E$219</c:f>
              <c:numCache>
                <c:formatCode>0.0</c:formatCode>
                <c:ptCount val="7"/>
                <c:pt idx="0">
                  <c:v>64</c:v>
                </c:pt>
                <c:pt idx="1">
                  <c:v>71</c:v>
                </c:pt>
                <c:pt idx="2">
                  <c:v>69.400000000000006</c:v>
                </c:pt>
                <c:pt idx="3">
                  <c:v>63.8</c:v>
                </c:pt>
                <c:pt idx="4">
                  <c:v>63.5</c:v>
                </c:pt>
                <c:pt idx="5">
                  <c:v>66.099999999999994</c:v>
                </c:pt>
                <c:pt idx="6">
                  <c:v>73.900000000000006</c:v>
                </c:pt>
              </c:numCache>
            </c:numRef>
          </c:val>
        </c:ser>
        <c:ser>
          <c:idx val="1"/>
          <c:order val="1"/>
          <c:tx>
            <c:strRef>
              <c:f>Sheet1!$F$212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Sheet1!$F$213:$F$219</c:f>
              <c:numCache>
                <c:formatCode>0.0</c:formatCode>
                <c:ptCount val="7"/>
                <c:pt idx="0">
                  <c:v>62.6</c:v>
                </c:pt>
                <c:pt idx="1">
                  <c:v>70.400000000000006</c:v>
                </c:pt>
                <c:pt idx="2">
                  <c:v>67.8</c:v>
                </c:pt>
                <c:pt idx="3">
                  <c:v>61.5</c:v>
                </c:pt>
                <c:pt idx="4">
                  <c:v>62.4</c:v>
                </c:pt>
                <c:pt idx="5">
                  <c:v>67.900000000000006</c:v>
                </c:pt>
                <c:pt idx="6">
                  <c:v>73.3</c:v>
                </c:pt>
              </c:numCache>
            </c:numRef>
          </c:val>
        </c:ser>
        <c:ser>
          <c:idx val="2"/>
          <c:order val="2"/>
          <c:tx>
            <c:strRef>
              <c:f>Sheet1!$G$212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Sheet1!$G$213:$G$219</c:f>
              <c:numCache>
                <c:formatCode>0.0</c:formatCode>
                <c:ptCount val="7"/>
                <c:pt idx="0">
                  <c:v>59.7</c:v>
                </c:pt>
                <c:pt idx="1">
                  <c:v>67.599999999999994</c:v>
                </c:pt>
                <c:pt idx="2">
                  <c:v>64.900000000000006</c:v>
                </c:pt>
                <c:pt idx="3">
                  <c:v>60.8</c:v>
                </c:pt>
                <c:pt idx="4">
                  <c:v>61.9</c:v>
                </c:pt>
                <c:pt idx="5">
                  <c:v>62.5</c:v>
                </c:pt>
                <c:pt idx="6">
                  <c:v>70.599999999999994</c:v>
                </c:pt>
              </c:numCache>
            </c:numRef>
          </c:val>
        </c:ser>
        <c:ser>
          <c:idx val="3"/>
          <c:order val="3"/>
          <c:tx>
            <c:strRef>
              <c:f>Sheet1!$H$212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Sheet1!$H$213:$H$219</c:f>
              <c:numCache>
                <c:formatCode>0.0</c:formatCode>
                <c:ptCount val="7"/>
                <c:pt idx="0">
                  <c:v>58.8</c:v>
                </c:pt>
                <c:pt idx="1">
                  <c:v>65</c:v>
                </c:pt>
                <c:pt idx="2">
                  <c:v>64.599999999999994</c:v>
                </c:pt>
                <c:pt idx="3">
                  <c:v>58.1</c:v>
                </c:pt>
                <c:pt idx="4">
                  <c:v>61.1</c:v>
                </c:pt>
                <c:pt idx="5">
                  <c:v>59.6</c:v>
                </c:pt>
                <c:pt idx="6">
                  <c:v>67.2</c:v>
                </c:pt>
              </c:numCache>
            </c:numRef>
          </c:val>
        </c:ser>
        <c:ser>
          <c:idx val="4"/>
          <c:order val="4"/>
          <c:tx>
            <c:strRef>
              <c:f>Sheet1!$I$212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Sheet1!$I$213:$I$219</c:f>
              <c:numCache>
                <c:formatCode>0.0</c:formatCode>
                <c:ptCount val="7"/>
                <c:pt idx="0">
                  <c:v>58.8</c:v>
                </c:pt>
                <c:pt idx="1">
                  <c:v>65.099999999999994</c:v>
                </c:pt>
                <c:pt idx="2">
                  <c:v>65.400000000000006</c:v>
                </c:pt>
                <c:pt idx="3">
                  <c:v>57.9</c:v>
                </c:pt>
                <c:pt idx="4">
                  <c:v>61.7</c:v>
                </c:pt>
                <c:pt idx="5">
                  <c:v>59.6</c:v>
                </c:pt>
                <c:pt idx="6">
                  <c:v>66.900000000000006</c:v>
                </c:pt>
              </c:numCache>
            </c:numRef>
          </c:val>
        </c:ser>
        <c:ser>
          <c:idx val="5"/>
          <c:order val="5"/>
          <c:tx>
            <c:strRef>
              <c:f>Sheet1!$J$212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Sheet1!$D$213:$D$219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Sheet1!$J$213:$J$219</c:f>
              <c:numCache>
                <c:formatCode>0.0</c:formatCode>
                <c:ptCount val="7"/>
                <c:pt idx="0" formatCode="General">
                  <c:v>59.5</c:v>
                </c:pt>
                <c:pt idx="1">
                  <c:v>65</c:v>
                </c:pt>
                <c:pt idx="2">
                  <c:v>63.3</c:v>
                </c:pt>
                <c:pt idx="3">
                  <c:v>57.4</c:v>
                </c:pt>
                <c:pt idx="4">
                  <c:v>60.4</c:v>
                </c:pt>
                <c:pt idx="5">
                  <c:v>59.5</c:v>
                </c:pt>
                <c:pt idx="6">
                  <c:v>67.5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6866048"/>
        <c:axId val="116867840"/>
      </c:barChart>
      <c:catAx>
        <c:axId val="11686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867840"/>
        <c:crosses val="autoZero"/>
        <c:auto val="1"/>
        <c:lblAlgn val="ctr"/>
        <c:lblOffset val="100"/>
        <c:noMultiLvlLbl val="0"/>
      </c:catAx>
      <c:valAx>
        <c:axId val="11686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86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2">
          <a:lumMod val="50000"/>
        </a:schemeClr>
      </a:solidFill>
      <a:round/>
    </a:ln>
    <a:effectLst>
      <a:outerShdw blurRad="50800" dist="127000" dir="2700000" algn="tl" rotWithShape="0">
        <a:prstClr val="black">
          <a:alpha val="60000"/>
        </a:prstClr>
      </a:outerShdw>
    </a:effectLst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Sheet1!$E$226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Sheet1!$E$227:$E$233</c:f>
              <c:numCache>
                <c:formatCode>0.0</c:formatCode>
                <c:ptCount val="7"/>
                <c:pt idx="0">
                  <c:v>5.7</c:v>
                </c:pt>
                <c:pt idx="1">
                  <c:v>3</c:v>
                </c:pt>
                <c:pt idx="2" formatCode="&quot;(&quot;0.0&quot;)&quot;">
                  <c:v>1.8</c:v>
                </c:pt>
                <c:pt idx="3">
                  <c:v>8.6</c:v>
                </c:pt>
                <c:pt idx="4" formatCode="&quot;(&quot;0.0&quot;)&quot;">
                  <c:v>5.2</c:v>
                </c:pt>
                <c:pt idx="5" formatCode="&quot;(&quot;0.0&quot;)&quot;">
                  <c:v>2.6</c:v>
                </c:pt>
                <c:pt idx="6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Sheet1!$F$226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Sheet1!$F$227:$F$233</c:f>
              <c:numCache>
                <c:formatCode>0.0</c:formatCode>
                <c:ptCount val="7"/>
                <c:pt idx="0">
                  <c:v>6.9</c:v>
                </c:pt>
                <c:pt idx="1">
                  <c:v>4.2</c:v>
                </c:pt>
                <c:pt idx="2" formatCode="&quot;&quot;0.0&quot;&quot;">
                  <c:v>3.4</c:v>
                </c:pt>
                <c:pt idx="3">
                  <c:v>8.7000000000000011</c:v>
                </c:pt>
                <c:pt idx="4" formatCode="&quot;(&quot;0.0&quot;)&quot;">
                  <c:v>5.3</c:v>
                </c:pt>
                <c:pt idx="5" formatCode="&quot;&quot;0.0&quot;&quot;">
                  <c:v>3.6</c:v>
                </c:pt>
                <c:pt idx="6">
                  <c:v>3.9</c:v>
                </c:pt>
              </c:numCache>
            </c:numRef>
          </c:val>
        </c:ser>
        <c:ser>
          <c:idx val="2"/>
          <c:order val="2"/>
          <c:tx>
            <c:strRef>
              <c:f>Sheet1!$G$226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Sheet1!$G$227:$G$233</c:f>
              <c:numCache>
                <c:formatCode>0.0</c:formatCode>
                <c:ptCount val="7"/>
                <c:pt idx="0">
                  <c:v>10.3</c:v>
                </c:pt>
                <c:pt idx="1">
                  <c:v>6.8</c:v>
                </c:pt>
                <c:pt idx="2" formatCode="&quot;&quot;0.0&quot;&quot;">
                  <c:v>5.7</c:v>
                </c:pt>
                <c:pt idx="3">
                  <c:v>9.1</c:v>
                </c:pt>
                <c:pt idx="4">
                  <c:v>7</c:v>
                </c:pt>
                <c:pt idx="5">
                  <c:v>7.9</c:v>
                </c:pt>
                <c:pt idx="6" formatCode="&quot;&quot;0.0&quot;&quot;">
                  <c:v>6.7</c:v>
                </c:pt>
              </c:numCache>
            </c:numRef>
          </c:val>
        </c:ser>
        <c:ser>
          <c:idx val="3"/>
          <c:order val="3"/>
          <c:tx>
            <c:strRef>
              <c:f>Sheet1!$H$226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Sheet1!$H$227:$H$233</c:f>
              <c:numCache>
                <c:formatCode>0.0</c:formatCode>
                <c:ptCount val="7"/>
                <c:pt idx="0">
                  <c:v>11.4</c:v>
                </c:pt>
                <c:pt idx="1">
                  <c:v>7.5</c:v>
                </c:pt>
                <c:pt idx="2">
                  <c:v>8.4</c:v>
                </c:pt>
                <c:pt idx="3">
                  <c:v>15.1</c:v>
                </c:pt>
                <c:pt idx="4">
                  <c:v>8</c:v>
                </c:pt>
                <c:pt idx="5">
                  <c:v>9.8000000000000007</c:v>
                </c:pt>
                <c:pt idx="6">
                  <c:v>6.2</c:v>
                </c:pt>
              </c:numCache>
            </c:numRef>
          </c:val>
        </c:ser>
        <c:ser>
          <c:idx val="4"/>
          <c:order val="4"/>
          <c:tx>
            <c:strRef>
              <c:f>Sheet1!$I$226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Sheet1!$I$227:$I$233</c:f>
              <c:numCache>
                <c:formatCode>0.0</c:formatCode>
                <c:ptCount val="7"/>
                <c:pt idx="0">
                  <c:v>12.4</c:v>
                </c:pt>
                <c:pt idx="1">
                  <c:v>8.3000000000000007</c:v>
                </c:pt>
                <c:pt idx="2">
                  <c:v>10.5</c:v>
                </c:pt>
                <c:pt idx="3">
                  <c:v>14.4</c:v>
                </c:pt>
                <c:pt idx="4">
                  <c:v>10</c:v>
                </c:pt>
                <c:pt idx="5">
                  <c:v>6.5</c:v>
                </c:pt>
                <c:pt idx="6">
                  <c:v>7.3</c:v>
                </c:pt>
              </c:numCache>
            </c:numRef>
          </c:val>
        </c:ser>
        <c:ser>
          <c:idx val="5"/>
          <c:order val="5"/>
          <c:tx>
            <c:strRef>
              <c:f>Sheet1!$J$226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Sheet1!$D$227:$D$233</c:f>
              <c:strCache>
                <c:ptCount val="7"/>
                <c:pt idx="0">
                  <c:v>Общо</c:v>
                </c:pt>
                <c:pt idx="1">
                  <c:v>Югозападен</c:v>
                </c:pt>
                <c:pt idx="2">
                  <c:v>Благоевград</c:v>
                </c:pt>
                <c:pt idx="3">
                  <c:v>Кюстендил</c:v>
                </c:pt>
                <c:pt idx="4">
                  <c:v>Перник</c:v>
                </c:pt>
                <c:pt idx="5">
                  <c:v>София</c:v>
                </c:pt>
                <c:pt idx="6">
                  <c:v>София (столица)</c:v>
                </c:pt>
              </c:strCache>
            </c:strRef>
          </c:cat>
          <c:val>
            <c:numRef>
              <c:f>Sheet1!$J$227:$J$233</c:f>
              <c:numCache>
                <c:formatCode>0.0</c:formatCode>
                <c:ptCount val="7"/>
                <c:pt idx="0">
                  <c:v>13</c:v>
                </c:pt>
                <c:pt idx="1">
                  <c:v>9.9</c:v>
                </c:pt>
                <c:pt idx="2">
                  <c:v>13.5</c:v>
                </c:pt>
                <c:pt idx="3">
                  <c:v>15</c:v>
                </c:pt>
                <c:pt idx="4">
                  <c:v>13.2</c:v>
                </c:pt>
                <c:pt idx="5">
                  <c:v>10.200000000000001</c:v>
                </c:pt>
                <c:pt idx="6">
                  <c:v>8.3000000000000007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397504"/>
        <c:axId val="45399040"/>
      </c:barChart>
      <c:catAx>
        <c:axId val="4539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45399040"/>
        <c:crosses val="autoZero"/>
        <c:auto val="1"/>
        <c:lblAlgn val="ctr"/>
        <c:lblOffset val="100"/>
        <c:noMultiLvlLbl val="0"/>
      </c:catAx>
      <c:valAx>
        <c:axId val="45399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4539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2">
          <a:lumMod val="50000"/>
        </a:schemeClr>
      </a:solidFill>
      <a:round/>
    </a:ln>
    <a:effectLst>
      <a:outerShdw blurRad="50800" dist="139700" dir="2700000" algn="tl" rotWithShape="0">
        <a:prstClr val="black">
          <a:alpha val="59000"/>
        </a:prstClr>
      </a:outerShdw>
    </a:effectLst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Sheet1!$D$32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Sheet1!$E$31:$J$31</c:f>
              <c:numCache>
                <c:formatCode>General</c:formatCode>
                <c:ptCount val="6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</c:numCache>
            </c:numRef>
          </c:cat>
          <c:val>
            <c:numRef>
              <c:f>Sheet1!$E$32:$J$32</c:f>
              <c:numCache>
                <c:formatCode>General</c:formatCode>
                <c:ptCount val="6"/>
                <c:pt idx="0">
                  <c:v>47.2</c:v>
                </c:pt>
                <c:pt idx="1">
                  <c:v>48.6</c:v>
                </c:pt>
                <c:pt idx="2">
                  <c:v>48.2</c:v>
                </c:pt>
                <c:pt idx="3">
                  <c:v>47.7</c:v>
                </c:pt>
                <c:pt idx="4">
                  <c:v>46.3</c:v>
                </c:pt>
                <c:pt idx="5">
                  <c:v>45.7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7301504"/>
        <c:axId val="107308544"/>
      </c:lineChart>
      <c:catAx>
        <c:axId val="107301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07308544"/>
        <c:crosses val="autoZero"/>
        <c:auto val="1"/>
        <c:lblAlgn val="ctr"/>
        <c:lblOffset val="100"/>
        <c:noMultiLvlLbl val="0"/>
      </c:catAx>
      <c:valAx>
        <c:axId val="10730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07301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Sheet1!$H$69</c:f>
              <c:strCache>
                <c:ptCount val="1"/>
                <c:pt idx="0">
                  <c:v>Сектор на селското и горското стопанство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Sheet1!$G$70:$G$75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Sheet1!$H$70:$H$75</c:f>
              <c:numCache>
                <c:formatCode>General</c:formatCode>
                <c:ptCount val="6"/>
                <c:pt idx="0" formatCode="0.0">
                  <c:v>2</c:v>
                </c:pt>
                <c:pt idx="1">
                  <c:v>2.4</c:v>
                </c:pt>
                <c:pt idx="2">
                  <c:v>1.5</c:v>
                </c:pt>
                <c:pt idx="3">
                  <c:v>1.5</c:v>
                </c:pt>
                <c:pt idx="4">
                  <c:v>1.5</c:v>
                </c:pt>
                <c:pt idx="5">
                  <c:v>1.6</c:v>
                </c:pt>
              </c:numCache>
            </c:numRef>
          </c:val>
        </c:ser>
        <c:ser>
          <c:idx val="1"/>
          <c:order val="1"/>
          <c:tx>
            <c:strRef>
              <c:f>Sheet1!$I$69</c:f>
              <c:strCache>
                <c:ptCount val="1"/>
                <c:pt idx="0">
                  <c:v>Сектор на индустрията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Sheet1!$G$70:$G$75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Sheet1!$I$70:$I$75</c:f>
              <c:numCache>
                <c:formatCode>General</c:formatCode>
                <c:ptCount val="6"/>
                <c:pt idx="0">
                  <c:v>25.8</c:v>
                </c:pt>
                <c:pt idx="1">
                  <c:v>25.8</c:v>
                </c:pt>
                <c:pt idx="2">
                  <c:v>26.4</c:v>
                </c:pt>
                <c:pt idx="3">
                  <c:v>22.5</c:v>
                </c:pt>
                <c:pt idx="4">
                  <c:v>24</c:v>
                </c:pt>
                <c:pt idx="5">
                  <c:v>23.4</c:v>
                </c:pt>
              </c:numCache>
            </c:numRef>
          </c:val>
        </c:ser>
        <c:ser>
          <c:idx val="2"/>
          <c:order val="2"/>
          <c:tx>
            <c:strRef>
              <c:f>Sheet1!$J$69</c:f>
              <c:strCache>
                <c:ptCount val="1"/>
                <c:pt idx="0">
                  <c:v>Сектор на услугите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Sheet1!$G$70:$G$75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Sheet1!$J$70:$J$75</c:f>
              <c:numCache>
                <c:formatCode>General</c:formatCode>
                <c:ptCount val="6"/>
                <c:pt idx="0">
                  <c:v>72.099999999999994</c:v>
                </c:pt>
                <c:pt idx="1">
                  <c:v>71.8</c:v>
                </c:pt>
                <c:pt idx="2">
                  <c:v>72.099999999999994</c:v>
                </c:pt>
                <c:pt idx="3">
                  <c:v>76</c:v>
                </c:pt>
                <c:pt idx="4">
                  <c:v>74.599999999999994</c:v>
                </c:pt>
                <c:pt idx="5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1672704"/>
        <c:axId val="113247360"/>
      </c:barChart>
      <c:catAx>
        <c:axId val="11167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3247360"/>
        <c:crosses val="autoZero"/>
        <c:auto val="1"/>
        <c:lblAlgn val="ctr"/>
        <c:lblOffset val="100"/>
        <c:noMultiLvlLbl val="0"/>
      </c:catAx>
      <c:valAx>
        <c:axId val="11324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167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Sheet1!$H$92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Sheet1!$G$93:$G$98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Sheet1!$H$93:$H$98</c:f>
              <c:numCache>
                <c:formatCode>General</c:formatCode>
                <c:ptCount val="6"/>
                <c:pt idx="0">
                  <c:v>68.599999999999994</c:v>
                </c:pt>
                <c:pt idx="1">
                  <c:v>67</c:v>
                </c:pt>
                <c:pt idx="2">
                  <c:v>67.900000000000006</c:v>
                </c:pt>
                <c:pt idx="3">
                  <c:v>64.599999999999994</c:v>
                </c:pt>
                <c:pt idx="4">
                  <c:v>62</c:v>
                </c:pt>
                <c:pt idx="5">
                  <c:v>62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5192960"/>
        <c:axId val="115200000"/>
      </c:lineChart>
      <c:catAx>
        <c:axId val="11519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5200000"/>
        <c:crosses val="autoZero"/>
        <c:auto val="1"/>
        <c:lblAlgn val="ctr"/>
        <c:lblOffset val="100"/>
        <c:noMultiLvlLbl val="0"/>
      </c:catAx>
      <c:valAx>
        <c:axId val="115200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519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Sheet1!$C$117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Sheet1!$D$116:$I$116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Sheet1!$D$117:$I$117</c:f>
              <c:numCache>
                <c:formatCode>0%</c:formatCode>
                <c:ptCount val="6"/>
                <c:pt idx="0">
                  <c:v>0.23653732162476093</c:v>
                </c:pt>
                <c:pt idx="1">
                  <c:v>0.22807138081333903</c:v>
                </c:pt>
                <c:pt idx="2">
                  <c:v>0.21522069716504824</c:v>
                </c:pt>
                <c:pt idx="3">
                  <c:v>0.19356108647486672</c:v>
                </c:pt>
                <c:pt idx="4">
                  <c:v>0.18549107492622852</c:v>
                </c:pt>
                <c:pt idx="5">
                  <c:v>0.181694251113377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2725376"/>
        <c:axId val="112752896"/>
      </c:lineChart>
      <c:catAx>
        <c:axId val="11272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752896"/>
        <c:crosses val="autoZero"/>
        <c:auto val="1"/>
        <c:lblAlgn val="ctr"/>
        <c:lblOffset val="100"/>
        <c:noMultiLvlLbl val="0"/>
      </c:catAx>
      <c:valAx>
        <c:axId val="11275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72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Sheet1!$C$120</c:f>
              <c:strCache>
                <c:ptCount val="1"/>
                <c:pt idx="0">
                  <c:v>Благоевград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Sheet1!$D$119:$I$119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Sheet1!$D$120:$I$120</c:f>
              <c:numCache>
                <c:formatCode>0%</c:formatCode>
                <c:ptCount val="6"/>
                <c:pt idx="0">
                  <c:v>0.19870697033524162</c:v>
                </c:pt>
                <c:pt idx="1">
                  <c:v>0.21502780436385369</c:v>
                </c:pt>
                <c:pt idx="2">
                  <c:v>0.21949659221878146</c:v>
                </c:pt>
                <c:pt idx="3">
                  <c:v>0.23095605398629013</c:v>
                </c:pt>
                <c:pt idx="4">
                  <c:v>0.24112171175539196</c:v>
                </c:pt>
                <c:pt idx="5">
                  <c:v>0.29335518691154172</c:v>
                </c:pt>
              </c:numCache>
            </c:numRef>
          </c:val>
        </c:ser>
        <c:ser>
          <c:idx val="1"/>
          <c:order val="1"/>
          <c:tx>
            <c:strRef>
              <c:f>Sheet1!$C$121</c:f>
              <c:strCache>
                <c:ptCount val="1"/>
                <c:pt idx="0">
                  <c:v>Кюстендил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Sheet1!$D$119:$I$119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Sheet1!$D$121:$I$121</c:f>
              <c:numCache>
                <c:formatCode>0%</c:formatCode>
                <c:ptCount val="6"/>
                <c:pt idx="0">
                  <c:v>2.4658378045105483E-2</c:v>
                </c:pt>
                <c:pt idx="1">
                  <c:v>2.1500144749329618E-2</c:v>
                </c:pt>
                <c:pt idx="2">
                  <c:v>1.9745773253758675E-2</c:v>
                </c:pt>
                <c:pt idx="3">
                  <c:v>2.2457383492807008E-2</c:v>
                </c:pt>
                <c:pt idx="4">
                  <c:v>2.4458230471890052E-2</c:v>
                </c:pt>
                <c:pt idx="5">
                  <c:v>2.6306463993833597E-2</c:v>
                </c:pt>
              </c:numCache>
            </c:numRef>
          </c:val>
        </c:ser>
        <c:ser>
          <c:idx val="2"/>
          <c:order val="2"/>
          <c:tx>
            <c:strRef>
              <c:f>Sheet1!$C$122</c:f>
              <c:strCache>
                <c:ptCount val="1"/>
                <c:pt idx="0">
                  <c:v>Перник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Sheet1!$D$119:$I$119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Sheet1!$D$122:$I$122</c:f>
              <c:numCache>
                <c:formatCode>0%</c:formatCode>
                <c:ptCount val="6"/>
                <c:pt idx="0">
                  <c:v>4.1699810736835338E-3</c:v>
                </c:pt>
                <c:pt idx="1">
                  <c:v>5.2637595934267286E-3</c:v>
                </c:pt>
                <c:pt idx="2">
                  <c:v>3.5406405275719296E-3</c:v>
                </c:pt>
                <c:pt idx="3">
                  <c:v>3.3091758280253316E-3</c:v>
                </c:pt>
                <c:pt idx="4">
                  <c:v>3.299197351136581E-3</c:v>
                </c:pt>
                <c:pt idx="5">
                  <c:v>3.2208740998904773E-3</c:v>
                </c:pt>
              </c:numCache>
            </c:numRef>
          </c:val>
        </c:ser>
        <c:ser>
          <c:idx val="3"/>
          <c:order val="3"/>
          <c:tx>
            <c:strRef>
              <c:f>Sheet1!$C$123</c:f>
              <c:strCache>
                <c:ptCount val="1"/>
                <c:pt idx="0">
                  <c:v>София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Sheet1!$D$119:$I$119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Sheet1!$D$123:$I$123</c:f>
              <c:numCache>
                <c:formatCode>0%</c:formatCode>
                <c:ptCount val="6"/>
                <c:pt idx="0">
                  <c:v>6.5850668944579055E-2</c:v>
                </c:pt>
                <c:pt idx="1">
                  <c:v>7.0619259432825487E-2</c:v>
                </c:pt>
                <c:pt idx="2">
                  <c:v>8.3640553457211331E-2</c:v>
                </c:pt>
                <c:pt idx="3">
                  <c:v>7.973983226811962E-2</c:v>
                </c:pt>
                <c:pt idx="4">
                  <c:v>7.4085917794420739E-2</c:v>
                </c:pt>
                <c:pt idx="5">
                  <c:v>8.1332155417549054E-2</c:v>
                </c:pt>
              </c:numCache>
            </c:numRef>
          </c:val>
        </c:ser>
        <c:ser>
          <c:idx val="4"/>
          <c:order val="4"/>
          <c:tx>
            <c:strRef>
              <c:f>Sheet1!$C$124</c:f>
              <c:strCache>
                <c:ptCount val="1"/>
                <c:pt idx="0">
                  <c:v>София (столица)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Sheet1!$D$119:$I$119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Sheet1!$D$124:$I$124</c:f>
              <c:numCache>
                <c:formatCode>0%</c:formatCode>
                <c:ptCount val="6"/>
                <c:pt idx="0">
                  <c:v>0.70661400160139065</c:v>
                </c:pt>
                <c:pt idx="1">
                  <c:v>0.68758903186056441</c:v>
                </c:pt>
                <c:pt idx="2">
                  <c:v>0.67357644054267662</c:v>
                </c:pt>
                <c:pt idx="3">
                  <c:v>0.66353755442475804</c:v>
                </c:pt>
                <c:pt idx="4">
                  <c:v>0.65703494262716089</c:v>
                </c:pt>
                <c:pt idx="5">
                  <c:v>0.5957853195771855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2932736"/>
        <c:axId val="112934272"/>
      </c:barChart>
      <c:catAx>
        <c:axId val="11293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934272"/>
        <c:crosses val="autoZero"/>
        <c:auto val="1"/>
        <c:lblAlgn val="ctr"/>
        <c:lblOffset val="100"/>
        <c:noMultiLvlLbl val="0"/>
      </c:catAx>
      <c:valAx>
        <c:axId val="112934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932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2">
          <a:lumMod val="50000"/>
        </a:schemeClr>
      </a:solidFill>
      <a:round/>
    </a:ln>
    <a:effectLst>
      <a:outerShdw blurRad="50800" dist="127000" dir="2700000" algn="tl" rotWithShape="0">
        <a:prstClr val="black">
          <a:alpha val="60000"/>
        </a:prstClr>
      </a:outerShdw>
    </a:effectLst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Sheet1!$C$137</c:f>
              <c:strCache>
                <c:ptCount val="1"/>
                <c:pt idx="0">
                  <c:v>България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Sheet1!$D$136:$I$136</c:f>
              <c:strCache>
                <c:ptCount val="6"/>
                <c:pt idx="0">
                  <c:v>2007 г.</c:v>
                </c:pt>
                <c:pt idx="1">
                  <c:v>2008 г.</c:v>
                </c:pt>
                <c:pt idx="2">
                  <c:v>2009 г.</c:v>
                </c:pt>
                <c:pt idx="3">
                  <c:v>2010 г.</c:v>
                </c:pt>
                <c:pt idx="4">
                  <c:v>2011 г.</c:v>
                </c:pt>
                <c:pt idx="5">
                  <c:v>2012 г.</c:v>
                </c:pt>
              </c:strCache>
            </c:strRef>
          </c:cat>
          <c:val>
            <c:numRef>
              <c:f>Sheet1!$D$137:$I$137</c:f>
              <c:numCache>
                <c:formatCode>0.00%</c:formatCode>
                <c:ptCount val="6"/>
                <c:pt idx="0">
                  <c:v>4.5368230750491029E-3</c:v>
                </c:pt>
                <c:pt idx="1">
                  <c:v>4.7024295291822581E-3</c:v>
                </c:pt>
                <c:pt idx="2">
                  <c:v>5.2847115283143958E-3</c:v>
                </c:pt>
                <c:pt idx="3">
                  <c:v>5.9793584974810379E-3</c:v>
                </c:pt>
                <c:pt idx="4">
                  <c:v>5.7041277238286808E-3</c:v>
                </c:pt>
                <c:pt idx="5">
                  <c:v>6.3539585008045869E-3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Sheet1!$C$138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Sheet1!$D$136:$I$136</c:f>
              <c:strCache>
                <c:ptCount val="6"/>
                <c:pt idx="0">
                  <c:v>2007 г.</c:v>
                </c:pt>
                <c:pt idx="1">
                  <c:v>2008 г.</c:v>
                </c:pt>
                <c:pt idx="2">
                  <c:v>2009 г.</c:v>
                </c:pt>
                <c:pt idx="3">
                  <c:v>2010 г.</c:v>
                </c:pt>
                <c:pt idx="4">
                  <c:v>2011 г.</c:v>
                </c:pt>
                <c:pt idx="5">
                  <c:v>2012 г.</c:v>
                </c:pt>
              </c:strCache>
            </c:strRef>
          </c:cat>
          <c:val>
            <c:numRef>
              <c:f>Sheet1!$D$138:$I$138</c:f>
              <c:numCache>
                <c:formatCode>0.00%</c:formatCode>
                <c:ptCount val="6"/>
                <c:pt idx="0">
                  <c:v>9.9341884166417871E-3</c:v>
                </c:pt>
                <c:pt idx="1">
                  <c:v>7.7005862363670151E-3</c:v>
                </c:pt>
                <c:pt idx="2">
                  <c:v>8.852878823094705E-3</c:v>
                </c:pt>
                <c:pt idx="3">
                  <c:v>1.0964484713281165E-2</c:v>
                </c:pt>
                <c:pt idx="4">
                  <c:v>9.8463432136130114E-3</c:v>
                </c:pt>
                <c:pt idx="5">
                  <c:v>1.1324419353063685E-2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6971392"/>
        <c:axId val="116972928"/>
      </c:lineChart>
      <c:catAx>
        <c:axId val="11697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972928"/>
        <c:crosses val="autoZero"/>
        <c:auto val="1"/>
        <c:lblAlgn val="ctr"/>
        <c:lblOffset val="100"/>
        <c:noMultiLvlLbl val="0"/>
      </c:catAx>
      <c:valAx>
        <c:axId val="116972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97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Sheet1!$C$152</c:f>
              <c:strCache>
                <c:ptCount val="1"/>
                <c:pt idx="0">
                  <c:v>Общо за страната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Sheet1!$D$151:$J$151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Sheet1!$D$152:$J$152</c:f>
              <c:numCache>
                <c:formatCode>_(* #,##0_);_(* \(#,##0\);_(* "-"??_);_(@_)</c:formatCode>
                <c:ptCount val="7"/>
                <c:pt idx="0">
                  <c:v>7640238</c:v>
                </c:pt>
                <c:pt idx="1">
                  <c:v>7606551</c:v>
                </c:pt>
                <c:pt idx="2">
                  <c:v>7563710</c:v>
                </c:pt>
                <c:pt idx="3">
                  <c:v>7504868</c:v>
                </c:pt>
                <c:pt idx="4">
                  <c:v>7327224</c:v>
                </c:pt>
                <c:pt idx="5">
                  <c:v>7284552</c:v>
                </c:pt>
                <c:pt idx="6">
                  <c:v>7245677</c:v>
                </c:pt>
              </c:numCache>
            </c:numRef>
          </c:val>
        </c:ser>
        <c:ser>
          <c:idx val="1"/>
          <c:order val="1"/>
          <c:tx>
            <c:strRef>
              <c:f>Sheet1!$C$153</c:f>
              <c:strCache>
                <c:ptCount val="1"/>
                <c:pt idx="0">
                  <c:v>Югозападен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Sheet1!$D$151:$J$151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Sheet1!$D$153:$J$153</c:f>
              <c:numCache>
                <c:formatCode>_(* #,##0_);_(* \(#,##0\);_(* "-"??_);_(@_)</c:formatCode>
                <c:ptCount val="7"/>
                <c:pt idx="0">
                  <c:v>2114568</c:v>
                </c:pt>
                <c:pt idx="1">
                  <c:v>2115042</c:v>
                </c:pt>
                <c:pt idx="2">
                  <c:v>2112519</c:v>
                </c:pt>
                <c:pt idx="3">
                  <c:v>2113555</c:v>
                </c:pt>
                <c:pt idx="4">
                  <c:v>2131233</c:v>
                </c:pt>
                <c:pt idx="5">
                  <c:v>2128783</c:v>
                </c:pt>
                <c:pt idx="6">
                  <c:v>2127618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380736"/>
        <c:axId val="131382272"/>
      </c:barChart>
      <c:catAx>
        <c:axId val="13138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31382272"/>
        <c:crosses val="autoZero"/>
        <c:auto val="1"/>
        <c:lblAlgn val="ctr"/>
        <c:lblOffset val="100"/>
        <c:noMultiLvlLbl val="0"/>
      </c:catAx>
      <c:valAx>
        <c:axId val="13138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3138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19050" cap="flat" cmpd="sng" algn="ctr">
      <a:solidFill>
        <a:schemeClr val="bg2">
          <a:lumMod val="50000"/>
        </a:schemeClr>
      </a:solidFill>
      <a:round/>
    </a:ln>
    <a:effectLst>
      <a:outerShdw blurRad="50800" dist="1270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Sheet1!$D$192</c:f>
              <c:strCache>
                <c:ptCount val="1"/>
                <c:pt idx="0">
                  <c:v>Общо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Sheet1!$E$191:$J$191</c:f>
              <c:numCache>
                <c:formatCode>0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Sheet1!$E$192:$J$192</c:f>
              <c:numCache>
                <c:formatCode>0.0</c:formatCode>
                <c:ptCount val="6"/>
                <c:pt idx="0">
                  <c:v>70.7</c:v>
                </c:pt>
                <c:pt idx="1">
                  <c:v>68.8</c:v>
                </c:pt>
                <c:pt idx="2">
                  <c:v>65.400000000000006</c:v>
                </c:pt>
                <c:pt idx="3">
                  <c:v>62.9</c:v>
                </c:pt>
                <c:pt idx="4">
                  <c:v>63</c:v>
                </c:pt>
                <c:pt idx="5" formatCode="General">
                  <c:v>63.5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Sheet1!$D$193</c:f>
              <c:strCache>
                <c:ptCount val="1"/>
                <c:pt idx="0">
                  <c:v>Югозападен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Sheet1!$E$191:$J$191</c:f>
              <c:numCache>
                <c:formatCode>0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Sheet1!$E$193:$J$193</c:f>
              <c:numCache>
                <c:formatCode>0.0</c:formatCode>
                <c:ptCount val="6"/>
                <c:pt idx="0">
                  <c:v>77.5</c:v>
                </c:pt>
                <c:pt idx="1">
                  <c:v>76.400000000000006</c:v>
                </c:pt>
                <c:pt idx="2">
                  <c:v>72.8</c:v>
                </c:pt>
                <c:pt idx="3">
                  <c:v>69.599999999999994</c:v>
                </c:pt>
                <c:pt idx="4">
                  <c:v>69.2</c:v>
                </c:pt>
                <c:pt idx="5">
                  <c:v>71.7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6745344"/>
        <c:axId val="116746880"/>
      </c:lineChart>
      <c:catAx>
        <c:axId val="116745344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746880"/>
        <c:crosses val="autoZero"/>
        <c:auto val="1"/>
        <c:lblAlgn val="ctr"/>
        <c:lblOffset val="100"/>
        <c:noMultiLvlLbl val="0"/>
      </c:catAx>
      <c:valAx>
        <c:axId val="11674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674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chemeClr val="tx1">
          <a:lumMod val="65000"/>
          <a:lumOff val="35000"/>
        </a:schemeClr>
      </a:solidFill>
      <a:round/>
    </a:ln>
    <a:effectLst>
      <a:outerShdw blurRad="88900" dist="101600" dir="2700000" algn="tl" rotWithShape="0">
        <a:schemeClr val="tx1">
          <a:alpha val="80000"/>
        </a:schemeClr>
      </a:outerShdw>
    </a:effectLst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3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5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8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4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11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1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6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4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518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67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7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EC752-5A9D-4DFD-8084-A2E23829E27A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BADE6-DF05-480E-B328-28F439B56E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1" name="Picture 2" descr="Description: http://www.mrrb.government.bg/images.php?src=pics/default.gif&amp;h=21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118" y="-1"/>
            <a:ext cx="1656882" cy="98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Description: Concepta_Blank_01"/>
          <p:cNvPicPr>
            <a:picLocks noChangeAspect="1" noChangeArrowheads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3"/>
          <a:stretch/>
        </p:blipFill>
        <p:spPr bwMode="auto">
          <a:xfrm>
            <a:off x="194874" y="373856"/>
            <a:ext cx="2683238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73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4636" y="4021763"/>
            <a:ext cx="11362544" cy="1655762"/>
          </a:xfrm>
        </p:spPr>
        <p:txBody>
          <a:bodyPr/>
          <a:lstStyle/>
          <a:p>
            <a:r>
              <a:rPr lang="bg-BG" dirty="0" smtClean="0"/>
              <a:t>Оценка на степента на постигане на целите и приоритетите на Регионалния план за развитие на Югозападен район в периода 2007-2013 г.</a:t>
            </a:r>
            <a:endParaRPr lang="en-US" dirty="0"/>
          </a:p>
        </p:txBody>
      </p:sp>
      <p:pic>
        <p:nvPicPr>
          <p:cNvPr id="1026" name="Picture 2" descr="http://observatories.hit.bg/images/Bulgaria_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03" y="998060"/>
            <a:ext cx="3341922" cy="222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91" y="979720"/>
            <a:ext cx="10515600" cy="1325563"/>
          </a:xfrm>
        </p:spPr>
        <p:txBody>
          <a:bodyPr/>
          <a:lstStyle/>
          <a:p>
            <a:r>
              <a:rPr lang="bg-BG" sz="2800" dirty="0" smtClean="0"/>
              <a:t>Основни дейности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774" y="1825625"/>
            <a:ext cx="7450111" cy="435133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bg-B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Определяне на методика за извършване на последващата оценка за изпълнението на РПР на ЮЗР (2007-2013 г.)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bg-BG" dirty="0"/>
              <a:t>Анализ и оценка на степента на постигане на целите и приоритетите за регионално развитие на Югозападен район през периода 2007-2013 г., на основата на настъпилите промени в икономическото, социалното, инфраструктурното развитие и околната среда</a:t>
            </a:r>
            <a:endParaRPr lang="en-US" dirty="0"/>
          </a:p>
          <a:p>
            <a:pPr algn="just"/>
            <a:r>
              <a:rPr lang="bg-BG" dirty="0"/>
              <a:t>Оценка на степента на постигане на глобалните екологични цели и особено по проблемите, свързани с адаптирането на ЮЗР към изменението на климата в процеса на изпълнение на РПР на ЮЗР </a:t>
            </a:r>
            <a:r>
              <a:rPr lang="bg-BG" dirty="0" smtClean="0"/>
              <a:t>2007-2013 </a:t>
            </a:r>
            <a:r>
              <a:rPr lang="bg-BG" dirty="0"/>
              <a:t>г</a:t>
            </a:r>
            <a:r>
              <a:rPr lang="bg-BG" dirty="0" smtClean="0"/>
              <a:t>.</a:t>
            </a:r>
            <a:endParaRPr lang="en-US" dirty="0"/>
          </a:p>
          <a:p>
            <a:pPr algn="just"/>
            <a:endParaRPr lang="en-US" dirty="0"/>
          </a:p>
        </p:txBody>
      </p:sp>
      <p:pic>
        <p:nvPicPr>
          <p:cNvPr id="9218" name="Picture 2" descr="C:\Users\Natalia\Desktop\OFFICE SHEETS CONSEPTA\images\Services_project_manage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2475" y="3020206"/>
            <a:ext cx="3819525" cy="2533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2393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54672"/>
            <a:ext cx="10515600" cy="1325563"/>
          </a:xfrm>
        </p:spPr>
        <p:txBody>
          <a:bodyPr/>
          <a:lstStyle/>
          <a:p>
            <a:r>
              <a:rPr lang="bg-BG" sz="2800" dirty="0" smtClean="0"/>
              <a:t>Основни дейности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446" y="1840615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bg-B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на устойчивостта на постигнатите резултати от гледна точка на избрани икономически, социални и екологични показатели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bg-BG" dirty="0"/>
              <a:t>Оценка на общото въздействие от изпълнението на РПР на ЮЗР </a:t>
            </a:r>
            <a:r>
              <a:rPr lang="bg-BG" dirty="0" smtClean="0"/>
              <a:t>2007-2013 </a:t>
            </a:r>
            <a:r>
              <a:rPr lang="bg-BG" dirty="0"/>
              <a:t>г</a:t>
            </a:r>
            <a:r>
              <a:rPr lang="bg-BG" dirty="0" smtClean="0"/>
              <a:t>. </a:t>
            </a:r>
            <a:r>
              <a:rPr lang="bg-BG" dirty="0"/>
              <a:t>към края на периода на действие</a:t>
            </a:r>
            <a:endParaRPr lang="en-US" dirty="0"/>
          </a:p>
          <a:p>
            <a:pPr algn="just"/>
            <a:r>
              <a:rPr lang="bg-BG" dirty="0"/>
              <a:t>Оценка на ефективността и ефикасността на използваните финансови инструменти, вкл. на ЕС, и на усвоените ресурси за изпълнение на целите и приоритетите на РПР на ЮЗР </a:t>
            </a:r>
            <a:r>
              <a:rPr lang="bg-BG" dirty="0" smtClean="0"/>
              <a:t>2007-2013 </a:t>
            </a:r>
            <a:r>
              <a:rPr lang="bg-BG" dirty="0"/>
              <a:t>г</a:t>
            </a:r>
            <a:r>
              <a:rPr lang="bg-BG" dirty="0" smtClean="0"/>
              <a:t>.</a:t>
            </a:r>
            <a:endParaRPr lang="en-US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440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209" y="814831"/>
            <a:ext cx="10515600" cy="713398"/>
          </a:xfrm>
        </p:spPr>
        <p:txBody>
          <a:bodyPr/>
          <a:lstStyle/>
          <a:p>
            <a:r>
              <a:rPr lang="bg-BG" sz="2800" dirty="0" smtClean="0"/>
              <a:t>Основни дейности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64" y="1530291"/>
            <a:ext cx="11034010" cy="5050391"/>
          </a:xfrm>
        </p:spPr>
        <p:txBody>
          <a:bodyPr>
            <a:normAutofit/>
          </a:bodyPr>
          <a:lstStyle/>
          <a:p>
            <a:pPr algn="just"/>
            <a:r>
              <a:rPr lang="bg-BG" sz="2400" dirty="0" smtClean="0"/>
              <a:t>Оценка на организацията и координацията на компетентните органи и ефективността на работа на административните структури в процеса на разработване, изпълнение, наблюдение и оценка на РПР на ЮЗР 2007-2013 г., включително по отношение прилагането на принципа на партньорство и осигуряване на информация и публичност за изпълнението на РПР</a:t>
            </a:r>
            <a:endParaRPr lang="en-US" sz="2400" dirty="0" smtClean="0"/>
          </a:p>
          <a:p>
            <a:pPr algn="just"/>
            <a:r>
              <a:rPr lang="bg-BG" sz="2400" dirty="0"/>
              <a:t>Формулиране на изводи и </a:t>
            </a:r>
            <a:r>
              <a:rPr lang="bg-BG" sz="2400" dirty="0" smtClean="0"/>
              <a:t>препоръки</a:t>
            </a:r>
            <a:r>
              <a:rPr lang="en-US" sz="2400" dirty="0" smtClean="0"/>
              <a:t> </a:t>
            </a:r>
            <a:r>
              <a:rPr lang="bg-BG" sz="2400" dirty="0" smtClean="0"/>
              <a:t>относно: въздействието </a:t>
            </a:r>
            <a:r>
              <a:rPr lang="bg-BG" sz="2400" dirty="0"/>
              <a:t>върху социално-икономическото развитие на </a:t>
            </a:r>
            <a:r>
              <a:rPr lang="bg-BG" sz="2400" dirty="0" smtClean="0"/>
              <a:t>района; </a:t>
            </a:r>
            <a:r>
              <a:rPr lang="bg-BG" sz="2400" dirty="0"/>
              <a:t>промените в междурегионалните различия </a:t>
            </a:r>
            <a:r>
              <a:rPr lang="bg-BG" sz="2400" dirty="0" smtClean="0"/>
              <a:t>в развитието между ЮЗР и останалите райони от ниво 2 в страната; </a:t>
            </a:r>
            <a:r>
              <a:rPr lang="bg-BG" sz="2400" dirty="0"/>
              <a:t>промените във вътрешнорегионалните </a:t>
            </a:r>
            <a:r>
              <a:rPr lang="bg-BG" sz="2400" dirty="0" smtClean="0"/>
              <a:t>различия в развитието на петте области в ЮЗР; подобряването </a:t>
            </a:r>
            <a:r>
              <a:rPr lang="bg-BG" sz="2400" dirty="0"/>
              <a:t>на организацията и дейността на компетентните органи и административните </a:t>
            </a:r>
            <a:r>
              <a:rPr lang="bg-BG" sz="2400" dirty="0" smtClean="0"/>
              <a:t>структури; провеждане на политиката за регионално развитие в периода 2014-2020 г.</a:t>
            </a:r>
            <a:endParaRPr lang="en-US" sz="2400" dirty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08996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270" y="1009701"/>
            <a:ext cx="10515600" cy="1325563"/>
          </a:xfrm>
        </p:spPr>
        <p:txBody>
          <a:bodyPr/>
          <a:lstStyle/>
          <a:p>
            <a:r>
              <a:rPr lang="bg-BG" sz="2800" dirty="0" smtClean="0"/>
              <a:t>Методика за извършване на последващата оценка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367" y="2011986"/>
            <a:ext cx="8950377" cy="4351338"/>
          </a:xfrm>
        </p:spPr>
        <p:txBody>
          <a:bodyPr/>
          <a:lstStyle/>
          <a:p>
            <a:pPr algn="just"/>
            <a:r>
              <a:rPr lang="bg-BG" dirty="0" smtClean="0"/>
              <a:t>Водещ метод – експертният метод</a:t>
            </a:r>
          </a:p>
          <a:p>
            <a:pPr algn="just"/>
            <a:r>
              <a:rPr lang="bg-BG" dirty="0" smtClean="0"/>
              <a:t>Документален метод - преглед </a:t>
            </a:r>
            <a:r>
              <a:rPr lang="bg-BG" dirty="0"/>
              <a:t>на всички документи, свързани с прилагането на процеса на оценката</a:t>
            </a:r>
            <a:endParaRPr lang="bg-BG" dirty="0" smtClean="0"/>
          </a:p>
          <a:p>
            <a:pPr algn="just"/>
            <a:r>
              <a:rPr lang="bg-BG" dirty="0" smtClean="0"/>
              <a:t>Аналитичен и </a:t>
            </a:r>
            <a:r>
              <a:rPr lang="bg-BG" dirty="0" err="1" smtClean="0"/>
              <a:t>синтезен</a:t>
            </a:r>
            <a:r>
              <a:rPr lang="bg-BG" dirty="0" smtClean="0"/>
              <a:t> метод – качествен анализ, метод на статистическата групировка, графичен метод, анализ на системата от индикатори</a:t>
            </a:r>
          </a:p>
          <a:p>
            <a:pPr algn="just"/>
            <a:r>
              <a:rPr lang="bg-BG" dirty="0" smtClean="0"/>
              <a:t>Теренен и експертен метод – </a:t>
            </a:r>
            <a:r>
              <a:rPr lang="bg-BG" dirty="0" err="1" smtClean="0"/>
              <a:t>експетни</a:t>
            </a:r>
            <a:r>
              <a:rPr lang="bg-BG" dirty="0" smtClean="0"/>
              <a:t> обсъждания, индивидуални и групови срещи и консултации, анкетно проучване</a:t>
            </a:r>
            <a:endParaRPr lang="en-US" dirty="0"/>
          </a:p>
        </p:txBody>
      </p:sp>
      <p:pic>
        <p:nvPicPr>
          <p:cNvPr id="6146" name="Picture 2" descr="C:\Users\Natalia\Desktop\OFFICE SHEETS CONSEPTA\images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5025" y="4515474"/>
            <a:ext cx="2466975" cy="1847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5425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268" y="904770"/>
            <a:ext cx="10515600" cy="936137"/>
          </a:xfrm>
        </p:spPr>
        <p:txBody>
          <a:bodyPr/>
          <a:lstStyle/>
          <a:p>
            <a:r>
              <a:rPr lang="bg-BG" sz="2800" dirty="0" smtClean="0"/>
              <a:t>Критерии за оценка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545" y="1664677"/>
            <a:ext cx="8920396" cy="5193323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bg-BG" dirty="0"/>
              <a:t>Стратегическо съответствие и хармонизация </a:t>
            </a:r>
            <a:r>
              <a:rPr lang="bg-BG" dirty="0" smtClean="0"/>
              <a:t>на РПР на ЮЗР с </a:t>
            </a:r>
            <a:r>
              <a:rPr lang="bg-BG" dirty="0"/>
              <a:t>целите и приоритетите на политиката за  регионално и местно развитие за текущия планов и програмен период; </a:t>
            </a:r>
            <a:endParaRPr lang="en-US" dirty="0"/>
          </a:p>
          <a:p>
            <a:pPr lvl="0" algn="just"/>
            <a:r>
              <a:rPr lang="bg-BG" dirty="0"/>
              <a:t>Нормативно съответствие с принципите, правилата и стандартите за планиране на регионалното развитие, залегнали в националното законодателство за регионалното развитие; </a:t>
            </a:r>
            <a:endParaRPr lang="en-US" dirty="0"/>
          </a:p>
          <a:p>
            <a:pPr lvl="0" algn="just"/>
            <a:r>
              <a:rPr lang="bg-BG" dirty="0"/>
              <a:t>Отразяване и влияние върху състоянието и промените в </a:t>
            </a:r>
            <a:r>
              <a:rPr lang="bg-BG" dirty="0" smtClean="0"/>
              <a:t>социално-икономическия </a:t>
            </a:r>
            <a:r>
              <a:rPr lang="bg-BG" dirty="0"/>
              <a:t>профил на </a:t>
            </a:r>
            <a:r>
              <a:rPr lang="bg-BG" dirty="0" smtClean="0"/>
              <a:t>ЮЗР </a:t>
            </a:r>
            <a:r>
              <a:rPr lang="bg-BG" dirty="0"/>
              <a:t>за наблюдавания период 2007-2013 г.; </a:t>
            </a:r>
            <a:endParaRPr lang="en-US" dirty="0"/>
          </a:p>
          <a:p>
            <a:pPr lvl="0" algn="just"/>
            <a:r>
              <a:rPr lang="bg-BG" dirty="0"/>
              <a:t>Постигнати резултати, въздействие и цялостна ефективност на изпълнението на РПР; </a:t>
            </a:r>
            <a:endParaRPr lang="en-US" dirty="0"/>
          </a:p>
          <a:p>
            <a:pPr lvl="0" algn="just"/>
            <a:r>
              <a:rPr lang="bg-BG" dirty="0"/>
              <a:t>Ефективно и ефикасно използване на ресурсите за развитие на територията на района; </a:t>
            </a:r>
            <a:endParaRPr lang="en-US" dirty="0"/>
          </a:p>
          <a:p>
            <a:pPr lvl="0" algn="just"/>
            <a:r>
              <a:rPr lang="bg-BG" dirty="0"/>
              <a:t>Политическа и социална ангажираност, административен и институционален капацитет за  прилагане на политиката за устойчиво интегрирано регионално и местно развитие; </a:t>
            </a:r>
            <a:endParaRPr lang="en-US" dirty="0"/>
          </a:p>
          <a:p>
            <a:pPr algn="just"/>
            <a:r>
              <a:rPr lang="bg-BG" dirty="0"/>
              <a:t>Устойчивост на постигнатите желани ефекти – ще продължат ли те да съществуват и отвъд времевия хоризонт на РПР. </a:t>
            </a:r>
            <a:endParaRPr lang="en-US" dirty="0"/>
          </a:p>
        </p:txBody>
      </p:sp>
      <p:pic>
        <p:nvPicPr>
          <p:cNvPr id="2050" name="Picture 2" descr="C:\Users\Natalia\Desktop\OFFICE SHEETS CONSEPTA\images\workforce_manage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3184" y="2802129"/>
            <a:ext cx="2718816" cy="21970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1318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8240" y="964731"/>
            <a:ext cx="10515600" cy="1325563"/>
          </a:xfrm>
        </p:spPr>
        <p:txBody>
          <a:bodyPr>
            <a:norm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БВП на човек от населението в ЮЗР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3930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3249" y="874790"/>
            <a:ext cx="10515600" cy="1325563"/>
          </a:xfrm>
        </p:spPr>
        <p:txBody>
          <a:bodyPr>
            <a:norm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</a:t>
            </a:r>
            <a:r>
              <a:rPr lang="bg-BG" sz="2400" dirty="0"/>
              <a:t> </a:t>
            </a:r>
            <a:r>
              <a:rPr lang="bg-BG" sz="2400" dirty="0" smtClean="0"/>
              <a:t>- дял </a:t>
            </a:r>
            <a:r>
              <a:rPr lang="bg-BG" sz="2400" dirty="0"/>
              <a:t>на ЮЗР в произведения национален БВП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9457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210" y="1039682"/>
            <a:ext cx="10515600" cy="1325563"/>
          </a:xfrm>
        </p:spPr>
        <p:txBody>
          <a:bodyPr>
            <a:norm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БДС на ЮЗР по сектори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133779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591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9821"/>
            <a:ext cx="10515600" cy="1325563"/>
          </a:xfrm>
        </p:spPr>
        <p:txBody>
          <a:bodyPr>
            <a:no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създадени ПЧИ в ЮЗР като % от националните ПЧИ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2805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229" y="934750"/>
            <a:ext cx="10515600" cy="1325563"/>
          </a:xfrm>
        </p:spPr>
        <p:txBody>
          <a:bodyPr>
            <a:noAutofit/>
          </a:bodyPr>
          <a:lstStyle/>
          <a:p>
            <a:r>
              <a:rPr lang="bg-BG" sz="2000" dirty="0"/>
              <a:t>Резултати по основни показатели за периода 2007-2013 г</a:t>
            </a:r>
            <a:r>
              <a:rPr lang="bg-BG" sz="2000" dirty="0" smtClean="0"/>
              <a:t>. – дял на приходите от нощувки на ЮЗР от общите приходи от нощувки на страната</a:t>
            </a:r>
            <a:endParaRPr lang="bg-BG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784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54036" y="797778"/>
            <a:ext cx="96739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bg-BG" sz="2400" b="1" dirty="0"/>
              <a:t>Консепта БП - вашият стратегически партньор при вземане на </a:t>
            </a:r>
            <a:r>
              <a:rPr lang="bg-BG" sz="2400" b="1" dirty="0" smtClean="0"/>
              <a:t>управленски решения</a:t>
            </a:r>
            <a:endParaRPr lang="bg-BG" sz="2400" dirty="0"/>
          </a:p>
        </p:txBody>
      </p:sp>
      <p:pic>
        <p:nvPicPr>
          <p:cNvPr id="3" name="Picture 2" descr="C:\Users\Beni\Desktop\presentation\snimki\DSC_33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07" y="1628775"/>
            <a:ext cx="9479118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2544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8161" y="964732"/>
            <a:ext cx="10515600" cy="1733306"/>
          </a:xfrm>
        </p:spPr>
        <p:txBody>
          <a:bodyPr>
            <a:no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дял на приходите от нощувки на областите от ЮЗР от общите приходи от нощувки, реализирани в района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0917410"/>
              </p:ext>
            </p:extLst>
          </p:nvPr>
        </p:nvGraphicFramePr>
        <p:xfrm>
          <a:off x="937846" y="2508737"/>
          <a:ext cx="10415954" cy="3668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5908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3248" y="889782"/>
            <a:ext cx="10515600" cy="1325563"/>
          </a:xfrm>
        </p:spPr>
        <p:txBody>
          <a:bodyPr>
            <a:noAutofit/>
          </a:bodyPr>
          <a:lstStyle/>
          <a:p>
            <a:r>
              <a:rPr lang="bg-BG" sz="2000" dirty="0"/>
              <a:t>Резултати по основни показатели за периода 2007-2013 г. </a:t>
            </a:r>
            <a:r>
              <a:rPr lang="bg-BG" sz="2000" dirty="0" smtClean="0"/>
              <a:t>- дял </a:t>
            </a:r>
            <a:r>
              <a:rPr lang="bg-BG" sz="2000" dirty="0"/>
              <a:t>на </a:t>
            </a:r>
            <a:r>
              <a:rPr lang="bg-BG" sz="2000" dirty="0" smtClean="0"/>
              <a:t>разходите за НИРД </a:t>
            </a:r>
            <a:r>
              <a:rPr lang="bg-BG" sz="2000" dirty="0"/>
              <a:t>в БВП </a:t>
            </a:r>
            <a:r>
              <a:rPr lang="bg-BG" sz="2000" dirty="0" smtClean="0"/>
              <a:t>на </a:t>
            </a:r>
            <a:r>
              <a:rPr lang="bg-BG" sz="2000" dirty="0"/>
              <a:t>ЮЗР и </a:t>
            </a:r>
            <a:r>
              <a:rPr lang="bg-BG" sz="2000" dirty="0" smtClean="0"/>
              <a:t>в БВП на България</a:t>
            </a:r>
            <a:endParaRPr lang="bg-BG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8586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3250" y="874790"/>
            <a:ext cx="10515600" cy="1325563"/>
          </a:xfrm>
        </p:spPr>
        <p:txBody>
          <a:bodyPr>
            <a:no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динамика на населението в ЮЗР и в България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53418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210" y="904770"/>
            <a:ext cx="10515600" cy="1325563"/>
          </a:xfrm>
        </p:spPr>
        <p:txBody>
          <a:bodyPr>
            <a:noAutofit/>
          </a:bodyPr>
          <a:lstStyle/>
          <a:p>
            <a:r>
              <a:rPr lang="bg-BG" sz="2400" dirty="0"/>
              <a:t>Резултати по основни показатели за периода 2007-2013 г</a:t>
            </a:r>
            <a:r>
              <a:rPr lang="bg-BG" sz="2400" dirty="0" smtClean="0"/>
              <a:t>. – коефициент на заетост на лицата на възраст 20-64 г. в ЮЗР и в страната</a:t>
            </a:r>
            <a:endParaRPr lang="bg-BG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5542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90" y="959370"/>
            <a:ext cx="10515600" cy="794480"/>
          </a:xfrm>
        </p:spPr>
        <p:txBody>
          <a:bodyPr>
            <a:noAutofit/>
          </a:bodyPr>
          <a:lstStyle/>
          <a:p>
            <a:r>
              <a:rPr lang="bg-BG" sz="2000" dirty="0"/>
              <a:t>Резултати по основни показатели за периода 2007-2013 г. – коефициент на заетост на лицата на възраст </a:t>
            </a:r>
            <a:r>
              <a:rPr lang="bg-BG" sz="2000" dirty="0" smtClean="0"/>
              <a:t>15-64 </a:t>
            </a:r>
            <a:r>
              <a:rPr lang="bg-BG" sz="2000" dirty="0"/>
              <a:t>г. </a:t>
            </a:r>
            <a:r>
              <a:rPr lang="bg-BG" sz="2000" dirty="0" smtClean="0"/>
              <a:t>по области в ЮЗР</a:t>
            </a:r>
            <a:endParaRPr lang="bg-BG" sz="2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5881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91" y="889781"/>
            <a:ext cx="10515600" cy="1325563"/>
          </a:xfrm>
        </p:spPr>
        <p:txBody>
          <a:bodyPr>
            <a:noAutofit/>
          </a:bodyPr>
          <a:lstStyle/>
          <a:p>
            <a:r>
              <a:rPr lang="bg-BG" sz="2000" dirty="0"/>
              <a:t>Резултати по основни показатели за периода 2007-2013 г. – коефициент на </a:t>
            </a:r>
            <a:r>
              <a:rPr lang="bg-BG" sz="2000" dirty="0" smtClean="0"/>
              <a:t>безработица </a:t>
            </a:r>
            <a:r>
              <a:rPr lang="bg-BG" sz="2000" dirty="0"/>
              <a:t>на лицата на възраст 15-64 г. по области в ЮЗР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753285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079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180" y="1024692"/>
            <a:ext cx="9244584" cy="1325563"/>
          </a:xfrm>
        </p:spPr>
        <p:txBody>
          <a:bodyPr>
            <a:noAutofit/>
          </a:bodyPr>
          <a:lstStyle/>
          <a:p>
            <a:r>
              <a:rPr lang="bg-BG" sz="2400" dirty="0" smtClean="0"/>
              <a:t>Основни изводи от оценката на постигнатите резултати в развитието на ЮЗР в периода 2007-2013 г. на базата на избрани ключови индикатори</a:t>
            </a:r>
            <a:endParaRPr lang="bg-BG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8259" y="2271202"/>
            <a:ext cx="9925362" cy="4160594"/>
          </a:xfrm>
        </p:spPr>
        <p:txBody>
          <a:bodyPr>
            <a:normAutofit/>
          </a:bodyPr>
          <a:lstStyle/>
          <a:p>
            <a:pPr lvl="0" algn="just"/>
            <a:r>
              <a:rPr lang="bg-BG" sz="2400" dirty="0" smtClean="0"/>
              <a:t>По-слабо </a:t>
            </a:r>
            <a:r>
              <a:rPr lang="bg-BG" sz="2400" dirty="0"/>
              <a:t>засегнат от световната икономическа криза - растежът по почти всички основни икономически показатели се запазва, макар и с много по-нисък темп. През 2011-2012 г. </a:t>
            </a:r>
            <a:r>
              <a:rPr lang="bg-BG" sz="2400" dirty="0" smtClean="0"/>
              <a:t>- </a:t>
            </a:r>
            <a:r>
              <a:rPr lang="bg-BG" sz="2400" dirty="0"/>
              <a:t>постепенно стабилизиране на регионалната </a:t>
            </a:r>
            <a:r>
              <a:rPr lang="bg-BG" sz="2400" dirty="0" smtClean="0"/>
              <a:t>икономика</a:t>
            </a:r>
          </a:p>
          <a:p>
            <a:pPr lvl="0" algn="just"/>
            <a:r>
              <a:rPr lang="bg-BG" sz="2400" dirty="0" smtClean="0"/>
              <a:t>Дял </a:t>
            </a:r>
            <a:r>
              <a:rPr lang="bg-BG" sz="2400" dirty="0"/>
              <a:t>на ЮЗР в произведения национален БВП </a:t>
            </a:r>
            <a:r>
              <a:rPr lang="bg-BG" sz="2400" dirty="0" smtClean="0"/>
              <a:t>и в произведената национална БДС - </a:t>
            </a:r>
            <a:r>
              <a:rPr lang="bg-BG" sz="2400" dirty="0"/>
              <a:t>темп на </a:t>
            </a:r>
            <a:r>
              <a:rPr lang="bg-BG" sz="2400" dirty="0" smtClean="0"/>
              <a:t>намаление</a:t>
            </a:r>
          </a:p>
          <a:p>
            <a:pPr lvl="0" algn="just"/>
            <a:r>
              <a:rPr lang="bg-BG" sz="2400" dirty="0" smtClean="0"/>
              <a:t>БВП </a:t>
            </a:r>
            <a:r>
              <a:rPr lang="bg-BG" sz="2400" dirty="0"/>
              <a:t>на глава от населението по покупателна способност на района </a:t>
            </a:r>
            <a:r>
              <a:rPr lang="bg-BG" sz="2400" dirty="0" smtClean="0"/>
              <a:t>- надвишава </a:t>
            </a:r>
            <a:r>
              <a:rPr lang="bg-BG" sz="2400" dirty="0"/>
              <a:t>75% от средната за ЕС–28 </a:t>
            </a:r>
            <a:r>
              <a:rPr lang="bg-BG" sz="2400" dirty="0" smtClean="0"/>
              <a:t>стойност през 2011 г. и 2012 г.</a:t>
            </a:r>
            <a:endParaRPr lang="bg-BG" sz="2400" dirty="0"/>
          </a:p>
        </p:txBody>
      </p:sp>
      <p:pic>
        <p:nvPicPr>
          <p:cNvPr id="3074" name="Picture 2" descr="C:\Users\Natalia\Desktop\OFFICE SHEETS CONSEPTA\images\ikonomika-razitie-300x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4871" y="5136585"/>
            <a:ext cx="2857500" cy="1581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2544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734" y="187571"/>
            <a:ext cx="10515600" cy="844062"/>
          </a:xfrm>
        </p:spPr>
        <p:txBody>
          <a:bodyPr/>
          <a:lstStyle/>
          <a:p>
            <a:r>
              <a:rPr lang="bg-BG" sz="2800" dirty="0"/>
              <a:t>Основни </a:t>
            </a:r>
            <a:r>
              <a:rPr lang="bg-BG" sz="2800" dirty="0" smtClean="0"/>
              <a:t>изводи…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85" y="1514006"/>
            <a:ext cx="11062741" cy="3432747"/>
          </a:xfrm>
        </p:spPr>
        <p:txBody>
          <a:bodyPr>
            <a:normAutofit/>
          </a:bodyPr>
          <a:lstStyle/>
          <a:p>
            <a:pPr algn="just"/>
            <a:r>
              <a:rPr lang="bg-BG" sz="2400" dirty="0" smtClean="0"/>
              <a:t>Нарастване на дела на сектора на услугите в БДС на района, намаление – на секторите на </a:t>
            </a:r>
            <a:r>
              <a:rPr lang="bg-BG" sz="2400" dirty="0"/>
              <a:t>селското и горското </a:t>
            </a:r>
            <a:r>
              <a:rPr lang="bg-BG" sz="2400" dirty="0" smtClean="0"/>
              <a:t>стопанство</a:t>
            </a:r>
          </a:p>
          <a:p>
            <a:pPr algn="just"/>
            <a:r>
              <a:rPr lang="bg-BG" sz="2400" dirty="0" smtClean="0"/>
              <a:t>Водещият </a:t>
            </a:r>
            <a:r>
              <a:rPr lang="bg-BG" sz="2400" dirty="0"/>
              <a:t>в страната район по обем привлечени ПЧИ, но се наблюдава устойчива тенденция на намаление на дела </a:t>
            </a:r>
            <a:r>
              <a:rPr lang="bg-BG" sz="2400" dirty="0" smtClean="0"/>
              <a:t>му</a:t>
            </a:r>
          </a:p>
          <a:p>
            <a:pPr lvl="0" algn="just"/>
            <a:r>
              <a:rPr lang="bg-BG" sz="2400" dirty="0" smtClean="0"/>
              <a:t>Силен </a:t>
            </a:r>
            <a:r>
              <a:rPr lang="bg-BG" sz="2400" dirty="0"/>
              <a:t>спад в развитието на туризма, измерен с реализираните приходи от нощувки. Постепенно възстановяване </a:t>
            </a:r>
            <a:r>
              <a:rPr lang="bg-BG" sz="2400" dirty="0" smtClean="0"/>
              <a:t>- </a:t>
            </a:r>
            <a:r>
              <a:rPr lang="bg-BG" sz="2400" dirty="0"/>
              <a:t>през 2012 и 2013 г.</a:t>
            </a:r>
          </a:p>
          <a:p>
            <a:pPr algn="just"/>
            <a:r>
              <a:rPr lang="bg-BG" sz="2400" dirty="0"/>
              <a:t>Въпреки </a:t>
            </a:r>
            <a:r>
              <a:rPr lang="bg-BG" sz="2400" dirty="0" smtClean="0"/>
              <a:t>очертаващите </a:t>
            </a:r>
            <a:r>
              <a:rPr lang="bg-BG" sz="2400" dirty="0"/>
              <a:t>се негативни демографски тенденции в страната, </a:t>
            </a:r>
            <a:r>
              <a:rPr lang="bg-BG" sz="2400" dirty="0" smtClean="0"/>
              <a:t>населението </a:t>
            </a:r>
            <a:r>
              <a:rPr lang="bg-BG" sz="2400" dirty="0"/>
              <a:t>на ЮЗР нараства, но това се дължи единствено на област София</a:t>
            </a:r>
          </a:p>
        </p:txBody>
      </p:sp>
      <p:pic>
        <p:nvPicPr>
          <p:cNvPr id="6" name="Picture 2" descr="C:\Users\Natalia\Desktop\OFFICE SHEETS CONSEPTA\images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5327" y="5261548"/>
            <a:ext cx="2676525" cy="15964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2379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646" y="154323"/>
            <a:ext cx="10515600" cy="996462"/>
          </a:xfrm>
        </p:spPr>
        <p:txBody>
          <a:bodyPr/>
          <a:lstStyle/>
          <a:p>
            <a:r>
              <a:rPr lang="bg-BG" sz="2800" dirty="0"/>
              <a:t>Основни изводи…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191" y="1094282"/>
            <a:ext cx="11736891" cy="3927422"/>
          </a:xfrm>
        </p:spPr>
        <p:txBody>
          <a:bodyPr>
            <a:noAutofit/>
          </a:bodyPr>
          <a:lstStyle/>
          <a:p>
            <a:pPr algn="just"/>
            <a:r>
              <a:rPr lang="bg-BG" sz="2400" dirty="0" smtClean="0"/>
              <a:t>Най-висок коефициент </a:t>
            </a:r>
            <a:r>
              <a:rPr lang="bg-BG" sz="2400" dirty="0"/>
              <a:t>на заетост в ЮЗР </a:t>
            </a:r>
            <a:r>
              <a:rPr lang="bg-BG" sz="2400" dirty="0" smtClean="0"/>
              <a:t>в сравнение с останалите </a:t>
            </a:r>
            <a:r>
              <a:rPr lang="bg-BG" sz="2400" dirty="0"/>
              <a:t>райони от ниво 2 в страната, но </a:t>
            </a:r>
            <a:r>
              <a:rPr lang="bg-BG" sz="2400" dirty="0" smtClean="0"/>
              <a:t>с устойчив </a:t>
            </a:r>
            <a:r>
              <a:rPr lang="bg-BG" sz="2400" dirty="0"/>
              <a:t>темп на </a:t>
            </a:r>
            <a:r>
              <a:rPr lang="bg-BG" sz="2400" dirty="0" smtClean="0"/>
              <a:t>намаление</a:t>
            </a:r>
          </a:p>
          <a:p>
            <a:pPr algn="just"/>
            <a:r>
              <a:rPr lang="bg-BG" sz="2400" dirty="0" smtClean="0"/>
              <a:t>По-нисък от средния за страната коефициент </a:t>
            </a:r>
            <a:r>
              <a:rPr lang="bg-BG" sz="2400" dirty="0"/>
              <a:t>на безработица </a:t>
            </a:r>
            <a:r>
              <a:rPr lang="bg-BG" sz="2400" dirty="0" smtClean="0"/>
              <a:t>- отново </a:t>
            </a:r>
            <a:r>
              <a:rPr lang="bg-BG" sz="2400" dirty="0"/>
              <a:t>благодарение на област София. Областите Кюстендил, Перник и Благоевград са с по-ниски стойности дори от средните за </a:t>
            </a:r>
            <a:r>
              <a:rPr lang="bg-BG" sz="2400" dirty="0" smtClean="0"/>
              <a:t>страната</a:t>
            </a:r>
          </a:p>
          <a:p>
            <a:pPr algn="just"/>
            <a:r>
              <a:rPr lang="bg-BG" sz="2400" dirty="0"/>
              <a:t>Изградените автомагистрали и пътища І клас в ЮЗР имат най-голям относителен дял от общата дължина на пътищата от РПМ в района в сравнение с относителния дял </a:t>
            </a:r>
            <a:r>
              <a:rPr lang="bg-BG" sz="2400" dirty="0" smtClean="0"/>
              <a:t>на </a:t>
            </a:r>
            <a:r>
              <a:rPr lang="bg-BG" sz="2400" dirty="0"/>
              <a:t>останалите райони от ниво </a:t>
            </a:r>
            <a:r>
              <a:rPr lang="bg-BG" sz="2400" dirty="0" smtClean="0"/>
              <a:t>2</a:t>
            </a:r>
          </a:p>
          <a:p>
            <a:pPr algn="just"/>
            <a:r>
              <a:rPr lang="bg-BG" sz="2400" dirty="0" smtClean="0"/>
              <a:t>По-висок от средния за страната дял на </a:t>
            </a:r>
            <a:r>
              <a:rPr lang="bg-BG" sz="2400" dirty="0"/>
              <a:t>населението, обхванато от канализационна инфраструктура и от инфраструктура за пречистване на отпадни </a:t>
            </a:r>
            <a:r>
              <a:rPr lang="bg-BG" sz="2400" dirty="0" smtClean="0"/>
              <a:t>води, </a:t>
            </a:r>
            <a:r>
              <a:rPr lang="bg-BG" sz="2400" dirty="0"/>
              <a:t>но са налице значителни </a:t>
            </a:r>
            <a:r>
              <a:rPr lang="bg-BG" sz="2400" dirty="0" err="1"/>
              <a:t>вътрешнорегионални</a:t>
            </a:r>
            <a:r>
              <a:rPr lang="bg-BG" sz="2400" dirty="0"/>
              <a:t> </a:t>
            </a:r>
            <a:r>
              <a:rPr lang="bg-BG" sz="2400" dirty="0" smtClean="0"/>
              <a:t>различия</a:t>
            </a:r>
          </a:p>
          <a:p>
            <a:pPr algn="just"/>
            <a:r>
              <a:rPr lang="bg-BG" sz="2400" dirty="0" smtClean="0"/>
              <a:t>При </a:t>
            </a:r>
            <a:r>
              <a:rPr lang="bg-BG" sz="2400" dirty="0"/>
              <a:t>показателите за развитие на информационната </a:t>
            </a:r>
            <a:r>
              <a:rPr lang="bg-BG" sz="2400" dirty="0" smtClean="0"/>
              <a:t>инфраструктура – значителен напредък</a:t>
            </a:r>
            <a:endParaRPr lang="bg-BG" sz="2400" dirty="0"/>
          </a:p>
        </p:txBody>
      </p:sp>
      <p:pic>
        <p:nvPicPr>
          <p:cNvPr id="4098" name="Picture 2" descr="C:\Users\Natalia\Desktop\OFFICE SHEETS CONSEPTA\images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8813" y="5516380"/>
            <a:ext cx="2763187" cy="1341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112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6862" y="262520"/>
            <a:ext cx="10515600" cy="832339"/>
          </a:xfrm>
        </p:spPr>
        <p:txBody>
          <a:bodyPr/>
          <a:lstStyle/>
          <a:p>
            <a:r>
              <a:rPr lang="bg-BG" sz="2800" dirty="0"/>
              <a:t>Основни изводи…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493" y="1317021"/>
            <a:ext cx="11438746" cy="3329930"/>
          </a:xfrm>
        </p:spPr>
        <p:txBody>
          <a:bodyPr>
            <a:noAutofit/>
          </a:bodyPr>
          <a:lstStyle/>
          <a:p>
            <a:pPr lvl="0" algn="just"/>
            <a:r>
              <a:rPr lang="bg-BG" sz="2400" dirty="0" smtClean="0"/>
              <a:t>Ясно </a:t>
            </a:r>
            <a:r>
              <a:rPr lang="bg-BG" sz="2400" dirty="0"/>
              <a:t>личи водещото място на ЮЗР по почти всички основни показатели на социално-икономическото </a:t>
            </a:r>
            <a:r>
              <a:rPr lang="bg-BG" sz="2400" dirty="0" smtClean="0"/>
              <a:t>развитие</a:t>
            </a:r>
          </a:p>
          <a:p>
            <a:pPr lvl="0" algn="just"/>
            <a:r>
              <a:rPr lang="bg-BG" sz="2400" dirty="0" smtClean="0"/>
              <a:t>Въпреки това, </a:t>
            </a:r>
            <a:r>
              <a:rPr lang="bg-BG" sz="2400" dirty="0"/>
              <a:t>при голяма част от показателите (БВП, БДС, ПЧИ, приходи от нощувки, заетост, достъп до интернет) се наблюдава тенденция на намаление дела на района за сметка на увеличение на дела на </a:t>
            </a:r>
            <a:r>
              <a:rPr lang="bg-BG" sz="2400" dirty="0" smtClean="0"/>
              <a:t>другите райони от ниво 2 в странта, </a:t>
            </a:r>
            <a:r>
              <a:rPr lang="bg-BG" sz="2400" dirty="0"/>
              <a:t>което свидетелства за намаляване на междурегионалните различия. </a:t>
            </a:r>
            <a:endParaRPr lang="bg-BG" sz="2400" dirty="0" smtClean="0"/>
          </a:p>
          <a:p>
            <a:pPr lvl="0" algn="just"/>
            <a:r>
              <a:rPr lang="bg-BG" sz="2400" dirty="0" smtClean="0"/>
              <a:t>Тенденциите в изменението на показатели като ПЧИ, заетост, </a:t>
            </a:r>
            <a:r>
              <a:rPr lang="bg-BG" sz="2400" dirty="0"/>
              <a:t>достъп до интернет, степен на обслуженост на населението с водоснабдителна инфраструктура и със система за организирано сметосъбиране </a:t>
            </a:r>
            <a:r>
              <a:rPr lang="bg-BG" sz="2400" dirty="0" smtClean="0"/>
              <a:t>и др. показва намаляване и на различията </a:t>
            </a:r>
            <a:r>
              <a:rPr lang="bg-BG" sz="2400" dirty="0"/>
              <a:t>на </a:t>
            </a:r>
            <a:r>
              <a:rPr lang="bg-BG" sz="2400" dirty="0" err="1"/>
              <a:t>вътрешнорегионално</a:t>
            </a:r>
            <a:r>
              <a:rPr lang="bg-BG" sz="2400" dirty="0"/>
              <a:t> ниво </a:t>
            </a:r>
            <a:r>
              <a:rPr lang="bg-BG" sz="2400" dirty="0" smtClean="0"/>
              <a:t>в ЮЗР</a:t>
            </a:r>
          </a:p>
          <a:p>
            <a:pPr algn="just"/>
            <a:endParaRPr lang="bg-BG" sz="2400" dirty="0"/>
          </a:p>
        </p:txBody>
      </p:sp>
      <p:pic>
        <p:nvPicPr>
          <p:cNvPr id="10242" name="Picture 2" descr="C:\Users\Natalia\Desktop\OFFICE SHEETS CONSEPTA\images\ProjectManagementCertificate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4787" y="4976734"/>
            <a:ext cx="4247213" cy="1881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0382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 bwMode="auto">
          <a:xfrm>
            <a:off x="468313" y="765175"/>
            <a:ext cx="10564448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bg-BG" sz="2000" b="1" dirty="0">
                <a:latin typeface="+mn-lt"/>
              </a:rPr>
              <a:t>     </a:t>
            </a: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endParaRPr lang="bg-BG" sz="2000" b="1" dirty="0">
              <a:latin typeface="+mn-lt"/>
            </a:endParaRP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bg-BG" sz="2000" b="1" dirty="0">
                <a:latin typeface="+mn-lt"/>
              </a:rPr>
              <a:t>	</a:t>
            </a:r>
            <a:r>
              <a:rPr lang="bg-BG" altLang="en-US" sz="2000" dirty="0">
                <a:latin typeface="+mn-lt"/>
              </a:rPr>
              <a:t>“</a:t>
            </a:r>
            <a:r>
              <a:rPr lang="bg-BG" altLang="ja-JP" sz="2000" b="1" dirty="0">
                <a:latin typeface="+mn-lt"/>
              </a:rPr>
              <a:t>Консепта БП</a:t>
            </a:r>
            <a:r>
              <a:rPr lang="bg-BG" altLang="en-US" sz="2000" b="1" dirty="0">
                <a:latin typeface="+mn-lt"/>
              </a:rPr>
              <a:t>”</a:t>
            </a:r>
            <a:r>
              <a:rPr lang="bg-BG" altLang="ja-JP" sz="2000" b="1" dirty="0">
                <a:latin typeface="+mn-lt"/>
              </a:rPr>
              <a:t> </a:t>
            </a:r>
            <a:r>
              <a:rPr lang="bg-BG" altLang="ja-JP" sz="2000" dirty="0">
                <a:latin typeface="+mn-lt"/>
              </a:rPr>
              <a:t>е консултантска компания, специализирана в предлагането на комплексни консултантски услуги за клиенти от публичния и частния сектор. Компанията е създадена през 1999 година. </a:t>
            </a:r>
            <a:endParaRPr lang="bg-BG" altLang="ja-JP" sz="2000" dirty="0" smtClean="0">
              <a:latin typeface="+mn-lt"/>
            </a:endParaRP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endParaRPr lang="bg-BG" altLang="ja-JP" sz="2000" dirty="0">
              <a:latin typeface="+mn-lt"/>
            </a:endParaRP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bg-BG" sz="2000" dirty="0">
                <a:latin typeface="+mn-lt"/>
              </a:rPr>
              <a:t>	</a:t>
            </a:r>
            <a:r>
              <a:rPr lang="bg-BG" altLang="en-US" sz="2000" dirty="0">
                <a:latin typeface="+mn-lt"/>
              </a:rPr>
              <a:t>“</a:t>
            </a:r>
            <a:r>
              <a:rPr lang="bg-BG" altLang="ja-JP" sz="2000" b="1" dirty="0">
                <a:latin typeface="+mn-lt"/>
              </a:rPr>
              <a:t>Консепта БП</a:t>
            </a:r>
            <a:r>
              <a:rPr lang="bg-BG" altLang="en-US" sz="2000" b="1" dirty="0">
                <a:latin typeface="+mn-lt"/>
              </a:rPr>
              <a:t>”</a:t>
            </a:r>
            <a:r>
              <a:rPr lang="bg-BG" altLang="ja-JP" sz="2000" b="1" dirty="0">
                <a:latin typeface="+mn-lt"/>
              </a:rPr>
              <a:t> </a:t>
            </a:r>
            <a:r>
              <a:rPr lang="bg-BG" altLang="ja-JP" sz="2000" dirty="0">
                <a:latin typeface="+mn-lt"/>
              </a:rPr>
              <a:t> има сериозен опит като доставчик на услуги, чрез които подпомага национални институции и общински звена в реализирането на политики и изпълнението на проекти в рамките на целия проектен цикъл (разработване, управление, изпълнение, мониторинг и контрол на проекти), финансирани по линия на Предприсъединителните, Структурните и Кохезионния фондове на ЕС.</a:t>
            </a:r>
            <a:r>
              <a:rPr lang="en-US" altLang="ja-JP" sz="2000" dirty="0">
                <a:latin typeface="+mn-lt"/>
              </a:rPr>
              <a:t> К</a:t>
            </a:r>
            <a:r>
              <a:rPr lang="bg-BG" altLang="ja-JP" sz="2000" dirty="0">
                <a:latin typeface="+mn-lt"/>
              </a:rPr>
              <a:t>омпанията има сериозен опит в </a:t>
            </a:r>
            <a:r>
              <a:rPr lang="bg-BG" altLang="ja-JP" sz="2000" dirty="0" smtClean="0">
                <a:latin typeface="+mn-lt"/>
              </a:rPr>
              <a:t>разработването </a:t>
            </a:r>
            <a:r>
              <a:rPr lang="bg-BG" altLang="ja-JP" sz="2000" dirty="0">
                <a:latin typeface="+mn-lt"/>
              </a:rPr>
              <a:t>на анализи, стратегии и оценки, както и подготовка и управление на проекти</a:t>
            </a:r>
            <a:r>
              <a:rPr lang="bg-BG" altLang="ja-JP" sz="2000" dirty="0" smtClean="0">
                <a:latin typeface="+mn-lt"/>
              </a:rPr>
              <a:t>.</a:t>
            </a: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endParaRPr lang="bg-BG" altLang="ja-JP" sz="2000" dirty="0">
              <a:latin typeface="+mn-lt"/>
            </a:endParaRP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bg-BG" sz="2000" dirty="0">
                <a:latin typeface="+mn-lt"/>
              </a:rPr>
              <a:t>		Дружеството разполага със специализирана експертиза за </a:t>
            </a:r>
            <a:r>
              <a:rPr lang="bg-BG" sz="2000" dirty="0" smtClean="0">
                <a:latin typeface="+mn-lt"/>
              </a:rPr>
              <a:t>осъществяване </a:t>
            </a:r>
            <a:r>
              <a:rPr lang="bg-BG" sz="2000" dirty="0">
                <a:latin typeface="+mn-lt"/>
              </a:rPr>
              <a:t>на социално-икономически и финансови анализи в областта на регионалното развитие и развитие на селските райони, МСП, безработица и пазар на труда, професионално обучение и учене през целия живот.</a:t>
            </a:r>
            <a:endParaRPr lang="en-US" sz="2000" dirty="0">
              <a:latin typeface="+mn-lt"/>
            </a:endParaRP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endParaRPr lang="bg-BG" sz="2000" b="1" dirty="0">
              <a:latin typeface="+mn-lt"/>
            </a:endParaRPr>
          </a:p>
          <a:p>
            <a:pPr algn="just">
              <a:spcBef>
                <a:spcPct val="20000"/>
              </a:spcBef>
            </a:pPr>
            <a:endParaRPr lang="bg-BG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1776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4213" y="1541749"/>
            <a:ext cx="1052843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bg-BG" sz="2000" b="1" dirty="0"/>
              <a:t>Консепта БП</a:t>
            </a:r>
            <a:r>
              <a:rPr lang="bg-BG" altLang="en-US" sz="2000" b="1" dirty="0"/>
              <a:t>”</a:t>
            </a:r>
            <a:r>
              <a:rPr lang="bg-BG" sz="2000" b="1" dirty="0"/>
              <a:t> </a:t>
            </a:r>
            <a:r>
              <a:rPr lang="bg-BG" sz="2000" dirty="0"/>
              <a:t>предоставя и консултантски услуги в областта на планиране на човешките ресурси, оценка на позициите и персонала, оценка на Мениджърски потенциал, анализи на потребностите от обучение и разработване на програми за обучения, организиране и провеждане на обучения за възрастни и на организации и институции в България и чужбина, управление на изпълнението, стратегии за възнаграждение, политики по възнаграждение, подбор, търсене и оценка на персонал, развитие и въвеждане на центрове за оценка за публичния и частния сектор</a:t>
            </a:r>
            <a:r>
              <a:rPr lang="bg-BG" sz="2000" dirty="0" smtClean="0"/>
              <a:t>.</a:t>
            </a:r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endParaRPr lang="en-US" sz="2000" dirty="0"/>
          </a:p>
          <a:p>
            <a:pPr algn="just">
              <a:spcBef>
                <a:spcPct val="20000"/>
              </a:spcBef>
              <a:buFont typeface="Arial" pitchFamily="34" charset="0"/>
              <a:buNone/>
            </a:pPr>
            <a:r>
              <a:rPr lang="en-US" sz="2000" dirty="0"/>
              <a:t>	</a:t>
            </a:r>
            <a:r>
              <a:rPr lang="bg-BG" sz="2000" dirty="0"/>
              <a:t> Фирменият екип се състои от професионалисти с богат опит и подходяща квалификация в областта на разработване на анализи, стратегии, оценки, бизнес развитието, управлението и развитието на човешките ресурси, проектното консултиране, разработване и управление на проекти в рамките на различни донорски инструменти за финансиране.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6929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548" y="1001504"/>
            <a:ext cx="10136161" cy="1264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400" dirty="0"/>
              <a:t>Някои от по-важните проекти на „Консепта БП</a:t>
            </a:r>
            <a:r>
              <a:rPr lang="bg-BG" altLang="en-US" sz="2400" dirty="0"/>
              <a:t>”</a:t>
            </a:r>
            <a:r>
              <a:rPr lang="bg-BG" sz="2400" dirty="0"/>
              <a:t> ЕООД към момента са:</a:t>
            </a:r>
            <a:endParaRPr lang="en-US" sz="2400" dirty="0"/>
          </a:p>
          <a:p>
            <a:pPr algn="just"/>
            <a:endParaRPr lang="en-US" sz="2400" dirty="0"/>
          </a:p>
          <a:p>
            <a:pPr algn="just">
              <a:buFont typeface="Arial" pitchFamily="34" charset="0"/>
              <a:buChar char="•"/>
            </a:pPr>
            <a:r>
              <a:rPr lang="bg-BG" sz="2400" b="1" i="1" dirty="0"/>
              <a:t>Проект: «Разработване на проект на Регионален план за развитие на Югоизточен район от ниво 2 за периода 2014-2020» - </a:t>
            </a:r>
            <a:r>
              <a:rPr lang="bg-BG" sz="2400" dirty="0"/>
              <a:t>Изготвяне на соцално икономически анализ на на Югоизточен район от ниво 2 и  стратегическа рамка за развитие на Югоизточен район от ниво 2 с възложител МРР</a:t>
            </a:r>
          </a:p>
          <a:p>
            <a:pPr algn="just"/>
            <a:endParaRPr lang="bg-BG" sz="2400" dirty="0"/>
          </a:p>
          <a:p>
            <a:pPr algn="just">
              <a:buFont typeface="Arial" pitchFamily="34" charset="0"/>
              <a:buChar char="•"/>
            </a:pPr>
            <a:r>
              <a:rPr lang="bg-BG" sz="2400" b="1" i="1" dirty="0"/>
              <a:t>Проект "Анализ на актуалното състояние на управленския и педагогически капацитет на екипите в ЦПО и идентифициране на потребностите от развитие на квалификацията на различните категории персонал с цел подобряване на качеството на предоставяното обучение от гледна точка на изискването на пазара на труда и съвременните тенденции в областта на професионалното обучение за възрастни</a:t>
            </a:r>
            <a:r>
              <a:rPr lang="bg-BG" altLang="en-US" sz="2400" b="1" i="1" dirty="0"/>
              <a:t>”</a:t>
            </a:r>
            <a:r>
              <a:rPr lang="bg-BG" altLang="ja-JP" sz="2400" b="1" i="1" dirty="0"/>
              <a:t> с </a:t>
            </a:r>
            <a:r>
              <a:rPr lang="bg-BG" altLang="ja-JP" sz="2400" i="1" dirty="0"/>
              <a:t>възложител НАПОО</a:t>
            </a:r>
            <a:endParaRPr lang="en-US" altLang="ja-JP" sz="2400" dirty="0"/>
          </a:p>
          <a:p>
            <a:pPr algn="just"/>
            <a:endParaRPr lang="bg-BG" sz="2400" dirty="0"/>
          </a:p>
          <a:p>
            <a:pPr algn="just"/>
            <a:endParaRPr lang="bg-BG" sz="2400" dirty="0"/>
          </a:p>
          <a:p>
            <a:pPr algn="just"/>
            <a:endParaRPr lang="bg-BG" sz="2400" dirty="0"/>
          </a:p>
          <a:p>
            <a:pPr algn="just"/>
            <a:endParaRPr lang="bg-BG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0536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188" y="1444625"/>
            <a:ext cx="1042157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bg-BG" sz="2400" b="1" i="1" dirty="0"/>
              <a:t>Проект: Предоставяне на консултантски услуги и изготвяне на нов ЕДИНЕН КЛАСИФИКАТОР НА ДЛЪЖНОСТИТЕ В ДЪРЖАВНАТА АДМИНИСТРАЦИЯ, възложител Министерство на финансите</a:t>
            </a:r>
            <a:endParaRPr lang="en-US" sz="2400" dirty="0"/>
          </a:p>
          <a:p>
            <a:pPr marL="285750" indent="-285750" algn="just"/>
            <a:r>
              <a:rPr lang="en-US" sz="2400" i="1" dirty="0"/>
              <a:t>	</a:t>
            </a:r>
            <a:r>
              <a:rPr lang="bg-BG" sz="2400" i="1" dirty="0"/>
              <a:t>Основна цел на проекта беше подобряване управлението и развитието на човешките ресурси за постигане на</a:t>
            </a:r>
            <a:r>
              <a:rPr lang="en-US" sz="2400" i="1" dirty="0"/>
              <a:t> </a:t>
            </a:r>
            <a:r>
              <a:rPr lang="bg-BG" sz="2400" i="1" dirty="0"/>
              <a:t>ефективна и добре заплатена държавна администрация.</a:t>
            </a:r>
            <a:endParaRPr lang="en-US" sz="2400" i="1" dirty="0"/>
          </a:p>
          <a:p>
            <a:pPr marL="285750" indent="-285750" algn="just"/>
            <a:endParaRPr lang="en-US" sz="2400" i="1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bg-BG" sz="2400" b="1" i="1" dirty="0"/>
              <a:t>Проект </a:t>
            </a:r>
            <a:r>
              <a:rPr lang="bg-BG" altLang="en-US" sz="2400" b="1" i="1" dirty="0"/>
              <a:t>“</a:t>
            </a:r>
            <a:r>
              <a:rPr lang="bg-BG" sz="2400" b="1" i="1" dirty="0"/>
              <a:t>Провеждане на обучения за екипна ефективност и провеждане на изследване на компетенциите на служителите от мениджърския екип на Главна дирекция Европейски фондове, международни програми и проекти</a:t>
            </a:r>
            <a:r>
              <a:rPr lang="bg-BG" altLang="en-US" sz="2400" b="1" i="1" dirty="0"/>
              <a:t>”</a:t>
            </a:r>
            <a:r>
              <a:rPr lang="bg-BG" sz="2400" b="1" i="1" dirty="0"/>
              <a:t> по ОПРЧР, възложител МТСП</a:t>
            </a:r>
            <a:endParaRPr lang="en-US" sz="2400" b="1" i="1" dirty="0"/>
          </a:p>
          <a:p>
            <a:pPr marL="285750" indent="-285750" algn="just"/>
            <a:endParaRPr lang="en-US" sz="2400" i="1" dirty="0"/>
          </a:p>
          <a:p>
            <a:pPr marL="285750" indent="-285750"/>
            <a:endParaRPr lang="en-US" sz="2400" i="1" dirty="0"/>
          </a:p>
          <a:p>
            <a:pPr marL="285750" indent="-285750"/>
            <a:endParaRPr lang="en-US" sz="2400" i="1" dirty="0"/>
          </a:p>
          <a:p>
            <a:pPr marL="285750" indent="-285750"/>
            <a:endParaRPr lang="en-US" sz="2400" i="1" dirty="0"/>
          </a:p>
          <a:p>
            <a:pPr marL="285750" indent="-285750"/>
            <a:endParaRPr lang="en-US" sz="2400" i="1" dirty="0"/>
          </a:p>
          <a:p>
            <a:pPr marL="285750" indent="-285750"/>
            <a:endParaRPr lang="en-US" sz="2400" i="1" dirty="0"/>
          </a:p>
          <a:p>
            <a:pPr marL="285750" indent="-285750"/>
            <a:r>
              <a:rPr lang="bg-BG" sz="2400" i="1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9082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9665" y="1032083"/>
            <a:ext cx="11212643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bg-BG" sz="2000" b="1" i="1" dirty="0"/>
              <a:t>Проект „Развитие на системата за планиране и мобилност в държавната администрация</a:t>
            </a:r>
            <a:r>
              <a:rPr lang="bg-BG" altLang="en-US" sz="2000" b="1" i="1" dirty="0"/>
              <a:t>”</a:t>
            </a:r>
            <a:r>
              <a:rPr lang="bg-BG" sz="2000" b="1" i="1" dirty="0"/>
              <a:t>, реализиран с безвъзмездна финансова помощ  на Оперативна програма „Административен капацитет</a:t>
            </a:r>
            <a:r>
              <a:rPr lang="bg-BG" altLang="en-US" sz="2000" b="1" i="1" dirty="0"/>
              <a:t>”</a:t>
            </a:r>
            <a:r>
              <a:rPr lang="bg-BG" sz="2000" b="1" i="1" dirty="0"/>
              <a:t>, съфинансиран от Европейския съюз чрез Европейския социален фонд, възложител Администрация на Министерския съвет  - </a:t>
            </a:r>
            <a:r>
              <a:rPr lang="bg-BG" sz="2000" i="1" dirty="0"/>
              <a:t>Проектът включваше следните дейности: създаване на единен систематичен подход по отношение на планирането на човешките ресурси в количествен и качествен аспект с цел решаване на проблемите, свързани с вътрешното планиране на нуждите от човешки ресурси в държавната администрация, както в количествен, така и в качествен аспект (знания, умения, компетентности); създаване на подходящи общовалидни инструменти за определяне на необходимите компетенции, както на ниво администрация и структурно звено, така и за конкретна длъжност; създаване на инструментариум за оценка на компетенциите - прилагането на подобен инструментариум ще позволи на държавната администрация да решава проблеми по отношение на осигуряването на качествен подбор за заемане на определена длъжност (както вътрешен, така и външен); анализ на потребностите от обучение, провеждане на обучения, Подобряване на перспективите за кариерно развитие; създаване на процедури за мобилност, ротация и гъвкави условия на труд.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22814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229" y="934752"/>
            <a:ext cx="10515600" cy="1325563"/>
          </a:xfrm>
        </p:spPr>
        <p:txBody>
          <a:bodyPr/>
          <a:lstStyle/>
          <a:p>
            <a:r>
              <a:rPr lang="bg-BG" sz="2800" dirty="0" smtClean="0"/>
              <a:t>Обект на последващата оценка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608" y="1825625"/>
            <a:ext cx="8064708" cy="435133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bg-BG" dirty="0"/>
              <a:t>Регионалният план за развитие на Югозападен район 2007-2013 </a:t>
            </a:r>
            <a:r>
              <a:rPr lang="bg-BG" dirty="0" smtClean="0"/>
              <a:t>г. - приет с Решение на Министерския съвет през декември 2005 г.</a:t>
            </a:r>
          </a:p>
          <a:p>
            <a:pPr algn="just"/>
            <a:r>
              <a:rPr lang="bg-BG" dirty="0" smtClean="0"/>
              <a:t>Актуализираният документ за изпълнение на Регионалния план за развитие на Югозападен район 2011-2013 г. – приет с Решение на Министерския съвет през 2011 г.</a:t>
            </a:r>
          </a:p>
          <a:p>
            <a:pPr algn="just"/>
            <a:r>
              <a:rPr lang="bg-BG" dirty="0" smtClean="0"/>
              <a:t>АДИ </a:t>
            </a:r>
            <a:r>
              <a:rPr lang="bg-BG" dirty="0"/>
              <a:t>на РПР на ЮЗР не отменя действието на Регионалния план за развитие на ЮЗР 2007-2013 г. Двата документа се разглеждат като единни стратегически документи за развитието на територията на Югозападен район в периода 2007-2013 г. </a:t>
            </a:r>
            <a:endParaRPr lang="bg-BG" dirty="0" smtClean="0"/>
          </a:p>
          <a:p>
            <a:pPr algn="just"/>
            <a:r>
              <a:rPr lang="bg-BG" dirty="0" smtClean="0"/>
              <a:t>И </a:t>
            </a:r>
            <a:r>
              <a:rPr lang="bg-BG" dirty="0"/>
              <a:t>двата документа са обект на изследване при изготвяне на настоящата последваща </a:t>
            </a:r>
            <a:r>
              <a:rPr lang="bg-BG" dirty="0" smtClean="0"/>
              <a:t>оценка</a:t>
            </a:r>
            <a:endParaRPr lang="en-US" dirty="0"/>
          </a:p>
          <a:p>
            <a:pPr algn="just"/>
            <a:endParaRPr lang="bg-BG" dirty="0" smtClean="0"/>
          </a:p>
        </p:txBody>
      </p:sp>
      <p:pic>
        <p:nvPicPr>
          <p:cNvPr id="7170" name="Picture 2" descr="C:\Users\Natalia\Desktop\OFFICE SHEETS CONSEPTA\images\ikonomika-razitie-300x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4574" y="4152431"/>
            <a:ext cx="2857500" cy="1581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9077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24692"/>
            <a:ext cx="10515600" cy="1325563"/>
          </a:xfrm>
        </p:spPr>
        <p:txBody>
          <a:bodyPr>
            <a:normAutofit/>
          </a:bodyPr>
          <a:lstStyle/>
          <a:p>
            <a:r>
              <a:rPr lang="bg-BG" sz="2400" dirty="0" smtClean="0"/>
              <a:t>Очаквани ползи от последващата оценка  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592" y="1512277"/>
            <a:ext cx="8425721" cy="5345723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bg-BG" dirty="0" smtClean="0"/>
              <a:t>Преосмисляне </a:t>
            </a:r>
            <a:r>
              <a:rPr lang="bg-BG" dirty="0"/>
              <a:t>и прецизиране (при необходимост) на политиката за устойчиво интегрирано местно развитие през следващия планов период; </a:t>
            </a:r>
            <a:endParaRPr lang="en-US" dirty="0"/>
          </a:p>
          <a:p>
            <a:pPr lvl="0" algn="just"/>
            <a:r>
              <a:rPr lang="bg-BG" dirty="0" smtClean="0"/>
              <a:t>Подпомагане </a:t>
            </a:r>
            <a:r>
              <a:rPr lang="bg-BG" dirty="0"/>
              <a:t>на процесите на мониторинг и контрол върху изпълнението на РПР 2014-2020 г.;  </a:t>
            </a:r>
            <a:endParaRPr lang="en-US" dirty="0"/>
          </a:p>
          <a:p>
            <a:pPr lvl="0" algn="just"/>
            <a:r>
              <a:rPr lang="bg-BG" dirty="0" smtClean="0"/>
              <a:t>Улесняване </a:t>
            </a:r>
            <a:r>
              <a:rPr lang="bg-BG" dirty="0"/>
              <a:t>на достъпа до достоверна и синтезирана информация за постигнатите резултати и гарантиране на необходимата публичност на РПР; </a:t>
            </a:r>
            <a:endParaRPr lang="en-US" dirty="0"/>
          </a:p>
          <a:p>
            <a:pPr lvl="0" algn="just"/>
            <a:r>
              <a:rPr lang="bg-BG" dirty="0" smtClean="0"/>
              <a:t>,,Диагностициране</a:t>
            </a:r>
            <a:r>
              <a:rPr lang="bg-BG" dirty="0"/>
              <a:t>” на слабостите в процеса на изпълнение на РПР и набелязване на подходи за тяхното преодоляване;  </a:t>
            </a:r>
            <a:endParaRPr lang="en-US" dirty="0"/>
          </a:p>
          <a:p>
            <a:pPr lvl="0" algn="just"/>
            <a:r>
              <a:rPr lang="bg-BG" dirty="0" smtClean="0"/>
              <a:t>Набелязване </a:t>
            </a:r>
            <a:r>
              <a:rPr lang="bg-BG" dirty="0"/>
              <a:t>на препоръчителни инициативи за постигане на по-висока ефективност и ефикасност при изпълнението на РПР за периода 2014-2020 г.;  </a:t>
            </a:r>
            <a:endParaRPr lang="en-US" dirty="0"/>
          </a:p>
          <a:p>
            <a:pPr lvl="0" algn="just"/>
            <a:r>
              <a:rPr lang="bg-BG" dirty="0" smtClean="0"/>
              <a:t>Подпомагане </a:t>
            </a:r>
            <a:r>
              <a:rPr lang="bg-BG" dirty="0"/>
              <a:t>на процеса на прилагане на принципите на партньорството и сътрудничеството между всички заинтересовани страни, имащи отношение към </a:t>
            </a:r>
            <a:r>
              <a:rPr lang="bg-BG" dirty="0" smtClean="0"/>
              <a:t>РПР</a:t>
            </a:r>
            <a:endParaRPr lang="en-US" dirty="0"/>
          </a:p>
          <a:p>
            <a:pPr algn="just"/>
            <a:endParaRPr lang="en-US" dirty="0"/>
          </a:p>
        </p:txBody>
      </p:sp>
      <p:pic>
        <p:nvPicPr>
          <p:cNvPr id="8194" name="Picture 2" descr="C:\Users\Natalia\Desktop\OFFICE SHEETS CONSEPTA\images\interim-and-project-management-image-teaser-m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146" y="2788170"/>
            <a:ext cx="3337176" cy="24546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4620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1822</Words>
  <Application>Microsoft Office PowerPoint</Application>
  <PresentationFormat>Custom</PresentationFormat>
  <Paragraphs>116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Обект на последващата оценка</vt:lpstr>
      <vt:lpstr>Очаквани ползи от последващата оценка    </vt:lpstr>
      <vt:lpstr>Основни дейности</vt:lpstr>
      <vt:lpstr>Основни дейности</vt:lpstr>
      <vt:lpstr>Основни дейности</vt:lpstr>
      <vt:lpstr>Методика за извършване на последващата оценка</vt:lpstr>
      <vt:lpstr>Критерии за оценка</vt:lpstr>
      <vt:lpstr>Резултати по основни показатели за периода 2007-2013 г. – БВП на човек от населението в ЮЗР</vt:lpstr>
      <vt:lpstr>Резултати по основни показатели за периода 2007-2013 г. - дял на ЮЗР в произведения национален БВП </vt:lpstr>
      <vt:lpstr>Резултати по основни показатели за периода 2007-2013 г. – БДС на ЮЗР по сектори</vt:lpstr>
      <vt:lpstr>Резултати по основни показатели за периода 2007-2013 г. – създадени ПЧИ в ЮЗР като % от националните ПЧИ</vt:lpstr>
      <vt:lpstr>Резултати по основни показатели за периода 2007-2013 г. – дял на приходите от нощувки на ЮЗР от общите приходи от нощувки на страната</vt:lpstr>
      <vt:lpstr>Резултати по основни показатели за периода 2007-2013 г. – дял на приходите от нощувки на областите от ЮЗР от общите приходи от нощувки, реализирани в района</vt:lpstr>
      <vt:lpstr>Резултати по основни показатели за периода 2007-2013 г. - дял на разходите за НИРД в БВП на ЮЗР и в БВП на България</vt:lpstr>
      <vt:lpstr>Резултати по основни показатели за периода 2007-2013 г. – динамика на населението в ЮЗР и в България</vt:lpstr>
      <vt:lpstr>Резултати по основни показатели за периода 2007-2013 г. – коефициент на заетост на лицата на възраст 20-64 г. в ЮЗР и в страната</vt:lpstr>
      <vt:lpstr>Резултати по основни показатели за периода 2007-2013 г. – коефициент на заетост на лицата на възраст 15-64 г. по области в ЮЗР</vt:lpstr>
      <vt:lpstr>Резултати по основни показатели за периода 2007-2013 г. – коефициент на безработица на лицата на възраст 15-64 г. по области в ЮЗР</vt:lpstr>
      <vt:lpstr>Основни изводи от оценката на постигнатите резултати в развитието на ЮЗР в периода 2007-2013 г. на базата на избрани ключови индикатори</vt:lpstr>
      <vt:lpstr>Основни изводи…</vt:lpstr>
      <vt:lpstr>Основни изводи…</vt:lpstr>
      <vt:lpstr>Основни изводи…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VLADO</dc:creator>
  <cp:lastModifiedBy>Svetli</cp:lastModifiedBy>
  <cp:revision>39</cp:revision>
  <dcterms:created xsi:type="dcterms:W3CDTF">2014-09-18T19:19:41Z</dcterms:created>
  <dcterms:modified xsi:type="dcterms:W3CDTF">2014-09-25T10:36:37Z</dcterms:modified>
</cp:coreProperties>
</file>