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58" r:id="rId9"/>
    <p:sldId id="259" r:id="rId10"/>
    <p:sldId id="266" r:id="rId11"/>
    <p:sldId id="265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7869" autoAdjust="0"/>
  </p:normalViewPr>
  <p:slideViewPr>
    <p:cSldViewPr>
      <p:cViewPr varScale="1">
        <p:scale>
          <a:sx n="72" d="100"/>
          <a:sy n="72" d="100"/>
        </p:scale>
        <p:origin x="-132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393340-3534-49F8-93EE-75CFE5CF10B1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4E003E-AB42-42A6-BA4A-8763B57B6F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2006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E003E-AB42-42A6-BA4A-8763B57B6F4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8757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Всяка приоритетна ос </a:t>
            </a:r>
            <a:r>
              <a:rPr lang="ru-RU" dirty="0" err="1" smtClean="0"/>
              <a:t>освен</a:t>
            </a:r>
            <a:r>
              <a:rPr lang="ru-RU" dirty="0" smtClean="0"/>
              <a:t> </a:t>
            </a:r>
            <a:r>
              <a:rPr lang="ru-RU" dirty="0" err="1" smtClean="0"/>
              <a:t>посочения</a:t>
            </a:r>
            <a:r>
              <a:rPr lang="ru-RU" dirty="0" smtClean="0"/>
              <a:t> </a:t>
            </a:r>
            <a:r>
              <a:rPr lang="ru-RU" dirty="0" err="1" smtClean="0"/>
              <a:t>пряк</a:t>
            </a:r>
            <a:r>
              <a:rPr lang="ru-RU" dirty="0" smtClean="0"/>
              <a:t> принос </a:t>
            </a:r>
            <a:r>
              <a:rPr lang="ru-RU" dirty="0" err="1" smtClean="0"/>
              <a:t>към</a:t>
            </a:r>
            <a:r>
              <a:rPr lang="ru-RU" dirty="0" smtClean="0"/>
              <a:t> климата </a:t>
            </a:r>
            <a:r>
              <a:rPr lang="ru-RU" dirty="0" err="1" smtClean="0"/>
              <a:t>ще</a:t>
            </a:r>
            <a:r>
              <a:rPr lang="ru-RU" dirty="0" smtClean="0"/>
              <a:t> </a:t>
            </a:r>
            <a:r>
              <a:rPr lang="ru-RU" dirty="0" err="1" smtClean="0"/>
              <a:t>оказва</a:t>
            </a:r>
            <a:r>
              <a:rPr lang="ru-RU" dirty="0" smtClean="0"/>
              <a:t> и </a:t>
            </a:r>
            <a:r>
              <a:rPr lang="ru-RU" dirty="0" err="1" smtClean="0"/>
              <a:t>индиректен</a:t>
            </a:r>
            <a:r>
              <a:rPr lang="ru-RU" dirty="0" smtClean="0"/>
              <a:t> </a:t>
            </a:r>
            <a:r>
              <a:rPr lang="ru-RU" dirty="0" err="1" smtClean="0"/>
              <a:t>такъв</a:t>
            </a:r>
            <a:r>
              <a:rPr lang="ru-RU" dirty="0" smtClean="0"/>
              <a:t>.</a:t>
            </a:r>
          </a:p>
          <a:p>
            <a:r>
              <a:rPr lang="ru-RU" dirty="0" smtClean="0"/>
              <a:t>Като </a:t>
            </a:r>
            <a:r>
              <a:rPr lang="ru-RU" dirty="0" err="1" smtClean="0"/>
              <a:t>всички</a:t>
            </a:r>
            <a:r>
              <a:rPr lang="ru-RU" dirty="0" smtClean="0"/>
              <a:t> средства по приоритетна ос Превенция и управление на риска от наводнения и </a:t>
            </a:r>
            <a:r>
              <a:rPr lang="ru-RU" dirty="0" err="1" smtClean="0"/>
              <a:t>свлачища</a:t>
            </a:r>
            <a:r>
              <a:rPr lang="ru-RU" dirty="0" smtClean="0"/>
              <a:t> </a:t>
            </a:r>
            <a:r>
              <a:rPr lang="ru-RU" dirty="0" err="1" smtClean="0"/>
              <a:t>са</a:t>
            </a:r>
            <a:r>
              <a:rPr lang="ru-RU" dirty="0" smtClean="0"/>
              <a:t> </a:t>
            </a:r>
            <a:r>
              <a:rPr lang="ru-RU" dirty="0" err="1" smtClean="0"/>
              <a:t>пряк</a:t>
            </a:r>
            <a:r>
              <a:rPr lang="ru-RU" dirty="0" smtClean="0"/>
              <a:t> принос </a:t>
            </a:r>
            <a:r>
              <a:rPr lang="ru-RU" dirty="0" err="1" smtClean="0"/>
              <a:t>към</a:t>
            </a:r>
            <a:r>
              <a:rPr lang="ru-RU" dirty="0" smtClean="0"/>
              <a:t> климата.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E003E-AB42-42A6-BA4A-8763B57B6F4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9367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E003E-AB42-42A6-BA4A-8763B57B6F4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6008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E003E-AB42-42A6-BA4A-8763B57B6F4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0863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E003E-AB42-42A6-BA4A-8763B57B6F4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2328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E003E-AB42-42A6-BA4A-8763B57B6F4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7723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E003E-AB42-42A6-BA4A-8763B57B6F4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7238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D3537-1F45-4AC0-B01C-87699A6C5C5E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178EB-4538-4BCE-816B-9BDC1AEC5A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D3537-1F45-4AC0-B01C-87699A6C5C5E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178EB-4538-4BCE-816B-9BDC1AEC5A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D3537-1F45-4AC0-B01C-87699A6C5C5E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178EB-4538-4BCE-816B-9BDC1AEC5A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D3537-1F45-4AC0-B01C-87699A6C5C5E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178EB-4538-4BCE-816B-9BDC1AEC5A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D3537-1F45-4AC0-B01C-87699A6C5C5E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178EB-4538-4BCE-816B-9BDC1AEC5A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D3537-1F45-4AC0-B01C-87699A6C5C5E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178EB-4538-4BCE-816B-9BDC1AEC5A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D3537-1F45-4AC0-B01C-87699A6C5C5E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178EB-4538-4BCE-816B-9BDC1AEC5A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D3537-1F45-4AC0-B01C-87699A6C5C5E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178EB-4538-4BCE-816B-9BDC1AEC5A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D3537-1F45-4AC0-B01C-87699A6C5C5E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178EB-4538-4BCE-816B-9BDC1AEC5A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D3537-1F45-4AC0-B01C-87699A6C5C5E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178EB-4538-4BCE-816B-9BDC1AEC5A01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D3537-1F45-4AC0-B01C-87699A6C5C5E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82178EB-4538-4BCE-816B-9BDC1AEC5A01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282178EB-4538-4BCE-816B-9BDC1AEC5A01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8C3D3537-1F45-4AC0-B01C-87699A6C5C5E}" type="datetimeFigureOut">
              <a:rPr lang="en-US" smtClean="0"/>
              <a:t>9/24/2014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1"/>
            <a:ext cx="7543800" cy="2244080"/>
          </a:xfrm>
        </p:spPr>
        <p:txBody>
          <a:bodyPr/>
          <a:lstStyle/>
          <a:p>
            <a:r>
              <a:rPr lang="bg-BG" sz="4400" b="1" dirty="0" smtClean="0"/>
              <a:t>Източници на финансиране и проекти в областта на изменението на климата</a:t>
            </a:r>
            <a:endParaRPr lang="en-US" sz="44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449288"/>
          </a:xfrm>
        </p:spPr>
        <p:txBody>
          <a:bodyPr>
            <a:normAutofit lnSpcReduction="10000"/>
          </a:bodyPr>
          <a:lstStyle/>
          <a:p>
            <a:r>
              <a:rPr lang="bg-BG" dirty="0" smtClean="0"/>
              <a:t>Боряна </a:t>
            </a:r>
            <a:r>
              <a:rPr lang="bg-BG" dirty="0" err="1" smtClean="0"/>
              <a:t>Кабзималска</a:t>
            </a:r>
            <a:endParaRPr lang="bg-BG" dirty="0" smtClean="0"/>
          </a:p>
          <a:p>
            <a:r>
              <a:rPr lang="bg-BG" dirty="0" smtClean="0"/>
              <a:t>Младши експерт</a:t>
            </a:r>
          </a:p>
          <a:p>
            <a:r>
              <a:rPr lang="ru-RU" dirty="0"/>
              <a:t>Дирекция „Политика по изменение на климата“</a:t>
            </a:r>
          </a:p>
          <a:p>
            <a:r>
              <a:rPr lang="ru-RU" dirty="0"/>
              <a:t>Министерство на </a:t>
            </a:r>
            <a:r>
              <a:rPr lang="ru-RU" dirty="0" err="1"/>
              <a:t>околната</a:t>
            </a:r>
            <a:r>
              <a:rPr lang="ru-RU" dirty="0"/>
              <a:t> среда и водите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72940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bg-BG" sz="4000" dirty="0" smtClean="0"/>
              <a:t>Проекти по ОПОС – 2014-2020 г. в областта на превенцията на риска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00808"/>
            <a:ext cx="7620000" cy="4699992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Национален </a:t>
            </a:r>
            <a:r>
              <a:rPr lang="ru-RU" dirty="0" err="1"/>
              <a:t>център</a:t>
            </a:r>
            <a:r>
              <a:rPr lang="ru-RU" dirty="0"/>
              <a:t> за управление на водите в </a:t>
            </a:r>
            <a:r>
              <a:rPr lang="ru-RU" dirty="0" err="1"/>
              <a:t>реално</a:t>
            </a:r>
            <a:r>
              <a:rPr lang="ru-RU" dirty="0"/>
              <a:t> </a:t>
            </a:r>
            <a:r>
              <a:rPr lang="ru-RU" dirty="0" err="1"/>
              <a:t>време</a:t>
            </a:r>
            <a:r>
              <a:rPr lang="ru-RU" dirty="0" smtClean="0"/>
              <a:t>;</a:t>
            </a:r>
          </a:p>
          <a:p>
            <a:r>
              <a:rPr lang="ru-RU" dirty="0"/>
              <a:t>Мерки за </a:t>
            </a:r>
            <a:r>
              <a:rPr lang="ru-RU" dirty="0" err="1"/>
              <a:t>въвеждане</a:t>
            </a:r>
            <a:r>
              <a:rPr lang="ru-RU" dirty="0"/>
              <a:t> на решения за превенция и управление на риска от наводнения, в т. ч. </a:t>
            </a:r>
            <a:r>
              <a:rPr lang="ru-RU" dirty="0" err="1"/>
              <a:t>екосистемно</a:t>
            </a:r>
            <a:r>
              <a:rPr lang="ru-RU" dirty="0"/>
              <a:t> </a:t>
            </a:r>
            <a:r>
              <a:rPr lang="ru-RU" dirty="0" err="1"/>
              <a:t>базирани</a:t>
            </a:r>
            <a:r>
              <a:rPr lang="ru-RU" dirty="0"/>
              <a:t> </a:t>
            </a:r>
            <a:r>
              <a:rPr lang="ru-RU" dirty="0" smtClean="0"/>
              <a:t>решения</a:t>
            </a:r>
          </a:p>
          <a:p>
            <a:r>
              <a:rPr lang="ru-RU" dirty="0" err="1"/>
              <a:t>Изпълнение</a:t>
            </a:r>
            <a:r>
              <a:rPr lang="ru-RU" dirty="0"/>
              <a:t> на </a:t>
            </a:r>
            <a:r>
              <a:rPr lang="ru-RU" dirty="0" err="1"/>
              <a:t>проучвания</a:t>
            </a:r>
            <a:r>
              <a:rPr lang="ru-RU" dirty="0"/>
              <a:t> и оценки </a:t>
            </a:r>
            <a:r>
              <a:rPr lang="ru-RU" dirty="0" err="1"/>
              <a:t>във</a:t>
            </a:r>
            <a:r>
              <a:rPr lang="ru-RU" dirty="0"/>
              <a:t> </a:t>
            </a:r>
            <a:r>
              <a:rPr lang="ru-RU" dirty="0" err="1"/>
              <a:t>връзка</a:t>
            </a:r>
            <a:r>
              <a:rPr lang="ru-RU" dirty="0"/>
              <a:t> с </a:t>
            </a:r>
            <a:r>
              <a:rPr lang="ru-RU" dirty="0" err="1"/>
              <a:t>втори</a:t>
            </a:r>
            <a:r>
              <a:rPr lang="ru-RU" dirty="0"/>
              <a:t> ПУРН за периода 2022-2027 г. (</a:t>
            </a:r>
            <a:r>
              <a:rPr lang="ru-RU" dirty="0" err="1"/>
              <a:t>ще</a:t>
            </a:r>
            <a:r>
              <a:rPr lang="ru-RU" dirty="0"/>
              <a:t> се </a:t>
            </a:r>
            <a:r>
              <a:rPr lang="ru-RU" dirty="0" err="1"/>
              <a:t>разработват</a:t>
            </a:r>
            <a:r>
              <a:rPr lang="ru-RU" dirty="0"/>
              <a:t> 2016-2021 г.), </a:t>
            </a:r>
            <a:r>
              <a:rPr lang="ru-RU" dirty="0" err="1"/>
              <a:t>които</a:t>
            </a:r>
            <a:r>
              <a:rPr lang="ru-RU" dirty="0"/>
              <a:t> да </a:t>
            </a:r>
            <a:r>
              <a:rPr lang="ru-RU" dirty="0" err="1"/>
              <a:t>обхващат</a:t>
            </a:r>
            <a:r>
              <a:rPr lang="ru-RU" dirty="0"/>
              <a:t> </a:t>
            </a:r>
            <a:r>
              <a:rPr lang="ru-RU" dirty="0" err="1"/>
              <a:t>всички</a:t>
            </a:r>
            <a:r>
              <a:rPr lang="ru-RU" dirty="0"/>
              <a:t> </a:t>
            </a:r>
            <a:r>
              <a:rPr lang="ru-RU" dirty="0" err="1"/>
              <a:t>аспекти</a:t>
            </a:r>
            <a:r>
              <a:rPr lang="ru-RU" dirty="0"/>
              <a:t> на </a:t>
            </a:r>
            <a:r>
              <a:rPr lang="ru-RU" dirty="0" err="1"/>
              <a:t>управлението</a:t>
            </a:r>
            <a:r>
              <a:rPr lang="ru-RU" dirty="0"/>
              <a:t> на риска от наводнения с фокус </a:t>
            </a:r>
            <a:r>
              <a:rPr lang="ru-RU" dirty="0" err="1"/>
              <a:t>върху</a:t>
            </a:r>
            <a:r>
              <a:rPr lang="ru-RU" dirty="0"/>
              <a:t> </a:t>
            </a:r>
            <a:r>
              <a:rPr lang="ru-RU" dirty="0" err="1"/>
              <a:t>предотвратяването</a:t>
            </a:r>
            <a:r>
              <a:rPr lang="ru-RU" dirty="0"/>
              <a:t>, </a:t>
            </a:r>
            <a:r>
              <a:rPr lang="ru-RU" dirty="0" err="1"/>
              <a:t>защитата</a:t>
            </a:r>
            <a:r>
              <a:rPr lang="ru-RU" dirty="0"/>
              <a:t> и </a:t>
            </a:r>
            <a:r>
              <a:rPr lang="ru-RU" dirty="0" err="1"/>
              <a:t>подготвеността</a:t>
            </a:r>
            <a:r>
              <a:rPr lang="ru-RU" dirty="0"/>
              <a:t>, </a:t>
            </a:r>
            <a:r>
              <a:rPr lang="ru-RU" dirty="0" err="1"/>
              <a:t>отчитайки</a:t>
            </a:r>
            <a:r>
              <a:rPr lang="ru-RU" dirty="0"/>
              <a:t> </a:t>
            </a:r>
            <a:r>
              <a:rPr lang="ru-RU" dirty="0" err="1"/>
              <a:t>влиянието</a:t>
            </a:r>
            <a:r>
              <a:rPr lang="ru-RU" dirty="0"/>
              <a:t> на </a:t>
            </a:r>
            <a:r>
              <a:rPr lang="ru-RU" dirty="0" err="1"/>
              <a:t>изменението</a:t>
            </a:r>
            <a:r>
              <a:rPr lang="ru-RU" dirty="0"/>
              <a:t> на климата</a:t>
            </a:r>
            <a:r>
              <a:rPr lang="ru-RU" dirty="0" smtClean="0"/>
              <a:t>;</a:t>
            </a:r>
          </a:p>
          <a:p>
            <a:r>
              <a:rPr lang="ru-RU" dirty="0" err="1"/>
              <a:t>Изпълнение</a:t>
            </a:r>
            <a:r>
              <a:rPr lang="ru-RU" dirty="0"/>
              <a:t> на </a:t>
            </a:r>
            <a:r>
              <a:rPr lang="ru-RU" dirty="0" err="1"/>
              <a:t>демонстрационни</a:t>
            </a:r>
            <a:r>
              <a:rPr lang="ru-RU" dirty="0"/>
              <a:t>/</a:t>
            </a:r>
            <a:r>
              <a:rPr lang="ru-RU" dirty="0" err="1"/>
              <a:t>пилотни</a:t>
            </a:r>
            <a:r>
              <a:rPr lang="ru-RU" dirty="0"/>
              <a:t> </a:t>
            </a:r>
            <a:r>
              <a:rPr lang="ru-RU" dirty="0" err="1"/>
              <a:t>проекти</a:t>
            </a:r>
            <a:r>
              <a:rPr lang="ru-RU" dirty="0"/>
              <a:t>, </a:t>
            </a:r>
            <a:r>
              <a:rPr lang="ru-RU" dirty="0" err="1"/>
              <a:t>свързани</a:t>
            </a:r>
            <a:r>
              <a:rPr lang="ru-RU" dirty="0"/>
              <a:t> с превенция и управление на риска от наводнения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04180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1"/>
            <a:ext cx="7543800" cy="2244080"/>
          </a:xfrm>
        </p:spPr>
        <p:txBody>
          <a:bodyPr/>
          <a:lstStyle/>
          <a:p>
            <a:pPr algn="ctr"/>
            <a:r>
              <a:rPr lang="bg-BG" sz="4400" dirty="0" smtClean="0"/>
              <a:t>Благодаря за вниманието !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15616" y="4581128"/>
            <a:ext cx="6533768" cy="1521296"/>
          </a:xfrm>
        </p:spPr>
        <p:txBody>
          <a:bodyPr>
            <a:normAutofit/>
          </a:bodyPr>
          <a:lstStyle/>
          <a:p>
            <a:r>
              <a:rPr lang="bg-BG" dirty="0" smtClean="0"/>
              <a:t>Боряна </a:t>
            </a:r>
            <a:r>
              <a:rPr lang="bg-BG" dirty="0" err="1" smtClean="0"/>
              <a:t>Кабзималска</a:t>
            </a:r>
            <a:endParaRPr lang="bg-BG" dirty="0" smtClean="0"/>
          </a:p>
          <a:p>
            <a:r>
              <a:rPr lang="bg-BG" dirty="0" smtClean="0"/>
              <a:t>Младши експерт</a:t>
            </a:r>
          </a:p>
          <a:p>
            <a:r>
              <a:rPr lang="ru-RU" dirty="0"/>
              <a:t>Дирекция „Политика по изменение на климата“</a:t>
            </a:r>
          </a:p>
          <a:p>
            <a:r>
              <a:rPr lang="ru-RU" dirty="0"/>
              <a:t>Министерство на </a:t>
            </a:r>
            <a:r>
              <a:rPr lang="ru-RU" dirty="0" err="1"/>
              <a:t>околната</a:t>
            </a:r>
            <a:r>
              <a:rPr lang="ru-RU" dirty="0"/>
              <a:t> среда и водите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98427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bg-BG" b="1" dirty="0" smtClean="0"/>
              <a:t>ОПОС 2014  - 2020 г.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bg-BG" dirty="0"/>
              <a:t>ПРИОРИТЕТНА ОС „</a:t>
            </a:r>
            <a:r>
              <a:rPr lang="bg-BG" dirty="0" smtClean="0"/>
              <a:t>ВОДИ“ - </a:t>
            </a:r>
            <a:r>
              <a:rPr lang="ru-RU" dirty="0" smtClean="0"/>
              <a:t>31 </a:t>
            </a:r>
            <a:r>
              <a:rPr lang="ru-RU" dirty="0"/>
              <a:t>000 000 евро от </a:t>
            </a:r>
            <a:r>
              <a:rPr lang="ru-RU" dirty="0" smtClean="0"/>
              <a:t>ЕСИФ</a:t>
            </a:r>
          </a:p>
          <a:p>
            <a:endParaRPr lang="bg-BG" dirty="0"/>
          </a:p>
          <a:p>
            <a:r>
              <a:rPr lang="bg-BG" dirty="0" smtClean="0"/>
              <a:t>ПРИОРИТЕТНА </a:t>
            </a:r>
            <a:r>
              <a:rPr lang="bg-BG" dirty="0"/>
              <a:t>ОС „</a:t>
            </a:r>
            <a:r>
              <a:rPr lang="bg-BG" dirty="0" smtClean="0"/>
              <a:t>ОТПАДЪЦИ - </a:t>
            </a:r>
            <a:r>
              <a:rPr lang="ru-RU" dirty="0" smtClean="0"/>
              <a:t>26 </a:t>
            </a:r>
            <a:r>
              <a:rPr lang="ru-RU" dirty="0"/>
              <a:t>000 000 евро от </a:t>
            </a:r>
            <a:r>
              <a:rPr lang="ru-RU" dirty="0" smtClean="0"/>
              <a:t>ЕСИФ</a:t>
            </a:r>
          </a:p>
          <a:p>
            <a:endParaRPr lang="bg-BG" dirty="0" smtClean="0"/>
          </a:p>
          <a:p>
            <a:r>
              <a:rPr lang="ru-RU" dirty="0"/>
              <a:t>ПРИОРИТЕТНА ОС </a:t>
            </a:r>
            <a:r>
              <a:rPr lang="ru-RU" dirty="0" smtClean="0"/>
              <a:t>„ </a:t>
            </a:r>
            <a:r>
              <a:rPr lang="ru-RU" dirty="0"/>
              <a:t>НАТУРА 2000 И БИОРАЗНООБРАЗИЕ“ </a:t>
            </a:r>
            <a:r>
              <a:rPr lang="ru-RU" dirty="0" smtClean="0"/>
              <a:t>- </a:t>
            </a:r>
            <a:r>
              <a:rPr lang="ru-RU" dirty="0"/>
              <a:t>34 472 600,00 евро от ЕСИФ</a:t>
            </a:r>
          </a:p>
          <a:p>
            <a:endParaRPr lang="ru-RU" dirty="0" smtClean="0"/>
          </a:p>
          <a:p>
            <a:r>
              <a:rPr lang="ru-RU" dirty="0"/>
              <a:t>ПРИОРИТЕТНА ОС </a:t>
            </a:r>
            <a:r>
              <a:rPr lang="ru-RU" dirty="0" smtClean="0"/>
              <a:t>„</a:t>
            </a:r>
            <a:r>
              <a:rPr lang="ru-RU" dirty="0"/>
              <a:t>ПРЕВЕНЦИЯ И УПРАВЛЕНИЕ </a:t>
            </a:r>
            <a:r>
              <a:rPr lang="ru-RU" dirty="0" smtClean="0"/>
              <a:t>НА </a:t>
            </a:r>
            <a:r>
              <a:rPr lang="ru-RU" dirty="0"/>
              <a:t>РИСКА ОТ НАВОДНЕНИЯ И СВЛАЧИЩА“ - 66 749 074,00 евро от ЕСИФ</a:t>
            </a:r>
          </a:p>
          <a:p>
            <a:endParaRPr lang="ru-RU" dirty="0" smtClean="0"/>
          </a:p>
          <a:p>
            <a:r>
              <a:rPr lang="ru-RU" dirty="0"/>
              <a:t>ПРИОРИТЕТНА ОС „ПОДОБРЯВАНЕ </a:t>
            </a:r>
            <a:br>
              <a:rPr lang="ru-RU" dirty="0"/>
            </a:br>
            <a:r>
              <a:rPr lang="ru-RU" dirty="0"/>
              <a:t>КАЧЕСТВОТО НА АТМОСФЕРНИЯ ВЪЗДУХ“ - 20 000 000,00 евро от ЕСИФ</a:t>
            </a:r>
          </a:p>
          <a:p>
            <a:endParaRPr lang="ru-RU" dirty="0"/>
          </a:p>
          <a:p>
            <a:endParaRPr lang="ru-RU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70371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ПРИОРИТЕТНА ОС „ВОДИ“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ru-RU" dirty="0"/>
              <a:t>За </a:t>
            </a:r>
            <a:r>
              <a:rPr lang="ru-RU" dirty="0" err="1"/>
              <a:t>постигане</a:t>
            </a:r>
            <a:r>
              <a:rPr lang="ru-RU" dirty="0"/>
              <a:t> на </a:t>
            </a:r>
            <a:r>
              <a:rPr lang="ru-RU" dirty="0" err="1"/>
              <a:t>съответствие</a:t>
            </a:r>
            <a:r>
              <a:rPr lang="ru-RU" dirty="0"/>
              <a:t> с Директива 91/271/ЕИО и Директива 98/83/ЕО </a:t>
            </a:r>
            <a:r>
              <a:rPr lang="ru-RU" dirty="0" err="1"/>
              <a:t>ще</a:t>
            </a:r>
            <a:r>
              <a:rPr lang="ru-RU" dirty="0"/>
              <a:t> се </a:t>
            </a:r>
            <a:r>
              <a:rPr lang="ru-RU" dirty="0" err="1"/>
              <a:t>инвестира</a:t>
            </a:r>
            <a:r>
              <a:rPr lang="ru-RU" dirty="0"/>
              <a:t> в:</a:t>
            </a:r>
          </a:p>
          <a:p>
            <a:pPr marL="571500" indent="-457200">
              <a:buFont typeface="+mj-lt"/>
              <a:buAutoNum type="arabicPeriod"/>
            </a:pPr>
            <a:r>
              <a:rPr lang="ru-RU" dirty="0" err="1" smtClean="0"/>
              <a:t>Изграждане</a:t>
            </a:r>
            <a:r>
              <a:rPr lang="ru-RU" dirty="0" smtClean="0"/>
              <a:t> </a:t>
            </a:r>
            <a:r>
              <a:rPr lang="ru-RU" dirty="0"/>
              <a:t>на </a:t>
            </a:r>
            <a:r>
              <a:rPr lang="ru-RU" dirty="0" err="1"/>
              <a:t>ВиК</a:t>
            </a:r>
            <a:r>
              <a:rPr lang="ru-RU" dirty="0"/>
              <a:t> инфраструктура </a:t>
            </a:r>
          </a:p>
          <a:p>
            <a:pPr lvl="1"/>
            <a:r>
              <a:rPr lang="ru-RU" dirty="0"/>
              <a:t>Мерки за </a:t>
            </a:r>
            <a:r>
              <a:rPr lang="ru-RU" dirty="0" err="1"/>
              <a:t>събиране</a:t>
            </a:r>
            <a:r>
              <a:rPr lang="ru-RU" dirty="0"/>
              <a:t>, </a:t>
            </a:r>
            <a:r>
              <a:rPr lang="ru-RU" dirty="0" err="1"/>
              <a:t>отвеждане</a:t>
            </a:r>
            <a:r>
              <a:rPr lang="ru-RU" dirty="0"/>
              <a:t> и </a:t>
            </a:r>
            <a:r>
              <a:rPr lang="ru-RU" dirty="0" err="1"/>
              <a:t>пречистване</a:t>
            </a:r>
            <a:r>
              <a:rPr lang="ru-RU" dirty="0"/>
              <a:t> на </a:t>
            </a:r>
            <a:r>
              <a:rPr lang="ru-RU" dirty="0" err="1"/>
              <a:t>отпадъчните</a:t>
            </a:r>
            <a:r>
              <a:rPr lang="ru-RU" dirty="0"/>
              <a:t> води, </a:t>
            </a:r>
            <a:r>
              <a:rPr lang="ru-RU" dirty="0" err="1"/>
              <a:t>насочени</a:t>
            </a:r>
            <a:r>
              <a:rPr lang="ru-RU" dirty="0"/>
              <a:t> </a:t>
            </a:r>
            <a:r>
              <a:rPr lang="ru-RU" dirty="0" err="1"/>
              <a:t>към</a:t>
            </a:r>
            <a:r>
              <a:rPr lang="ru-RU" dirty="0"/>
              <a:t> агломерации с над 10 000 </a:t>
            </a:r>
            <a:r>
              <a:rPr lang="ru-RU" dirty="0" err="1"/>
              <a:t>е.ж</a:t>
            </a:r>
            <a:r>
              <a:rPr lang="ru-RU" dirty="0"/>
              <a:t>. </a:t>
            </a:r>
          </a:p>
          <a:p>
            <a:pPr lvl="1"/>
            <a:r>
              <a:rPr lang="ru-RU" dirty="0"/>
              <a:t>Мерки за </a:t>
            </a:r>
            <a:r>
              <a:rPr lang="ru-RU" dirty="0" err="1"/>
              <a:t>осигуряване</a:t>
            </a:r>
            <a:r>
              <a:rPr lang="ru-RU" dirty="0"/>
              <a:t> на чиста и безопасна </a:t>
            </a:r>
            <a:r>
              <a:rPr lang="ru-RU" dirty="0" err="1"/>
              <a:t>питейна</a:t>
            </a:r>
            <a:r>
              <a:rPr lang="ru-RU" dirty="0"/>
              <a:t> вода за </a:t>
            </a:r>
            <a:r>
              <a:rPr lang="ru-RU" dirty="0" err="1" smtClean="0"/>
              <a:t>населението</a:t>
            </a:r>
            <a:r>
              <a:rPr lang="ru-RU" dirty="0" smtClean="0"/>
              <a:t>.</a:t>
            </a:r>
            <a:endParaRPr lang="en-US" dirty="0" smtClean="0"/>
          </a:p>
          <a:p>
            <a:pPr marL="411480" lvl="1" indent="0">
              <a:buNone/>
            </a:pPr>
            <a:endParaRPr lang="ru-RU" dirty="0" smtClean="0"/>
          </a:p>
          <a:p>
            <a:pPr marL="571500" indent="-457200">
              <a:buFont typeface="+mj-lt"/>
              <a:buAutoNum type="arabicPeriod"/>
            </a:pPr>
            <a:r>
              <a:rPr lang="ru-RU" dirty="0" err="1"/>
              <a:t>Доизграждане</a:t>
            </a:r>
            <a:r>
              <a:rPr lang="ru-RU" dirty="0"/>
              <a:t> на </a:t>
            </a:r>
            <a:r>
              <a:rPr lang="ru-RU" dirty="0" err="1"/>
              <a:t>системите</a:t>
            </a:r>
            <a:r>
              <a:rPr lang="ru-RU" dirty="0"/>
              <a:t> за мониторинг на </a:t>
            </a:r>
            <a:r>
              <a:rPr lang="ru-RU" dirty="0" smtClean="0"/>
              <a:t>водите</a:t>
            </a:r>
            <a:endParaRPr lang="en-US" dirty="0"/>
          </a:p>
          <a:p>
            <a:pPr marL="571500" indent="-457200">
              <a:buFont typeface="+mj-lt"/>
              <a:buAutoNum type="arabicPeriod"/>
            </a:pPr>
            <a:r>
              <a:rPr lang="ru-RU" dirty="0" err="1" smtClean="0"/>
              <a:t>Разработване</a:t>
            </a:r>
            <a:r>
              <a:rPr lang="ru-RU" dirty="0" smtClean="0"/>
              <a:t> </a:t>
            </a:r>
            <a:r>
              <a:rPr lang="ru-RU" dirty="0"/>
              <a:t>и/или актуализация на стратегически </a:t>
            </a:r>
            <a:r>
              <a:rPr lang="ru-RU" dirty="0" err="1"/>
              <a:t>документи</a:t>
            </a:r>
            <a:r>
              <a:rPr lang="ru-RU" dirty="0"/>
              <a:t> </a:t>
            </a:r>
            <a:r>
              <a:rPr lang="ru-RU" dirty="0" err="1"/>
              <a:t>във</a:t>
            </a:r>
            <a:r>
              <a:rPr lang="ru-RU" dirty="0"/>
              <a:t> </a:t>
            </a:r>
            <a:r>
              <a:rPr lang="ru-RU" dirty="0" err="1"/>
              <a:t>връзка</a:t>
            </a:r>
            <a:r>
              <a:rPr lang="ru-RU" dirty="0"/>
              <a:t> с </a:t>
            </a:r>
            <a:r>
              <a:rPr lang="ru-RU" dirty="0" err="1"/>
              <a:t>прилагането</a:t>
            </a:r>
            <a:r>
              <a:rPr lang="ru-RU" dirty="0"/>
              <a:t> на </a:t>
            </a:r>
            <a:r>
              <a:rPr lang="ru-RU" dirty="0" err="1"/>
              <a:t>Рамковата</a:t>
            </a:r>
            <a:r>
              <a:rPr lang="ru-RU" dirty="0"/>
              <a:t> директива за водите и </a:t>
            </a:r>
            <a:r>
              <a:rPr lang="ru-RU" dirty="0" err="1"/>
              <a:t>Рамковата</a:t>
            </a:r>
            <a:r>
              <a:rPr lang="ru-RU" dirty="0"/>
              <a:t> директива за </a:t>
            </a:r>
            <a:r>
              <a:rPr lang="ru-RU" dirty="0" err="1"/>
              <a:t>морска</a:t>
            </a:r>
            <a:r>
              <a:rPr lang="ru-RU" dirty="0"/>
              <a:t> стратегия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12551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850106"/>
          </a:xfrm>
        </p:spPr>
        <p:txBody>
          <a:bodyPr/>
          <a:lstStyle/>
          <a:p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bg-BG" sz="4000" dirty="0" smtClean="0"/>
              <a:t>ПРИОРИТЕТНА ОС„ОТПАДЪЦИ</a:t>
            </a:r>
            <a:r>
              <a:rPr lang="bg-BG" sz="4000" dirty="0"/>
              <a:t>“</a:t>
            </a:r>
            <a:r>
              <a:rPr lang="bg-BG" dirty="0"/>
              <a:t/>
            </a:r>
            <a:br>
              <a:rPr lang="bg-BG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0728"/>
            <a:ext cx="7620000" cy="5688632"/>
          </a:xfrm>
        </p:spPr>
        <p:txBody>
          <a:bodyPr>
            <a:noAutofit/>
          </a:bodyPr>
          <a:lstStyle/>
          <a:p>
            <a:pPr marL="85725" lvl="2" indent="0" algn="just">
              <a:spcBef>
                <a:spcPts val="600"/>
              </a:spcBef>
              <a:buClr>
                <a:srgbClr val="17375E"/>
              </a:buClr>
              <a:buSzPct val="90000"/>
              <a:buNone/>
            </a:pPr>
            <a:r>
              <a:rPr lang="bg-BG" sz="2400" dirty="0">
                <a:solidFill>
                  <a:srgbClr val="17375E"/>
                </a:solidFill>
              </a:rPr>
              <a:t>Мерки съгласно йерархията за управление на битовите отпадъци и за изпълнение на законодателни изисквания:</a:t>
            </a:r>
          </a:p>
          <a:p>
            <a:pPr marL="542925" lvl="2" indent="-457200" algn="just">
              <a:spcBef>
                <a:spcPts val="1000"/>
              </a:spcBef>
              <a:buClr>
                <a:srgbClr val="17375E"/>
              </a:buClr>
              <a:buSzPct val="90000"/>
            </a:pPr>
            <a:r>
              <a:rPr lang="bg-BG" sz="2100" dirty="0">
                <a:solidFill>
                  <a:srgbClr val="17375E"/>
                </a:solidFill>
              </a:rPr>
              <a:t>Центрове за подготовка за повторна употреба и повторна употреба</a:t>
            </a:r>
          </a:p>
          <a:p>
            <a:pPr marL="542925" lvl="2" indent="-457200" algn="just">
              <a:spcBef>
                <a:spcPts val="1000"/>
              </a:spcBef>
              <a:buClr>
                <a:srgbClr val="17375E"/>
              </a:buClr>
              <a:buSzPct val="90000"/>
            </a:pPr>
            <a:r>
              <a:rPr lang="bg-BG" sz="2100" dirty="0">
                <a:solidFill>
                  <a:srgbClr val="17375E"/>
                </a:solidFill>
              </a:rPr>
              <a:t>Инсталации за предварително третиране </a:t>
            </a:r>
          </a:p>
          <a:p>
            <a:pPr marL="542925" lvl="2" indent="-457200" algn="just">
              <a:spcBef>
                <a:spcPts val="1000"/>
              </a:spcBef>
              <a:buClr>
                <a:srgbClr val="17375E"/>
              </a:buClr>
              <a:buSzPct val="90000"/>
            </a:pPr>
            <a:r>
              <a:rPr lang="ru-RU" sz="2100" dirty="0" err="1" smtClean="0">
                <a:solidFill>
                  <a:srgbClr val="17375E"/>
                </a:solidFill>
              </a:rPr>
              <a:t>Проектиране</a:t>
            </a:r>
            <a:r>
              <a:rPr lang="ru-RU" sz="2100" dirty="0" smtClean="0">
                <a:solidFill>
                  <a:srgbClr val="17375E"/>
                </a:solidFill>
              </a:rPr>
              <a:t> </a:t>
            </a:r>
            <a:r>
              <a:rPr lang="ru-RU" sz="2100" dirty="0">
                <a:solidFill>
                  <a:srgbClr val="17375E"/>
                </a:solidFill>
              </a:rPr>
              <a:t>и </a:t>
            </a:r>
            <a:r>
              <a:rPr lang="ru-RU" sz="2100" dirty="0" err="1">
                <a:solidFill>
                  <a:srgbClr val="17375E"/>
                </a:solidFill>
              </a:rPr>
              <a:t>изграждане</a:t>
            </a:r>
            <a:r>
              <a:rPr lang="ru-RU" sz="2100" dirty="0">
                <a:solidFill>
                  <a:srgbClr val="17375E"/>
                </a:solidFill>
              </a:rPr>
              <a:t> на </a:t>
            </a:r>
            <a:r>
              <a:rPr lang="ru-RU" sz="2100" dirty="0" err="1">
                <a:solidFill>
                  <a:srgbClr val="17375E"/>
                </a:solidFill>
              </a:rPr>
              <a:t>анаеробни</a:t>
            </a:r>
            <a:r>
              <a:rPr lang="ru-RU" sz="2100" dirty="0">
                <a:solidFill>
                  <a:srgbClr val="17375E"/>
                </a:solidFill>
              </a:rPr>
              <a:t> и/или </a:t>
            </a:r>
            <a:r>
              <a:rPr lang="ru-RU" sz="2100" dirty="0" err="1">
                <a:solidFill>
                  <a:srgbClr val="17375E"/>
                </a:solidFill>
              </a:rPr>
              <a:t>компостиращи</a:t>
            </a:r>
            <a:r>
              <a:rPr lang="ru-RU" sz="2100" dirty="0">
                <a:solidFill>
                  <a:srgbClr val="17375E"/>
                </a:solidFill>
              </a:rPr>
              <a:t> </a:t>
            </a:r>
            <a:r>
              <a:rPr lang="ru-RU" sz="2100" dirty="0" err="1">
                <a:solidFill>
                  <a:srgbClr val="17375E"/>
                </a:solidFill>
              </a:rPr>
              <a:t>инсталации</a:t>
            </a:r>
            <a:r>
              <a:rPr lang="ru-RU" sz="2100" dirty="0">
                <a:solidFill>
                  <a:srgbClr val="17375E"/>
                </a:solidFill>
              </a:rPr>
              <a:t> за </a:t>
            </a:r>
            <a:r>
              <a:rPr lang="ru-RU" sz="2100" dirty="0" err="1">
                <a:solidFill>
                  <a:srgbClr val="17375E"/>
                </a:solidFill>
              </a:rPr>
              <a:t>биоразградими</a:t>
            </a:r>
            <a:r>
              <a:rPr lang="ru-RU" sz="2100" dirty="0">
                <a:solidFill>
                  <a:srgbClr val="17375E"/>
                </a:solidFill>
              </a:rPr>
              <a:t>  и /или зелени </a:t>
            </a:r>
            <a:r>
              <a:rPr lang="ru-RU" sz="2100" dirty="0" err="1">
                <a:solidFill>
                  <a:srgbClr val="17375E"/>
                </a:solidFill>
              </a:rPr>
              <a:t>отпадъци</a:t>
            </a:r>
            <a:r>
              <a:rPr lang="ru-RU" sz="2100" dirty="0">
                <a:solidFill>
                  <a:srgbClr val="17375E"/>
                </a:solidFill>
              </a:rPr>
              <a:t>, вкл. </a:t>
            </a:r>
            <a:r>
              <a:rPr lang="ru-RU" sz="2100" dirty="0" err="1">
                <a:solidFill>
                  <a:srgbClr val="17375E"/>
                </a:solidFill>
              </a:rPr>
              <a:t>осигуряване</a:t>
            </a:r>
            <a:r>
              <a:rPr lang="ru-RU" sz="2100" dirty="0">
                <a:solidFill>
                  <a:srgbClr val="17375E"/>
                </a:solidFill>
              </a:rPr>
              <a:t> на </a:t>
            </a:r>
            <a:r>
              <a:rPr lang="ru-RU" sz="2100" dirty="0" err="1">
                <a:solidFill>
                  <a:srgbClr val="17375E"/>
                </a:solidFill>
              </a:rPr>
              <a:t>необходимото</a:t>
            </a:r>
            <a:r>
              <a:rPr lang="ru-RU" sz="2100" dirty="0">
                <a:solidFill>
                  <a:srgbClr val="17375E"/>
                </a:solidFill>
              </a:rPr>
              <a:t> </a:t>
            </a:r>
            <a:r>
              <a:rPr lang="ru-RU" sz="2100" dirty="0" err="1">
                <a:solidFill>
                  <a:srgbClr val="17375E"/>
                </a:solidFill>
              </a:rPr>
              <a:t>оборудване</a:t>
            </a:r>
            <a:r>
              <a:rPr lang="ru-RU" sz="2100" dirty="0">
                <a:solidFill>
                  <a:srgbClr val="17375E"/>
                </a:solidFill>
              </a:rPr>
              <a:t> и на </a:t>
            </a:r>
            <a:r>
              <a:rPr lang="ru-RU" sz="2100" dirty="0" err="1">
                <a:solidFill>
                  <a:srgbClr val="17375E"/>
                </a:solidFill>
              </a:rPr>
              <a:t>съоръжения</a:t>
            </a:r>
            <a:r>
              <a:rPr lang="ru-RU" sz="2100" dirty="0">
                <a:solidFill>
                  <a:srgbClr val="17375E"/>
                </a:solidFill>
              </a:rPr>
              <a:t> и техника за </a:t>
            </a:r>
            <a:r>
              <a:rPr lang="ru-RU" sz="2100" dirty="0" err="1">
                <a:solidFill>
                  <a:srgbClr val="17375E"/>
                </a:solidFill>
              </a:rPr>
              <a:t>разделно</a:t>
            </a:r>
            <a:r>
              <a:rPr lang="ru-RU" sz="2100" dirty="0">
                <a:solidFill>
                  <a:srgbClr val="17375E"/>
                </a:solidFill>
              </a:rPr>
              <a:t> </a:t>
            </a:r>
            <a:r>
              <a:rPr lang="ru-RU" sz="2100" dirty="0" err="1">
                <a:solidFill>
                  <a:srgbClr val="17375E"/>
                </a:solidFill>
              </a:rPr>
              <a:t>събиране</a:t>
            </a:r>
            <a:r>
              <a:rPr lang="ru-RU" sz="2100" dirty="0">
                <a:solidFill>
                  <a:srgbClr val="17375E"/>
                </a:solidFill>
              </a:rPr>
              <a:t> на </a:t>
            </a:r>
            <a:r>
              <a:rPr lang="ru-RU" sz="2100" dirty="0" err="1">
                <a:solidFill>
                  <a:srgbClr val="17375E"/>
                </a:solidFill>
              </a:rPr>
              <a:t>биоразградими</a:t>
            </a:r>
            <a:r>
              <a:rPr lang="ru-RU" sz="2100" dirty="0">
                <a:solidFill>
                  <a:srgbClr val="17375E"/>
                </a:solidFill>
              </a:rPr>
              <a:t> и зелени </a:t>
            </a:r>
            <a:r>
              <a:rPr lang="ru-RU" sz="2100" dirty="0" err="1">
                <a:solidFill>
                  <a:srgbClr val="17375E"/>
                </a:solidFill>
              </a:rPr>
              <a:t>отпадъци</a:t>
            </a:r>
            <a:r>
              <a:rPr lang="ru-RU" sz="2100" dirty="0">
                <a:solidFill>
                  <a:srgbClr val="17375E"/>
                </a:solidFill>
              </a:rPr>
              <a:t>;</a:t>
            </a:r>
            <a:r>
              <a:rPr lang="bg-BG" sz="2100" dirty="0" smtClean="0">
                <a:solidFill>
                  <a:srgbClr val="17375E"/>
                </a:solidFill>
              </a:rPr>
              <a:t>(</a:t>
            </a:r>
            <a:r>
              <a:rPr lang="bg-BG" sz="2100" dirty="0">
                <a:solidFill>
                  <a:srgbClr val="17375E"/>
                </a:solidFill>
              </a:rPr>
              <a:t>пряк принос)</a:t>
            </a:r>
          </a:p>
          <a:p>
            <a:pPr marL="542925" lvl="2" indent="-457200" algn="just">
              <a:spcBef>
                <a:spcPts val="1000"/>
              </a:spcBef>
              <a:buClr>
                <a:srgbClr val="17375E"/>
              </a:buClr>
              <a:buSzPct val="90000"/>
            </a:pPr>
            <a:r>
              <a:rPr lang="bg-BG" sz="2100" dirty="0">
                <a:solidFill>
                  <a:srgbClr val="17375E"/>
                </a:solidFill>
              </a:rPr>
              <a:t>Инсталации за оползотворяване с производство на енергия</a:t>
            </a:r>
          </a:p>
          <a:p>
            <a:pPr marL="542925" lvl="2" indent="-457200" algn="just">
              <a:spcBef>
                <a:spcPts val="1000"/>
              </a:spcBef>
              <a:buClr>
                <a:srgbClr val="17375E"/>
              </a:buClr>
              <a:buSzPct val="90000"/>
            </a:pPr>
            <a:r>
              <a:rPr lang="bg-BG" sz="2100" dirty="0">
                <a:solidFill>
                  <a:srgbClr val="17375E"/>
                </a:solidFill>
              </a:rPr>
              <a:t>Демонстрационни/пилотни проекти – предотвратяване и минимизиране образуването на битови отпадъци</a:t>
            </a:r>
          </a:p>
          <a:p>
            <a:endParaRPr lang="en-US" sz="2100" dirty="0"/>
          </a:p>
        </p:txBody>
      </p:sp>
    </p:spTree>
    <p:extLst>
      <p:ext uri="{BB962C8B-B14F-4D97-AF65-F5344CB8AC3E}">
        <p14:creationId xmlns:p14="http://schemas.microsoft.com/office/powerpoint/2010/main" val="23333728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7620000" cy="1512168"/>
          </a:xfrm>
        </p:spPr>
        <p:txBody>
          <a:bodyPr/>
          <a:lstStyle/>
          <a:p>
            <a:pPr algn="ctr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ru-RU" sz="3600" dirty="0" smtClean="0"/>
              <a:t>ПРИОРИТЕТНА </a:t>
            </a:r>
            <a:r>
              <a:rPr lang="ru-RU" sz="3600" dirty="0"/>
              <a:t>ОС </a:t>
            </a:r>
            <a:r>
              <a:rPr lang="ru-RU" sz="3600" dirty="0" smtClean="0"/>
              <a:t>„ </a:t>
            </a:r>
            <a:r>
              <a:rPr lang="ru-RU" sz="3600" dirty="0"/>
              <a:t>НАТУРА 2000 И БИОРАЗНООБРАЗИЕ</a:t>
            </a:r>
            <a:r>
              <a:rPr lang="ru-RU" dirty="0"/>
              <a:t>“</a:t>
            </a:r>
            <a:br>
              <a:rPr lang="ru-RU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77800" lvl="2" indent="0" algn="just">
              <a:spcBef>
                <a:spcPts val="600"/>
              </a:spcBef>
              <a:spcAft>
                <a:spcPts val="1200"/>
              </a:spcAft>
              <a:buClr>
                <a:srgbClr val="17375E"/>
              </a:buClr>
              <a:buSzPct val="80000"/>
              <a:buNone/>
            </a:pPr>
            <a:endParaRPr lang="en-US" altLang="en-US" sz="2800" dirty="0" smtClean="0">
              <a:solidFill>
                <a:srgbClr val="17375E"/>
              </a:solidFill>
            </a:endParaRPr>
          </a:p>
          <a:p>
            <a:pPr marL="177800" lvl="2" indent="0" algn="just">
              <a:spcBef>
                <a:spcPts val="600"/>
              </a:spcBef>
              <a:spcAft>
                <a:spcPts val="1200"/>
              </a:spcAft>
              <a:buClr>
                <a:srgbClr val="17375E"/>
              </a:buClr>
              <a:buSzPct val="80000"/>
              <a:buNone/>
            </a:pPr>
            <a:r>
              <a:rPr lang="ru-RU" altLang="en-US" sz="2800" dirty="0">
                <a:solidFill>
                  <a:srgbClr val="17375E"/>
                </a:solidFill>
              </a:rPr>
              <a:t>За </a:t>
            </a:r>
            <a:r>
              <a:rPr lang="ru-RU" altLang="en-US" sz="2800" dirty="0" err="1">
                <a:solidFill>
                  <a:srgbClr val="17375E"/>
                </a:solidFill>
              </a:rPr>
              <a:t>постигане</a:t>
            </a:r>
            <a:r>
              <a:rPr lang="ru-RU" altLang="en-US" sz="2800" dirty="0">
                <a:solidFill>
                  <a:srgbClr val="17375E"/>
                </a:solidFill>
              </a:rPr>
              <a:t> на </a:t>
            </a:r>
            <a:r>
              <a:rPr lang="ru-RU" altLang="en-US" sz="2800" dirty="0" err="1">
                <a:solidFill>
                  <a:srgbClr val="17375E"/>
                </a:solidFill>
              </a:rPr>
              <a:t>съответствие</a:t>
            </a:r>
            <a:r>
              <a:rPr lang="ru-RU" altLang="en-US" sz="2800" dirty="0">
                <a:solidFill>
                  <a:srgbClr val="17375E"/>
                </a:solidFill>
              </a:rPr>
              <a:t> с Директива 92/43/ЕИО, Директива 2009/147/ЕО и Стратегия за </a:t>
            </a:r>
            <a:r>
              <a:rPr lang="ru-RU" altLang="en-US" sz="2800" dirty="0" err="1">
                <a:solidFill>
                  <a:srgbClr val="17375E"/>
                </a:solidFill>
              </a:rPr>
              <a:t>биоразнообразието</a:t>
            </a:r>
            <a:r>
              <a:rPr lang="ru-RU" altLang="en-US" sz="2800" dirty="0">
                <a:solidFill>
                  <a:srgbClr val="17375E"/>
                </a:solidFill>
              </a:rPr>
              <a:t> в ЕС 2020 (Цел 1 и 2) </a:t>
            </a:r>
            <a:r>
              <a:rPr lang="ru-RU" altLang="en-US" sz="2800" dirty="0" err="1">
                <a:solidFill>
                  <a:srgbClr val="17375E"/>
                </a:solidFill>
              </a:rPr>
              <a:t>ще</a:t>
            </a:r>
            <a:r>
              <a:rPr lang="ru-RU" altLang="en-US" sz="2800" dirty="0">
                <a:solidFill>
                  <a:srgbClr val="17375E"/>
                </a:solidFill>
              </a:rPr>
              <a:t> се </a:t>
            </a:r>
            <a:r>
              <a:rPr lang="ru-RU" altLang="en-US" sz="2800" dirty="0" err="1">
                <a:solidFill>
                  <a:srgbClr val="17375E"/>
                </a:solidFill>
              </a:rPr>
              <a:t>инвестира</a:t>
            </a:r>
            <a:r>
              <a:rPr lang="ru-RU" altLang="en-US" sz="2800" dirty="0">
                <a:solidFill>
                  <a:srgbClr val="17375E"/>
                </a:solidFill>
              </a:rPr>
              <a:t> в:</a:t>
            </a:r>
            <a:endParaRPr lang="en-US" altLang="en-US" sz="2800" dirty="0">
              <a:solidFill>
                <a:srgbClr val="17375E"/>
              </a:solidFill>
            </a:endParaRPr>
          </a:p>
          <a:p>
            <a:pPr marL="909320" lvl="3" indent="-457200" algn="just">
              <a:spcBef>
                <a:spcPts val="600"/>
              </a:spcBef>
              <a:spcAft>
                <a:spcPts val="1200"/>
              </a:spcAft>
              <a:buClr>
                <a:srgbClr val="17375E"/>
              </a:buClr>
              <a:buSzPct val="80000"/>
              <a:buFont typeface="Wingdings" panose="05000000000000000000" pitchFamily="2" charset="2"/>
              <a:buChar char="Ø"/>
            </a:pPr>
            <a:r>
              <a:rPr lang="bg-BG" altLang="en-US" sz="2600" dirty="0" smtClean="0">
                <a:solidFill>
                  <a:srgbClr val="17375E"/>
                </a:solidFill>
              </a:rPr>
              <a:t>Изпълнение </a:t>
            </a:r>
            <a:r>
              <a:rPr lang="bg-BG" altLang="en-US" sz="2600" dirty="0">
                <a:solidFill>
                  <a:srgbClr val="17375E"/>
                </a:solidFill>
              </a:rPr>
              <a:t>на мерки от Национална приоритетна рамка за действие за Натура 2000 (НПРД)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43670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dirty="0"/>
              <a:t>ПРИОРИТЕТНА ОС </a:t>
            </a:r>
            <a:br>
              <a:rPr lang="ru-RU" sz="2800" dirty="0"/>
            </a:br>
            <a:r>
              <a:rPr lang="ru-RU" sz="2800" dirty="0"/>
              <a:t>„ПРЕВЕНЦИЯ И УПРАВЛЕНИЕ </a:t>
            </a:r>
            <a:br>
              <a:rPr lang="ru-RU" sz="2800" dirty="0"/>
            </a:br>
            <a:r>
              <a:rPr lang="ru-RU" sz="2800" dirty="0"/>
              <a:t>НА РИСКА ОТ НАВОДНЕНИЯ И СВЛАЧИЩА“</a:t>
            </a:r>
            <a:br>
              <a:rPr lang="ru-RU" sz="2800" dirty="0"/>
            </a:b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>
              <a:buNone/>
            </a:pPr>
            <a:r>
              <a:rPr lang="ru-RU" dirty="0" smtClean="0"/>
              <a:t>За </a:t>
            </a:r>
            <a:r>
              <a:rPr lang="ru-RU" dirty="0" err="1"/>
              <a:t>изпълнение</a:t>
            </a:r>
            <a:r>
              <a:rPr lang="ru-RU" dirty="0"/>
              <a:t> на </a:t>
            </a:r>
            <a:r>
              <a:rPr lang="ru-RU" dirty="0" err="1"/>
              <a:t>ангажиментите</a:t>
            </a:r>
            <a:r>
              <a:rPr lang="ru-RU" dirty="0"/>
              <a:t> на </a:t>
            </a:r>
            <a:r>
              <a:rPr lang="ru-RU" dirty="0" err="1"/>
              <a:t>страната</a:t>
            </a:r>
            <a:r>
              <a:rPr lang="ru-RU" dirty="0"/>
              <a:t> по </a:t>
            </a:r>
            <a:r>
              <a:rPr lang="ru-RU" dirty="0" err="1"/>
              <a:t>изискванията</a:t>
            </a:r>
            <a:r>
              <a:rPr lang="ru-RU" dirty="0"/>
              <a:t> на Директива 2007/60/ЕС </a:t>
            </a:r>
            <a:r>
              <a:rPr lang="ru-RU" dirty="0" err="1"/>
              <a:t>ще</a:t>
            </a:r>
            <a:r>
              <a:rPr lang="ru-RU" dirty="0"/>
              <a:t> се </a:t>
            </a:r>
            <a:r>
              <a:rPr lang="ru-RU" dirty="0" err="1"/>
              <a:t>инвестират</a:t>
            </a:r>
            <a:r>
              <a:rPr lang="ru-RU" dirty="0"/>
              <a:t> средства за</a:t>
            </a:r>
            <a:r>
              <a:rPr lang="ru-RU" dirty="0" smtClean="0"/>
              <a:t>:</a:t>
            </a:r>
            <a:endParaRPr lang="ru-RU" dirty="0"/>
          </a:p>
          <a:p>
            <a:pPr lvl="1"/>
            <a:r>
              <a:rPr lang="ru-RU" dirty="0"/>
              <a:t>Мерки за превенция и управление на риска от </a:t>
            </a:r>
            <a:r>
              <a:rPr lang="ru-RU" dirty="0"/>
              <a:t>наводнения в т. ч. </a:t>
            </a:r>
            <a:r>
              <a:rPr lang="ru-RU" dirty="0" err="1"/>
              <a:t>екосистемно</a:t>
            </a:r>
            <a:r>
              <a:rPr lang="ru-RU" dirty="0"/>
              <a:t> </a:t>
            </a:r>
            <a:r>
              <a:rPr lang="ru-RU" dirty="0" err="1"/>
              <a:t>базирани</a:t>
            </a:r>
            <a:r>
              <a:rPr lang="ru-RU" dirty="0"/>
              <a:t> решения. </a:t>
            </a:r>
            <a:endParaRPr lang="ru-RU" dirty="0"/>
          </a:p>
          <a:p>
            <a:pPr lvl="1"/>
            <a:endParaRPr lang="ru-RU" dirty="0"/>
          </a:p>
          <a:p>
            <a:pPr lvl="1"/>
            <a:r>
              <a:rPr lang="ru-RU" dirty="0"/>
              <a:t>Мерки за превенция и управление на риска от </a:t>
            </a:r>
            <a:r>
              <a:rPr lang="ru-RU" dirty="0" err="1"/>
              <a:t>свлачища</a:t>
            </a:r>
            <a:r>
              <a:rPr lang="ru-RU" dirty="0"/>
              <a:t> </a:t>
            </a:r>
          </a:p>
          <a:p>
            <a:pPr lvl="1"/>
            <a:endParaRPr lang="ru-RU" dirty="0"/>
          </a:p>
          <a:p>
            <a:pPr lvl="1"/>
            <a:r>
              <a:rPr lang="ru-RU" dirty="0" err="1"/>
              <a:t>Изпълнение</a:t>
            </a:r>
            <a:r>
              <a:rPr lang="ru-RU" dirty="0"/>
              <a:t> на </a:t>
            </a:r>
            <a:r>
              <a:rPr lang="ru-RU" dirty="0" err="1"/>
              <a:t>демонстрационни</a:t>
            </a:r>
            <a:r>
              <a:rPr lang="ru-RU" dirty="0"/>
              <a:t>/</a:t>
            </a:r>
            <a:r>
              <a:rPr lang="ru-RU" dirty="0" err="1"/>
              <a:t>пилотни</a:t>
            </a:r>
            <a:r>
              <a:rPr lang="ru-RU" dirty="0"/>
              <a:t> </a:t>
            </a:r>
            <a:r>
              <a:rPr lang="ru-RU" dirty="0" err="1"/>
              <a:t>проекти</a:t>
            </a:r>
            <a:r>
              <a:rPr lang="ru-RU" dirty="0"/>
              <a:t> и </a:t>
            </a:r>
            <a:r>
              <a:rPr lang="ru-RU" dirty="0" err="1"/>
              <a:t>информационни</a:t>
            </a:r>
            <a:r>
              <a:rPr lang="ru-RU" dirty="0"/>
              <a:t> кампании</a:t>
            </a:r>
          </a:p>
          <a:p>
            <a:pPr marL="11430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38754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/>
              <a:t>ПРИОРИТЕТНА ОС „ПОДОБРЯВАНЕ </a:t>
            </a:r>
            <a:br>
              <a:rPr lang="ru-RU" sz="3200" dirty="0"/>
            </a:br>
            <a:r>
              <a:rPr lang="ru-RU" sz="3200" dirty="0"/>
              <a:t>КАЧЕСТВОТО НА АТМОСФЕРНИЯ ВЪЗДУХ“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114300" indent="0">
              <a:buNone/>
            </a:pPr>
            <a:r>
              <a:rPr lang="ru-RU" dirty="0"/>
              <a:t>За </a:t>
            </a:r>
            <a:r>
              <a:rPr lang="ru-RU" dirty="0" err="1"/>
              <a:t>изпълнение</a:t>
            </a:r>
            <a:r>
              <a:rPr lang="ru-RU" dirty="0"/>
              <a:t> на </a:t>
            </a:r>
            <a:r>
              <a:rPr lang="ru-RU" dirty="0" err="1"/>
              <a:t>националното</a:t>
            </a:r>
            <a:r>
              <a:rPr lang="ru-RU" dirty="0"/>
              <a:t> </a:t>
            </a:r>
            <a:r>
              <a:rPr lang="ru-RU" dirty="0" err="1"/>
              <a:t>законодателство</a:t>
            </a:r>
            <a:r>
              <a:rPr lang="ru-RU" dirty="0"/>
              <a:t>, </a:t>
            </a:r>
            <a:r>
              <a:rPr lang="ru-RU" dirty="0" err="1"/>
              <a:t>транспониращо</a:t>
            </a:r>
            <a:r>
              <a:rPr lang="ru-RU" dirty="0"/>
              <a:t> </a:t>
            </a:r>
            <a:r>
              <a:rPr lang="ru-RU" dirty="0" err="1"/>
              <a:t>изцяло</a:t>
            </a:r>
            <a:r>
              <a:rPr lang="ru-RU" dirty="0"/>
              <a:t> Директива 2008/50/ЕО </a:t>
            </a:r>
            <a:r>
              <a:rPr lang="ru-RU" dirty="0" err="1"/>
              <a:t>относно</a:t>
            </a:r>
            <a:r>
              <a:rPr lang="ru-RU" dirty="0"/>
              <a:t> </a:t>
            </a:r>
            <a:r>
              <a:rPr lang="ru-RU" dirty="0" err="1"/>
              <a:t>качеството</a:t>
            </a:r>
            <a:r>
              <a:rPr lang="ru-RU" dirty="0"/>
              <a:t> на </a:t>
            </a:r>
            <a:r>
              <a:rPr lang="ru-RU" dirty="0" err="1"/>
              <a:t>атмосферния</a:t>
            </a:r>
            <a:r>
              <a:rPr lang="ru-RU" dirty="0"/>
              <a:t> </a:t>
            </a:r>
            <a:r>
              <a:rPr lang="ru-RU" dirty="0" err="1"/>
              <a:t>въздух</a:t>
            </a:r>
            <a:r>
              <a:rPr lang="ru-RU" dirty="0"/>
              <a:t> и за </a:t>
            </a:r>
            <a:r>
              <a:rPr lang="ru-RU" dirty="0" err="1"/>
              <a:t>по-чист</a:t>
            </a:r>
            <a:r>
              <a:rPr lang="ru-RU" dirty="0"/>
              <a:t> </a:t>
            </a:r>
            <a:r>
              <a:rPr lang="ru-RU" dirty="0" err="1"/>
              <a:t>въздух</a:t>
            </a:r>
            <a:r>
              <a:rPr lang="ru-RU" dirty="0"/>
              <a:t> за Европа </a:t>
            </a:r>
            <a:r>
              <a:rPr lang="ru-RU" dirty="0" err="1"/>
              <a:t>ще</a:t>
            </a:r>
            <a:r>
              <a:rPr lang="ru-RU" dirty="0"/>
              <a:t> се </a:t>
            </a:r>
            <a:r>
              <a:rPr lang="ru-RU" dirty="0" err="1"/>
              <a:t>инвестират</a:t>
            </a:r>
            <a:r>
              <a:rPr lang="ru-RU" dirty="0"/>
              <a:t> средства </a:t>
            </a:r>
            <a:r>
              <a:rPr lang="ru-RU" dirty="0" smtClean="0"/>
              <a:t>за:</a:t>
            </a:r>
          </a:p>
          <a:p>
            <a:pPr lvl="1"/>
            <a:r>
              <a:rPr lang="bg-BG" dirty="0" smtClean="0"/>
              <a:t>Преглед </a:t>
            </a:r>
            <a:r>
              <a:rPr lang="bg-BG" dirty="0"/>
              <a:t>и анализ на общинските програми за КАВ;</a:t>
            </a:r>
            <a:endParaRPr lang="en-US" dirty="0"/>
          </a:p>
          <a:p>
            <a:pPr lvl="1"/>
            <a:r>
              <a:rPr lang="bg-BG" dirty="0"/>
              <a:t>Подпомагане на компетентните органи при изготвянето/преработването, изпълнението и контрола на общинските програми и мониторинга на КАВ; </a:t>
            </a:r>
            <a:endParaRPr lang="en-US" dirty="0"/>
          </a:p>
          <a:p>
            <a:pPr lvl="1"/>
            <a:r>
              <a:rPr lang="bg-BG" dirty="0"/>
              <a:t>Мерки за подобряване качеството на атмосферния въздух (КАВ) посредством осигуряване на многофункционална почистваща техника за  трайно и постоянно отнемане на </a:t>
            </a:r>
            <a:r>
              <a:rPr lang="bg-BG" dirty="0" err="1"/>
              <a:t>праховите</a:t>
            </a:r>
            <a:r>
              <a:rPr lang="bg-BG" dirty="0"/>
              <a:t> частици и посредством намаляване на емисиите на замърсители от превозните средства на обществения градски транспорт;</a:t>
            </a:r>
            <a:endParaRPr lang="en-US" dirty="0"/>
          </a:p>
          <a:p>
            <a:pPr lvl="1"/>
            <a:r>
              <a:rPr lang="bg-BG" dirty="0"/>
              <a:t>Демонстрационни/пилотни проекти за подобряване качеството на атмосферния въздух.</a:t>
            </a:r>
            <a:endParaRPr lang="en-US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65924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7620000" cy="1282154"/>
          </a:xfrm>
        </p:spPr>
        <p:txBody>
          <a:bodyPr/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endParaRPr lang="en-US" sz="36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648"/>
            <a:ext cx="8316416" cy="6140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13682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bg-BG" sz="4400" dirty="0" smtClean="0"/>
              <a:t/>
            </a:r>
            <a:br>
              <a:rPr lang="bg-BG" sz="4400" dirty="0" smtClean="0"/>
            </a:br>
            <a:r>
              <a:rPr lang="bg-BG" sz="4400" dirty="0" smtClean="0"/>
              <a:t>Проекти по ОПОС 2007-2013 г. в областта на превенцията на риска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2816"/>
            <a:ext cx="7620000" cy="4627984"/>
          </a:xfrm>
        </p:spPr>
        <p:txBody>
          <a:bodyPr>
            <a:normAutofit fontScale="92500"/>
          </a:bodyPr>
          <a:lstStyle/>
          <a:p>
            <a:endParaRPr lang="ru-RU" dirty="0" smtClean="0"/>
          </a:p>
          <a:p>
            <a:endParaRPr lang="ru-RU" sz="2800" dirty="0" smtClean="0"/>
          </a:p>
          <a:p>
            <a:r>
              <a:rPr lang="ru-RU" sz="2800" dirty="0" err="1" smtClean="0"/>
              <a:t>Бенефициент</a:t>
            </a:r>
            <a:r>
              <a:rPr lang="ru-RU" sz="2800" dirty="0" smtClean="0"/>
              <a:t>: ГДПБЗН - МВР</a:t>
            </a:r>
          </a:p>
          <a:p>
            <a:pPr marL="114300" indent="0">
              <a:buNone/>
            </a:pPr>
            <a:endParaRPr lang="ru-RU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lang="ru-RU" sz="2400" dirty="0" smtClean="0"/>
              <a:t>Проект </a:t>
            </a:r>
            <a:r>
              <a:rPr lang="ru-RU" sz="2400" dirty="0"/>
              <a:t>„</a:t>
            </a:r>
            <a:r>
              <a:rPr lang="ru-RU" sz="2400" dirty="0" err="1"/>
              <a:t>Техническо</a:t>
            </a:r>
            <a:r>
              <a:rPr lang="ru-RU" sz="2400" dirty="0"/>
              <a:t> </a:t>
            </a:r>
            <a:r>
              <a:rPr lang="ru-RU" sz="2400" dirty="0" err="1"/>
              <a:t>обезпечаване</a:t>
            </a:r>
            <a:r>
              <a:rPr lang="ru-RU" sz="2400" dirty="0"/>
              <a:t> на </a:t>
            </a:r>
            <a:r>
              <a:rPr lang="ru-RU" sz="2400" dirty="0" err="1"/>
              <a:t>оперативните</a:t>
            </a:r>
            <a:r>
              <a:rPr lang="ru-RU" sz="2400" dirty="0"/>
              <a:t> </a:t>
            </a:r>
            <a:r>
              <a:rPr lang="ru-RU" sz="2400" dirty="0" err="1"/>
              <a:t>структури</a:t>
            </a:r>
            <a:r>
              <a:rPr lang="ru-RU" sz="2400" dirty="0"/>
              <a:t> на ГДПБЗН-МВР за </a:t>
            </a:r>
            <a:r>
              <a:rPr lang="ru-RU" sz="2400" dirty="0" err="1"/>
              <a:t>ограничаване</a:t>
            </a:r>
            <a:r>
              <a:rPr lang="ru-RU" sz="2400" dirty="0"/>
              <a:t> и </a:t>
            </a:r>
            <a:r>
              <a:rPr lang="ru-RU" sz="2400" dirty="0" err="1"/>
              <a:t>ликвидиране</a:t>
            </a:r>
            <a:r>
              <a:rPr lang="ru-RU" sz="2400" dirty="0"/>
              <a:t> на </a:t>
            </a:r>
            <a:r>
              <a:rPr lang="ru-RU" sz="2400" dirty="0" err="1"/>
              <a:t>горски</a:t>
            </a:r>
            <a:r>
              <a:rPr lang="ru-RU" sz="2400" dirty="0"/>
              <a:t> </a:t>
            </a:r>
            <a:r>
              <a:rPr lang="ru-RU" sz="2400" dirty="0" err="1"/>
              <a:t>пожари</a:t>
            </a:r>
            <a:r>
              <a:rPr lang="ru-RU" sz="2400" dirty="0"/>
              <a:t>” по Оперативна </a:t>
            </a:r>
            <a:r>
              <a:rPr lang="ru-RU" sz="2400" dirty="0" err="1"/>
              <a:t>програма</a:t>
            </a:r>
            <a:r>
              <a:rPr lang="ru-RU" sz="2400" dirty="0"/>
              <a:t> „</a:t>
            </a:r>
            <a:r>
              <a:rPr lang="ru-RU" sz="2400" dirty="0" err="1"/>
              <a:t>Околна</a:t>
            </a:r>
            <a:r>
              <a:rPr lang="ru-RU" sz="2400" dirty="0"/>
              <a:t> среда</a:t>
            </a:r>
            <a:r>
              <a:rPr lang="ru-RU" sz="2400" dirty="0" smtClean="0"/>
              <a:t>”</a:t>
            </a:r>
          </a:p>
          <a:p>
            <a:pPr marL="411480" lvl="1" indent="0">
              <a:buNone/>
            </a:pPr>
            <a:endParaRPr lang="ru-RU" sz="2400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lang="ru-RU" sz="2400" dirty="0"/>
              <a:t>Проект „</a:t>
            </a:r>
            <a:r>
              <a:rPr lang="ru-RU" sz="2400" dirty="0" err="1"/>
              <a:t>Повишаване</a:t>
            </a:r>
            <a:r>
              <a:rPr lang="ru-RU" sz="2400" dirty="0"/>
              <a:t> </a:t>
            </a:r>
            <a:r>
              <a:rPr lang="ru-RU" sz="2400" dirty="0" err="1"/>
              <a:t>капацитета</a:t>
            </a:r>
            <a:r>
              <a:rPr lang="ru-RU" sz="2400" dirty="0"/>
              <a:t> на </a:t>
            </a:r>
            <a:r>
              <a:rPr lang="ru-RU" sz="2400" dirty="0" err="1"/>
              <a:t>териториалните</a:t>
            </a:r>
            <a:r>
              <a:rPr lang="ru-RU" sz="2400" dirty="0"/>
              <a:t> </a:t>
            </a:r>
            <a:r>
              <a:rPr lang="ru-RU" sz="2400" dirty="0" err="1"/>
              <a:t>структури</a:t>
            </a:r>
            <a:r>
              <a:rPr lang="ru-RU" sz="2400" dirty="0"/>
              <a:t> на ГДПБЗН – МВР за реакция при наводнения” по Оперативна </a:t>
            </a:r>
            <a:r>
              <a:rPr lang="ru-RU" sz="2400" dirty="0" err="1"/>
              <a:t>програма</a:t>
            </a:r>
            <a:r>
              <a:rPr lang="ru-RU" sz="2400" dirty="0"/>
              <a:t> „</a:t>
            </a:r>
            <a:r>
              <a:rPr lang="ru-RU" sz="2400" dirty="0" err="1"/>
              <a:t>Околна</a:t>
            </a:r>
            <a:r>
              <a:rPr lang="ru-RU" sz="2400" dirty="0"/>
              <a:t> среда 2007-2013 г.”</a:t>
            </a:r>
          </a:p>
          <a:p>
            <a:endParaRPr lang="ru-RU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100138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224</TotalTime>
  <Words>695</Words>
  <Application>Microsoft Office PowerPoint</Application>
  <PresentationFormat>On-screen Show (4:3)</PresentationFormat>
  <Paragraphs>76</Paragraphs>
  <Slides>11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Adjacency</vt:lpstr>
      <vt:lpstr>Източници на финансиране и проекти в областта на изменението на климата</vt:lpstr>
      <vt:lpstr>ОПОС 2014  - 2020 г.</vt:lpstr>
      <vt:lpstr>ПРИОРИТЕТНА ОС „ВОДИ“</vt:lpstr>
      <vt:lpstr> ПРИОРИТЕТНА ОС„ОТПАДЪЦИ“ </vt:lpstr>
      <vt:lpstr>  ПРИОРИТЕТНА ОС „ НАТУРА 2000 И БИОРАЗНООБРАЗИЕ“ </vt:lpstr>
      <vt:lpstr>ПРИОРИТЕТНА ОС  „ПРЕВЕНЦИЯ И УПРАВЛЕНИЕ  НА РИСКА ОТ НАВОДНЕНИЯ И СВЛАЧИЩА“ </vt:lpstr>
      <vt:lpstr>ПРИОРИТЕТНА ОС „ПОДОБРЯВАНЕ  КАЧЕСТВОТО НА АТМОСФЕРНИЯ ВЪЗДУХ“</vt:lpstr>
      <vt:lpstr> </vt:lpstr>
      <vt:lpstr> Проекти по ОПОС 2007-2013 г. в областта на превенцията на риска</vt:lpstr>
      <vt:lpstr>Проекти по ОПОС – 2014-2020 г. в областта на превенцията на риска</vt:lpstr>
      <vt:lpstr>Благодаря за вниманието 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Източници на финансиране и проекти в областта на изменението на климата</dc:title>
  <dc:creator>BKabzimalska</dc:creator>
  <cp:lastModifiedBy>BKabzimalska</cp:lastModifiedBy>
  <cp:revision>17</cp:revision>
  <dcterms:created xsi:type="dcterms:W3CDTF">2014-09-23T14:01:10Z</dcterms:created>
  <dcterms:modified xsi:type="dcterms:W3CDTF">2014-09-24T13:38:51Z</dcterms:modified>
</cp:coreProperties>
</file>