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7" r:id="rId3"/>
    <p:sldId id="261" r:id="rId4"/>
    <p:sldId id="268" r:id="rId5"/>
    <p:sldId id="270" r:id="rId6"/>
    <p:sldId id="271" r:id="rId7"/>
    <p:sldId id="283" r:id="rId8"/>
    <p:sldId id="288" r:id="rId9"/>
    <p:sldId id="289" r:id="rId10"/>
    <p:sldId id="290" r:id="rId11"/>
    <p:sldId id="291" r:id="rId12"/>
    <p:sldId id="272" r:id="rId13"/>
    <p:sldId id="284" r:id="rId14"/>
    <p:sldId id="277" r:id="rId15"/>
    <p:sldId id="292" r:id="rId16"/>
    <p:sldId id="281" r:id="rId17"/>
    <p:sldId id="280" r:id="rId18"/>
  </p:sldIdLst>
  <p:sldSz cx="9144000" cy="6858000" type="screen4x3"/>
  <p:notesSz cx="6858000" cy="9144000"/>
  <p:defaultTextStyle>
    <a:defPPr>
      <a:defRPr lang="bg-B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621" autoAdjust="0"/>
    <p:restoredTop sz="94676" autoAdjust="0"/>
  </p:normalViewPr>
  <p:slideViewPr>
    <p:cSldViewPr>
      <p:cViewPr varScale="1">
        <p:scale>
          <a:sx n="70" d="100"/>
          <a:sy n="70" d="100"/>
        </p:scale>
        <p:origin x="-115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12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D:\IAngelov\MTSP\Presentations\Grafiki.xlsx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D:\IAngelov\MTSP\Presentations\Grafiki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D:\IAngelov\MTSP\Presentations\Grafiki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D:\IAngelov\MTSP\Presentations\Grafiki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ocuments\Angelov\MTSP\Posledni%20prognozi\Grafiki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ocuments\Angelov\MTSP\Posledni%20prognozi\Grafiki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ocuments\Angelov\MTSP\Posledni%20prognozi\Grafiki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ocuments\Angelov\MTSP\Posledni%20prognozi\Grafiki.xlsx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D:\IAngelov\MTSP\Presentations\Grafiki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bg-BG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9439641951320578E-2"/>
          <c:y val="9.1553555805524309E-2"/>
          <c:w val="0.8147430446194226"/>
          <c:h val="0.77197954422363879"/>
        </c:manualLayout>
      </c:layout>
      <c:lineChart>
        <c:grouping val="standard"/>
        <c:varyColors val="0"/>
        <c:ser>
          <c:idx val="0"/>
          <c:order val="0"/>
          <c:tx>
            <c:strRef>
              <c:f>БДС!$B$10</c:f>
              <c:strCache>
                <c:ptCount val="1"/>
                <c:pt idx="0">
                  <c:v>Аграрен</c:v>
                </c:pt>
              </c:strCache>
            </c:strRef>
          </c:tx>
          <c:marker>
            <c:symbol val="none"/>
          </c:marker>
          <c:cat>
            <c:numRef>
              <c:f>БДС!$C$9:$G$9</c:f>
              <c:numCache>
                <c:formatCode>General</c:formatCode>
                <c:ptCount val="5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</c:numCache>
            </c:numRef>
          </c:cat>
          <c:val>
            <c:numRef>
              <c:f>БДС!$C$10:$G$10</c:f>
              <c:numCache>
                <c:formatCode>0.0</c:formatCode>
                <c:ptCount val="5"/>
                <c:pt idx="0">
                  <c:v>479.94999999999948</c:v>
                </c:pt>
                <c:pt idx="1">
                  <c:v>505.15000000000055</c:v>
                </c:pt>
                <c:pt idx="2">
                  <c:v>533.20799999999974</c:v>
                </c:pt>
                <c:pt idx="3">
                  <c:v>523.20200000000023</c:v>
                </c:pt>
                <c:pt idx="4">
                  <c:v>554.49600000000032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БДС!$B$11</c:f>
              <c:strCache>
                <c:ptCount val="1"/>
                <c:pt idx="0">
                  <c:v>Индустрия</c:v>
                </c:pt>
              </c:strCache>
            </c:strRef>
          </c:tx>
          <c:marker>
            <c:symbol val="none"/>
          </c:marker>
          <c:cat>
            <c:numRef>
              <c:f>БДС!$C$9:$G$9</c:f>
              <c:numCache>
                <c:formatCode>General</c:formatCode>
                <c:ptCount val="5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</c:numCache>
            </c:numRef>
          </c:cat>
          <c:val>
            <c:numRef>
              <c:f>БДС!$C$11:$G$11</c:f>
              <c:numCache>
                <c:formatCode>0.0</c:formatCode>
                <c:ptCount val="5"/>
                <c:pt idx="0">
                  <c:v>6613.4910000000009</c:v>
                </c:pt>
                <c:pt idx="1">
                  <c:v>8010.043999999999</c:v>
                </c:pt>
                <c:pt idx="2">
                  <c:v>7292.6539999999986</c:v>
                </c:pt>
                <c:pt idx="3">
                  <c:v>6551.6879999999992</c:v>
                </c:pt>
                <c:pt idx="4">
                  <c:v>6441.2129999999997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БДС!$B$12</c:f>
              <c:strCache>
                <c:ptCount val="1"/>
                <c:pt idx="0">
                  <c:v>Услуги</c:v>
                </c:pt>
              </c:strCache>
            </c:strRef>
          </c:tx>
          <c:marker>
            <c:symbol val="none"/>
          </c:marker>
          <c:cat>
            <c:numRef>
              <c:f>БДС!$C$9:$G$9</c:f>
              <c:numCache>
                <c:formatCode>General</c:formatCode>
                <c:ptCount val="5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</c:numCache>
            </c:numRef>
          </c:cat>
          <c:val>
            <c:numRef>
              <c:f>БДС!$C$12:$G$12</c:f>
              <c:numCache>
                <c:formatCode>0.0</c:formatCode>
                <c:ptCount val="5"/>
                <c:pt idx="0">
                  <c:v>24169.198999999997</c:v>
                </c:pt>
                <c:pt idx="1">
                  <c:v>25672.998</c:v>
                </c:pt>
                <c:pt idx="2">
                  <c:v>25918.871000000003</c:v>
                </c:pt>
                <c:pt idx="3">
                  <c:v>26393.435999999998</c:v>
                </c:pt>
                <c:pt idx="4">
                  <c:v>27278.512999999999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8996480"/>
        <c:axId val="90648960"/>
      </c:lineChart>
      <c:lineChart>
        <c:grouping val="standard"/>
        <c:varyColors val="0"/>
        <c:ser>
          <c:idx val="3"/>
          <c:order val="3"/>
          <c:tx>
            <c:strRef>
              <c:f>БДС!$B$13</c:f>
              <c:strCache>
                <c:ptCount val="1"/>
                <c:pt idx="0">
                  <c:v>Общо (дясна скала)</c:v>
                </c:pt>
              </c:strCache>
            </c:strRef>
          </c:tx>
          <c:marker>
            <c:symbol val="none"/>
          </c:marker>
          <c:cat>
            <c:numRef>
              <c:f>БДС!$C$9:$G$9</c:f>
              <c:numCache>
                <c:formatCode>General</c:formatCode>
                <c:ptCount val="5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</c:numCache>
            </c:numRef>
          </c:cat>
          <c:val>
            <c:numRef>
              <c:f>БДС!$C$13:$G$13</c:f>
              <c:numCache>
                <c:formatCode>0.0</c:formatCode>
                <c:ptCount val="5"/>
                <c:pt idx="0">
                  <c:v>31262.639999999999</c:v>
                </c:pt>
                <c:pt idx="1">
                  <c:v>34188.191999999995</c:v>
                </c:pt>
                <c:pt idx="2">
                  <c:v>33744.733</c:v>
                </c:pt>
                <c:pt idx="3">
                  <c:v>33468.326000000001</c:v>
                </c:pt>
                <c:pt idx="4">
                  <c:v>34274.222000000002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0656768"/>
        <c:axId val="90650880"/>
      </c:lineChart>
      <c:catAx>
        <c:axId val="889964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90648960"/>
        <c:crosses val="autoZero"/>
        <c:auto val="1"/>
        <c:lblAlgn val="ctr"/>
        <c:lblOffset val="100"/>
        <c:noMultiLvlLbl val="0"/>
      </c:catAx>
      <c:valAx>
        <c:axId val="90648960"/>
        <c:scaling>
          <c:orientation val="minMax"/>
        </c:scaling>
        <c:delete val="0"/>
        <c:axPos val="l"/>
        <c:majorGridlines/>
        <c:title>
          <c:tx>
            <c:rich>
              <a:bodyPr rot="0" vert="horz"/>
              <a:lstStyle/>
              <a:p>
                <a:pPr>
                  <a:defRPr b="0"/>
                </a:pPr>
                <a:r>
                  <a:rPr lang="bg-BG" b="0"/>
                  <a:t>млн.</a:t>
                </a:r>
                <a:r>
                  <a:rPr lang="bg-BG" b="0" baseline="0"/>
                  <a:t> лв.</a:t>
                </a:r>
                <a:endParaRPr lang="en-GB" b="0"/>
              </a:p>
            </c:rich>
          </c:tx>
          <c:layout>
            <c:manualLayout>
              <c:xMode val="edge"/>
              <c:yMode val="edge"/>
              <c:x val="7.8895451257908773E-3"/>
              <c:y val="1.8605636922762573E-2"/>
            </c:manualLayout>
          </c:layout>
          <c:overlay val="0"/>
        </c:title>
        <c:numFmt formatCode="0.0" sourceLinked="1"/>
        <c:majorTickMark val="none"/>
        <c:minorTickMark val="none"/>
        <c:tickLblPos val="nextTo"/>
        <c:crossAx val="88996480"/>
        <c:crosses val="autoZero"/>
        <c:crossBetween val="between"/>
      </c:valAx>
      <c:valAx>
        <c:axId val="90650880"/>
        <c:scaling>
          <c:orientation val="minMax"/>
        </c:scaling>
        <c:delete val="0"/>
        <c:axPos val="r"/>
        <c:numFmt formatCode="0.0" sourceLinked="1"/>
        <c:majorTickMark val="out"/>
        <c:minorTickMark val="none"/>
        <c:tickLblPos val="nextTo"/>
        <c:crossAx val="90656768"/>
        <c:crosses val="max"/>
        <c:crossBetween val="between"/>
      </c:valAx>
      <c:catAx>
        <c:axId val="90656768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90650880"/>
        <c:crosses val="autoZero"/>
        <c:auto val="1"/>
        <c:lblAlgn val="ctr"/>
        <c:lblOffset val="100"/>
        <c:noMultiLvlLbl val="0"/>
      </c:catAx>
    </c:plotArea>
    <c:legend>
      <c:legendPos val="r"/>
      <c:layout>
        <c:manualLayout>
          <c:xMode val="edge"/>
          <c:yMode val="edge"/>
          <c:x val="0.11461552212093337"/>
          <c:y val="0.9350132355056523"/>
          <c:w val="0.71181448511166734"/>
          <c:h val="6.2930833136592645E-2"/>
        </c:manualLayout>
      </c:layout>
      <c:overlay val="0"/>
      <c:txPr>
        <a:bodyPr/>
        <a:lstStyle/>
        <a:p>
          <a:pPr>
            <a:defRPr sz="1200"/>
          </a:pPr>
          <a:endParaRPr lang="bg-BG"/>
        </a:p>
      </c:txPr>
    </c:legend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bg-BG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5941488622333426E-2"/>
          <c:y val="3.9847530251194134E-2"/>
          <c:w val="0.80348566242303843"/>
          <c:h val="0.78616528703142863"/>
        </c:manualLayout>
      </c:layout>
      <c:lineChart>
        <c:grouping val="standard"/>
        <c:varyColors val="0"/>
        <c:ser>
          <c:idx val="0"/>
          <c:order val="0"/>
          <c:tx>
            <c:strRef>
              <c:f>'Прогнози население'!$B$3</c:f>
              <c:strCache>
                <c:ptCount val="1"/>
                <c:pt idx="0">
                  <c:v>Благоевград</c:v>
                </c:pt>
              </c:strCache>
            </c:strRef>
          </c:tx>
          <c:marker>
            <c:symbol val="none"/>
          </c:marker>
          <c:cat>
            <c:numRef>
              <c:f>'Прогнози население'!$C$2:$N$2</c:f>
              <c:numCache>
                <c:formatCode>General</c:formatCode>
                <c:ptCount val="12"/>
                <c:pt idx="0">
                  <c:v>2015</c:v>
                </c:pt>
                <c:pt idx="1">
                  <c:v>2020</c:v>
                </c:pt>
                <c:pt idx="2">
                  <c:v>2025</c:v>
                </c:pt>
                <c:pt idx="3">
                  <c:v>2030</c:v>
                </c:pt>
                <c:pt idx="4">
                  <c:v>2035</c:v>
                </c:pt>
                <c:pt idx="5">
                  <c:v>2040</c:v>
                </c:pt>
                <c:pt idx="6">
                  <c:v>2045</c:v>
                </c:pt>
                <c:pt idx="7">
                  <c:v>2050</c:v>
                </c:pt>
                <c:pt idx="8">
                  <c:v>2055</c:v>
                </c:pt>
                <c:pt idx="9">
                  <c:v>2060</c:v>
                </c:pt>
                <c:pt idx="10">
                  <c:v>2065</c:v>
                </c:pt>
                <c:pt idx="11">
                  <c:v>2070</c:v>
                </c:pt>
              </c:numCache>
            </c:numRef>
          </c:cat>
          <c:val>
            <c:numRef>
              <c:f>'Прогнози население'!$C$3:$N$3</c:f>
              <c:numCache>
                <c:formatCode>General</c:formatCode>
                <c:ptCount val="12"/>
                <c:pt idx="0">
                  <c:v>313671</c:v>
                </c:pt>
                <c:pt idx="1">
                  <c:v>302291</c:v>
                </c:pt>
                <c:pt idx="2">
                  <c:v>289431</c:v>
                </c:pt>
                <c:pt idx="3">
                  <c:v>275480</c:v>
                </c:pt>
                <c:pt idx="4">
                  <c:v>261135</c:v>
                </c:pt>
                <c:pt idx="5">
                  <c:v>246703</c:v>
                </c:pt>
                <c:pt idx="6">
                  <c:v>232176</c:v>
                </c:pt>
                <c:pt idx="7">
                  <c:v>217535</c:v>
                </c:pt>
                <c:pt idx="8">
                  <c:v>202927</c:v>
                </c:pt>
                <c:pt idx="9">
                  <c:v>188618</c:v>
                </c:pt>
                <c:pt idx="10">
                  <c:v>174834</c:v>
                </c:pt>
                <c:pt idx="11">
                  <c:v>161735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'Прогнози население'!$B$4</c:f>
              <c:strCache>
                <c:ptCount val="1"/>
                <c:pt idx="0">
                  <c:v>Перник</c:v>
                </c:pt>
              </c:strCache>
            </c:strRef>
          </c:tx>
          <c:marker>
            <c:symbol val="none"/>
          </c:marker>
          <c:cat>
            <c:numRef>
              <c:f>'Прогнози население'!$C$2:$N$2</c:f>
              <c:numCache>
                <c:formatCode>General</c:formatCode>
                <c:ptCount val="12"/>
                <c:pt idx="0">
                  <c:v>2015</c:v>
                </c:pt>
                <c:pt idx="1">
                  <c:v>2020</c:v>
                </c:pt>
                <c:pt idx="2">
                  <c:v>2025</c:v>
                </c:pt>
                <c:pt idx="3">
                  <c:v>2030</c:v>
                </c:pt>
                <c:pt idx="4">
                  <c:v>2035</c:v>
                </c:pt>
                <c:pt idx="5">
                  <c:v>2040</c:v>
                </c:pt>
                <c:pt idx="6">
                  <c:v>2045</c:v>
                </c:pt>
                <c:pt idx="7">
                  <c:v>2050</c:v>
                </c:pt>
                <c:pt idx="8">
                  <c:v>2055</c:v>
                </c:pt>
                <c:pt idx="9">
                  <c:v>2060</c:v>
                </c:pt>
                <c:pt idx="10">
                  <c:v>2065</c:v>
                </c:pt>
                <c:pt idx="11">
                  <c:v>2070</c:v>
                </c:pt>
              </c:numCache>
            </c:numRef>
          </c:cat>
          <c:val>
            <c:numRef>
              <c:f>'Прогнози население'!$C$4:$N$4</c:f>
              <c:numCache>
                <c:formatCode>General</c:formatCode>
                <c:ptCount val="12"/>
                <c:pt idx="0">
                  <c:v>125642</c:v>
                </c:pt>
                <c:pt idx="1">
                  <c:v>117809</c:v>
                </c:pt>
                <c:pt idx="2">
                  <c:v>110026</c:v>
                </c:pt>
                <c:pt idx="3">
                  <c:v>102550</c:v>
                </c:pt>
                <c:pt idx="4">
                  <c:v>95446</c:v>
                </c:pt>
                <c:pt idx="5">
                  <c:v>88674</c:v>
                </c:pt>
                <c:pt idx="6">
                  <c:v>82176</c:v>
                </c:pt>
                <c:pt idx="7">
                  <c:v>75930</c:v>
                </c:pt>
                <c:pt idx="8">
                  <c:v>69956</c:v>
                </c:pt>
                <c:pt idx="9">
                  <c:v>64256</c:v>
                </c:pt>
                <c:pt idx="10">
                  <c:v>58849</c:v>
                </c:pt>
                <c:pt idx="11">
                  <c:v>53836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'Прогнози население'!$B$5</c:f>
              <c:strCache>
                <c:ptCount val="1"/>
                <c:pt idx="0">
                  <c:v>Кюстендил</c:v>
                </c:pt>
              </c:strCache>
            </c:strRef>
          </c:tx>
          <c:marker>
            <c:symbol val="none"/>
          </c:marker>
          <c:cat>
            <c:numRef>
              <c:f>'Прогнози население'!$C$2:$N$2</c:f>
              <c:numCache>
                <c:formatCode>General</c:formatCode>
                <c:ptCount val="12"/>
                <c:pt idx="0">
                  <c:v>2015</c:v>
                </c:pt>
                <c:pt idx="1">
                  <c:v>2020</c:v>
                </c:pt>
                <c:pt idx="2">
                  <c:v>2025</c:v>
                </c:pt>
                <c:pt idx="3">
                  <c:v>2030</c:v>
                </c:pt>
                <c:pt idx="4">
                  <c:v>2035</c:v>
                </c:pt>
                <c:pt idx="5">
                  <c:v>2040</c:v>
                </c:pt>
                <c:pt idx="6">
                  <c:v>2045</c:v>
                </c:pt>
                <c:pt idx="7">
                  <c:v>2050</c:v>
                </c:pt>
                <c:pt idx="8">
                  <c:v>2055</c:v>
                </c:pt>
                <c:pt idx="9">
                  <c:v>2060</c:v>
                </c:pt>
                <c:pt idx="10">
                  <c:v>2065</c:v>
                </c:pt>
                <c:pt idx="11">
                  <c:v>2070</c:v>
                </c:pt>
              </c:numCache>
            </c:numRef>
          </c:cat>
          <c:val>
            <c:numRef>
              <c:f>'Прогнози население'!$C$5:$N$5</c:f>
              <c:numCache>
                <c:formatCode>General</c:formatCode>
                <c:ptCount val="12"/>
                <c:pt idx="0">
                  <c:v>124924</c:v>
                </c:pt>
                <c:pt idx="1">
                  <c:v>113101</c:v>
                </c:pt>
                <c:pt idx="2">
                  <c:v>102043</c:v>
                </c:pt>
                <c:pt idx="3">
                  <c:v>91799</c:v>
                </c:pt>
                <c:pt idx="4">
                  <c:v>82351</c:v>
                </c:pt>
                <c:pt idx="5">
                  <c:v>73695</c:v>
                </c:pt>
                <c:pt idx="6">
                  <c:v>65725</c:v>
                </c:pt>
                <c:pt idx="7">
                  <c:v>58418</c:v>
                </c:pt>
                <c:pt idx="8">
                  <c:v>51716</c:v>
                </c:pt>
                <c:pt idx="9">
                  <c:v>45560</c:v>
                </c:pt>
                <c:pt idx="10">
                  <c:v>40011</c:v>
                </c:pt>
                <c:pt idx="11">
                  <c:v>35112</c:v>
                </c:pt>
              </c:numCache>
            </c:numRef>
          </c:val>
          <c:smooth val="0"/>
        </c:ser>
        <c:ser>
          <c:idx val="4"/>
          <c:order val="4"/>
          <c:tx>
            <c:strRef>
              <c:f>'Прогнози население'!$B$7</c:f>
              <c:strCache>
                <c:ptCount val="1"/>
                <c:pt idx="0">
                  <c:v>София </c:v>
                </c:pt>
              </c:strCache>
            </c:strRef>
          </c:tx>
          <c:marker>
            <c:symbol val="none"/>
          </c:marker>
          <c:cat>
            <c:numRef>
              <c:f>'Прогнози население'!$C$2:$N$2</c:f>
              <c:numCache>
                <c:formatCode>General</c:formatCode>
                <c:ptCount val="12"/>
                <c:pt idx="0">
                  <c:v>2015</c:v>
                </c:pt>
                <c:pt idx="1">
                  <c:v>2020</c:v>
                </c:pt>
                <c:pt idx="2">
                  <c:v>2025</c:v>
                </c:pt>
                <c:pt idx="3">
                  <c:v>2030</c:v>
                </c:pt>
                <c:pt idx="4">
                  <c:v>2035</c:v>
                </c:pt>
                <c:pt idx="5">
                  <c:v>2040</c:v>
                </c:pt>
                <c:pt idx="6">
                  <c:v>2045</c:v>
                </c:pt>
                <c:pt idx="7">
                  <c:v>2050</c:v>
                </c:pt>
                <c:pt idx="8">
                  <c:v>2055</c:v>
                </c:pt>
                <c:pt idx="9">
                  <c:v>2060</c:v>
                </c:pt>
                <c:pt idx="10">
                  <c:v>2065</c:v>
                </c:pt>
                <c:pt idx="11">
                  <c:v>2070</c:v>
                </c:pt>
              </c:numCache>
            </c:numRef>
          </c:cat>
          <c:val>
            <c:numRef>
              <c:f>'Прогнози население'!$C$7:$N$7</c:f>
              <c:numCache>
                <c:formatCode>General</c:formatCode>
                <c:ptCount val="12"/>
                <c:pt idx="0">
                  <c:v>235902</c:v>
                </c:pt>
                <c:pt idx="1">
                  <c:v>224006</c:v>
                </c:pt>
                <c:pt idx="2">
                  <c:v>212350</c:v>
                </c:pt>
                <c:pt idx="3">
                  <c:v>200948</c:v>
                </c:pt>
                <c:pt idx="4">
                  <c:v>189826</c:v>
                </c:pt>
                <c:pt idx="5">
                  <c:v>179036</c:v>
                </c:pt>
                <c:pt idx="6">
                  <c:v>168616</c:v>
                </c:pt>
                <c:pt idx="7">
                  <c:v>158497</c:v>
                </c:pt>
                <c:pt idx="8">
                  <c:v>148671</c:v>
                </c:pt>
                <c:pt idx="9">
                  <c:v>139137</c:v>
                </c:pt>
                <c:pt idx="10">
                  <c:v>130063</c:v>
                </c:pt>
                <c:pt idx="11">
                  <c:v>121690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217728"/>
        <c:axId val="6219264"/>
      </c:lineChart>
      <c:lineChart>
        <c:grouping val="standard"/>
        <c:varyColors val="0"/>
        <c:ser>
          <c:idx val="3"/>
          <c:order val="3"/>
          <c:tx>
            <c:strRef>
              <c:f>'Прогнози население'!$B$6</c:f>
              <c:strCache>
                <c:ptCount val="1"/>
                <c:pt idx="0">
                  <c:v>София столица (дясна скала)</c:v>
                </c:pt>
              </c:strCache>
            </c:strRef>
          </c:tx>
          <c:marker>
            <c:symbol val="none"/>
          </c:marker>
          <c:cat>
            <c:numRef>
              <c:f>'Прогнози население'!$C$2:$N$2</c:f>
              <c:numCache>
                <c:formatCode>General</c:formatCode>
                <c:ptCount val="12"/>
                <c:pt idx="0">
                  <c:v>2015</c:v>
                </c:pt>
                <c:pt idx="1">
                  <c:v>2020</c:v>
                </c:pt>
                <c:pt idx="2">
                  <c:v>2025</c:v>
                </c:pt>
                <c:pt idx="3">
                  <c:v>2030</c:v>
                </c:pt>
                <c:pt idx="4">
                  <c:v>2035</c:v>
                </c:pt>
                <c:pt idx="5">
                  <c:v>2040</c:v>
                </c:pt>
                <c:pt idx="6">
                  <c:v>2045</c:v>
                </c:pt>
                <c:pt idx="7">
                  <c:v>2050</c:v>
                </c:pt>
                <c:pt idx="8">
                  <c:v>2055</c:v>
                </c:pt>
                <c:pt idx="9">
                  <c:v>2060</c:v>
                </c:pt>
                <c:pt idx="10">
                  <c:v>2065</c:v>
                </c:pt>
                <c:pt idx="11">
                  <c:v>2070</c:v>
                </c:pt>
              </c:numCache>
            </c:numRef>
          </c:cat>
          <c:val>
            <c:numRef>
              <c:f>'Прогнози население'!$C$6:$N$6</c:f>
              <c:numCache>
                <c:formatCode>General</c:formatCode>
                <c:ptCount val="12"/>
                <c:pt idx="0">
                  <c:v>1325235</c:v>
                </c:pt>
                <c:pt idx="1">
                  <c:v>1360412</c:v>
                </c:pt>
                <c:pt idx="2">
                  <c:v>1393033</c:v>
                </c:pt>
                <c:pt idx="3">
                  <c:v>1424471</c:v>
                </c:pt>
                <c:pt idx="4">
                  <c:v>1455437</c:v>
                </c:pt>
                <c:pt idx="5">
                  <c:v>1487325</c:v>
                </c:pt>
                <c:pt idx="6">
                  <c:v>1518225</c:v>
                </c:pt>
                <c:pt idx="7">
                  <c:v>1546211</c:v>
                </c:pt>
                <c:pt idx="8">
                  <c:v>1569639</c:v>
                </c:pt>
                <c:pt idx="9">
                  <c:v>1587158</c:v>
                </c:pt>
                <c:pt idx="10">
                  <c:v>1599100</c:v>
                </c:pt>
                <c:pt idx="11">
                  <c:v>1607704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247552"/>
        <c:axId val="6221184"/>
      </c:lineChart>
      <c:catAx>
        <c:axId val="621772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6219264"/>
        <c:crosses val="autoZero"/>
        <c:auto val="1"/>
        <c:lblAlgn val="ctr"/>
        <c:lblOffset val="100"/>
        <c:noMultiLvlLbl val="0"/>
      </c:catAx>
      <c:valAx>
        <c:axId val="621926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6217728"/>
        <c:crosses val="autoZero"/>
        <c:crossBetween val="between"/>
      </c:valAx>
      <c:valAx>
        <c:axId val="6221184"/>
        <c:scaling>
          <c:orientation val="minMax"/>
        </c:scaling>
        <c:delete val="0"/>
        <c:axPos val="r"/>
        <c:numFmt formatCode="General" sourceLinked="1"/>
        <c:majorTickMark val="out"/>
        <c:minorTickMark val="none"/>
        <c:tickLblPos val="nextTo"/>
        <c:crossAx val="6247552"/>
        <c:crosses val="max"/>
        <c:crossBetween val="between"/>
      </c:valAx>
      <c:catAx>
        <c:axId val="6247552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6221184"/>
        <c:crosses val="autoZero"/>
        <c:auto val="1"/>
        <c:lblAlgn val="ctr"/>
        <c:lblOffset val="100"/>
        <c:noMultiLvlLbl val="0"/>
      </c:catAx>
    </c:plotArea>
    <c:legend>
      <c:legendPos val="r"/>
      <c:layout>
        <c:manualLayout>
          <c:xMode val="edge"/>
          <c:yMode val="edge"/>
          <c:x val="5.0550363447559719E-2"/>
          <c:y val="0.92009915427238254"/>
          <c:w val="0.93491173416407058"/>
          <c:h val="7.9522848105525276E-2"/>
        </c:manualLayout>
      </c:layout>
      <c:overlay val="0"/>
    </c:legend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bg-BG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макро!$C$9</c:f>
              <c:strCache>
                <c:ptCount val="1"/>
                <c:pt idx="0">
                  <c:v>2020</c:v>
                </c:pt>
              </c:strCache>
            </c:strRef>
          </c:tx>
          <c:invertIfNegative val="0"/>
          <c:cat>
            <c:strRef>
              <c:f>макро!$B$10:$B$13</c:f>
              <c:strCache>
                <c:ptCount val="4"/>
                <c:pt idx="0">
                  <c:v>Начално и по-ниско образование</c:v>
                </c:pt>
                <c:pt idx="1">
                  <c:v>Основно образование</c:v>
                </c:pt>
                <c:pt idx="2">
                  <c:v>Средно образование</c:v>
                </c:pt>
                <c:pt idx="3">
                  <c:v>Висше образование</c:v>
                </c:pt>
              </c:strCache>
            </c:strRef>
          </c:cat>
          <c:val>
            <c:numRef>
              <c:f>макро!$C$10:$C$13</c:f>
              <c:numCache>
                <c:formatCode>#,##0</c:formatCode>
                <c:ptCount val="4"/>
                <c:pt idx="0">
                  <c:v>10558.761166623335</c:v>
                </c:pt>
                <c:pt idx="1">
                  <c:v>46929.201083807849</c:v>
                </c:pt>
                <c:pt idx="2">
                  <c:v>708289.85422968934</c:v>
                </c:pt>
                <c:pt idx="3">
                  <c:v>355164.72618186893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3847936"/>
        <c:axId val="114108288"/>
      </c:barChart>
      <c:catAx>
        <c:axId val="33847936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bg-BG"/>
          </a:p>
        </c:txPr>
        <c:crossAx val="114108288"/>
        <c:crosses val="autoZero"/>
        <c:auto val="1"/>
        <c:lblAlgn val="ctr"/>
        <c:lblOffset val="100"/>
        <c:noMultiLvlLbl val="0"/>
      </c:catAx>
      <c:valAx>
        <c:axId val="114108288"/>
        <c:scaling>
          <c:orientation val="minMax"/>
        </c:scaling>
        <c:delete val="0"/>
        <c:axPos val="l"/>
        <c:majorGridlines/>
        <c:numFmt formatCode="#,##0" sourceLinked="1"/>
        <c:majorTickMark val="out"/>
        <c:minorTickMark val="none"/>
        <c:tickLblPos val="nextTo"/>
        <c:crossAx val="33847936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bg-BG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8.7425926725705552E-2"/>
          <c:y val="2.9488764103690227E-2"/>
          <c:w val="0.80759289419370095"/>
          <c:h val="0.81101149208938528"/>
        </c:manualLayout>
      </c:layout>
      <c:lineChart>
        <c:grouping val="standard"/>
        <c:varyColors val="0"/>
        <c:ser>
          <c:idx val="0"/>
          <c:order val="0"/>
          <c:tx>
            <c:strRef>
              <c:f>Население!$B$4</c:f>
              <c:strCache>
                <c:ptCount val="1"/>
                <c:pt idx="0">
                  <c:v>до 15 г. </c:v>
                </c:pt>
              </c:strCache>
            </c:strRef>
          </c:tx>
          <c:marker>
            <c:symbol val="none"/>
          </c:marker>
          <c:cat>
            <c:numRef>
              <c:f>Население!$C$3:$H$3</c:f>
              <c:numCache>
                <c:formatCode>General</c:formatCode>
                <c:ptCount val="6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</c:numCache>
            </c:numRef>
          </c:cat>
          <c:val>
            <c:numRef>
              <c:f>Население!$C$4:$H$4</c:f>
              <c:numCache>
                <c:formatCode>General</c:formatCode>
                <c:ptCount val="6"/>
                <c:pt idx="0" formatCode="#,##0">
                  <c:v>281305</c:v>
                </c:pt>
                <c:pt idx="1">
                  <c:v>272532</c:v>
                </c:pt>
                <c:pt idx="2">
                  <c:v>278170</c:v>
                </c:pt>
                <c:pt idx="3">
                  <c:v>282143</c:v>
                </c:pt>
                <c:pt idx="4">
                  <c:v>286358</c:v>
                </c:pt>
                <c:pt idx="5">
                  <c:v>289610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Население!$B$6</c:f>
              <c:strCache>
                <c:ptCount val="1"/>
                <c:pt idx="0">
                  <c:v>над 64 г. </c:v>
                </c:pt>
              </c:strCache>
            </c:strRef>
          </c:tx>
          <c:marker>
            <c:symbol val="none"/>
          </c:marker>
          <c:cat>
            <c:numRef>
              <c:f>Население!$C$3:$H$3</c:f>
              <c:numCache>
                <c:formatCode>General</c:formatCode>
                <c:ptCount val="6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</c:numCache>
            </c:numRef>
          </c:cat>
          <c:val>
            <c:numRef>
              <c:f>Население!$C$6:$H$6</c:f>
              <c:numCache>
                <c:formatCode>General</c:formatCode>
                <c:ptCount val="6"/>
                <c:pt idx="0" formatCode="#,##0">
                  <c:v>350074</c:v>
                </c:pt>
                <c:pt idx="1">
                  <c:v>370240</c:v>
                </c:pt>
                <c:pt idx="2">
                  <c:v>375029</c:v>
                </c:pt>
                <c:pt idx="3">
                  <c:v>381208</c:v>
                </c:pt>
                <c:pt idx="4">
                  <c:v>387767</c:v>
                </c:pt>
                <c:pt idx="5">
                  <c:v>394875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0689920"/>
        <c:axId val="90691456"/>
      </c:lineChart>
      <c:lineChart>
        <c:grouping val="standard"/>
        <c:varyColors val="0"/>
        <c:ser>
          <c:idx val="1"/>
          <c:order val="1"/>
          <c:tx>
            <c:strRef>
              <c:f>Население!$B$5</c:f>
              <c:strCache>
                <c:ptCount val="1"/>
                <c:pt idx="0">
                  <c:v>15-64 г. (дясна скала)</c:v>
                </c:pt>
              </c:strCache>
            </c:strRef>
          </c:tx>
          <c:marker>
            <c:symbol val="none"/>
          </c:marker>
          <c:cat>
            <c:numRef>
              <c:f>Население!$C$3:$H$3</c:f>
              <c:numCache>
                <c:formatCode>General</c:formatCode>
                <c:ptCount val="6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</c:numCache>
            </c:numRef>
          </c:cat>
          <c:val>
            <c:numRef>
              <c:f>Население!$C$5:$H$5</c:f>
              <c:numCache>
                <c:formatCode>General</c:formatCode>
                <c:ptCount val="6"/>
                <c:pt idx="0" formatCode="#,##0">
                  <c:v>1482176</c:v>
                </c:pt>
                <c:pt idx="1">
                  <c:v>1488461</c:v>
                </c:pt>
                <c:pt idx="2">
                  <c:v>1475584</c:v>
                </c:pt>
                <c:pt idx="3">
                  <c:v>1464267</c:v>
                </c:pt>
                <c:pt idx="4">
                  <c:v>1451087</c:v>
                </c:pt>
                <c:pt idx="5">
                  <c:v>1436700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Население!$B$7</c:f>
              <c:strCache>
                <c:ptCount val="1"/>
                <c:pt idx="0">
                  <c:v>Общо (дясна скала)</c:v>
                </c:pt>
              </c:strCache>
            </c:strRef>
          </c:tx>
          <c:marker>
            <c:symbol val="none"/>
          </c:marker>
          <c:cat>
            <c:numRef>
              <c:f>Население!$C$3:$H$3</c:f>
              <c:numCache>
                <c:formatCode>General</c:formatCode>
                <c:ptCount val="6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</c:numCache>
            </c:numRef>
          </c:cat>
          <c:val>
            <c:numRef>
              <c:f>Население!$C$7:$H$7</c:f>
              <c:numCache>
                <c:formatCode>General</c:formatCode>
                <c:ptCount val="6"/>
                <c:pt idx="0" formatCode="#,##0">
                  <c:v>2113555</c:v>
                </c:pt>
                <c:pt idx="1">
                  <c:v>2131233</c:v>
                </c:pt>
                <c:pt idx="2">
                  <c:v>2128783</c:v>
                </c:pt>
                <c:pt idx="3">
                  <c:v>2127618</c:v>
                </c:pt>
                <c:pt idx="4">
                  <c:v>2125212</c:v>
                </c:pt>
                <c:pt idx="5">
                  <c:v>2121185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0510464"/>
        <c:axId val="90692992"/>
      </c:lineChart>
      <c:catAx>
        <c:axId val="9068992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90691456"/>
        <c:crosses val="autoZero"/>
        <c:auto val="1"/>
        <c:lblAlgn val="ctr"/>
        <c:lblOffset val="100"/>
        <c:noMultiLvlLbl val="0"/>
      </c:catAx>
      <c:valAx>
        <c:axId val="90691456"/>
        <c:scaling>
          <c:orientation val="minMax"/>
          <c:min val="250000"/>
        </c:scaling>
        <c:delete val="0"/>
        <c:axPos val="l"/>
        <c:majorGridlines/>
        <c:numFmt formatCode="#,##0" sourceLinked="1"/>
        <c:majorTickMark val="out"/>
        <c:minorTickMark val="none"/>
        <c:tickLblPos val="nextTo"/>
        <c:crossAx val="90689920"/>
        <c:crosses val="autoZero"/>
        <c:crossBetween val="between"/>
      </c:valAx>
      <c:valAx>
        <c:axId val="90692992"/>
        <c:scaling>
          <c:orientation val="minMax"/>
          <c:min val="1300000"/>
        </c:scaling>
        <c:delete val="0"/>
        <c:axPos val="r"/>
        <c:numFmt formatCode="#,##0" sourceLinked="1"/>
        <c:majorTickMark val="out"/>
        <c:minorTickMark val="none"/>
        <c:tickLblPos val="nextTo"/>
        <c:crossAx val="90510464"/>
        <c:crosses val="max"/>
        <c:crossBetween val="between"/>
      </c:valAx>
      <c:catAx>
        <c:axId val="90510464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90692992"/>
        <c:crosses val="autoZero"/>
        <c:auto val="1"/>
        <c:lblAlgn val="ctr"/>
        <c:lblOffset val="100"/>
        <c:noMultiLvlLbl val="0"/>
      </c:catAx>
    </c:plotArea>
    <c:legend>
      <c:legendPos val="r"/>
      <c:layout>
        <c:manualLayout>
          <c:xMode val="edge"/>
          <c:yMode val="edge"/>
          <c:x val="8.9941491489671205E-2"/>
          <c:y val="0.90062197404607292"/>
          <c:w val="0.87036523494326434"/>
          <c:h val="8.5874245798956403E-2"/>
        </c:manualLayout>
      </c:layout>
      <c:overlay val="0"/>
      <c:txPr>
        <a:bodyPr/>
        <a:lstStyle/>
        <a:p>
          <a:pPr>
            <a:defRPr sz="1200"/>
          </a:pPr>
          <a:endParaRPr lang="bg-BG"/>
        </a:p>
      </c:txPr>
    </c:legend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bg-BG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6.9933437003760104E-2"/>
          <c:y val="3.0129742542539827E-2"/>
          <c:w val="0.85941621790100065"/>
          <c:h val="0.82807339769890187"/>
        </c:manualLayout>
      </c:layout>
      <c:lineChart>
        <c:grouping val="standard"/>
        <c:varyColors val="0"/>
        <c:ser>
          <c:idx val="1"/>
          <c:order val="1"/>
          <c:tx>
            <c:strRef>
              <c:f>Заетост!$B$6</c:f>
              <c:strCache>
                <c:ptCount val="1"/>
                <c:pt idx="0">
                  <c:v>Коефициенти на заетост (%)</c:v>
                </c:pt>
              </c:strCache>
            </c:strRef>
          </c:tx>
          <c:marker>
            <c:symbol val="none"/>
          </c:marker>
          <c:cat>
            <c:numRef>
              <c:f>Заетост!$C$4:$G$4</c:f>
              <c:numCache>
                <c:formatCode>General</c:formatCode>
                <c:ptCount val="5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</c:numCache>
            </c:numRef>
          </c:cat>
          <c:val>
            <c:numRef>
              <c:f>Заетост!$C$6:$G$6</c:f>
              <c:numCache>
                <c:formatCode>0.0</c:formatCode>
                <c:ptCount val="5"/>
                <c:pt idx="0">
                  <c:v>65</c:v>
                </c:pt>
                <c:pt idx="1">
                  <c:v>65.099999999999994</c:v>
                </c:pt>
                <c:pt idx="2" formatCode="General">
                  <c:v>65</c:v>
                </c:pt>
                <c:pt idx="3" formatCode="General">
                  <c:v>66.099999999999994</c:v>
                </c:pt>
                <c:pt idx="4" formatCode="General">
                  <c:v>68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0533888"/>
        <c:axId val="90535424"/>
      </c:lineChart>
      <c:lineChart>
        <c:grouping val="standard"/>
        <c:varyColors val="0"/>
        <c:ser>
          <c:idx val="0"/>
          <c:order val="0"/>
          <c:tx>
            <c:strRef>
              <c:f>Заетост!$B$5</c:f>
              <c:strCache>
                <c:ptCount val="1"/>
                <c:pt idx="0">
                  <c:v>Заети лица (хил., дясна скала)</c:v>
                </c:pt>
              </c:strCache>
            </c:strRef>
          </c:tx>
          <c:marker>
            <c:symbol val="none"/>
          </c:marker>
          <c:cat>
            <c:numRef>
              <c:f>Заетост!$C$4:$G$4</c:f>
              <c:numCache>
                <c:formatCode>General</c:formatCode>
                <c:ptCount val="5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</c:numCache>
            </c:numRef>
          </c:cat>
          <c:val>
            <c:numRef>
              <c:f>Заетост!$C$5:$G$5</c:f>
              <c:numCache>
                <c:formatCode>General</c:formatCode>
                <c:ptCount val="5"/>
                <c:pt idx="0">
                  <c:v>973.6</c:v>
                </c:pt>
                <c:pt idx="1">
                  <c:v>962.4</c:v>
                </c:pt>
                <c:pt idx="2">
                  <c:v>953.3</c:v>
                </c:pt>
                <c:pt idx="3">
                  <c:v>963.5</c:v>
                </c:pt>
                <c:pt idx="4">
                  <c:v>981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0538752"/>
        <c:axId val="90536960"/>
      </c:lineChart>
      <c:catAx>
        <c:axId val="9053388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90535424"/>
        <c:crosses val="autoZero"/>
        <c:auto val="1"/>
        <c:lblAlgn val="ctr"/>
        <c:lblOffset val="100"/>
        <c:noMultiLvlLbl val="0"/>
      </c:catAx>
      <c:valAx>
        <c:axId val="90535424"/>
        <c:scaling>
          <c:orientation val="minMax"/>
        </c:scaling>
        <c:delete val="0"/>
        <c:axPos val="l"/>
        <c:majorGridlines/>
        <c:numFmt formatCode="0.0" sourceLinked="1"/>
        <c:majorTickMark val="out"/>
        <c:minorTickMark val="none"/>
        <c:tickLblPos val="nextTo"/>
        <c:crossAx val="90533888"/>
        <c:crosses val="autoZero"/>
        <c:crossBetween val="between"/>
      </c:valAx>
      <c:valAx>
        <c:axId val="90536960"/>
        <c:scaling>
          <c:orientation val="minMax"/>
        </c:scaling>
        <c:delete val="0"/>
        <c:axPos val="r"/>
        <c:numFmt formatCode="General" sourceLinked="1"/>
        <c:majorTickMark val="out"/>
        <c:minorTickMark val="none"/>
        <c:tickLblPos val="nextTo"/>
        <c:crossAx val="90538752"/>
        <c:crosses val="max"/>
        <c:crossBetween val="between"/>
      </c:valAx>
      <c:catAx>
        <c:axId val="90538752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90536960"/>
        <c:crosses val="autoZero"/>
        <c:auto val="1"/>
        <c:lblAlgn val="ctr"/>
        <c:lblOffset val="100"/>
        <c:noMultiLvlLbl val="0"/>
      </c:catAx>
    </c:plotArea>
    <c:legend>
      <c:legendPos val="r"/>
      <c:layout>
        <c:manualLayout>
          <c:xMode val="edge"/>
          <c:yMode val="edge"/>
          <c:x val="9.0308954327417534E-2"/>
          <c:y val="0.91989100031474846"/>
          <c:w val="0.74241839080459771"/>
          <c:h val="7.4597083783327495E-2"/>
        </c:manualLayout>
      </c:layout>
      <c:overlay val="0"/>
      <c:txPr>
        <a:bodyPr/>
        <a:lstStyle/>
        <a:p>
          <a:pPr>
            <a:defRPr sz="1200"/>
          </a:pPr>
          <a:endParaRPr lang="bg-BG"/>
        </a:p>
      </c:txPr>
    </c:legend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bg-BG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6.9933437003760104E-2"/>
          <c:y val="3.0129742542539827E-2"/>
          <c:w val="0.85941621790100065"/>
          <c:h val="0.82807339769890187"/>
        </c:manualLayout>
      </c:layout>
      <c:lineChart>
        <c:grouping val="standard"/>
        <c:varyColors val="0"/>
        <c:ser>
          <c:idx val="1"/>
          <c:order val="1"/>
          <c:tx>
            <c:strRef>
              <c:f>'Заетост (2)'!$B$6</c:f>
              <c:strCache>
                <c:ptCount val="1"/>
                <c:pt idx="0">
                  <c:v>Коефициенти на заетост (%)</c:v>
                </c:pt>
              </c:strCache>
            </c:strRef>
          </c:tx>
          <c:marker>
            <c:symbol val="none"/>
          </c:marker>
          <c:cat>
            <c:numRef>
              <c:f>'Заетост (2)'!$C$4:$G$4</c:f>
              <c:numCache>
                <c:formatCode>General</c:formatCode>
                <c:ptCount val="5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</c:numCache>
            </c:numRef>
          </c:cat>
          <c:val>
            <c:numRef>
              <c:f>'Заетост (2)'!$C$6:$G$6</c:f>
              <c:numCache>
                <c:formatCode>0.0</c:formatCode>
                <c:ptCount val="5"/>
                <c:pt idx="0">
                  <c:v>7.5</c:v>
                </c:pt>
                <c:pt idx="1">
                  <c:v>8.1999999999999993</c:v>
                </c:pt>
                <c:pt idx="2" formatCode="General">
                  <c:v>9.9</c:v>
                </c:pt>
                <c:pt idx="3" formatCode="General">
                  <c:v>8.9</c:v>
                </c:pt>
                <c:pt idx="4" formatCode="General">
                  <c:v>6.7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0770816"/>
        <c:axId val="90780800"/>
      </c:lineChart>
      <c:lineChart>
        <c:grouping val="standard"/>
        <c:varyColors val="0"/>
        <c:ser>
          <c:idx val="0"/>
          <c:order val="0"/>
          <c:tx>
            <c:strRef>
              <c:f>'Заетост (2)'!$B$5</c:f>
              <c:strCache>
                <c:ptCount val="1"/>
                <c:pt idx="0">
                  <c:v>Заети лица (хил., дясна скала)</c:v>
                </c:pt>
              </c:strCache>
            </c:strRef>
          </c:tx>
          <c:marker>
            <c:symbol val="none"/>
          </c:marker>
          <c:cat>
            <c:numRef>
              <c:f>'Заетост (2)'!$C$4:$G$4</c:f>
              <c:numCache>
                <c:formatCode>General</c:formatCode>
                <c:ptCount val="5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</c:numCache>
            </c:numRef>
          </c:cat>
          <c:val>
            <c:numRef>
              <c:f>'Заетост (2)'!$C$5:$G$5</c:f>
              <c:numCache>
                <c:formatCode>General</c:formatCode>
                <c:ptCount val="5"/>
                <c:pt idx="0">
                  <c:v>79.599999999999994</c:v>
                </c:pt>
                <c:pt idx="1">
                  <c:v>87.6</c:v>
                </c:pt>
                <c:pt idx="2">
                  <c:v>104.8</c:v>
                </c:pt>
                <c:pt idx="3">
                  <c:v>95.9</c:v>
                </c:pt>
                <c:pt idx="4">
                  <c:v>71.5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0788224"/>
        <c:axId val="90782336"/>
      </c:lineChart>
      <c:catAx>
        <c:axId val="9077081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90780800"/>
        <c:crosses val="autoZero"/>
        <c:auto val="1"/>
        <c:lblAlgn val="ctr"/>
        <c:lblOffset val="100"/>
        <c:noMultiLvlLbl val="0"/>
      </c:catAx>
      <c:valAx>
        <c:axId val="90780800"/>
        <c:scaling>
          <c:orientation val="minMax"/>
          <c:min val="6"/>
        </c:scaling>
        <c:delete val="0"/>
        <c:axPos val="l"/>
        <c:majorGridlines/>
        <c:numFmt formatCode="0.0" sourceLinked="1"/>
        <c:majorTickMark val="out"/>
        <c:minorTickMark val="none"/>
        <c:tickLblPos val="nextTo"/>
        <c:crossAx val="90770816"/>
        <c:crosses val="autoZero"/>
        <c:crossBetween val="between"/>
      </c:valAx>
      <c:valAx>
        <c:axId val="90782336"/>
        <c:scaling>
          <c:orientation val="minMax"/>
          <c:min val="60"/>
        </c:scaling>
        <c:delete val="0"/>
        <c:axPos val="r"/>
        <c:numFmt formatCode="General" sourceLinked="1"/>
        <c:majorTickMark val="out"/>
        <c:minorTickMark val="none"/>
        <c:tickLblPos val="nextTo"/>
        <c:crossAx val="90788224"/>
        <c:crosses val="max"/>
        <c:crossBetween val="between"/>
      </c:valAx>
      <c:catAx>
        <c:axId val="90788224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90782336"/>
        <c:crosses val="autoZero"/>
        <c:auto val="1"/>
        <c:lblAlgn val="ctr"/>
        <c:lblOffset val="100"/>
        <c:noMultiLvlLbl val="0"/>
      </c:catAx>
    </c:plotArea>
    <c:legend>
      <c:legendPos val="r"/>
      <c:layout>
        <c:manualLayout>
          <c:xMode val="edge"/>
          <c:yMode val="edge"/>
          <c:x val="9.0308954327417534E-2"/>
          <c:y val="0.91989100031474846"/>
          <c:w val="0.74241839080459771"/>
          <c:h val="7.4597083783327495E-2"/>
        </c:manualLayout>
      </c:layout>
      <c:overlay val="0"/>
      <c:txPr>
        <a:bodyPr/>
        <a:lstStyle/>
        <a:p>
          <a:pPr>
            <a:defRPr sz="1200"/>
          </a:pPr>
          <a:endParaRPr lang="bg-BG"/>
        </a:p>
      </c:txPr>
    </c:legend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bg-BG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clustered"/>
        <c:varyColors val="0"/>
        <c:ser>
          <c:idx val="0"/>
          <c:order val="0"/>
          <c:invertIfNegative val="0"/>
          <c:cat>
            <c:strRef>
              <c:f>микро!$B$2:$B$6</c:f>
              <c:strCache>
                <c:ptCount val="5"/>
                <c:pt idx="0">
                  <c:v>Специалисти по информационни и комуникационни технологии</c:v>
                </c:pt>
                <c:pt idx="1">
                  <c:v>Стопански и административни специалисти</c:v>
                </c:pt>
                <c:pt idx="2">
                  <c:v>Специалисти по природни и технически науки</c:v>
                </c:pt>
                <c:pt idx="3">
                  <c:v>Преподаватели</c:v>
                </c:pt>
                <c:pt idx="4">
                  <c:v>Стопански и административни приложни специалисти</c:v>
                </c:pt>
              </c:strCache>
            </c:strRef>
          </c:cat>
          <c:val>
            <c:numRef>
              <c:f>микро!$C$2:$C$6</c:f>
              <c:numCache>
                <c:formatCode>0.0</c:formatCode>
                <c:ptCount val="5"/>
                <c:pt idx="0">
                  <c:v>2768.5624027738172</c:v>
                </c:pt>
                <c:pt idx="1">
                  <c:v>2548.0204041845504</c:v>
                </c:pt>
                <c:pt idx="2">
                  <c:v>2352.1633538396022</c:v>
                </c:pt>
                <c:pt idx="3">
                  <c:v>1367.6801297002962</c:v>
                </c:pt>
                <c:pt idx="4">
                  <c:v>1294.5757783726747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90821376"/>
        <c:axId val="90822912"/>
      </c:barChart>
      <c:catAx>
        <c:axId val="90821376"/>
        <c:scaling>
          <c:orientation val="minMax"/>
        </c:scaling>
        <c:delete val="0"/>
        <c:axPos val="l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bg-BG"/>
          </a:p>
        </c:txPr>
        <c:crossAx val="90822912"/>
        <c:crosses val="autoZero"/>
        <c:auto val="1"/>
        <c:lblAlgn val="ctr"/>
        <c:lblOffset val="100"/>
        <c:noMultiLvlLbl val="0"/>
      </c:catAx>
      <c:valAx>
        <c:axId val="90822912"/>
        <c:scaling>
          <c:orientation val="minMax"/>
        </c:scaling>
        <c:delete val="0"/>
        <c:axPos val="b"/>
        <c:majorGridlines/>
        <c:numFmt formatCode="0" sourceLinked="0"/>
        <c:majorTickMark val="out"/>
        <c:minorTickMark val="none"/>
        <c:tickLblPos val="nextTo"/>
        <c:crossAx val="90821376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bg-BG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clustered"/>
        <c:varyColors val="0"/>
        <c:ser>
          <c:idx val="0"/>
          <c:order val="0"/>
          <c:invertIfNegative val="0"/>
          <c:cat>
            <c:strRef>
              <c:f>микро!$B$25:$B$29</c:f>
              <c:strCache>
                <c:ptCount val="5"/>
                <c:pt idx="0">
                  <c:v>Персонал, зает в сферата на персоналните услуги</c:v>
                </c:pt>
                <c:pt idx="1">
                  <c:v>Работници по производство на храни, облекло, дървени изделия </c:v>
                </c:pt>
                <c:pt idx="2">
                  <c:v>Водачи на моторни превозни средства и оператори на подвижни съоръжения</c:v>
                </c:pt>
                <c:pt idx="3">
                  <c:v>Оператори на стационарни машини и съоръжения</c:v>
                </c:pt>
                <c:pt idx="4">
                  <c:v>Металурзи, машиностроители и сродни на тях работници и занаятчии</c:v>
                </c:pt>
              </c:strCache>
            </c:strRef>
          </c:cat>
          <c:val>
            <c:numRef>
              <c:f>микро!$C$25:$C$29</c:f>
              <c:numCache>
                <c:formatCode>0.0</c:formatCode>
                <c:ptCount val="5"/>
                <c:pt idx="0">
                  <c:v>5945.3748985137172</c:v>
                </c:pt>
                <c:pt idx="1">
                  <c:v>2106.3728738064947</c:v>
                </c:pt>
                <c:pt idx="2">
                  <c:v>1946.4710244430032</c:v>
                </c:pt>
                <c:pt idx="3">
                  <c:v>1826.6317578565317</c:v>
                </c:pt>
                <c:pt idx="4">
                  <c:v>1627.1658552954334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90728704"/>
        <c:axId val="90734592"/>
      </c:barChart>
      <c:catAx>
        <c:axId val="90728704"/>
        <c:scaling>
          <c:orientation val="minMax"/>
        </c:scaling>
        <c:delete val="0"/>
        <c:axPos val="l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bg-BG"/>
          </a:p>
        </c:txPr>
        <c:crossAx val="90734592"/>
        <c:crosses val="autoZero"/>
        <c:auto val="1"/>
        <c:lblAlgn val="ctr"/>
        <c:lblOffset val="100"/>
        <c:noMultiLvlLbl val="0"/>
      </c:catAx>
      <c:valAx>
        <c:axId val="90734592"/>
        <c:scaling>
          <c:orientation val="minMax"/>
        </c:scaling>
        <c:delete val="0"/>
        <c:axPos val="b"/>
        <c:majorGridlines/>
        <c:numFmt formatCode="0" sourceLinked="0"/>
        <c:majorTickMark val="out"/>
        <c:minorTickMark val="none"/>
        <c:tickLblPos val="nextTo"/>
        <c:crossAx val="90728704"/>
        <c:crosses val="autoZero"/>
        <c:crossBetween val="between"/>
      </c:valAx>
    </c:plotArea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bg-BG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clustered"/>
        <c:varyColors val="0"/>
        <c:ser>
          <c:idx val="0"/>
          <c:order val="0"/>
          <c:invertIfNegative val="0"/>
          <c:cat>
            <c:strRef>
              <c:f>микро!$B$48:$B$52</c:f>
              <c:strCache>
                <c:ptCount val="5"/>
                <c:pt idx="0">
                  <c:v>Продавачи</c:v>
                </c:pt>
                <c:pt idx="1">
                  <c:v>Чистачи и помощници</c:v>
                </c:pt>
                <c:pt idx="2">
                  <c:v>Оператори на стационарни машини и съоръжения</c:v>
                </c:pt>
                <c:pt idx="3">
                  <c:v>Работници по производство на храни, облекло, дървени изделия и др.</c:v>
                </c:pt>
                <c:pt idx="4">
                  <c:v>Персонал, осигуряващ защита и сигурност</c:v>
                </c:pt>
              </c:strCache>
            </c:strRef>
          </c:cat>
          <c:val>
            <c:numRef>
              <c:f>микро!$C$48:$C$52</c:f>
              <c:numCache>
                <c:formatCode>0.0</c:formatCode>
                <c:ptCount val="5"/>
                <c:pt idx="0">
                  <c:v>6406.3426144941413</c:v>
                </c:pt>
                <c:pt idx="1">
                  <c:v>1659.5447438656913</c:v>
                </c:pt>
                <c:pt idx="2">
                  <c:v>360.72256925082962</c:v>
                </c:pt>
                <c:pt idx="3">
                  <c:v>246.72550179428575</c:v>
                </c:pt>
                <c:pt idx="4">
                  <c:v>190.13959595347066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90759552"/>
        <c:axId val="90761088"/>
      </c:barChart>
      <c:catAx>
        <c:axId val="90759552"/>
        <c:scaling>
          <c:orientation val="minMax"/>
        </c:scaling>
        <c:delete val="0"/>
        <c:axPos val="l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bg-BG"/>
          </a:p>
        </c:txPr>
        <c:crossAx val="90761088"/>
        <c:crosses val="autoZero"/>
        <c:auto val="1"/>
        <c:lblAlgn val="ctr"/>
        <c:lblOffset val="100"/>
        <c:noMultiLvlLbl val="0"/>
      </c:catAx>
      <c:valAx>
        <c:axId val="90761088"/>
        <c:scaling>
          <c:orientation val="minMax"/>
        </c:scaling>
        <c:delete val="0"/>
        <c:axPos val="b"/>
        <c:majorGridlines/>
        <c:numFmt formatCode="0" sourceLinked="0"/>
        <c:majorTickMark val="out"/>
        <c:minorTickMark val="none"/>
        <c:tickLblPos val="nextTo"/>
        <c:crossAx val="90759552"/>
        <c:crosses val="autoZero"/>
        <c:crossBetween val="between"/>
      </c:valAx>
    </c:plotArea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bg-BG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clustered"/>
        <c:varyColors val="0"/>
        <c:ser>
          <c:idx val="0"/>
          <c:order val="0"/>
          <c:invertIfNegative val="0"/>
          <c:cat>
            <c:strRef>
              <c:f>микро!$B$69:$B$73</c:f>
              <c:strCache>
                <c:ptCount val="5"/>
                <c:pt idx="0">
                  <c:v>Работници в селското, горското и рибното стопанство</c:v>
                </c:pt>
                <c:pt idx="1">
                  <c:v>Работници в добивната и преработващата промишленост, строителст</c:v>
                </c:pt>
                <c:pt idx="2">
                  <c:v>Работници по събиране на отпадъци и сродни на тях</c:v>
                </c:pt>
                <c:pt idx="3">
                  <c:v>Водачи на моторни превозни средства и оператори на подвижни съор</c:v>
                </c:pt>
                <c:pt idx="4">
                  <c:v>Работници по производство на храни, облекло, дървени изделия и др.</c:v>
                </c:pt>
              </c:strCache>
            </c:strRef>
          </c:cat>
          <c:val>
            <c:numRef>
              <c:f>микро!$C$69:$C$73</c:f>
              <c:numCache>
                <c:formatCode>0.0</c:formatCode>
                <c:ptCount val="5"/>
                <c:pt idx="0">
                  <c:v>1271.8526477316254</c:v>
                </c:pt>
                <c:pt idx="1">
                  <c:v>1082.7722865677931</c:v>
                </c:pt>
                <c:pt idx="2">
                  <c:v>892.66495952280013</c:v>
                </c:pt>
                <c:pt idx="3">
                  <c:v>633.92930197091823</c:v>
                </c:pt>
                <c:pt idx="4">
                  <c:v>466.1860363472814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97281920"/>
        <c:axId val="97283456"/>
      </c:barChart>
      <c:catAx>
        <c:axId val="97281920"/>
        <c:scaling>
          <c:orientation val="minMax"/>
        </c:scaling>
        <c:delete val="0"/>
        <c:axPos val="l"/>
        <c:majorTickMark val="out"/>
        <c:minorTickMark val="none"/>
        <c:tickLblPos val="nextTo"/>
        <c:crossAx val="97283456"/>
        <c:crosses val="autoZero"/>
        <c:auto val="1"/>
        <c:lblAlgn val="ctr"/>
        <c:lblOffset val="100"/>
        <c:noMultiLvlLbl val="0"/>
      </c:catAx>
      <c:valAx>
        <c:axId val="97283456"/>
        <c:scaling>
          <c:orientation val="minMax"/>
        </c:scaling>
        <c:delete val="0"/>
        <c:axPos val="b"/>
        <c:majorGridlines/>
        <c:numFmt formatCode="0" sourceLinked="0"/>
        <c:majorTickMark val="out"/>
        <c:minorTickMark val="none"/>
        <c:tickLblPos val="nextTo"/>
        <c:crossAx val="97281920"/>
        <c:crosses val="autoZero"/>
        <c:crossBetween val="between"/>
      </c:valAx>
    </c:plotArea>
    <c:plotVisOnly val="1"/>
    <c:dispBlanksAs val="gap"/>
    <c:showDLblsOverMax val="0"/>
  </c:chart>
  <c:spPr>
    <a:ln>
      <a:noFill/>
    </a:ln>
  </c:spPr>
  <c:txPr>
    <a:bodyPr/>
    <a:lstStyle/>
    <a:p>
      <a:pPr>
        <a:defRPr sz="1200"/>
      </a:pPr>
      <a:endParaRPr lang="bg-BG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bg-BG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'Прогнози население'!$B$12</c:f>
              <c:strCache>
                <c:ptCount val="1"/>
                <c:pt idx="0">
                  <c:v>ЮЗР</c:v>
                </c:pt>
              </c:strCache>
            </c:strRef>
          </c:tx>
          <c:marker>
            <c:symbol val="none"/>
          </c:marker>
          <c:cat>
            <c:numRef>
              <c:f>'Прогнози население'!$C$11:$N$11</c:f>
              <c:numCache>
                <c:formatCode>General</c:formatCode>
                <c:ptCount val="12"/>
                <c:pt idx="0">
                  <c:v>2015</c:v>
                </c:pt>
                <c:pt idx="1">
                  <c:v>2020</c:v>
                </c:pt>
                <c:pt idx="2">
                  <c:v>2025</c:v>
                </c:pt>
                <c:pt idx="3">
                  <c:v>2030</c:v>
                </c:pt>
                <c:pt idx="4">
                  <c:v>2035</c:v>
                </c:pt>
                <c:pt idx="5">
                  <c:v>2040</c:v>
                </c:pt>
                <c:pt idx="6">
                  <c:v>2045</c:v>
                </c:pt>
                <c:pt idx="7">
                  <c:v>2050</c:v>
                </c:pt>
                <c:pt idx="8">
                  <c:v>2055</c:v>
                </c:pt>
                <c:pt idx="9">
                  <c:v>2060</c:v>
                </c:pt>
                <c:pt idx="10">
                  <c:v>2065</c:v>
                </c:pt>
                <c:pt idx="11">
                  <c:v>2070</c:v>
                </c:pt>
              </c:numCache>
            </c:numRef>
          </c:cat>
          <c:val>
            <c:numRef>
              <c:f>'Прогнози население'!$C$12:$N$12</c:f>
              <c:numCache>
                <c:formatCode>General</c:formatCode>
                <c:ptCount val="12"/>
                <c:pt idx="0">
                  <c:v>2125374</c:v>
                </c:pt>
                <c:pt idx="1">
                  <c:v>2117619</c:v>
                </c:pt>
                <c:pt idx="2">
                  <c:v>2106883</c:v>
                </c:pt>
                <c:pt idx="3">
                  <c:v>2095248</c:v>
                </c:pt>
                <c:pt idx="4">
                  <c:v>2084195</c:v>
                </c:pt>
                <c:pt idx="5">
                  <c:v>2075433</c:v>
                </c:pt>
                <c:pt idx="6">
                  <c:v>2066918</c:v>
                </c:pt>
                <c:pt idx="7">
                  <c:v>2056591</c:v>
                </c:pt>
                <c:pt idx="8">
                  <c:v>2042909</c:v>
                </c:pt>
                <c:pt idx="9">
                  <c:v>2024729</c:v>
                </c:pt>
                <c:pt idx="10">
                  <c:v>2002857</c:v>
                </c:pt>
                <c:pt idx="11">
                  <c:v>1980077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7299840"/>
        <c:axId val="97318016"/>
      </c:lineChart>
      <c:catAx>
        <c:axId val="9729984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97318016"/>
        <c:crosses val="autoZero"/>
        <c:auto val="1"/>
        <c:lblAlgn val="ctr"/>
        <c:lblOffset val="100"/>
        <c:noMultiLvlLbl val="0"/>
      </c:catAx>
      <c:valAx>
        <c:axId val="9731801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97299840"/>
        <c:crosses val="autoZero"/>
        <c:crossBetween val="between"/>
      </c:valAx>
    </c:plotArea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EEBCC-6853-41DF-A7A1-61203C1FD06D}" type="datetimeFigureOut">
              <a:rPr lang="bg-BG" smtClean="0"/>
              <a:t>17.11.2016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F8311-4490-4546-8BDA-45199FCD2E23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EEBCC-6853-41DF-A7A1-61203C1FD06D}" type="datetimeFigureOut">
              <a:rPr lang="bg-BG" smtClean="0"/>
              <a:t>17.11.2016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F8311-4490-4546-8BDA-45199FCD2E23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EEBCC-6853-41DF-A7A1-61203C1FD06D}" type="datetimeFigureOut">
              <a:rPr lang="bg-BG" smtClean="0"/>
              <a:t>17.11.2016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F8311-4490-4546-8BDA-45199FCD2E23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EEBCC-6853-41DF-A7A1-61203C1FD06D}" type="datetimeFigureOut">
              <a:rPr lang="bg-BG" smtClean="0"/>
              <a:t>17.11.2016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F8311-4490-4546-8BDA-45199FCD2E23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EEBCC-6853-41DF-A7A1-61203C1FD06D}" type="datetimeFigureOut">
              <a:rPr lang="bg-BG" smtClean="0"/>
              <a:t>17.11.2016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F8311-4490-4546-8BDA-45199FCD2E23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EEBCC-6853-41DF-A7A1-61203C1FD06D}" type="datetimeFigureOut">
              <a:rPr lang="bg-BG" smtClean="0"/>
              <a:t>17.11.2016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F8311-4490-4546-8BDA-45199FCD2E23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EEBCC-6853-41DF-A7A1-61203C1FD06D}" type="datetimeFigureOut">
              <a:rPr lang="bg-BG" smtClean="0"/>
              <a:t>17.11.2016 г.</a:t>
            </a:fld>
            <a:endParaRPr lang="bg-B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F8311-4490-4546-8BDA-45199FCD2E23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EEBCC-6853-41DF-A7A1-61203C1FD06D}" type="datetimeFigureOut">
              <a:rPr lang="bg-BG" smtClean="0"/>
              <a:t>17.11.2016 г.</a:t>
            </a:fld>
            <a:endParaRPr lang="bg-B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F8311-4490-4546-8BDA-45199FCD2E23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EEBCC-6853-41DF-A7A1-61203C1FD06D}" type="datetimeFigureOut">
              <a:rPr lang="bg-BG" smtClean="0"/>
              <a:t>17.11.2016 г.</a:t>
            </a:fld>
            <a:endParaRPr lang="bg-B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F8311-4490-4546-8BDA-45199FCD2E23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EEBCC-6853-41DF-A7A1-61203C1FD06D}" type="datetimeFigureOut">
              <a:rPr lang="bg-BG" smtClean="0"/>
              <a:t>17.11.2016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F8311-4490-4546-8BDA-45199FCD2E23}" type="slidenum">
              <a:rPr lang="bg-BG" smtClean="0"/>
              <a:t>‹#›</a:t>
            </a:fld>
            <a:endParaRPr lang="bg-BG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EEBCC-6853-41DF-A7A1-61203C1FD06D}" type="datetimeFigureOut">
              <a:rPr lang="bg-BG" smtClean="0"/>
              <a:t>17.11.2016 г.</a:t>
            </a:fld>
            <a:endParaRPr lang="bg-B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A0F8311-4490-4546-8BDA-45199FCD2E23}" type="slidenum">
              <a:rPr lang="bg-BG" smtClean="0"/>
              <a:t>‹#›</a:t>
            </a:fld>
            <a:endParaRPr lang="bg-BG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bg-BG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5A0F8311-4490-4546-8BDA-45199FCD2E23}" type="slidenum">
              <a:rPr lang="bg-BG" smtClean="0"/>
              <a:t>‹#›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7AAEEBCC-6853-41DF-A7A1-61203C1FD06D}" type="datetimeFigureOut">
              <a:rPr lang="bg-BG" smtClean="0"/>
              <a:t>17.11.2016 г.</a:t>
            </a:fld>
            <a:endParaRPr lang="bg-BG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7010" y="1030288"/>
            <a:ext cx="7774632" cy="3302223"/>
          </a:xfrm>
        </p:spPr>
        <p:txBody>
          <a:bodyPr/>
          <a:lstStyle/>
          <a:p>
            <a:r>
              <a:rPr lang="bg-BG" sz="4000" dirty="0" smtClean="0"/>
              <a:t>Проучване потребностите на бизнеса от работна сила и прогнози за развитието на пазара на труда в Югозападния район</a:t>
            </a:r>
            <a:endParaRPr lang="bg-BG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5085184"/>
            <a:ext cx="6461760" cy="553616"/>
          </a:xfrm>
        </p:spPr>
        <p:txBody>
          <a:bodyPr/>
          <a:lstStyle/>
          <a:p>
            <a:r>
              <a:rPr lang="bg-BG" dirty="0" smtClean="0"/>
              <a:t>Искрен Ангелов, началник на отдел „АППТ“ в МТСП</a:t>
            </a:r>
            <a:endParaRPr lang="bg-BG" dirty="0"/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683568" y="476672"/>
            <a:ext cx="7632848" cy="55361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None/>
              <a:defRPr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bg-BG" dirty="0" smtClean="0"/>
              <a:t>Министерство на труда и социалната политика 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2176761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7636438" cy="1228998"/>
          </a:xfrm>
        </p:spPr>
        <p:txBody>
          <a:bodyPr/>
          <a:lstStyle/>
          <a:p>
            <a:r>
              <a:rPr lang="bg-BG" sz="2400" dirty="0"/>
              <a:t>Р</a:t>
            </a:r>
            <a:r>
              <a:rPr lang="bg-BG" sz="2400" dirty="0" smtClean="0"/>
              <a:t>аботни места за </a:t>
            </a:r>
            <a:r>
              <a:rPr lang="bg-BG" sz="2400" dirty="0"/>
              <a:t>лица </a:t>
            </a:r>
            <a:r>
              <a:rPr lang="bg-BG" sz="2400" dirty="0" smtClean="0"/>
              <a:t>със </a:t>
            </a:r>
            <a:r>
              <a:rPr lang="ru-RU" sz="2400" dirty="0" err="1" smtClean="0"/>
              <a:t>средно</a:t>
            </a:r>
            <a:r>
              <a:rPr lang="ru-RU" sz="2400" dirty="0" smtClean="0"/>
              <a:t> – </a:t>
            </a:r>
            <a:r>
              <a:rPr lang="ru-RU" sz="2400" dirty="0" err="1" smtClean="0"/>
              <a:t>общо</a:t>
            </a:r>
            <a:r>
              <a:rPr lang="ru-RU" sz="2400" dirty="0" smtClean="0"/>
              <a:t> образование</a:t>
            </a:r>
            <a:r>
              <a:rPr lang="bg-BG" sz="2400" dirty="0" smtClean="0"/>
              <a:t>, които се предвижда бъдат открити за периода юни 2015 – юни 2016 г.  </a:t>
            </a:r>
            <a:r>
              <a:rPr lang="bg-BG" sz="2400" dirty="0"/>
              <a:t>(топ </a:t>
            </a:r>
            <a:r>
              <a:rPr lang="bg-BG" sz="2400" dirty="0" smtClean="0"/>
              <a:t>5, бр.)</a:t>
            </a:r>
            <a:endParaRPr lang="bg-BG" sz="2400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6862706"/>
              </p:ext>
            </p:extLst>
          </p:nvPr>
        </p:nvGraphicFramePr>
        <p:xfrm>
          <a:off x="457200" y="1600200"/>
          <a:ext cx="7620000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51889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7636438" cy="1228998"/>
          </a:xfrm>
        </p:spPr>
        <p:txBody>
          <a:bodyPr/>
          <a:lstStyle/>
          <a:p>
            <a:r>
              <a:rPr lang="bg-BG" sz="2400" dirty="0"/>
              <a:t>Р</a:t>
            </a:r>
            <a:r>
              <a:rPr lang="bg-BG" sz="2400" dirty="0" smtClean="0"/>
              <a:t>аботни места за </a:t>
            </a:r>
            <a:r>
              <a:rPr lang="bg-BG" sz="2400" dirty="0"/>
              <a:t>лица </a:t>
            </a:r>
            <a:r>
              <a:rPr lang="bg-BG" sz="2400" dirty="0" smtClean="0"/>
              <a:t>с</a:t>
            </a:r>
            <a:r>
              <a:rPr lang="bg-BG" sz="2400" dirty="0"/>
              <a:t> </a:t>
            </a:r>
            <a:r>
              <a:rPr lang="bg-BG" sz="2400" dirty="0" smtClean="0"/>
              <a:t>основно </a:t>
            </a:r>
            <a:r>
              <a:rPr lang="bg-BG" sz="2400" dirty="0"/>
              <a:t>и по-ниско образование, </a:t>
            </a:r>
            <a:r>
              <a:rPr lang="bg-BG" sz="2400" dirty="0" smtClean="0"/>
              <a:t>които се предвижда бъдат открити за периода юни 2015 – юни 2016 г.  </a:t>
            </a:r>
            <a:r>
              <a:rPr lang="bg-BG" sz="2400" dirty="0"/>
              <a:t>(топ </a:t>
            </a:r>
            <a:r>
              <a:rPr lang="bg-BG" sz="2400" dirty="0" smtClean="0"/>
              <a:t>5, бр.)</a:t>
            </a:r>
            <a:endParaRPr lang="bg-BG" sz="2400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17784545"/>
              </p:ext>
            </p:extLst>
          </p:nvPr>
        </p:nvGraphicFramePr>
        <p:xfrm>
          <a:off x="457200" y="1600200"/>
          <a:ext cx="7620000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21513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2204864"/>
            <a:ext cx="7620000" cy="2727176"/>
          </a:xfrm>
        </p:spPr>
        <p:txBody>
          <a:bodyPr/>
          <a:lstStyle/>
          <a:p>
            <a:r>
              <a:rPr lang="bg-BG" sz="4800" dirty="0"/>
              <a:t>П</a:t>
            </a:r>
            <a:r>
              <a:rPr lang="bg-BG" sz="4800" dirty="0" smtClean="0"/>
              <a:t>рогнози </a:t>
            </a:r>
            <a:r>
              <a:rPr lang="bg-BG" sz="4800" dirty="0"/>
              <a:t>за </a:t>
            </a:r>
            <a:r>
              <a:rPr lang="bg-BG" sz="4800" dirty="0" smtClean="0"/>
              <a:t>населението и търсенето на труд </a:t>
            </a:r>
            <a:r>
              <a:rPr lang="bg-BG" sz="4800" dirty="0" smtClean="0"/>
              <a:t>в </a:t>
            </a:r>
            <a:r>
              <a:rPr lang="bg-BG" sz="4800" dirty="0"/>
              <a:t>Югозападния район</a:t>
            </a:r>
            <a:r>
              <a:rPr lang="bg-BG" dirty="0"/>
              <a:t/>
            </a:r>
            <a:br>
              <a:rPr lang="bg-BG" dirty="0"/>
            </a:b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2281138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6" y="260648"/>
            <a:ext cx="7620000" cy="1143000"/>
          </a:xfrm>
        </p:spPr>
        <p:txBody>
          <a:bodyPr/>
          <a:lstStyle/>
          <a:p>
            <a:r>
              <a:rPr lang="bg-BG" sz="2800" dirty="0" smtClean="0"/>
              <a:t>Прогноза за населението за Югозападния район за периода  до 2070 г. (бр. лица)</a:t>
            </a:r>
            <a:endParaRPr lang="bg-BG" sz="2800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7620000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Rectangle 6"/>
          <p:cNvSpPr/>
          <p:nvPr/>
        </p:nvSpPr>
        <p:spPr>
          <a:xfrm>
            <a:off x="6660232" y="6381328"/>
            <a:ext cx="1117614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bg-BG" sz="1100" i="1" dirty="0"/>
              <a:t>Източник: НСИ</a:t>
            </a:r>
          </a:p>
        </p:txBody>
      </p:sp>
    </p:spTree>
    <p:extLst>
      <p:ext uri="{BB962C8B-B14F-4D97-AF65-F5344CB8AC3E}">
        <p14:creationId xmlns:p14="http://schemas.microsoft.com/office/powerpoint/2010/main" val="2591802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7620000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Rectangle 6"/>
          <p:cNvSpPr/>
          <p:nvPr/>
        </p:nvSpPr>
        <p:spPr>
          <a:xfrm>
            <a:off x="6660232" y="6381328"/>
            <a:ext cx="1117614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bg-BG" sz="1100" i="1" dirty="0"/>
              <a:t>Източник: НСИ</a:t>
            </a: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67544" y="254433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600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bg-BG" sz="2800" dirty="0" smtClean="0"/>
              <a:t>Прогноза за населението за Югозападния район за периода  до 2070 г.  по области (бр. лица)</a:t>
            </a:r>
            <a:endParaRPr lang="bg-BG" sz="2800" dirty="0"/>
          </a:p>
        </p:txBody>
      </p:sp>
    </p:spTree>
    <p:extLst>
      <p:ext uri="{BB962C8B-B14F-4D97-AF65-F5344CB8AC3E}">
        <p14:creationId xmlns:p14="http://schemas.microsoft.com/office/powerpoint/2010/main" val="2445478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>
              <a:defRPr/>
            </a:pPr>
            <a:r>
              <a:rPr lang="bg-BG" sz="3200" dirty="0" smtClean="0"/>
              <a:t>Дългосрочни прогнози за търсенето на труд в Югозападния район </a:t>
            </a:r>
            <a:endParaRPr lang="bg-BG" sz="3200" dirty="0"/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11748577"/>
              </p:ext>
            </p:extLst>
          </p:nvPr>
        </p:nvGraphicFramePr>
        <p:xfrm>
          <a:off x="457200" y="1600200"/>
          <a:ext cx="7620000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80542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1916832"/>
            <a:ext cx="7620000" cy="2592288"/>
          </a:xfrm>
        </p:spPr>
        <p:txBody>
          <a:bodyPr/>
          <a:lstStyle/>
          <a:p>
            <a:r>
              <a:rPr lang="bg-BG" dirty="0" smtClean="0"/>
              <a:t>Проучване на бъдещите потребности на бизнеса от работна сила на областно ниво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357273234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9592" y="332656"/>
            <a:ext cx="6851104" cy="1143000"/>
          </a:xfrm>
        </p:spPr>
        <p:txBody>
          <a:bodyPr/>
          <a:lstStyle/>
          <a:p>
            <a:r>
              <a:rPr lang="bg-BG" sz="3200" dirty="0" smtClean="0"/>
              <a:t>Закон за насърчаване на заетостта </a:t>
            </a:r>
            <a:br>
              <a:rPr lang="bg-BG" sz="3200" dirty="0" smtClean="0"/>
            </a:br>
            <a:r>
              <a:rPr lang="bg-BG" sz="1800" dirty="0" smtClean="0"/>
              <a:t>(ДВ бр</a:t>
            </a:r>
            <a:r>
              <a:rPr lang="bg-BG" sz="1800" dirty="0"/>
              <a:t>. </a:t>
            </a:r>
            <a:r>
              <a:rPr lang="bg-BG" sz="1800" dirty="0" smtClean="0"/>
              <a:t>88 </a:t>
            </a:r>
            <a:r>
              <a:rPr lang="bg-BG" sz="1800" dirty="0"/>
              <a:t>от </a:t>
            </a:r>
            <a:r>
              <a:rPr lang="bg-BG" sz="1800" dirty="0" smtClean="0"/>
              <a:t>08.11.2016 </a:t>
            </a:r>
            <a:r>
              <a:rPr lang="bg-BG" sz="1800" dirty="0"/>
              <a:t>г</a:t>
            </a:r>
            <a:r>
              <a:rPr lang="bg-BG" sz="1800" dirty="0" smtClean="0"/>
              <a:t>.)  </a:t>
            </a:r>
            <a:r>
              <a:rPr lang="bg-BG" sz="2400" dirty="0"/>
              <a:t/>
            </a:r>
            <a:br>
              <a:rPr lang="bg-BG" sz="2400" dirty="0"/>
            </a:br>
            <a:endParaRPr lang="bg-BG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700808"/>
            <a:ext cx="7859216" cy="4555976"/>
          </a:xfrm>
        </p:spPr>
        <p:txBody>
          <a:bodyPr>
            <a:normAutofit/>
          </a:bodyPr>
          <a:lstStyle/>
          <a:p>
            <a:r>
              <a:rPr lang="bg-BG" sz="2400" b="1" spc="-1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Комисията по заетостта </a:t>
            </a:r>
            <a:r>
              <a:rPr lang="bg-BG" sz="2400" spc="-1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към областния съвет за развитие два пъти в годината набира, обработва и предоставя на Агенцията по заетостта информация за потребностите на работодателите от работна сила в </a:t>
            </a:r>
            <a:r>
              <a:rPr lang="bg-BG" sz="2400" spc="-1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областта</a:t>
            </a:r>
          </a:p>
          <a:p>
            <a:pPr marL="114300" indent="0">
              <a:buNone/>
            </a:pPr>
            <a:endParaRPr lang="bg-BG" sz="2400" spc="-100" dirty="0" smtClean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  <a:p>
            <a:r>
              <a:rPr lang="bg-BG" sz="2400" spc="-1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При осъществяване на дейността си комисията по заетостта към областния съвет за развитие се съобразява с </a:t>
            </a:r>
            <a:r>
              <a:rPr lang="bg-BG" sz="2400" b="1" spc="-1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приоритетите на областната стратегия за развитие и на регионалните, областните и общинските планове за </a:t>
            </a:r>
            <a:r>
              <a:rPr lang="bg-BG" sz="2400" b="1" spc="-1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развитие</a:t>
            </a:r>
          </a:p>
          <a:p>
            <a:pPr marL="114300" indent="0">
              <a:buNone/>
            </a:pPr>
            <a:endParaRPr lang="bg-BG" sz="2400" spc="-1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8676757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2132856"/>
            <a:ext cx="7620000" cy="2520280"/>
          </a:xfrm>
        </p:spPr>
        <p:txBody>
          <a:bodyPr/>
          <a:lstStyle/>
          <a:p>
            <a:r>
              <a:rPr lang="bg-BG" dirty="0"/>
              <a:t> </a:t>
            </a:r>
            <a:br>
              <a:rPr lang="bg-BG" dirty="0"/>
            </a:br>
            <a:r>
              <a:rPr lang="bg-BG" dirty="0" smtClean="0"/>
              <a:t>Социално – икономическо състояние на Югозападния район – </a:t>
            </a:r>
            <a:r>
              <a:rPr lang="bg-BG" sz="3200" dirty="0"/>
              <a:t>добавена </a:t>
            </a:r>
            <a:r>
              <a:rPr lang="bg-BG" sz="3200" dirty="0" smtClean="0"/>
              <a:t>стойност, население, заетост и безработица </a:t>
            </a:r>
            <a:r>
              <a:rPr lang="bg-BG" dirty="0"/>
              <a:t/>
            </a:r>
            <a:br>
              <a:rPr lang="bg-BG" dirty="0"/>
            </a:b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3601355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1600" y="260648"/>
            <a:ext cx="7620000" cy="1143000"/>
          </a:xfrm>
        </p:spPr>
        <p:txBody>
          <a:bodyPr/>
          <a:lstStyle/>
          <a:p>
            <a:r>
              <a:rPr lang="bg-BG" sz="1800" b="1" dirty="0"/>
              <a:t>Брутна </a:t>
            </a:r>
            <a:r>
              <a:rPr lang="bg-BG" sz="1800" b="1" dirty="0" smtClean="0"/>
              <a:t>добавена </a:t>
            </a:r>
            <a:r>
              <a:rPr lang="bg-BG" sz="1800" b="1" dirty="0"/>
              <a:t>стойност в </a:t>
            </a:r>
            <a:r>
              <a:rPr lang="bg-BG" sz="1800" b="1" dirty="0" smtClean="0"/>
              <a:t>Югозападния район, </a:t>
            </a:r>
            <a:br>
              <a:rPr lang="bg-BG" sz="1800" b="1" dirty="0" smtClean="0"/>
            </a:br>
            <a:r>
              <a:rPr lang="bg-BG" sz="1800" b="1" dirty="0" smtClean="0"/>
              <a:t>общо и по икономически сектори</a:t>
            </a:r>
            <a:endParaRPr lang="bg-BG" sz="1800" b="1" dirty="0"/>
          </a:p>
        </p:txBody>
      </p:sp>
      <p:sp>
        <p:nvSpPr>
          <p:cNvPr id="5" name="Rectangle 4"/>
          <p:cNvSpPr/>
          <p:nvPr/>
        </p:nvSpPr>
        <p:spPr>
          <a:xfrm>
            <a:off x="6660232" y="6420177"/>
            <a:ext cx="1117614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bg-BG" sz="1100" i="1" dirty="0"/>
              <a:t>Източник: </a:t>
            </a:r>
            <a:r>
              <a:rPr lang="bg-BG" sz="1100" i="1" dirty="0" smtClean="0"/>
              <a:t>НСИ</a:t>
            </a:r>
            <a:endParaRPr lang="bg-BG" sz="1100" i="1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30449303"/>
              </p:ext>
            </p:extLst>
          </p:nvPr>
        </p:nvGraphicFramePr>
        <p:xfrm>
          <a:off x="323528" y="1196752"/>
          <a:ext cx="7920880" cy="50776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63495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608" y="260648"/>
            <a:ext cx="7620000" cy="1143000"/>
          </a:xfrm>
        </p:spPr>
        <p:txBody>
          <a:bodyPr/>
          <a:lstStyle/>
          <a:p>
            <a:r>
              <a:rPr lang="bg-BG" sz="1800" b="1" dirty="0"/>
              <a:t>Население в Югозападния </a:t>
            </a:r>
            <a:r>
              <a:rPr lang="bg-BG" sz="1800" b="1" dirty="0" smtClean="0"/>
              <a:t>район, общо и по възрастови интервали</a:t>
            </a:r>
            <a:endParaRPr lang="bg-BG" sz="1800" b="1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70123440"/>
              </p:ext>
            </p:extLst>
          </p:nvPr>
        </p:nvGraphicFramePr>
        <p:xfrm>
          <a:off x="457200" y="1600200"/>
          <a:ext cx="7620000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Rectangle 7"/>
          <p:cNvSpPr/>
          <p:nvPr/>
        </p:nvSpPr>
        <p:spPr>
          <a:xfrm>
            <a:off x="6660232" y="6381328"/>
            <a:ext cx="1117614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bg-BG" sz="1100" i="1" dirty="0"/>
              <a:t>Източник: НСИ</a:t>
            </a:r>
          </a:p>
        </p:txBody>
      </p:sp>
    </p:spTree>
    <p:extLst>
      <p:ext uri="{BB962C8B-B14F-4D97-AF65-F5344CB8AC3E}">
        <p14:creationId xmlns:p14="http://schemas.microsoft.com/office/powerpoint/2010/main" val="1442567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584" y="260648"/>
            <a:ext cx="7620000" cy="1143000"/>
          </a:xfrm>
        </p:spPr>
        <p:txBody>
          <a:bodyPr/>
          <a:lstStyle/>
          <a:p>
            <a:r>
              <a:rPr lang="bg-BG" sz="1800" b="1" dirty="0" smtClean="0"/>
              <a:t>Заетост в Югозападния район за периода 2011 – 2015 г. </a:t>
            </a:r>
            <a:r>
              <a:rPr lang="bg-BG" sz="1800" b="1" dirty="0"/>
              <a:t/>
            </a:r>
            <a:br>
              <a:rPr lang="bg-BG" sz="1800" b="1" dirty="0"/>
            </a:br>
            <a:endParaRPr lang="bg-BG" sz="1800" b="1" dirty="0"/>
          </a:p>
        </p:txBody>
      </p:sp>
      <p:sp>
        <p:nvSpPr>
          <p:cNvPr id="7" name="Rectangle 6"/>
          <p:cNvSpPr/>
          <p:nvPr/>
        </p:nvSpPr>
        <p:spPr>
          <a:xfrm>
            <a:off x="6876256" y="6409291"/>
            <a:ext cx="1117614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bg-BG" sz="1100" i="1" dirty="0"/>
              <a:t>Източник: </a:t>
            </a:r>
            <a:r>
              <a:rPr lang="bg-BG" sz="1100" i="1" dirty="0" smtClean="0"/>
              <a:t>НСИ</a:t>
            </a:r>
            <a:endParaRPr lang="bg-BG" sz="1100" i="1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51707730"/>
              </p:ext>
            </p:extLst>
          </p:nvPr>
        </p:nvGraphicFramePr>
        <p:xfrm>
          <a:off x="457200" y="1600200"/>
          <a:ext cx="7620000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35929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260648"/>
            <a:ext cx="7620000" cy="1143000"/>
          </a:xfrm>
        </p:spPr>
        <p:txBody>
          <a:bodyPr/>
          <a:lstStyle/>
          <a:p>
            <a:r>
              <a:rPr lang="bg-BG" sz="1800" b="1" dirty="0" smtClean="0"/>
              <a:t>Безработица в </a:t>
            </a:r>
            <a:r>
              <a:rPr lang="bg-BG" sz="1800" b="1" dirty="0"/>
              <a:t>Югозападния район за периода 2011 – 2015 г.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08690599"/>
              </p:ext>
            </p:extLst>
          </p:nvPr>
        </p:nvGraphicFramePr>
        <p:xfrm>
          <a:off x="457200" y="1600200"/>
          <a:ext cx="7620000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91030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1484784"/>
            <a:ext cx="7620000" cy="3672408"/>
          </a:xfrm>
        </p:spPr>
        <p:txBody>
          <a:bodyPr/>
          <a:lstStyle/>
          <a:p>
            <a:r>
              <a:rPr lang="bg-BG" dirty="0"/>
              <a:t> </a:t>
            </a:r>
            <a:br>
              <a:rPr lang="bg-BG" dirty="0"/>
            </a:br>
            <a:r>
              <a:rPr lang="bg-BG" sz="4800" dirty="0"/>
              <a:t>Проучване потребностите на бизнеса от работна сила </a:t>
            </a:r>
            <a:r>
              <a:rPr lang="bg-BG" sz="4800" dirty="0" smtClean="0"/>
              <a:t>в </a:t>
            </a:r>
            <a:r>
              <a:rPr lang="bg-BG" sz="4800" dirty="0"/>
              <a:t>Югозападния район</a:t>
            </a:r>
            <a:r>
              <a:rPr lang="bg-BG" dirty="0" smtClean="0"/>
              <a:t>– </a:t>
            </a:r>
            <a:r>
              <a:rPr lang="bg-BG" dirty="0"/>
              <a:t/>
            </a:r>
            <a:br>
              <a:rPr lang="bg-BG" dirty="0"/>
            </a:b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2001787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z="2800" dirty="0"/>
              <a:t>Р</a:t>
            </a:r>
            <a:r>
              <a:rPr lang="bg-BG" sz="2800" dirty="0" smtClean="0"/>
              <a:t>аботни места за </a:t>
            </a:r>
            <a:r>
              <a:rPr lang="bg-BG" sz="2800" dirty="0"/>
              <a:t>лица с висше </a:t>
            </a:r>
            <a:r>
              <a:rPr lang="bg-BG" sz="2800" dirty="0" smtClean="0"/>
              <a:t>образование, които се предвижда бъдат открити за периода юни 2015 – юни 2016 г.  </a:t>
            </a:r>
            <a:r>
              <a:rPr lang="bg-BG" sz="2800" dirty="0"/>
              <a:t>(топ </a:t>
            </a:r>
            <a:r>
              <a:rPr lang="bg-BG" sz="2800" dirty="0" smtClean="0"/>
              <a:t>5, бр.)</a:t>
            </a:r>
            <a:endParaRPr lang="bg-BG" sz="2800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10197242"/>
              </p:ext>
            </p:extLst>
          </p:nvPr>
        </p:nvGraphicFramePr>
        <p:xfrm>
          <a:off x="457200" y="1600200"/>
          <a:ext cx="7620000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027586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75240" cy="1143000"/>
          </a:xfrm>
        </p:spPr>
        <p:txBody>
          <a:bodyPr/>
          <a:lstStyle/>
          <a:p>
            <a:r>
              <a:rPr lang="bg-BG" sz="2400" dirty="0"/>
              <a:t>Р</a:t>
            </a:r>
            <a:r>
              <a:rPr lang="bg-BG" sz="2400" dirty="0" smtClean="0"/>
              <a:t>аботни места за </a:t>
            </a:r>
            <a:r>
              <a:rPr lang="bg-BG" sz="2400" dirty="0"/>
              <a:t>лица </a:t>
            </a:r>
            <a:r>
              <a:rPr lang="bg-BG" sz="2400" dirty="0" smtClean="0"/>
              <a:t>със </a:t>
            </a:r>
            <a:r>
              <a:rPr lang="ru-RU" sz="2400" dirty="0" err="1" smtClean="0"/>
              <a:t>средно</a:t>
            </a:r>
            <a:r>
              <a:rPr lang="ru-RU" sz="2400" dirty="0" smtClean="0"/>
              <a:t> </a:t>
            </a:r>
            <a:r>
              <a:rPr lang="ru-RU" sz="2400" dirty="0"/>
              <a:t>образование с </a:t>
            </a:r>
            <a:r>
              <a:rPr lang="ru-RU" sz="2400" dirty="0" err="1"/>
              <a:t>придобита</a:t>
            </a:r>
            <a:r>
              <a:rPr lang="ru-RU" sz="2400" dirty="0"/>
              <a:t> </a:t>
            </a:r>
            <a:r>
              <a:rPr lang="ru-RU" sz="2400" dirty="0" err="1"/>
              <a:t>професионална</a:t>
            </a:r>
            <a:r>
              <a:rPr lang="ru-RU" sz="2400" dirty="0"/>
              <a:t> </a:t>
            </a:r>
            <a:r>
              <a:rPr lang="ru-RU" sz="2400" dirty="0" smtClean="0"/>
              <a:t>квалификация</a:t>
            </a:r>
            <a:r>
              <a:rPr lang="bg-BG" sz="2400" dirty="0" smtClean="0"/>
              <a:t>, които се предвижда бъдат открити за периода юни 2015 – юни 2016 г.  </a:t>
            </a:r>
            <a:r>
              <a:rPr lang="bg-BG" sz="2400" dirty="0"/>
              <a:t>(топ </a:t>
            </a:r>
            <a:r>
              <a:rPr lang="bg-BG" sz="2400" dirty="0" smtClean="0"/>
              <a:t>5, бр.)</a:t>
            </a:r>
            <a:endParaRPr lang="bg-BG" sz="2400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21422457"/>
              </p:ext>
            </p:extLst>
          </p:nvPr>
        </p:nvGraphicFramePr>
        <p:xfrm>
          <a:off x="457200" y="1600200"/>
          <a:ext cx="7620000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32883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943</TotalTime>
  <Words>348</Words>
  <Application>Microsoft Office PowerPoint</Application>
  <PresentationFormat>On-screen Show (4:3)</PresentationFormat>
  <Paragraphs>28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Adjacency</vt:lpstr>
      <vt:lpstr>Проучване потребностите на бизнеса от работна сила и прогнози за развитието на пазара на труда в Югозападния район</vt:lpstr>
      <vt:lpstr>  Социално – икономическо състояние на Югозападния район – добавена стойност, население, заетост и безработица  </vt:lpstr>
      <vt:lpstr>Брутна добавена стойност в Югозападния район,  общо и по икономически сектори</vt:lpstr>
      <vt:lpstr>Население в Югозападния район, общо и по възрастови интервали</vt:lpstr>
      <vt:lpstr>Заетост в Югозападния район за периода 2011 – 2015 г.  </vt:lpstr>
      <vt:lpstr>Безработица в Югозападния район за периода 2011 – 2015 г.</vt:lpstr>
      <vt:lpstr>  Проучване потребностите на бизнеса от работна сила в Югозападния район–  </vt:lpstr>
      <vt:lpstr>Работни места за лица с висше образование, които се предвижда бъдат открити за периода юни 2015 – юни 2016 г.  (топ 5, бр.)</vt:lpstr>
      <vt:lpstr>Работни места за лица със средно образование с придобита професионална квалификация, които се предвижда бъдат открити за периода юни 2015 – юни 2016 г.  (топ 5, бр.)</vt:lpstr>
      <vt:lpstr>Работни места за лица със средно – общо образование, които се предвижда бъдат открити за периода юни 2015 – юни 2016 г.  (топ 5, бр.)</vt:lpstr>
      <vt:lpstr>Работни места за лица с основно и по-ниско образование, които се предвижда бъдат открити за периода юни 2015 – юни 2016 г.  (топ 5, бр.)</vt:lpstr>
      <vt:lpstr>Прогнози за населението и търсенето на труд в Югозападния район </vt:lpstr>
      <vt:lpstr>Прогноза за населението за Югозападния район за периода  до 2070 г. (бр. лица)</vt:lpstr>
      <vt:lpstr>PowerPoint Presentation</vt:lpstr>
      <vt:lpstr>Дългосрочни прогнози за търсенето на труд в Югозападния район </vt:lpstr>
      <vt:lpstr>Проучване на бъдещите потребности на бизнеса от работна сила на областно ниво</vt:lpstr>
      <vt:lpstr>Закон за насърчаване на заетостта  (ДВ бр. 88 от 08.11.2016 г.) 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Търсене и предлагане на труд в ИТ секторът в България - състояние и тенденции</dc:title>
  <dc:creator>Iskren Angelov</dc:creator>
  <cp:lastModifiedBy>user</cp:lastModifiedBy>
  <cp:revision>85</cp:revision>
  <dcterms:created xsi:type="dcterms:W3CDTF">2016-11-01T13:06:06Z</dcterms:created>
  <dcterms:modified xsi:type="dcterms:W3CDTF">2016-11-17T17:05:16Z</dcterms:modified>
</cp:coreProperties>
</file>