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62" r:id="rId3"/>
    <p:sldId id="279" r:id="rId4"/>
    <p:sldId id="275" r:id="rId5"/>
    <p:sldId id="291" r:id="rId6"/>
    <p:sldId id="276" r:id="rId7"/>
    <p:sldId id="263" r:id="rId8"/>
    <p:sldId id="264" r:id="rId9"/>
    <p:sldId id="278" r:id="rId10"/>
    <p:sldId id="290" r:id="rId11"/>
    <p:sldId id="289" r:id="rId12"/>
    <p:sldId id="288" r:id="rId13"/>
    <p:sldId id="287" r:id="rId14"/>
    <p:sldId id="286" r:id="rId15"/>
    <p:sldId id="285" r:id="rId16"/>
    <p:sldId id="284" r:id="rId17"/>
    <p:sldId id="266" r:id="rId18"/>
    <p:sldId id="295" r:id="rId19"/>
    <p:sldId id="294" r:id="rId20"/>
  </p:sldIdLst>
  <p:sldSz cx="9144000" cy="6858000" type="screen4x3"/>
  <p:notesSz cx="7010400" cy="92360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95B"/>
    <a:srgbClr val="13F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705" autoAdjust="0"/>
  </p:normalViewPr>
  <p:slideViewPr>
    <p:cSldViewPr>
      <p:cViewPr>
        <p:scale>
          <a:sx n="84" d="100"/>
          <a:sy n="84" d="100"/>
        </p:scale>
        <p:origin x="-2400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36"/>
    </p:cViewPr>
  </p:sorterViewPr>
  <p:notesViewPr>
    <p:cSldViewPr>
      <p:cViewPr varScale="1">
        <p:scale>
          <a:sx n="67" d="100"/>
          <a:sy n="67" d="100"/>
        </p:scale>
        <p:origin x="-3168" y="-86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C0142AB-9AC8-4CF3-956E-C37715018826}" type="datetimeFigureOut">
              <a:rPr lang="bg-BG" smtClean="0"/>
              <a:t>12.12.2016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02EBFFF-A5F1-4AB4-BE9E-23270B08BF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660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884F93-57DA-4BF0-86A3-88677170301D}" type="datetime1">
              <a:rPr lang="bg-BG" smtClean="0"/>
              <a:t>12.12.2016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883-A0E9-47C3-8541-1524B48F8BA9}" type="datetime1">
              <a:rPr lang="bg-BG" smtClean="0"/>
              <a:t>12.12.2016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C2B5-47E6-4B90-94B2-728CC99FE381}" type="datetime1">
              <a:rPr lang="bg-BG" smtClean="0"/>
              <a:t>12.12.2016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1A22-B394-42DC-A581-58EB5D891EE3}" type="datetime1">
              <a:rPr lang="bg-BG" smtClean="0"/>
              <a:t>12.12.2016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2E71-1939-42CB-B682-FC6E23F8E479}" type="datetime1">
              <a:rPr lang="bg-BG" smtClean="0"/>
              <a:t>12.12.2016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CB-A411-4E75-8DE7-1F3ABF81D97D}" type="datetime1">
              <a:rPr lang="bg-BG" smtClean="0"/>
              <a:t>12.12.2016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06D3-4F93-4004-9F1C-C37010FE7186}" type="datetime1">
              <a:rPr lang="bg-BG" smtClean="0"/>
              <a:t>12.12.2016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030-5408-41E7-BA93-92EAEE0DC4A2}" type="datetime1">
              <a:rPr lang="bg-BG" smtClean="0"/>
              <a:t>12.12.2016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42E9-30CE-44D6-B223-11E0E3D66E73}" type="datetime1">
              <a:rPr lang="bg-BG" smtClean="0"/>
              <a:t>12.12.2016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0B68546-B21C-4E97-A85A-B0D638E8760E}" type="datetime1">
              <a:rPr lang="bg-BG" smtClean="0"/>
              <a:t>12.12.2016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34B9A1-0B9C-406E-A302-BB13F8C464D9}" type="datetime1">
              <a:rPr lang="bg-BG" smtClean="0"/>
              <a:t>12.12.2016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B78E1D-3396-4F32-A6E8-37AEC89026F8}" type="datetime1">
              <a:rPr lang="bg-BG" smtClean="0"/>
              <a:t>12.12.2016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F7DDC5-EAAB-4A2A-B7DE-AFF6C5F0F149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urostipendii.mon.bg/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voiatchas.mon.bg/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svu.mon.bg/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ovshans.mon.bg/" TargetMode="Externa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f.mon.bg/?go=news&amp;p=detail&amp;newsId=434" TargetMode="Externa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f.mon.bg/?go=news&amp;p=detail&amp;newsId=434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umis2020.government.bg/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f.mon.bg/?go=news&amp;p=detail&amp;newsId=430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raktiki.mon.bg/sp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7" y="952087"/>
            <a:ext cx="8084345" cy="4032448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Оперативна програма </a:t>
            </a:r>
            <a:b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„Наука и образование за интелигентен растеж“</a:t>
            </a:r>
            <a:b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2014-2020</a:t>
            </a:r>
            <a:b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Одобрена от ЕК на 19 февруари 2015 г</a:t>
            </a:r>
            <a:r>
              <a:rPr lang="bg-BG" sz="2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bg-BG" sz="28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5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088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5917" y="1268760"/>
            <a:ext cx="82485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 3" pitchFamily="18" charset="2"/>
              <a:buChar char="a"/>
            </a:pP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 „Студентски стипендии - фаза 1“</a:t>
            </a:r>
          </a:p>
          <a:p>
            <a:endParaRPr lang="bg-BG" sz="1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</a:t>
            </a:r>
            <a:r>
              <a:rPr lang="en-US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bg-BG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000 000 лв</a:t>
            </a:r>
            <a:r>
              <a:rPr lang="bg-BG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участват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висши училища-партньори, от тях на територията на Югозападен район за планиране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26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Цели:</a:t>
            </a:r>
          </a:p>
          <a:p>
            <a:pPr lvl="0" algn="just"/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Допълване на съществуващата в Република България система за предоставяне на студентски стипендии, награди и кредити с използването на финансиране от Европейския социален фонд.</a:t>
            </a:r>
          </a:p>
          <a:p>
            <a:pPr lvl="0" algn="just"/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Насърчаване на младите хора да развиват творческия си потенциал и иновативност чрез създаване на атмосфера на академична конкуренция.</a:t>
            </a:r>
          </a:p>
          <a:p>
            <a:pPr lvl="0" algn="just"/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Създаване на условия за намаляване на съществуващите диспропорции между актуалните потребности на трудовия пазар и профила на обучение във висшите училища.</a:t>
            </a:r>
          </a:p>
          <a:p>
            <a:pPr lvl="0" algn="just"/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Създаване на условия за повишаване привлекателността на специалности, по които се усеща дефицит на пазара на труда.</a:t>
            </a:r>
            <a:endParaRPr lang="bg-BG" sz="1600" dirty="0" smtClean="0">
              <a:solidFill>
                <a:srgbClr val="474B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16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en-US" sz="1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://eurostipendii.mon.bg</a:t>
            </a:r>
            <a:r>
              <a:rPr lang="en-US" sz="16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bg-BG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</a:t>
            </a:r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10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5440" y="1268760"/>
            <a:ext cx="8507040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 3" pitchFamily="18" charset="2"/>
              <a:buChar char="a"/>
            </a:pP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4 „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способностите на учениците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повишаване на мотивацията им за учене чрез дейности, развиващи специфични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знания, умения и компетентности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(Твоят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час) – фаза 1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Проектът е насочен към индивидуалните потребности на учениците и развитието на заложбите и способностите им в избрани от тях области и за повишаване на успеваемостта им и задържането им в образователната система;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140 000 000 лв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Към 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м.ноември 2016 г.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държавни и общински училища на територията на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Югозападен район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 създадена организация за провеждане на извънкласни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дейности:</a:t>
            </a:r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Благоевград 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училища		Перник –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училища 	Кюстендил 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училища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София 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 –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училища</a:t>
            </a:r>
          </a:p>
          <a:p>
            <a:pPr algn="just"/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София 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 –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208</a:t>
            </a:r>
            <a:r>
              <a:rPr lang="bg-BG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училища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http://tvoiatchas.mon.bg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11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7709" y="1268760"/>
            <a:ext cx="857904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</a:p>
          <a:p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5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„Поддържане и усъвършенстване на разработената рейтингова система на висшите училища–фаза 1“</a:t>
            </a:r>
          </a:p>
          <a:p>
            <a:pPr algn="just">
              <a:spcAft>
                <a:spcPts val="600"/>
              </a:spcAft>
            </a:pP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	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Основна цел е осигуряването на три годишни актуализации и усъвършенстване на разработената и развивана в резултат на два проекта по ОП РЧР 2007-2013 г. рейтингова система на висшите училища.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Общ бюд</a:t>
            </a:r>
            <a:r>
              <a:rPr lang="bg-BG" sz="16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ж</a:t>
            </a:r>
            <a:r>
              <a:rPr lang="bg-BG" sz="160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ет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: </a:t>
            </a:r>
            <a:r>
              <a:rPr lang="en-US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3 000 000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лв.				</a:t>
            </a:r>
            <a:r>
              <a:rPr lang="en-US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  <a:hlinkClick r:id="rId5"/>
              </a:rPr>
              <a:t>http://rsvu.mon.bg</a:t>
            </a:r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6 „Ученически практики–фаза 1“</a:t>
            </a:r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 цел е адаптиране на професионалното образование и обучение към нуждите на пазара на труда.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Подкрепа за практическо обучение, организиране на допълнителни практики в реална работна среда в рамките на 240 астрономически часа.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Подкрепа за създаване и функциониране на учебно-тренировъчни фирми.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10 000 000 лв.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12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9875" y="1006924"/>
            <a:ext cx="828092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1 „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Подкрепа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предучилищното възпитание и подготовка на деца в неравностойно положение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“.</a:t>
            </a:r>
            <a:endParaRPr lang="ru-RU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20 000 000,00 лв. </a:t>
            </a:r>
            <a:endParaRPr lang="ru-RU" sz="1600" dirty="0" smtClean="0">
              <a:solidFill>
                <a:srgbClr val="474B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л: подпомагане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децата от етническите малцинства и/или от маргинализирани обществени групи/и от семейства, търсещи или получили международна закрила, за изграждане на пълноценни граждани и за успешна професионална, социална и личностна реализация чрез подобряване на условията за равен достъп до предучилищна подготовка и възпитание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Индикатори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продукт: Брой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деца от етническите малцинства, включително роми, участващи в мерки за образователна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интеграция.</a:t>
            </a:r>
            <a:endParaRPr lang="bg-BG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Индикатори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резултат: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Брой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деца от етнически малцинства, включително роми, интегрирани в образователната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система.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Очакван 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резултат: коефициент на записване в детските градини - 84%, 6000 деца от етнически малцинства (включително роми) интегрирани в образователната система.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13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730" y="1052736"/>
            <a:ext cx="8651056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3.002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„Образователна интеграция на учениците от етническите малцинства и/или търсещи или получили международна закрила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algn="just">
              <a:spcAft>
                <a:spcPts val="600"/>
              </a:spcAft>
            </a:pPr>
            <a:endParaRPr lang="ru-RU" sz="20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20 000 000,00 лв</a:t>
            </a: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Цел: повишаване </a:t>
            </a: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броя на успешно интегрираните чрез образователната система деца и ученици от маргинализираните общности, включително </a:t>
            </a: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роми.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Индикатори за продукт: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Брой ученици и младежи от етнически малцинства, включително роми, участващи в мерки за образователна интеграция и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реинтеграция.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Индикатори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резултат: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Брой ученици и младежи от етнически малцинства, включително роми, интегрирани в образователната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система.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Очакван </a:t>
            </a: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резултат: 15 000 ученици и младежи от етнически малцинства (включително роми), интегрирани в образователната система.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74B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74B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14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9874" y="959867"/>
            <a:ext cx="8532605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3.003 „Подкрепа за равен достъп и личностно развитие“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 17 500 000 </a:t>
            </a: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лв.</a:t>
            </a:r>
            <a:endParaRPr lang="bg-BG" sz="20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 на изградения пилотен модел за ранно оценяване на образователните потребности на децата от предучилищна възраст и за превенция и ранна интервенция на обучителните им затруднения;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Осигуряване на условия и ресурси за надграждане и развитие на подкрепяща среда в детските градини и училищата за осъществяване на включващо обучение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 утвърждаване на функционалния модел за подкрепа на процеса на включващото обучение чрез участието и използването на капацитета на специалните училища за ученици със сензорни увреждания и с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умствена изостаналост;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достъпа до информация и комуникация за децата и учениците с увреден слух чрез въвеждане на жестов език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Прилагане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новия модел на организация и функциониране на училищата за деца с умствена изостаналост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въвеждане на алтернативни модели за работа с ученици с девиантно поведение, настанени във възпитателни училища-интернати (ВУИ) и социално-педагогическите интернати (СПИ), и за реформиране на организацията и функционирането на ВУИ и СПИ;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15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5440" y="1268760"/>
            <a:ext cx="8382473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</a:p>
          <a:p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3.004 „Нов шанс за успех“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Общ бюджет: </a:t>
            </a:r>
            <a:r>
              <a:rPr lang="en-US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24 994 462</a:t>
            </a: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,</a:t>
            </a:r>
            <a:r>
              <a:rPr lang="en-US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50</a:t>
            </a: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 лв.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Партньори: МТСП, АЗ, Държавна агенция за бежанци при МС;</a:t>
            </a:r>
          </a:p>
          <a:p>
            <a:pPr marL="285750" lvl="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Целеви </a:t>
            </a: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групи: </a:t>
            </a:r>
            <a:r>
              <a:rPr lang="ru-RU" sz="1600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без завършени етапи и степени на образование, безработни и неграмотни лица</a:t>
            </a:r>
            <a:r>
              <a:rPr lang="ru-RU" sz="1600" dirty="0" smtClean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Организиране и провеждане на курсове за ограмотяванена възрастни и на курсове за придобиване на компетентности от прогимназиален клас;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Осигуряване на възможности за продължаване на образованието в гимназиален етап на средното образование чрез организиране на дистанционно обучение;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Разработване и пилотно прилагане на система за валидиране на резултати от неформалното обучение и информалното учене чрез оценяване и признаване на съответствието между компетентности, придобити чрез неформално обучение и информално учене и изискванията за завършване на клас, етап или степен на образование;</a:t>
            </a:r>
          </a:p>
          <a:p>
            <a:pPr algn="just"/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						</a:t>
            </a:r>
            <a:r>
              <a:rPr lang="en-US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  <a:hlinkClick r:id="rId5"/>
              </a:rPr>
              <a:t>http</a:t>
            </a:r>
            <a:r>
              <a:rPr lang="en-US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  <a:hlinkClick r:id="rId5"/>
              </a:rPr>
              <a:t>://</a:t>
            </a:r>
            <a:r>
              <a:rPr lang="en-US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  <a:hlinkClick r:id="rId5"/>
              </a:rPr>
              <a:t>novshans.mon.bg</a:t>
            </a: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en-US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16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749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99" y="287379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5536" y="1268760"/>
            <a:ext cx="8408038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Индикативна работна програма за 2017 г., одобрена от Комитета за наблюдение на ОП НОИР: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Изграждане на регионални научни центрове – 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o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сновната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цел на операцията е изграждането на регионален капацитет за специализация съгласно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ИСИС в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рамките на научни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институции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 висши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училища</a:t>
            </a: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  <a:endParaRPr lang="en-US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Уникални научни инфраструктури – о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сновната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цел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е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да се подкрепи развитието на капацитета за извършване на научни изследвания 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иновации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в България</a:t>
            </a: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Да работим в България –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осигуряването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на по-качествено и ефикасно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образование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по необходими за пазара на труда професии 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специалности, посредством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целенасочени системни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действия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за подобряване на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качеството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на образованието и адаптивността към условията за заетост на завършващите ученици 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студенти</a:t>
            </a: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  <a:endParaRPr lang="en-US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>
              <a:spcAft>
                <a:spcPts val="600"/>
              </a:spcAft>
            </a:pPr>
            <a:r>
              <a:rPr lang="bg-BG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Адаптиране на системите за средно, професионално и висше образование спрямо изискванията на пазара на труда в България – о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перацията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е насочена към повишаване на пригодността на работната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сила, а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именно актуализиране на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академичните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и учебни програми и плановетев съответствие с изисква-нията на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бизнеса;</a:t>
            </a:r>
            <a:endParaRPr lang="bg-BG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r>
              <a:rPr lang="bg-BG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6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http://sf.mon.bg/?go=news&amp;p=detail&amp;newsId=434</a:t>
            </a:r>
            <a:endParaRPr lang="bg-BG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endParaRPr lang="en-US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20694" y="6381328"/>
            <a:ext cx="365760" cy="365125"/>
          </a:xfrm>
        </p:spPr>
        <p:txBody>
          <a:bodyPr/>
          <a:lstStyle/>
          <a:p>
            <a:fld id="{B0F7DDC5-EAAB-4A2A-B7DE-AFF6C5F0F149}" type="slidenum">
              <a:rPr lang="bg-BG" b="1" smtClean="0"/>
              <a:t>17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7981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3530" y="1832630"/>
            <a:ext cx="8640958" cy="4940439"/>
          </a:xfrm>
        </p:spPr>
        <p:txBody>
          <a:bodyPr/>
          <a:lstStyle/>
          <a:p>
            <a:pPr lvl="0" algn="just">
              <a:spcAft>
                <a:spcPts val="600"/>
              </a:spcAft>
            </a:pPr>
            <a:r>
              <a:rPr lang="bg-BG" sz="1600" b="1" dirty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Повишаване на капацитета на педагогическите специалисти за работа в мултикултурна среда</a:t>
            </a: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</a:p>
          <a:p>
            <a:pPr lvl="0" algn="just">
              <a:spcAft>
                <a:spcPts val="600"/>
              </a:spcAft>
            </a:pP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bg-BG" sz="1600" b="1" dirty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Подкрепа на уязвими групи за достъп до висше </a:t>
            </a: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образование – м</a:t>
            </a:r>
            <a:r>
              <a:rPr lang="ru-RU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ерките по предложената операция ще осигурят достъпа до висше образование в България за по-широк кръг младежи от уязвимите групи и ще подобрят условията за реализацията им на пазара на труда</a:t>
            </a: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  <a:endParaRPr lang="bg-BG" sz="1600" b="1" dirty="0" smtClean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Подкрепа за включване на деца, търсещи или получили международна закрила, в системата на предучилищното и училищното образование;</a:t>
            </a:r>
            <a:endParaRPr lang="bg-BG" sz="1600" b="1" dirty="0" smtClean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bg-BG" sz="1600" b="1" dirty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Осигуряване на достъп до качествено образование в малките населени места и в трудно достъпните райони</a:t>
            </a:r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;</a:t>
            </a:r>
            <a:endParaRPr lang="bg-BG" sz="1600" b="1" dirty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Интегрирани мерки за подобряване на достъпа до образование – о</a:t>
            </a:r>
            <a:r>
              <a:rPr lang="ru-RU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бщата цел на операцията е да допринесе за повишаването качеството на живот, социалното включване и намаляване на бедността, както и до трайната интеграция на най-</a:t>
            </a:r>
          </a:p>
          <a:p>
            <a:pPr lvl="0" algn="just"/>
            <a:r>
              <a:rPr lang="ru-RU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маргинализираните общности вкл. ромите чрез реализацията на комплексни мерки и прилагането на интегриран подход.</a:t>
            </a:r>
            <a:endParaRPr lang="bg-BG" sz="1600" b="1" dirty="0" smtClean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lvl="0" algn="l"/>
            <a:r>
              <a:rPr lang="bg-BG" sz="16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													</a:t>
            </a:r>
            <a:r>
              <a:rPr lang="en-US" sz="1600" dirty="0">
                <a:solidFill>
                  <a:srgbClr val="EB641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http://sf.mon.bg/?</a:t>
            </a:r>
            <a:r>
              <a:rPr lang="en-US" sz="1600" dirty="0" smtClean="0">
                <a:solidFill>
                  <a:srgbClr val="EB641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go=news&amp;p=detail&amp;newsId=434</a:t>
            </a:r>
            <a:endParaRPr lang="en-US" sz="1600" b="1" dirty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smtClean="0"/>
              <a:t>18</a:t>
            </a:fld>
            <a:endParaRPr lang="bg-B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349"/>
            <a:ext cx="2165110" cy="687337"/>
          </a:xfrm>
          <a:prstGeom prst="rect">
            <a:avLst/>
          </a:prstGeom>
        </p:spPr>
      </p:pic>
      <p:pic>
        <p:nvPicPr>
          <p:cNvPr id="5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3529" y="1124744"/>
            <a:ext cx="844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bg-BG" sz="2000" b="1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Индикативна работна програма за 2017 г., одобрена от Комитета за наблюдение на ОП НОИР:</a:t>
            </a:r>
            <a:endParaRPr lang="en-US" sz="2400" b="1" dirty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31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3356992"/>
            <a:ext cx="65023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вниманието!</a:t>
            </a:r>
          </a:p>
          <a:p>
            <a:pPr algn="ctr"/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Цветелина Кирова</a:t>
            </a:r>
          </a:p>
          <a:p>
            <a:pPr algn="r"/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 СФМОП, МОН</a:t>
            </a:r>
          </a:p>
          <a:p>
            <a:pPr algn="ctr"/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www.sf.mon.bg</a:t>
            </a:r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19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0149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59" y="1268760"/>
            <a:ext cx="815635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dirty="0" smtClean="0">
              <a:solidFill>
                <a:srgbClr val="FF0000"/>
              </a:solidFill>
            </a:endParaRPr>
          </a:p>
          <a:p>
            <a:r>
              <a:rPr lang="bg-BG" sz="2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Оперативна програма „Наука и образование за интелигентен растеж“ 2014-2020:</a:t>
            </a:r>
          </a:p>
          <a:p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 инструмент, чрез който ще се подпомагат мерки в областта на науката и образованието като фактори за растеж и икономическо развитие; </a:t>
            </a:r>
          </a:p>
          <a:p>
            <a:pPr algn="just"/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 3" pitchFamily="18" charset="2"/>
              <a:buChar char="_"/>
            </a:pP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 – </a:t>
            </a:r>
            <a:r>
              <a:rPr lang="en-GB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,37 млрд. лв. (85% европейско и 15% национално финансиране);</a:t>
            </a:r>
          </a:p>
          <a:p>
            <a:pPr marL="285750" indent="-285750" algn="just">
              <a:buFont typeface="Wingdings 3" pitchFamily="18" charset="2"/>
              <a:buChar char="a"/>
            </a:pP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 3" pitchFamily="18" charset="2"/>
              <a:buChar char="a"/>
            </a:pP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Многофондово </a:t>
            </a:r>
            <a:r>
              <a:rPr lang="bg-BG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финансиране – от 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Европейски </a:t>
            </a:r>
            <a:r>
              <a:rPr lang="bg-BG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за регионално развитие и 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Европейски </a:t>
            </a:r>
            <a:r>
              <a:rPr lang="bg-BG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социален фонд.</a:t>
            </a:r>
            <a:endParaRPr lang="en-GB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2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2953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7544" y="1305342"/>
            <a:ext cx="820891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bg-BG" dirty="0" smtClean="0">
              <a:solidFill>
                <a:srgbClr val="FF0000"/>
              </a:solidFill>
            </a:endParaRPr>
          </a:p>
          <a:p>
            <a:pPr lvl="0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Приоритетни оси:</a:t>
            </a:r>
          </a:p>
          <a:p>
            <a:pPr lvl="0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Приоритетна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№ 1 – „Научни изследвания и технологично развитие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–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560 млн. лв. от 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Европейски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за регионално развитие (ЕФРР); </a:t>
            </a:r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Приоритетна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№ 2 – „Образование и учене през целия живот“ – 504 млн. лв. от 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Европейски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социален фонд (ЕСФ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0"/>
            <a:endParaRPr lang="en-GB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Приоритетна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№ 3 – „Образователна среда за активно социално приобщаване“ – 252 млн. лв. от Европейски социален фонд (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ЕСФ);</a:t>
            </a:r>
          </a:p>
          <a:p>
            <a:pPr lvl="0"/>
            <a:endParaRPr lang="en-GB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Приоритетна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№ 4 – „Техническа помощ“ 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en-GB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лв.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3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7048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6661" y="1052736"/>
            <a:ext cx="8421251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0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Отворени процедури към 13.12.2016 г. :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BG05M2OP001-1.001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„Изграждане и развитие на Центрове за върхови постижения", чрез подбор на проектни предложения.</a:t>
            </a:r>
          </a:p>
          <a:p>
            <a:pPr algn="just">
              <a:spcAft>
                <a:spcPts val="600"/>
              </a:spcAft>
            </a:pP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Краен срок: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по-късно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19.00 часа на 23.01.2017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чрез Информационната система за управление и наблюдение 2020 (ИСУН 2020) </a:t>
            </a:r>
            <a:endParaRPr lang="ru-RU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algn="ctr"/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://eumis2020.government.bg</a:t>
            </a: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ru-RU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BG05M2OP001-1.002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„Изграждане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развитие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центрове за компетентност“, чрез подбор на проектни предложения.</a:t>
            </a:r>
          </a:p>
          <a:p>
            <a:pPr algn="just">
              <a:spcAft>
                <a:spcPts val="600"/>
              </a:spcAft>
            </a:pP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Краен срок: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по-късно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19.00 часа на 23.01.2017 </a:t>
            </a:r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чрез Информационната система за управление и наблюдение 2020 (ИСУН 2020) </a:t>
            </a:r>
            <a:endParaRPr lang="ru-RU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pPr algn="ctr"/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://eumis2020.government.bg</a:t>
            </a: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bg-BG" sz="1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3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4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7981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8252" y="969953"/>
            <a:ext cx="784347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Дейностите по двете обявени процедури следва да отговарят на тематичните области на Иновационната стратегия за интелигентна специализация (ИСИС) :</a:t>
            </a: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bg-BG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Югозападен район за </a:t>
            </a:r>
            <a:r>
              <a:rPr lang="bg-BG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планиране:</a:t>
            </a: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75656" y="2204864"/>
            <a:ext cx="2592288" cy="108011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1.Мехатроника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чисти технологии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75656" y="3429000"/>
            <a:ext cx="2592288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3.Индустрия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endParaRPr lang="bg-BG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здравословен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 и </a:t>
            </a:r>
            <a:endParaRPr lang="bg-BG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bg-BG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био-технологии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59200" y="3429000"/>
            <a:ext cx="2592288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Нови технологии 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креативните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bg-BG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рекреативните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индустрии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53928" y="2204864"/>
            <a:ext cx="2592288" cy="1080120"/>
          </a:xfrm>
          <a:prstGeom prst="roundRect">
            <a:avLst/>
          </a:prstGeom>
          <a:solidFill>
            <a:srgbClr val="7CA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2.Информатика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информационни и комуникационни технологии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5</a:t>
            </a:fld>
            <a:endParaRPr lang="bg-BG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012160" y="5234294"/>
            <a:ext cx="2199566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Нови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креативните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рекреативните индустрии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27584" y="5266507"/>
            <a:ext cx="2376264" cy="1080120"/>
          </a:xfrm>
          <a:prstGeom prst="roundRect">
            <a:avLst/>
          </a:prstGeom>
          <a:solidFill>
            <a:srgbClr val="7CA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информационни и комуникационни технологии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396804" y="5234294"/>
            <a:ext cx="2399332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endParaRPr lang="bg-BG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здравословен </a:t>
            </a:r>
            <a:r>
              <a:rPr lang="bg-BG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 и </a:t>
            </a:r>
            <a:endParaRPr lang="bg-BG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bg-BG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био-технологии</a:t>
            </a:r>
            <a:r>
              <a:rPr lang="bg-BG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2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9875" y="1052736"/>
            <a:ext cx="8604613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Отворени </a:t>
            </a: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процедури към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13.12.2016 </a:t>
            </a: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0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Покана за набиране на концепции за приобщаване на уязвими групи по интегрирана процедура по ОП РЧР и ОП НОИР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Целите на интегрираната процедура са насочени към подкрепа за социално включване чрез пет направления:</a:t>
            </a:r>
          </a:p>
          <a:p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Подпомагане на интеграцията на пазара на труда на маргинализираните групи;</a:t>
            </a:r>
          </a:p>
          <a:p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Осигуряване на достъп до образование и обучение;</a:t>
            </a:r>
          </a:p>
          <a:p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Подобряване достъпа до социални и здравни услуги;</a:t>
            </a:r>
          </a:p>
          <a:p>
            <a:r>
              <a:rPr lang="ru-RU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Развитие на местните общности и преодоляване на негативните стереотипи;</a:t>
            </a:r>
          </a:p>
          <a:p>
            <a:r>
              <a:rPr lang="ru-RU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Изграждане на социални жилища.</a:t>
            </a:r>
          </a:p>
          <a:p>
            <a:endParaRPr lang="ru-RU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кантидати – всички общини, включително райони на общини с актуализирани Общински планове за интеграция на ромите за периода след 2015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Краен срок за получаване на концепциите – </a:t>
            </a:r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декември 2016 г.</a:t>
            </a:r>
            <a:endParaRPr lang="en-US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n-US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4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US" sz="1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://sf.mon.bg/?</a:t>
            </a:r>
            <a:r>
              <a:rPr lang="en-US" sz="14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go=news&amp;p=detail&amp;newsId=430</a:t>
            </a:r>
            <a:r>
              <a:rPr lang="en-US" sz="14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14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6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7981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9876" y="1268760"/>
            <a:ext cx="851570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Процедури в процес на оценяване:</a:t>
            </a:r>
          </a:p>
          <a:p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BG05M2OP001-2.007 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„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кредити в системата на професионалното образование и обучение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“, за директно предоставяне;</a:t>
            </a:r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en-US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en-US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en-US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BG05M2OP001-2.008 </a:t>
            </a: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„Квалификация на педагогическите специалисти – фаза 1“, за директно предоставяне;</a:t>
            </a:r>
          </a:p>
          <a:p>
            <a:pPr algn="just"/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pPr algn="just"/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9 „Подкрепа за развитието на докторанти, постдокторанти, специализанти и млади </a:t>
            </a:r>
            <a:r>
              <a:rPr lang="bg-BG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учени –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фаза 1“, чрез подбор на проектни предложения;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 </a:t>
            </a:r>
            <a:endParaRPr lang="bg-BG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Wingdings 3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7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7981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5440" y="1268760"/>
            <a:ext cx="7642463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bg-BG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  <a:endParaRPr lang="bg-BG" sz="2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BG05M2OP001-2.001 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„Система за кариерно ориентиране в училищното образование“</a:t>
            </a: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Центрове за кариерно ориентиране, от тях 5 на територията на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ЮЗРП;</a:t>
            </a:r>
          </a:p>
          <a:p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пилотни училища – от тях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територията на </a:t>
            </a:r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ЮЗРП;</a:t>
            </a:r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работни места в Благоевград, Кюстендил, Перник, София град и София облст;</a:t>
            </a:r>
          </a:p>
          <a:p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30 юни 2016 г. (1 МТО), на територията на петте области, в проекта са участвали 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общо 8 740 ученици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от тях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1083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 получили и индивидуални консултации;</a:t>
            </a:r>
          </a:p>
          <a:p>
            <a:endParaRPr lang="bg-BG" sz="16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области:</a:t>
            </a:r>
          </a:p>
          <a:p>
            <a:r>
              <a:rPr lang="bg-BG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Благоевград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1242/  219; 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Кюстендил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607/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183; 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Перник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716/ 183;</a:t>
            </a:r>
            <a:endParaRPr lang="bg-BG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bg-BG" sz="1600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София град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5134/ 63; 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600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София облст</a:t>
            </a:r>
            <a:r>
              <a:rPr lang="bg-BG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1041/ 435;</a:t>
            </a:r>
          </a:p>
          <a:p>
            <a:endParaRPr lang="bg-BG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8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7981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5" y="277292"/>
            <a:ext cx="2165110" cy="687337"/>
          </a:xfrm>
          <a:prstGeom prst="rect">
            <a:avLst/>
          </a:prstGeom>
        </p:spPr>
      </p:pic>
      <p:pic>
        <p:nvPicPr>
          <p:cNvPr id="3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79"/>
            <a:ext cx="3178272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7292"/>
            <a:ext cx="2611737" cy="6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5440" y="1268760"/>
            <a:ext cx="857904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в процес на изпълнение:</a:t>
            </a:r>
          </a:p>
          <a:p>
            <a:endParaRPr lang="bg-BG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 3" pitchFamily="18" charset="2"/>
              <a:buChar char="a"/>
            </a:pPr>
            <a:r>
              <a:rPr lang="en-US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BG05M2OP001-2.00</a:t>
            </a:r>
            <a:r>
              <a:rPr lang="bg-BG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2 „Студентски практики-фаза 1“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бюджет: 37 000 000 лв.</a:t>
            </a: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Очакван резултат – 40 020 студенти, включени в студентски практики в реална работна среда;</a:t>
            </a:r>
          </a:p>
          <a:p>
            <a:endParaRPr lang="bg-BG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проекта участват 48 висши училища-партньори, от тях на територията на Югозападен район за планиране – 24</a:t>
            </a:r>
            <a:r>
              <a:rPr lang="en-US" dirty="0">
                <a:solidFill>
                  <a:srgbClr val="47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bg-BG" dirty="0">
              <a:solidFill>
                <a:srgbClr val="474B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16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US" sz="1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://praktiki.mon.bg/sp</a:t>
            </a:r>
            <a:r>
              <a:rPr lang="en-US" sz="16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bg-BG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/>
              </a:rPr>
              <a:t></a:t>
            </a:r>
            <a:endParaRPr lang="bg-BG" sz="16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DDC5-EAAB-4A2A-B7DE-AFF6C5F0F149}" type="slidenum">
              <a:rPr lang="bg-BG" b="1" smtClean="0"/>
              <a:t>9</a:t>
            </a:fld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639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1483</TotalTime>
  <Words>1738</Words>
  <Application>Microsoft Office PowerPoint</Application>
  <PresentationFormat>On-screen Show (4:3)</PresentationFormat>
  <Paragraphs>301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Оперативна програма  „Наука и образование за интелигентен растеж“ 2014-2020    Одобрена от ЕК на 19 февруари 2015 г.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monadmin</dc:creator>
  <cp:lastModifiedBy>Kamen Atanasov</cp:lastModifiedBy>
  <cp:revision>357</cp:revision>
  <cp:lastPrinted>2016-12-09T10:23:52Z</cp:lastPrinted>
  <dcterms:created xsi:type="dcterms:W3CDTF">2016-11-09T15:21:06Z</dcterms:created>
  <dcterms:modified xsi:type="dcterms:W3CDTF">2016-12-12T09:29:01Z</dcterms:modified>
</cp:coreProperties>
</file>