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4223" r:id="rId2"/>
    <p:sldMasterId id="2147484236" r:id="rId3"/>
    <p:sldMasterId id="2147484248" r:id="rId4"/>
    <p:sldMasterId id="2147484260" r:id="rId5"/>
    <p:sldMasterId id="2147484273" r:id="rId6"/>
    <p:sldMasterId id="2147484285" r:id="rId7"/>
    <p:sldMasterId id="2147484309" r:id="rId8"/>
  </p:sldMasterIdLst>
  <p:notesMasterIdLst>
    <p:notesMasterId r:id="rId22"/>
  </p:notesMasterIdLst>
  <p:handoutMasterIdLst>
    <p:handoutMasterId r:id="rId23"/>
  </p:handoutMasterIdLst>
  <p:sldIdLst>
    <p:sldId id="340" r:id="rId9"/>
    <p:sldId id="390" r:id="rId10"/>
    <p:sldId id="391" r:id="rId11"/>
    <p:sldId id="392" r:id="rId12"/>
    <p:sldId id="393" r:id="rId13"/>
    <p:sldId id="394" r:id="rId14"/>
    <p:sldId id="395" r:id="rId15"/>
    <p:sldId id="385" r:id="rId16"/>
    <p:sldId id="386" r:id="rId17"/>
    <p:sldId id="388" r:id="rId18"/>
    <p:sldId id="387" r:id="rId19"/>
    <p:sldId id="389" r:id="rId20"/>
    <p:sldId id="396" r:id="rId21"/>
  </p:sldIdLst>
  <p:sldSz cx="9144000" cy="6858000" type="screen4x3"/>
  <p:notesSz cx="6797675" cy="9926638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EVHKVCXZUqU7xVqcrj47WA==" hashData="IkTRGqeBS7/cYLVxQbzXRaHfwZE="/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E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D3F1"/>
    <a:srgbClr val="FF6600"/>
    <a:srgbClr val="FF99CC"/>
    <a:srgbClr val="B6DF89"/>
    <a:srgbClr val="A6A6A6"/>
    <a:srgbClr val="EEEEEE"/>
    <a:srgbClr val="DDDDDD"/>
    <a:srgbClr val="D3ECF2"/>
    <a:srgbClr val="C4E59F"/>
    <a:srgbClr val="FFE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89" autoAdjust="0"/>
    <p:restoredTop sz="87247" autoAdjust="0"/>
  </p:normalViewPr>
  <p:slideViewPr>
    <p:cSldViewPr>
      <p:cViewPr>
        <p:scale>
          <a:sx n="70" d="100"/>
          <a:sy n="70" d="100"/>
        </p:scale>
        <p:origin x="-2298" y="-648"/>
      </p:cViewPr>
      <p:guideLst>
        <p:guide orient="horz" pos="2160"/>
        <p:guide orient="horz" pos="3748"/>
        <p:guide orient="horz" pos="935"/>
        <p:guide pos="2880"/>
        <p:guide pos="113"/>
        <p:guide pos="56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D2908-8F34-4FC2-9C1B-3E78274B4CE7}" type="datetimeFigureOut">
              <a:rPr lang="en-US" smtClean="0"/>
              <a:t>4/17/2015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C998E-CB4B-4518-A1D7-800167202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103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noProof="0" smtClean="0"/>
              <a:t>Click to edit Master text styles</a:t>
            </a:r>
          </a:p>
          <a:p>
            <a:pPr lvl="1"/>
            <a:r>
              <a:rPr lang="bg-BG" noProof="0" smtClean="0"/>
              <a:t>Second level</a:t>
            </a:r>
          </a:p>
          <a:p>
            <a:pPr lvl="2"/>
            <a:r>
              <a:rPr lang="bg-BG" noProof="0" smtClean="0"/>
              <a:t>Third level</a:t>
            </a:r>
          </a:p>
          <a:p>
            <a:pPr lvl="3"/>
            <a:r>
              <a:rPr lang="bg-BG" noProof="0" smtClean="0"/>
              <a:t>Fourth level</a:t>
            </a:r>
          </a:p>
          <a:p>
            <a:pPr lvl="4"/>
            <a:r>
              <a:rPr lang="bg-BG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bg-BG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C512CBB-8246-42B3-BA18-F6EB28FE5AB4}" type="slidenum">
              <a:rPr lang="bg-BG"/>
              <a:pPr>
                <a:defRPr/>
              </a:pPr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531386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093527-8418-4418-887A-53D68217BD7E}" type="slidenum">
              <a:rPr lang="bg-BG" smtClean="0">
                <a:solidFill>
                  <a:prstClr val="black"/>
                </a:solidFill>
              </a:rPr>
              <a:pPr/>
              <a:t>1</a:t>
            </a:fld>
            <a:endParaRPr lang="bg-BG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655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/>
              <a:pPr>
                <a:defRPr/>
              </a:pPr>
              <a:t>9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75 млн. евро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определени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високотехнологични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производства (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химическата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промишленост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производството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лекарства,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компютърна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комуникационна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техника,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електрически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съоръжения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автомобилна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промишленост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)</a:t>
            </a:r>
            <a:r>
              <a:rPr lang="en-US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;</a:t>
            </a:r>
            <a:endParaRPr lang="ru-RU" sz="12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60 млн. евро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определени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нискотехнологични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производства (производство на облекло,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текстил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хартия, мебели, изделия от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пластмаси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метал и др.)</a:t>
            </a:r>
            <a:r>
              <a:rPr lang="en-US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;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15 млн. евро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насочени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към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интензивни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знание услуги (научно-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изследователска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развойна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информационни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услуги и технологии,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далекосъобщения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радио и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телевизия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издателска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др.);</a:t>
            </a:r>
            <a:endParaRPr lang="bg-BG" sz="12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/>
              <a:pPr>
                <a:defRPr/>
              </a:pPr>
              <a:t>10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е предвидено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изцяло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електронно</a:t>
            </a: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подаване</a:t>
            </a: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оценка на </a:t>
            </a:r>
            <a:r>
              <a:rPr lang="ru-RU" sz="12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проектните</a:t>
            </a: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предложения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което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ще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се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извършва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Информационната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система за управление и наблюдение - </a:t>
            </a:r>
            <a:r>
              <a:rPr lang="ru-RU" sz="1200" dirty="0" smtClean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ИСУН 2020. </a:t>
            </a: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endParaRPr lang="ru-RU" sz="12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200" dirty="0" smtClean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Критериите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методологията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оценка на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проектните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предложения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изготвени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по начин,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който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да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гарантира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максимална</a:t>
            </a: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обективност</a:t>
            </a:r>
            <a:r>
              <a:rPr lang="ru-RU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балансираност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между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оценката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състоянието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предприятието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към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момента на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кандидатстване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(на база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историческите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данни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кандидата за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предходните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три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години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) и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оценката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очаквания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изпълнение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инвестицията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представен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изисквания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2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целта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бизнес план. </a:t>
            </a: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/>
              <a:pPr>
                <a:defRPr/>
              </a:pPr>
              <a:t>11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C512CBB-8246-42B3-BA18-F6EB28FE5AB4}" type="slidenum">
              <a:rPr lang="bg-BG" smtClean="0"/>
              <a:pPr>
                <a:defRPr/>
              </a:pPr>
              <a:t>12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4837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64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9967767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68986726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0339269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bg-BG" noProof="0" dirty="0" smtClean="0"/>
          </a:p>
        </p:txBody>
      </p:sp>
    </p:spTree>
    <p:extLst>
      <p:ext uri="{BB962C8B-B14F-4D97-AF65-F5344CB8AC3E}">
        <p14:creationId xmlns:p14="http://schemas.microsoft.com/office/powerpoint/2010/main" val="402271640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9352714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Picture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96964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1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6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930456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9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3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0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9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6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8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11439267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5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9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4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60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01948710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71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64776986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6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765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992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37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502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5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896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780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63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293974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8572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8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65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046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8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191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49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419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860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8594841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97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17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803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5438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31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033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882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844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181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67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0236525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887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96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222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  <p:sldLayoutId id="2147484220" r:id="rId12"/>
    <p:sldLayoutId id="2147484221" r:id="rId13"/>
  </p:sldLayoutIdLst>
  <p:transition>
    <p:fade/>
  </p:transition>
  <p:hf hdr="0" ftr="0" dt="0"/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bg1"/>
          </a:solidFill>
          <a:latin typeface="+mn-lt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5pPr>
      <a:lvl6pPr marL="23987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6pPr>
      <a:lvl7pPr marL="28559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7pPr>
      <a:lvl8pPr marL="33131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8pPr>
      <a:lvl9pPr marL="3770313" indent="-3365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Blip>
          <a:blip r:embed="rId17"/>
        </a:buBlip>
        <a:defRPr sz="24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4" r:id="rId1"/>
    <p:sldLayoutId id="2147484225" r:id="rId2"/>
    <p:sldLayoutId id="2147484226" r:id="rId3"/>
    <p:sldLayoutId id="2147484227" r:id="rId4"/>
    <p:sldLayoutId id="2147484228" r:id="rId5"/>
    <p:sldLayoutId id="2147484229" r:id="rId6"/>
    <p:sldLayoutId id="2147484230" r:id="rId7"/>
    <p:sldLayoutId id="2147484231" r:id="rId8"/>
    <p:sldLayoutId id="2147484232" r:id="rId9"/>
    <p:sldLayoutId id="2147484233" r:id="rId10"/>
    <p:sldLayoutId id="2147484234" r:id="rId11"/>
    <p:sldLayoutId id="2147484235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7" r:id="rId1"/>
    <p:sldLayoutId id="2147484238" r:id="rId2"/>
    <p:sldLayoutId id="2147484239" r:id="rId3"/>
    <p:sldLayoutId id="2147484240" r:id="rId4"/>
    <p:sldLayoutId id="2147484241" r:id="rId5"/>
    <p:sldLayoutId id="2147484242" r:id="rId6"/>
    <p:sldLayoutId id="2147484243" r:id="rId7"/>
    <p:sldLayoutId id="2147484244" r:id="rId8"/>
    <p:sldLayoutId id="2147484245" r:id="rId9"/>
    <p:sldLayoutId id="2147484246" r:id="rId10"/>
    <p:sldLayoutId id="214748424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/>
              <a:pPr/>
              <a:t>17.4.2015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71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4" r:id="rId1"/>
    <p:sldLayoutId id="2147484275" r:id="rId2"/>
    <p:sldLayoutId id="2147484276" r:id="rId3"/>
    <p:sldLayoutId id="2147484277" r:id="rId4"/>
    <p:sldLayoutId id="2147484278" r:id="rId5"/>
    <p:sldLayoutId id="2147484279" r:id="rId6"/>
    <p:sldLayoutId id="2147484280" r:id="rId7"/>
    <p:sldLayoutId id="2147484281" r:id="rId8"/>
    <p:sldLayoutId id="2147484282" r:id="rId9"/>
    <p:sldLayoutId id="2147484283" r:id="rId10"/>
    <p:sldLayoutId id="2147484284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08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096EB72-C7D9-45C1-BD57-8EDB6AD8A858}" type="datetimeFigureOut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17.4.2015 г.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654DDAA-69BB-4BC9-A64E-D633361939AD}" type="slidenum">
              <a:rPr lang="bg-BG" smtClean="0">
                <a:solidFill>
                  <a:prstClr val="black">
                    <a:lumMod val="50000"/>
                    <a:lumOff val="50000"/>
                  </a:prstClr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bg-BG">
              <a:solidFill>
                <a:prstClr val="black">
                  <a:lumMod val="50000"/>
                  <a:lumOff val="50000"/>
                </a:prstClr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202923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pcompetitiveness.bg/news.php?id=97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1601" y="1988840"/>
            <a:ext cx="7128792" cy="1656185"/>
          </a:xfrm>
        </p:spPr>
        <p:txBody>
          <a:bodyPr/>
          <a:lstStyle/>
          <a:p>
            <a:pPr marL="182880" indent="0" algn="ctr">
              <a:buNone/>
            </a:pPr>
            <a:r>
              <a:rPr lang="bg-BG" sz="3200" dirty="0" smtClean="0"/>
              <a:t>ОПЕРАТИВНА ПРОГРАМА</a:t>
            </a:r>
            <a:r>
              <a:rPr lang="bg-BG" sz="2800" dirty="0" smtClean="0"/>
              <a:t/>
            </a:r>
            <a:br>
              <a:rPr lang="bg-BG" sz="2800" dirty="0" smtClean="0"/>
            </a:br>
            <a:r>
              <a:rPr lang="bg-BG" sz="2800" dirty="0" smtClean="0"/>
              <a:t/>
            </a:r>
            <a:br>
              <a:rPr lang="bg-BG" sz="2800" dirty="0" smtClean="0"/>
            </a:br>
            <a:r>
              <a:rPr lang="bg-BG" sz="3200" dirty="0" smtClean="0">
                <a:solidFill>
                  <a:srgbClr val="002060"/>
                </a:solidFill>
              </a:rPr>
              <a:t>“ИНОВАЦИИ И КОНКУРЕНТОСПОСОБНОСТ“</a:t>
            </a:r>
            <a:br>
              <a:rPr lang="bg-BG" sz="3200" dirty="0" smtClean="0">
                <a:solidFill>
                  <a:srgbClr val="002060"/>
                </a:solidFill>
              </a:rPr>
            </a:br>
            <a:r>
              <a:rPr lang="bg-BG" sz="3200" dirty="0" smtClean="0">
                <a:solidFill>
                  <a:srgbClr val="002060"/>
                </a:solidFill>
              </a:rPr>
              <a:t>2014-2020</a:t>
            </a:r>
            <a:r>
              <a:rPr lang="bg-BG" sz="2800" dirty="0" smtClean="0">
                <a:solidFill>
                  <a:srgbClr val="002060"/>
                </a:solidFill>
              </a:rPr>
              <a:t/>
            </a:r>
            <a:br>
              <a:rPr lang="bg-BG" sz="2800" dirty="0" smtClean="0">
                <a:solidFill>
                  <a:srgbClr val="002060"/>
                </a:solidFill>
              </a:rPr>
            </a:br>
            <a:endParaRPr lang="bg-BG" sz="2800" dirty="0">
              <a:solidFill>
                <a:srgbClr val="002060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428728" y="5143512"/>
            <a:ext cx="6798281" cy="1512000"/>
            <a:chOff x="1428728" y="5143512"/>
            <a:chExt cx="6798281" cy="1512000"/>
          </a:xfrm>
        </p:grpSpPr>
        <p:pic>
          <p:nvPicPr>
            <p:cNvPr id="7" name="Picture 6" descr="OPIC1BG_COLOR_DOWN.f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15074" y="5143512"/>
              <a:ext cx="2011935" cy="1512000"/>
            </a:xfrm>
            <a:prstGeom prst="rect">
              <a:avLst/>
            </a:prstGeom>
          </p:spPr>
        </p:pic>
        <p:pic>
          <p:nvPicPr>
            <p:cNvPr id="8" name="Picture 7" descr="textEU+LOGO.fw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28728" y="5143512"/>
              <a:ext cx="1426950" cy="151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878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10</a:t>
            </a:fld>
            <a:endParaRPr lang="bg-BG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ПРОЦЕДУРА</a:t>
            </a:r>
            <a:b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bg-BG" sz="2000" b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(2/4</a:t>
            </a:r>
            <a:r>
              <a:rPr lang="bg-BG" sz="2000" b="0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556792"/>
            <a:ext cx="7920880" cy="4536504"/>
          </a:xfrm>
        </p:spPr>
        <p:txBody>
          <a:bodyPr>
            <a:normAutofit/>
          </a:bodyPr>
          <a:lstStyle/>
          <a:p>
            <a:pPr marL="266700" indent="-26670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кандидати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ru-RU" sz="20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микро, малки и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средни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предприятия,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развиват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своята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основна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икономическа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която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кандидатстват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една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определените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Националната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стратегия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малките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средните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предприятия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групи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сектори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икономическа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тяхната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технологична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интензивност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ru-RU" sz="1600" dirty="0" err="1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високотехнологични</a:t>
            </a:r>
            <a:r>
              <a:rPr lang="ru-RU" sz="16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6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производства, </a:t>
            </a:r>
            <a:r>
              <a:rPr lang="ru-RU" sz="1600" dirty="0" err="1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нискотехнологични</a:t>
            </a:r>
            <a:r>
              <a:rPr lang="ru-RU" sz="16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промишлени</a:t>
            </a:r>
            <a:r>
              <a:rPr lang="ru-RU" sz="16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производства и </a:t>
            </a:r>
            <a:r>
              <a:rPr lang="ru-RU" sz="1600" dirty="0" err="1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интензивни</a:t>
            </a:r>
            <a:r>
              <a:rPr lang="ru-RU" sz="16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на знание </a:t>
            </a:r>
            <a:r>
              <a:rPr lang="ru-RU" sz="1600" dirty="0" smtClean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услуги</a:t>
            </a:r>
            <a:r>
              <a:rPr lang="ru-RU" sz="16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ru-RU" sz="16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80975" lvl="0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Интензитет </a:t>
            </a:r>
            <a:r>
              <a:rPr lang="bg-BG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bg-BG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помощта:</a:t>
            </a: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97" y="4149080"/>
            <a:ext cx="7991351" cy="187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9727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11</a:t>
            </a:fld>
            <a:endParaRPr lang="bg-BG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ПРОЦЕДУРА</a:t>
            </a:r>
            <a:b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МСП“ </a:t>
            </a:r>
            <a:r>
              <a:rPr lang="bg-BG" sz="2000" b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(3/4</a:t>
            </a:r>
            <a:r>
              <a:rPr lang="bg-BG" sz="2000" b="0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1700808"/>
            <a:ext cx="8208912" cy="4392488"/>
          </a:xfrm>
        </p:spPr>
        <p:txBody>
          <a:bodyPr>
            <a:normAutofit/>
          </a:bodyPr>
          <a:lstStyle/>
          <a:p>
            <a:pPr marL="17145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466725" indent="-285750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процеси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marL="466725" indent="-285750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6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добавяне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нови характеристики или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съществуващите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услуги;</a:t>
            </a:r>
          </a:p>
          <a:p>
            <a:pPr marL="466725" indent="-285750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6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разнообразяване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асортимента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от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услуги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;</a:t>
            </a:r>
          </a:p>
          <a:p>
            <a:pPr marL="466725" indent="-285750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6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внедряване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нови технологии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ресурсната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ефикасност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производствения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466725" indent="-285750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endParaRPr lang="ru-RU" sz="16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466725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машини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съоръжения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оборудване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представляващи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дълготрайни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материални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активи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необходими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изпълнението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по проекта;</a:t>
            </a:r>
          </a:p>
          <a:p>
            <a:pPr marL="466725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6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придобиване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дълготрайни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нематериални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активи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необходими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изпълнението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6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дейностите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по проекта.</a:t>
            </a: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25007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12</a:t>
            </a:fld>
            <a:endParaRPr lang="bg-BG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ПРОЦЕДУРА</a:t>
            </a:r>
            <a:b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МСП“ </a:t>
            </a:r>
            <a:r>
              <a:rPr lang="bg-BG" sz="2000" b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(4/</a:t>
            </a:r>
            <a:r>
              <a:rPr lang="bg-BG" sz="2000" b="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bg-BG" sz="2000" b="0" dirty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bg-BG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39552" y="1700808"/>
            <a:ext cx="8208912" cy="4536504"/>
          </a:xfrm>
        </p:spPr>
        <p:txBody>
          <a:bodyPr>
            <a:normAutofit fontScale="92500" lnSpcReduction="20000"/>
          </a:bodyPr>
          <a:lstStyle/>
          <a:p>
            <a:pPr marL="285750" indent="-28575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bg-BG" sz="19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Приоритизиране</a:t>
            </a:r>
            <a:r>
              <a:rPr lang="bg-BG" sz="19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bg-BG" sz="19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19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</a:t>
            </a:r>
            <a:endParaRPr lang="ru-RU" sz="19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100" dirty="0" smtClean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466725" lvl="0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7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тематично</a:t>
            </a:r>
            <a:r>
              <a:rPr lang="ru-RU" sz="17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приоритизране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–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областите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Иновационната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стратегия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интелигентна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специализация (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мехатроника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чисти технологии; ИКТ и информатика; индустрия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здравословен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живот и биотехнологии; нови технологии в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креативните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рекреативните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индустрии).</a:t>
            </a:r>
          </a:p>
          <a:p>
            <a:pPr marL="466725" lvl="0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endParaRPr lang="ru-RU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466725" lvl="0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7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регионално</a:t>
            </a:r>
            <a:r>
              <a:rPr lang="ru-RU" sz="17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приоритизиране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–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се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изпълняват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територията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Северозападен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район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планиране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466725" lvl="0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endParaRPr lang="ru-RU" sz="11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466725" lvl="0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r>
              <a:rPr lang="ru-RU" sz="17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устойчиво развитие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–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проекти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включват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внедряване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нови технологии за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ресурсната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производствения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17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466725" lvl="0" indent="-285750" fontAlgn="base">
              <a:spcBef>
                <a:spcPts val="0"/>
              </a:spcBef>
              <a:buClr>
                <a:schemeClr val="bg2">
                  <a:lumMod val="25000"/>
                </a:schemeClr>
              </a:buClr>
            </a:pPr>
            <a:endParaRPr lang="ru-RU" sz="16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rgbClr val="0404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19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Обществено</a:t>
            </a:r>
            <a:r>
              <a:rPr lang="ru-RU" sz="19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9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обсъждане</a:t>
            </a:r>
            <a:r>
              <a:rPr lang="ru-RU" sz="19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документация по </a:t>
            </a:r>
            <a:r>
              <a:rPr lang="ru-RU" sz="1900" b="1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af-ZA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  <a:hlinkClick r:id="rId3"/>
              </a:rPr>
              <a:t>http://</a:t>
            </a:r>
            <a:r>
              <a:rPr lang="af-ZA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  <a:hlinkClick r:id="rId3"/>
              </a:rPr>
              <a:t>www.opcompetitiveness.bg/news.php?id=975</a:t>
            </a:r>
            <a:r>
              <a:rPr lang="bg-BG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ru-RU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ru-RU" sz="11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r>
              <a:rPr lang="ru-RU" sz="17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Предложения 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коментари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по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горепосочените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документи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могат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да се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изпращат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 срок до 17.30 ч. на 20.04.2015 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(</a:t>
            </a:r>
            <a:r>
              <a:rPr lang="ru-RU" sz="17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вкл.) 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 </a:t>
            </a:r>
            <a:r>
              <a:rPr lang="ru-RU" sz="1700" dirty="0" err="1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електронна</a:t>
            </a:r>
            <a:r>
              <a:rPr lang="ru-RU" sz="17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поща</a:t>
            </a:r>
            <a:r>
              <a:rPr lang="ru-RU" sz="17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 public.consultation@mi.government.bg</a:t>
            </a: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marL="171450" lvl="0" indent="-171450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2000" dirty="0">
              <a:solidFill>
                <a:srgbClr val="0404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56735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1614670" y="2060848"/>
            <a:ext cx="5914659" cy="201622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fontAlgn="auto"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bg-BG" sz="4000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НОВИ</a:t>
            </a:r>
            <a:r>
              <a:rPr lang="bg-BG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/>
            </a:r>
            <a:br>
              <a:rPr lang="bg-BG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</a:br>
            <a:r>
              <a:rPr lang="bg-BG" dirty="0" smtClean="0">
                <a:solidFill>
                  <a:srgbClr val="002060"/>
                </a:solidFill>
              </a:rPr>
              <a:t>ВЪЗМОЖНОСТИ </a:t>
            </a:r>
          </a:p>
          <a:p>
            <a:pPr marL="182880" indent="0" algn="ctr" fontAlgn="auto">
              <a:spcAft>
                <a:spcPts val="0"/>
              </a:spcAft>
              <a:buClr>
                <a:srgbClr val="F14124">
                  <a:lumMod val="75000"/>
                </a:srgbClr>
              </a:buClr>
              <a:buFont typeface="Georgia" pitchFamily="18" charset="0"/>
              <a:buNone/>
            </a:pPr>
            <a:r>
              <a:rPr lang="bg-BG" sz="3600" dirty="0">
                <a:solidFill>
                  <a:srgbClr val="002060"/>
                </a:solidFill>
              </a:rPr>
              <a:t> </a:t>
            </a:r>
            <a:r>
              <a:rPr lang="bg-BG" sz="3600" dirty="0" smtClean="0">
                <a:solidFill>
                  <a:srgbClr val="002060"/>
                </a:solidFill>
              </a:rPr>
              <a:t>         </a:t>
            </a:r>
            <a:r>
              <a:rPr lang="bg-BG" sz="4000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2014 - 2020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27584" y="188641"/>
            <a:ext cx="7175351" cy="896584"/>
          </a:xfrm>
          <a:prstGeom prst="rect">
            <a:avLst/>
          </a:prstGeo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28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en-US" sz="3200" i="1" dirty="0"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WWW.OPCOMPETITIVENESS.BG</a:t>
            </a:r>
            <a:endParaRPr lang="bg-BG" sz="3200" i="1" dirty="0">
              <a:effectLst>
                <a:reflection blurRad="6350" stA="55000" endA="300" endPos="45500" dir="5400000" sy="-10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28596" y="5072074"/>
            <a:ext cx="8298479" cy="1512000"/>
            <a:chOff x="428596" y="5072074"/>
            <a:chExt cx="8298479" cy="1512000"/>
          </a:xfrm>
        </p:grpSpPr>
        <p:pic>
          <p:nvPicPr>
            <p:cNvPr id="8" name="Picture 7" descr="OPIC1BG_COLOR_DOWN.f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15140" y="5072074"/>
              <a:ext cx="2011935" cy="1512000"/>
            </a:xfrm>
            <a:prstGeom prst="rect">
              <a:avLst/>
            </a:prstGeom>
          </p:spPr>
        </p:pic>
        <p:pic>
          <p:nvPicPr>
            <p:cNvPr id="14" name="Picture 13" descr="textEU+LOGO.f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8596" y="5072074"/>
              <a:ext cx="1426950" cy="151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358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600" b="1" kern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Приоритетни</a:t>
            </a: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оси и </a:t>
            </a:r>
            <a:r>
              <a:rPr lang="ru-RU" sz="2600" b="1" kern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инвестиционни</a:t>
            </a: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600" b="1" kern="12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приоритети</a:t>
            </a: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ru-RU" sz="2600" b="1" kern="1200" dirty="0">
                <a:latin typeface="Tahoma" pitchFamily="34" charset="0"/>
                <a:ea typeface="Tahoma" pitchFamily="34" charset="0"/>
                <a:cs typeface="Tahoma" pitchFamily="34" charset="0"/>
              </a:rPr>
              <a:t>ОПИК </a:t>
            </a: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2014-2020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611560" y="1196752"/>
            <a:ext cx="8148017" cy="53012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285750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Приоритетна ос 1: Технологично развитие и </a:t>
            </a: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иновации</a:t>
            </a: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445770" lvl="2" indent="-1714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Инвестиционен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приоритет 1.1: "Технологично развитие и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иновации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”. </a:t>
            </a:r>
          </a:p>
          <a:p>
            <a:pPr marL="285750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Приоритетна ос 2: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Предприемачество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МСП</a:t>
            </a:r>
          </a:p>
          <a:p>
            <a:pPr marL="605790" lvl="1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Инвестиционен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приоритет 2.1. 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sz="17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Достъп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до </a:t>
            </a:r>
            <a:r>
              <a:rPr lang="ru-RU" sz="17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финансиране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7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предприемачеството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”;</a:t>
            </a:r>
          </a:p>
          <a:p>
            <a:pPr marL="605790" lvl="1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Инвестиционен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приоритет 2.2.: „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МСП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”.</a:t>
            </a:r>
          </a:p>
          <a:p>
            <a:pPr marL="285750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Приоритетна ос 3: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ресурсна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endParaRPr lang="ru-RU" sz="1800" b="1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605790" lvl="1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Инвестиционен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приоритет 3.1.: "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Енергийни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технологии и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”;</a:t>
            </a:r>
          </a:p>
          <a:p>
            <a:pPr marL="605790" lvl="1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Инвестиционен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приоритет 3.2.: „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Ресурсна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”.</a:t>
            </a:r>
            <a:endParaRPr lang="ru-RU" sz="17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Приоритетна ос 4: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Премахване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пречките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областта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сигурността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доставките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газ</a:t>
            </a:r>
          </a:p>
          <a:p>
            <a:pPr marL="605790" lvl="1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Инвестиционен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приоритет 4.1.: „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енергийната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сигурността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доставките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разработване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интелигентни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системи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пренос</a:t>
            </a:r>
            <a:r>
              <a:rPr lang="ru-RU" sz="17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700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енергия</a:t>
            </a:r>
            <a:r>
              <a:rPr lang="ru-RU" sz="17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”.</a:t>
            </a:r>
            <a:endParaRPr lang="ru-RU" sz="17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 algn="just">
              <a:spcBef>
                <a:spcPts val="600"/>
              </a:spcBef>
              <a:buClr>
                <a:srgbClr val="002060"/>
              </a:buClr>
              <a:buFont typeface="Wingdings" pitchFamily="2" charset="2"/>
              <a:buChar char="Ø"/>
              <a:defRPr/>
            </a:pP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Приоритетна ос 5 -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Техническа</a:t>
            </a:r>
            <a:r>
              <a:rPr lang="ru-RU" sz="18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помощ</a:t>
            </a:r>
            <a:endParaRPr lang="ru-RU" sz="18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>
              <a:spcBef>
                <a:spcPts val="600"/>
              </a:spcBef>
              <a:buNone/>
              <a:defRPr/>
            </a:pPr>
            <a:endParaRPr lang="ru-RU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just">
              <a:spcBef>
                <a:spcPts val="1800"/>
              </a:spcBef>
              <a:buNone/>
              <a:defRPr/>
            </a:pPr>
            <a:endParaRPr lang="bg-BG" sz="1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2781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388" y="1484784"/>
            <a:ext cx="2088356" cy="4824536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bg-BG" sz="14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Типове бенефициенти:</a:t>
            </a:r>
          </a:p>
          <a:p>
            <a:pPr marL="171450" lvl="0" indent="-171450">
              <a:spcBef>
                <a:spcPts val="6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Предприятия, техни обединения, вкл. партньорства</a:t>
            </a:r>
          </a:p>
          <a:p>
            <a:pPr marL="171450" lvl="0" indent="-171450">
              <a:spcBef>
                <a:spcPts val="6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Клъстери</a:t>
            </a:r>
          </a:p>
          <a:p>
            <a:pPr marL="171450" lvl="0" indent="-171450">
              <a:spcBef>
                <a:spcPts val="6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Агенции, ведомства и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организации 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 бизнеса</a:t>
            </a:r>
          </a:p>
          <a:p>
            <a:pPr marL="171450" lvl="0" indent="-171450">
              <a:spcBef>
                <a:spcPts val="6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Офиси за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технологичен 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трансфер и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технологични 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центрове </a:t>
            </a:r>
          </a:p>
          <a:p>
            <a:pPr marL="171450" lvl="0" indent="-171450">
              <a:spcBef>
                <a:spcPts val="60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София Тех Парк</a:t>
            </a:r>
            <a:endParaRPr lang="ru-RU" sz="14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55776" y="1484784"/>
            <a:ext cx="6408712" cy="302433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Ins="0" anchor="ctr"/>
          <a:lstStyle/>
          <a:p>
            <a:pPr>
              <a:defRPr/>
            </a:pPr>
            <a:r>
              <a:rPr lang="ru-RU" sz="1600" b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Примерни </a:t>
            </a:r>
            <a:r>
              <a:rPr lang="ru-RU" sz="1600" b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дейности:</a:t>
            </a:r>
            <a:endParaRPr lang="ru-RU" sz="1600" b="1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Развитие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сътрудничеството 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иновации между</a:t>
            </a:r>
            <a:b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предприятията, научните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среди и 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бизнеса</a:t>
            </a:r>
            <a:endParaRPr lang="ru-RU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иновации в 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endParaRPr lang="ru-RU" sz="14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развитие на среда и инфраструктура за 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изследвания и иновации за нуждите на бизнеса</a:t>
            </a:r>
            <a:endParaRPr lang="en-US" sz="140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spcBef>
                <a:spcPts val="600"/>
              </a:spcBef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Фокусиране </a:t>
            </a:r>
            <a:r>
              <a:rPr lang="ru-RU" sz="1400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на интервенциите въз основа на Иновационната стратегия </a:t>
            </a:r>
            <a:r>
              <a:rPr lang="ru-RU" sz="1400" b="1" i="1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за интелигентна </a:t>
            </a:r>
            <a:r>
              <a:rPr lang="ru-RU" sz="1400" b="1" i="1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специализация</a:t>
            </a:r>
          </a:p>
        </p:txBody>
      </p:sp>
      <p:sp>
        <p:nvSpPr>
          <p:cNvPr id="11" name="Oval 10"/>
          <p:cNvSpPr/>
          <p:nvPr/>
        </p:nvSpPr>
        <p:spPr>
          <a:xfrm>
            <a:off x="7249988" y="1595011"/>
            <a:ext cx="1714500" cy="1084551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anchor="ctr"/>
          <a:lstStyle/>
          <a:p>
            <a:pPr algn="ctr">
              <a:spcBef>
                <a:spcPts val="600"/>
              </a:spcBef>
              <a:defRPr/>
            </a:pPr>
            <a:r>
              <a:rPr lang="bg-BG" sz="1700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Бюджет:</a:t>
            </a:r>
          </a:p>
          <a:p>
            <a:pPr algn="ctr">
              <a:spcBef>
                <a:spcPts val="600"/>
              </a:spcBef>
              <a:defRPr/>
            </a:pP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295.</a:t>
            </a:r>
            <a:r>
              <a:rPr lang="bg-BG" sz="1600" b="1" i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3</a:t>
            </a: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млн. евро</a:t>
            </a:r>
            <a:endParaRPr lang="bg-BG" sz="1600" b="1" i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6512" y="-27384"/>
            <a:ext cx="9144000" cy="1268760"/>
          </a:xfrm>
          <a:prstGeom prst="rect">
            <a:avLst/>
          </a:prstGeom>
        </p:spPr>
        <p:txBody>
          <a:bodyPr anchor="ctr"/>
          <a:lstStyle/>
          <a:p>
            <a:pPr algn="ctr" defTabSz="912813" eaLnBrk="0" hangingPunct="0">
              <a:lnSpc>
                <a:spcPct val="90000"/>
              </a:lnSpc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Инвестиционен приоритет 1.1:</a:t>
            </a:r>
            <a:b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Технологично развитие и иновации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99792" y="4653136"/>
            <a:ext cx="6264696" cy="165618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>
              <a:spcBef>
                <a:spcPts val="0"/>
              </a:spcBef>
              <a:spcAft>
                <a:spcPts val="1200"/>
              </a:spcAft>
              <a:defRPr/>
            </a:pPr>
            <a:r>
              <a:rPr lang="bg-BG" sz="14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Финансови инструменти:</a:t>
            </a:r>
          </a:p>
          <a:p>
            <a:pPr marL="171450" lvl="0" indent="-1714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Дялови 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 </a:t>
            </a:r>
            <a:r>
              <a:rPr lang="bg-BG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квази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дялови инвестиции в технологичен трансфер, комерсиализация на научни резултати и др.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bg-BG" sz="14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30 </a:t>
            </a:r>
            <a:r>
              <a:rPr lang="bg-BG" sz="14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млн. евро</a:t>
            </a:r>
          </a:p>
          <a:p>
            <a:pPr marL="171450" lvl="0" indent="-1714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Дългови инструменти за иновации в предприятията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bg-BG" sz="14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30 </a:t>
            </a:r>
            <a:r>
              <a:rPr lang="bg-BG" sz="14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млн. евро</a:t>
            </a:r>
          </a:p>
        </p:txBody>
      </p:sp>
    </p:spTree>
    <p:extLst>
      <p:ext uri="{BB962C8B-B14F-4D97-AF65-F5344CB8AC3E}">
        <p14:creationId xmlns:p14="http://schemas.microsoft.com/office/powerpoint/2010/main" val="41000507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92662"/>
          </a:xfrm>
          <a:ln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bg-BG" sz="2600" i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Инвестиционен приоритет </a:t>
            </a:r>
            <a:r>
              <a:rPr lang="en-US" sz="2600" i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bg-BG" sz="2600" i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600" i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bg-BG" sz="2600" i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bg-BG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g-BG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Достъп </a:t>
            </a:r>
            <a:r>
              <a:rPr lang="ru-RU" sz="2600" b="1" kern="1200" dirty="0">
                <a:latin typeface="Tahoma" pitchFamily="34" charset="0"/>
                <a:ea typeface="Tahoma" pitchFamily="34" charset="0"/>
                <a:cs typeface="Tahoma" pitchFamily="34" charset="0"/>
              </a:rPr>
              <a:t>до финансиране в подкрепа на </a:t>
            </a:r>
            <a:r>
              <a:rPr lang="ru-RU" sz="2600" b="1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предприемачеството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1484784"/>
            <a:ext cx="1981423" cy="47525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Типове бенефициенти:</a:t>
            </a: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Стартиращи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съществуващи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предприятия в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секторите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Националната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стратегия за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МСП;</a:t>
            </a:r>
            <a:endParaRPr lang="en-US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Предприятия,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развиващи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своята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областта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културните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творческите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индустрии,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както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развиващи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нови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продукти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услуги,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свързани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със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застаряването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населението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полагане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грижи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здравеопазване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др</a:t>
            </a: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339752" y="1464068"/>
            <a:ext cx="5904656" cy="25717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Примерни </a:t>
            </a:r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дейности:</a:t>
            </a:r>
            <a:endParaRPr lang="ru-RU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12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Финансови</a:t>
            </a:r>
            <a: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инструменти в подкрепа на </a:t>
            </a:r>
            <a:b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</a:b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предприемачеството</a:t>
            </a:r>
            <a:endParaRPr lang="en-US" sz="14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 предприемачески идеи в области, свързани с европейски </a:t>
            </a:r>
            <a: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 регионални 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предизвикателства </a:t>
            </a:r>
          </a:p>
          <a:p>
            <a:pPr algn="ctr">
              <a:spcBef>
                <a:spcPts val="1800"/>
              </a:spcBef>
              <a:defRPr/>
            </a:pPr>
            <a:r>
              <a:rPr 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Секторен </a:t>
            </a:r>
            <a:r>
              <a:rPr 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подход съгласно Националната стратегия за насърчаване на </a:t>
            </a:r>
            <a:r>
              <a:rPr lang="ru-RU" sz="14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МСП</a:t>
            </a:r>
            <a:r>
              <a:rPr lang="ru-RU" sz="14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(за дейност 2)</a:t>
            </a:r>
            <a:endParaRPr lang="bg-BG" sz="14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164288" y="1412776"/>
            <a:ext cx="1728192" cy="1143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anchor="ctr"/>
          <a:lstStyle/>
          <a:p>
            <a:pPr algn="ctr">
              <a:spcBef>
                <a:spcPts val="600"/>
              </a:spcBef>
              <a:defRPr/>
            </a:pPr>
            <a:r>
              <a:rPr lang="bg-BG" sz="1700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Бюджет:</a:t>
            </a:r>
          </a:p>
          <a:p>
            <a:pPr algn="ctr">
              <a:spcBef>
                <a:spcPts val="600"/>
              </a:spcBef>
              <a:defRPr/>
            </a:pP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114.</a:t>
            </a:r>
            <a:r>
              <a:rPr lang="en-US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3 </a:t>
            </a: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млн. евро</a:t>
            </a:r>
            <a:endParaRPr lang="bg-BG" sz="1600" b="1" i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11760" y="4365104"/>
            <a:ext cx="5904656" cy="18722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Финансови инструменти:</a:t>
            </a: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Дялови и/или </a:t>
            </a:r>
            <a:r>
              <a:rPr lang="bg-BG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квази</a:t>
            </a: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дялови инвестиции, осигуряващи начален капитал</a:t>
            </a:r>
            <a:b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</a:br>
            <a:r>
              <a:rPr lang="bg-BG" sz="12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55 млн. евро</a:t>
            </a:r>
            <a:endParaRPr lang="bg-BG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Дялови и/или </a:t>
            </a:r>
            <a:r>
              <a:rPr lang="bg-BG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квази</a:t>
            </a: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дялови инвестиции в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стартиращи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предприятия и предприятия в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ранна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фаза на развитие</a:t>
            </a:r>
            <a:b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</a:br>
            <a:r>
              <a:rPr lang="bg-BG" sz="12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25 млн. евро</a:t>
            </a: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5569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892552"/>
          </a:xfrm>
          <a:ln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 algn="ctr">
              <a:buNone/>
              <a:defRPr/>
            </a:pPr>
            <a:r>
              <a:rPr lang="ru-RU" sz="26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Инвестиционен</a:t>
            </a:r>
            <a:r>
              <a:rPr lang="ru-RU" sz="2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приоритет 2.2: </a:t>
            </a:r>
            <a:br>
              <a:rPr lang="ru-RU" sz="2600" i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6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Капацитет</a:t>
            </a:r>
            <a:r>
              <a:rPr lang="ru-RU" sz="2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за </a:t>
            </a:r>
            <a:r>
              <a:rPr lang="ru-RU" sz="26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растеж</a:t>
            </a:r>
            <a:r>
              <a:rPr lang="ru-RU" sz="26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на МСП 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1052736"/>
            <a:ext cx="1981423" cy="51845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Типове бенефициенти:</a:t>
            </a:r>
          </a:p>
          <a:p>
            <a:pPr algn="ctr"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Съществуващи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МСП</a:t>
            </a: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Клъстери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Организации и институции,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които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са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свързани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с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осъществяването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предоставянето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услуги за </a:t>
            </a:r>
            <a:r>
              <a:rPr lang="ru-RU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бизнеса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339752" y="980728"/>
            <a:ext cx="6120680" cy="31683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>
              <a:defRPr/>
            </a:pPr>
            <a:r>
              <a:rPr lang="ru-RU" sz="1600" b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Примерни</a:t>
            </a:r>
            <a:r>
              <a:rPr 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marL="171450" lvl="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Инвестиции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производствения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b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ефективното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ефикасно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 </a:t>
            </a:r>
            <a:b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използване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факторите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производството</a:t>
            </a:r>
            <a:endParaRPr lang="ru-RU" sz="14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специализирани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услуги за МСП за развитие и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укрепване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управленския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endParaRPr lang="ru-RU" sz="14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одкрепа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растеж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чрез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качеството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използването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ИКТ</a:t>
            </a:r>
          </a:p>
          <a:p>
            <a:pPr marL="171450" lvl="0" indent="-17145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дейности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услуги в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пряка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полза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развитието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бизнеса и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възможностите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експортна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ориентация на МСП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endParaRPr lang="ru-RU" sz="1400" b="1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Секторен</a:t>
            </a:r>
            <a:r>
              <a:rPr 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подход </a:t>
            </a:r>
            <a:r>
              <a:rPr 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съгласно</a:t>
            </a:r>
            <a:r>
              <a:rPr 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Националната</a:t>
            </a:r>
            <a:r>
              <a:rPr 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стратегия за </a:t>
            </a:r>
            <a:r>
              <a:rPr lang="ru-RU" sz="14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насърчаване</a:t>
            </a:r>
            <a:r>
              <a:rPr lang="ru-RU" sz="14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на МСП </a:t>
            </a:r>
            <a:endParaRPr lang="bg-BG" sz="14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164288" y="840160"/>
            <a:ext cx="1728192" cy="11430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0" anchor="ctr"/>
          <a:lstStyle/>
          <a:p>
            <a:pPr algn="ctr">
              <a:spcBef>
                <a:spcPts val="600"/>
              </a:spcBef>
              <a:defRPr/>
            </a:pPr>
            <a:r>
              <a:rPr lang="bg-BG" sz="1700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Бюджет:</a:t>
            </a:r>
          </a:p>
          <a:p>
            <a:pPr algn="ctr">
              <a:spcBef>
                <a:spcPts val="600"/>
              </a:spcBef>
              <a:defRPr/>
            </a:pP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583.</a:t>
            </a:r>
            <a:r>
              <a:rPr lang="bg-BG" sz="1600" b="1" i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n-US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млн. евро</a:t>
            </a:r>
            <a:endParaRPr lang="bg-BG" sz="1600" b="1" i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411760" y="4365104"/>
            <a:ext cx="5904656" cy="18722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Финансови инструменти:</a:t>
            </a:r>
          </a:p>
          <a:p>
            <a:pPr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Дялови и/или </a:t>
            </a:r>
            <a:r>
              <a:rPr lang="bg-BG" sz="12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квази</a:t>
            </a: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дялови </a:t>
            </a:r>
            <a:r>
              <a:rPr lang="bg-BG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инвестиции - </a:t>
            </a:r>
            <a:r>
              <a:rPr lang="bg-BG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40 </a:t>
            </a:r>
            <a:r>
              <a:rPr lang="bg-BG" sz="12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млн. евро</a:t>
            </a:r>
          </a:p>
          <a:p>
            <a:pPr marL="171450" lvl="0" indent="-1714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Дългови </a:t>
            </a:r>
            <a:r>
              <a:rPr lang="bg-BG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инструменти - </a:t>
            </a:r>
            <a:r>
              <a:rPr lang="bg-BG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120 </a:t>
            </a:r>
            <a:r>
              <a:rPr lang="bg-BG" sz="12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млн. евро</a:t>
            </a: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marL="171450" lvl="0" indent="-171450"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bg-BG" sz="12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Дългови инструменти за микро </a:t>
            </a:r>
            <a:r>
              <a:rPr lang="bg-BG" sz="12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финансиране - </a:t>
            </a:r>
            <a:r>
              <a:rPr lang="bg-BG" sz="12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15 </a:t>
            </a:r>
            <a:r>
              <a:rPr lang="bg-BG" sz="12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млн. евро</a:t>
            </a:r>
            <a:endParaRPr lang="bg-BG" sz="12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087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388" y="1484312"/>
            <a:ext cx="1928813" cy="461736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bg-BG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Типове бенефициенти</a:t>
            </a: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</a:t>
            </a:r>
          </a:p>
          <a:p>
            <a:pPr lvl="0" algn="ctr"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Съществуващи предприятия на територията на страната (извън секторите на търговия и услуги за мерките с БФП)</a:t>
            </a:r>
          </a:p>
          <a:p>
            <a:pPr marL="171450" lvl="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АУЕР</a:t>
            </a:r>
          </a:p>
          <a:p>
            <a:pPr lvl="0"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411760" y="1484312"/>
            <a:ext cx="6192688" cy="2736776"/>
          </a:xfrm>
          <a:prstGeom prst="roundRect">
            <a:avLst/>
          </a:prstGeom>
          <a:solidFill>
            <a:srgbClr val="C2E4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Примерни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дейности:</a:t>
            </a:r>
          </a:p>
          <a:p>
            <a:pPr algn="ctr">
              <a:defRPr/>
            </a:pPr>
            <a:endParaRPr lang="ru-RU" sz="8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повишаване на енергийната 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ефективност  в предприятията </a:t>
            </a:r>
          </a:p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Институционална 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 </a:t>
            </a:r>
            <a:r>
              <a:rPr lang="ru-RU" sz="16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устойчиво енергийно </a:t>
            </a:r>
            <a:r>
              <a:rPr lang="ru-RU" sz="16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развитие</a:t>
            </a:r>
          </a:p>
        </p:txBody>
      </p:sp>
      <p:sp>
        <p:nvSpPr>
          <p:cNvPr id="11" name="Oval 10"/>
          <p:cNvSpPr/>
          <p:nvPr/>
        </p:nvSpPr>
        <p:spPr>
          <a:xfrm>
            <a:off x="7020272" y="1210519"/>
            <a:ext cx="1714500" cy="115212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600"/>
              </a:spcBef>
              <a:defRPr/>
            </a:pPr>
            <a:r>
              <a:rPr lang="bg-BG" sz="1700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Бюджет: </a:t>
            </a:r>
          </a:p>
          <a:p>
            <a:pPr algn="ctr">
              <a:spcBef>
                <a:spcPts val="600"/>
              </a:spcBef>
              <a:defRPr/>
            </a:pP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274 млн. евро</a:t>
            </a:r>
            <a:endParaRPr lang="bg-BG" sz="1600" b="1" i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-74118" y="6127"/>
            <a:ext cx="914400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defTabSz="912813" eaLnBrk="0" hangingPunct="0">
              <a:lnSpc>
                <a:spcPct val="90000"/>
              </a:lnSpc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Инвестиционен приоритет </a:t>
            </a:r>
            <a:r>
              <a:rPr lang="en-US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.1:</a:t>
            </a:r>
            <a:b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Енергийни технологии и енергийна ефективност</a:t>
            </a:r>
          </a:p>
        </p:txBody>
      </p:sp>
      <p:sp>
        <p:nvSpPr>
          <p:cNvPr id="10" name="Rectangle 9"/>
          <p:cNvSpPr/>
          <p:nvPr/>
        </p:nvSpPr>
        <p:spPr>
          <a:xfrm>
            <a:off x="2411760" y="4365104"/>
            <a:ext cx="6120680" cy="17365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Финансови инструменти:</a:t>
            </a:r>
          </a:p>
          <a:p>
            <a:pPr lvl="0" algn="ctr">
              <a:defRPr/>
            </a:pPr>
            <a:endParaRPr lang="bg-BG" sz="14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Дългов инструмент 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мерки за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sz="14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- </a:t>
            </a:r>
            <a:r>
              <a:rPr lang="bg-BG" sz="14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40 </a:t>
            </a:r>
            <a:r>
              <a:rPr lang="bg-BG" sz="14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млн. евро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lvl="0"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1687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3" y="1857375"/>
            <a:ext cx="1873127" cy="423592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Типове бенефициенти:</a:t>
            </a:r>
          </a:p>
          <a:p>
            <a:pPr algn="ctr"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МСП от преработващата промишленост</a:t>
            </a:r>
          </a:p>
          <a:p>
            <a:pPr algn="ctr"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67743" y="1857375"/>
            <a:ext cx="5544345" cy="2500313"/>
          </a:xfrm>
          <a:prstGeom prst="roundRect">
            <a:avLst/>
          </a:prstGeom>
          <a:solidFill>
            <a:srgbClr val="C2E4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Примерни </a:t>
            </a:r>
            <a:r>
              <a:rPr lang="ru-RU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дейности:</a:t>
            </a:r>
          </a:p>
          <a:p>
            <a:pPr marL="171450" indent="-17145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 за пилотни и демонстрационни инициативи</a:t>
            </a:r>
            <a:b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 повишаване ефективното използване на ресурсите в предприятия и/или  групи предприятия</a:t>
            </a:r>
          </a:p>
          <a:p>
            <a:pPr algn="ctr">
              <a:spcBef>
                <a:spcPts val="1800"/>
              </a:spcBef>
              <a:defRPr/>
            </a:pPr>
            <a:r>
              <a:rPr lang="ru-RU" sz="16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Секторен </a:t>
            </a:r>
            <a:r>
              <a:rPr lang="ru-RU" sz="16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подход – МСП от преработващата промишленост</a:t>
            </a:r>
            <a:endParaRPr lang="bg-BG" sz="1600" b="1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092280" y="1508575"/>
            <a:ext cx="1714500" cy="128587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anchor="ctr"/>
          <a:lstStyle/>
          <a:p>
            <a:pPr algn="ctr">
              <a:spcBef>
                <a:spcPts val="600"/>
              </a:spcBef>
              <a:defRPr/>
            </a:pPr>
            <a:r>
              <a:rPr lang="bg-BG" sz="1700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Бюджет:</a:t>
            </a:r>
          </a:p>
          <a:p>
            <a:pPr algn="ctr">
              <a:spcBef>
                <a:spcPts val="600"/>
              </a:spcBef>
              <a:defRPr/>
            </a:pPr>
            <a:r>
              <a:rPr lang="bg-BG" sz="1600" b="1" i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36.6 млн. евро</a:t>
            </a:r>
            <a:endParaRPr lang="bg-BG" sz="1600" b="1" i="1" dirty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683568" y="1270000"/>
            <a:ext cx="6192688" cy="428625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bg-BG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ХОРИЗОНТАЛЕН </a:t>
            </a:r>
            <a:r>
              <a:rPr lang="bg-BG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ПРИНЦИП</a:t>
            </a:r>
            <a:endParaRPr lang="bg-BG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0" y="0"/>
            <a:ext cx="9144000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defTabSz="912813" eaLnBrk="0" hangingPunct="0">
              <a:lnSpc>
                <a:spcPct val="90000"/>
              </a:lnSpc>
              <a:buClr>
                <a:schemeClr val="accent6">
                  <a:lumMod val="75000"/>
                </a:schemeClr>
              </a:buClr>
              <a:buSzPct val="128000"/>
              <a:defRPr/>
            </a:pP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Инвестиционен приоритет </a:t>
            </a:r>
            <a:r>
              <a:rPr lang="en-US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.2:</a:t>
            </a:r>
            <a:b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600" b="1" i="1" dirty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Ресурсна ефективност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67743" y="4509120"/>
            <a:ext cx="5544345" cy="15841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bg-BG" sz="16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Финансови инструменти:</a:t>
            </a:r>
          </a:p>
          <a:p>
            <a:pPr algn="ctr"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171450" lvl="0" indent="-17145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 ИП </a:t>
            </a:r>
            <a:r>
              <a:rPr lang="bg-BG" sz="14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3.2 „Ресурсна </a:t>
            </a:r>
            <a:r>
              <a:rPr lang="bg-BG" sz="1400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ефективност“ не се предвижда използването на финансови инструменти</a:t>
            </a:r>
            <a:endParaRPr lang="bg-BG" sz="14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bg-BG" sz="1600" b="1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>
              <a:defRPr/>
            </a:pPr>
            <a:endParaRPr lang="bg-BG" sz="16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9927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 anchor="ctr"/>
          <a:lstStyle/>
          <a:p>
            <a:pPr marL="0" indent="0" algn="ctr">
              <a:buNone/>
              <a:defRPr/>
            </a:pPr>
            <a:r>
              <a:rPr lang="bg-BG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Предстоящи за обявяване процедури през 2015 г.</a:t>
            </a:r>
            <a:endParaRPr lang="bg-BG" sz="2600" b="1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3"/>
          </p:nvPr>
        </p:nvSpPr>
        <p:spPr bwMode="auto">
          <a:xfrm>
            <a:off x="468313" y="1341438"/>
            <a:ext cx="8351837" cy="352772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0" indent="0">
              <a:buFontTx/>
              <a:buNone/>
              <a:defRPr/>
            </a:pPr>
            <a:endParaRPr lang="bg-BG" sz="1600" dirty="0" smtClean="0"/>
          </a:p>
          <a:p>
            <a:pPr marL="0" indent="0">
              <a:buFontTx/>
              <a:buNone/>
              <a:defRPr/>
            </a:pPr>
            <a:endParaRPr lang="bg-BG" sz="1600" dirty="0"/>
          </a:p>
          <a:p>
            <a:pPr marL="180975" lvl="0" indent="0">
              <a:lnSpc>
                <a:spcPct val="150000"/>
              </a:lnSpc>
              <a:spcBef>
                <a:spcPct val="0"/>
              </a:spcBef>
              <a:buClr>
                <a:srgbClr val="F14124">
                  <a:lumMod val="75000"/>
                </a:srgbClr>
              </a:buClr>
              <a:buNone/>
              <a:defRPr/>
            </a:pPr>
            <a:endParaRPr lang="bg-BG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201816" y="2123013"/>
            <a:ext cx="2520975" cy="1008112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1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2722791" y="1268760"/>
            <a:ext cx="6169689" cy="2520280"/>
            <a:chOff x="432055" y="139323"/>
            <a:chExt cx="1798755" cy="1778760"/>
          </a:xfrm>
        </p:grpSpPr>
        <p:sp>
          <p:nvSpPr>
            <p:cNvPr id="6" name="Rounded Rectangle 5"/>
            <p:cNvSpPr/>
            <p:nvPr/>
          </p:nvSpPr>
          <p:spPr>
            <a:xfrm>
              <a:off x="432055" y="139323"/>
              <a:ext cx="1798755" cy="1778760"/>
            </a:xfrm>
            <a:prstGeom prst="roundRect">
              <a:avLst/>
            </a:prstGeom>
            <a:solidFill>
              <a:srgbClr val="AAAAAA">
                <a:lumMod val="40000"/>
                <a:lumOff val="60000"/>
              </a:srgbClr>
            </a:solidFill>
            <a:ln>
              <a:solidFill>
                <a:srgbClr val="FFDCAA">
                  <a:lumMod val="50000"/>
                </a:srgbClr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</p:sp>
        <p:sp>
          <p:nvSpPr>
            <p:cNvPr id="7" name="Rounded Rectangle 4"/>
            <p:cNvSpPr>
              <a:spLocks noChangeArrowheads="1"/>
            </p:cNvSpPr>
            <p:nvPr/>
          </p:nvSpPr>
          <p:spPr bwMode="auto">
            <a:xfrm>
              <a:off x="463546" y="226155"/>
              <a:ext cx="1767264" cy="1605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53340" tIns="26670" rIns="53340" bIns="26670" anchor="ctr"/>
            <a:lstStyle>
              <a:lvl1pPr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223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223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4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„</a:t>
              </a:r>
              <a:r>
                <a:rPr lang="ru-RU" altLang="en-US" sz="12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Подкрепа за </a:t>
              </a:r>
              <a:r>
                <a:rPr lang="ru-RU" altLang="en-US" sz="12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иновации</a:t>
              </a:r>
              <a:r>
                <a:rPr lang="ru-RU" altLang="en-US" sz="1200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в </a:t>
              </a:r>
              <a:r>
                <a:rPr lang="ru-RU" altLang="en-US" sz="1200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предприятията</a:t>
              </a:r>
              <a:r>
                <a:rPr lang="ru-RU" altLang="en-US" sz="1200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“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Бюджет на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процедурата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-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40 млн. евро; 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кандидати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МСП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големи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;</a:t>
              </a:r>
            </a:p>
            <a:p>
              <a:pPr defTabSz="914400"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Минимален и максимален размер на </a:t>
              </a:r>
              <a:r>
                <a:rPr lang="ru-RU" altLang="en-US" sz="1200" b="1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помощта</a:t>
              </a:r>
              <a:r>
                <a:rPr lang="ru-RU" altLang="en-US" sz="1200" b="1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: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100 0000 – 1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500 </a:t>
              </a:r>
              <a:r>
                <a:rPr lang="ru-RU" altLang="en-US" sz="1200" i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0000 </a:t>
              </a:r>
              <a:r>
                <a:rPr lang="ru-RU" altLang="en-US" sz="1200" i="1" dirty="0" err="1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лв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.</a:t>
              </a:r>
              <a:endParaRPr lang="ru-RU" altLang="en-US" sz="1200" b="1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endParaRP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Допустими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b="1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инвестиционни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и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разходи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за услуги;</a:t>
              </a:r>
            </a:p>
            <a:p>
              <a:pPr eaLnBrk="1" hangingPunct="1">
                <a:lnSpc>
                  <a:spcPct val="90000"/>
                </a:lnSpc>
                <a:spcAft>
                  <a:spcPct val="35000"/>
                </a:spcAft>
                <a:tabLst>
                  <a:tab pos="0" algn="l"/>
                </a:tabLst>
              </a:pPr>
              <a:r>
                <a:rPr lang="ru-RU" altLang="en-US" sz="1200" b="1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Индикативен срок на обявяване 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ru-RU" altLang="en-US" sz="1200" i="1" dirty="0" err="1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септември</a:t>
              </a:r>
              <a:r>
                <a:rPr lang="ru-RU" altLang="en-US" sz="1200" i="1" dirty="0" smtClean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2015 г.</a:t>
              </a:r>
            </a:p>
          </p:txBody>
        </p:sp>
      </p:grpSp>
      <p:sp>
        <p:nvSpPr>
          <p:cNvPr id="17" name="Rounded Rectangle 4"/>
          <p:cNvSpPr>
            <a:spLocks noChangeArrowheads="1"/>
          </p:cNvSpPr>
          <p:nvPr/>
        </p:nvSpPr>
        <p:spPr bwMode="auto">
          <a:xfrm>
            <a:off x="2722791" y="2060848"/>
            <a:ext cx="5009302" cy="8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340" tIns="26670" rIns="53340" bIns="26670" anchor="ctr"/>
          <a:lstStyle>
            <a:lvl1pPr defTabSz="6223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6223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6223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6223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6223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622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</a:pP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228738" y="4862524"/>
            <a:ext cx="2673375" cy="1021384"/>
          </a:xfrm>
          <a:prstGeom prst="rightArrow">
            <a:avLst>
              <a:gd name="adj1" fmla="val 75000"/>
              <a:gd name="adj2" fmla="val 50000"/>
            </a:avLst>
          </a:prstGeom>
          <a:gradFill rotWithShape="1">
            <a:gsLst>
              <a:gs pos="0">
                <a:srgbClr val="3497AE">
                  <a:tint val="50000"/>
                  <a:satMod val="300000"/>
                </a:srgbClr>
              </a:gs>
              <a:gs pos="35000">
                <a:srgbClr val="3497AE">
                  <a:tint val="37000"/>
                  <a:satMod val="300000"/>
                </a:srgbClr>
              </a:gs>
              <a:gs pos="100000">
                <a:srgbClr val="3497AE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3497AE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bg-BG" altLang="en-US" sz="1600" kern="0" dirty="0" smtClean="0">
              <a:solidFill>
                <a:srgbClr val="00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bg-BG" altLang="en-US" sz="1600" i="1" kern="0" dirty="0" smtClean="0">
                <a:solidFill>
                  <a:srgbClr val="050595"/>
                </a:solidFill>
                <a:latin typeface="Tahoma" pitchFamily="34" charset="0"/>
                <a:cs typeface="Tahoma" pitchFamily="34" charset="0"/>
              </a:rPr>
              <a:t>Приоритетна ос 3</a:t>
            </a:r>
            <a:endParaRPr lang="en-US" altLang="en-US" sz="1600" i="1" kern="0" dirty="0" smtClean="0">
              <a:solidFill>
                <a:srgbClr val="050595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2825762" y="4077072"/>
            <a:ext cx="6066718" cy="2592288"/>
          </a:xfrm>
          <a:prstGeom prst="roundRect">
            <a:avLst/>
          </a:prstGeom>
          <a:solidFill>
            <a:srgbClr val="AAAAAA">
              <a:lumMod val="40000"/>
              <a:lumOff val="60000"/>
            </a:srgbClr>
          </a:solidFill>
          <a:ln>
            <a:solidFill>
              <a:srgbClr val="FFDCAA">
                <a:lumMod val="50000"/>
              </a:srgbClr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altLang="en-US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„</a:t>
            </a:r>
            <a:r>
              <a:rPr lang="ru-RU" altLang="en-US" sz="12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Енергийна</a:t>
            </a:r>
            <a:r>
              <a:rPr lang="ru-RU" altLang="en-US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ефективност</a:t>
            </a:r>
            <a:r>
              <a:rPr lang="ru-RU" altLang="en-US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в </a:t>
            </a:r>
            <a:r>
              <a:rPr lang="ru-RU" altLang="en-US" sz="1200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предприятията</a:t>
            </a:r>
            <a:r>
              <a:rPr lang="ru-RU" altLang="en-US" sz="12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“</a:t>
            </a:r>
          </a:p>
          <a:p>
            <a:pPr>
              <a:lnSpc>
                <a:spcPct val="15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Бюджет на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50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млн. евро; </a:t>
            </a: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кандидати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МСП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Минимален и максимален размер на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помощта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lang="ru-RU" altLang="en-US" sz="1200" i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 </a:t>
            </a:r>
            <a:r>
              <a:rPr lang="ru-RU" altLang="en-US" sz="1200" i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000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1 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500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0000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лв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Допустими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b="1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altLang="en-US" sz="1200" i="1" dirty="0" err="1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инвестиционни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;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СМР;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за услуги.</a:t>
            </a:r>
            <a:endParaRPr lang="ru-RU" altLang="en-US" sz="1200" i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>
              <a:lnSpc>
                <a:spcPct val="90000"/>
              </a:lnSpc>
              <a:spcAft>
                <a:spcPct val="35000"/>
              </a:spcAft>
              <a:tabLst>
                <a:tab pos="0" algn="l"/>
              </a:tabLst>
            </a:pPr>
            <a:r>
              <a:rPr lang="ru-RU" altLang="en-US" sz="1200" b="1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Индикативен срок на обявяване: </a:t>
            </a:r>
            <a:r>
              <a:rPr lang="ru-RU" altLang="en-US" sz="1200" i="1" dirty="0" err="1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декември</a:t>
            </a: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altLang="en-US" sz="1200" i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2015 г.</a:t>
            </a:r>
          </a:p>
          <a:p>
            <a:pPr marL="180975" indent="-180975">
              <a:buFontTx/>
              <a:buChar char="-"/>
            </a:pPr>
            <a:r>
              <a:rPr lang="ru-RU" altLang="en-US" sz="1200" i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285750" indent="-285750">
              <a:buFontTx/>
              <a:buChar char="-"/>
            </a:pPr>
            <a:endParaRPr lang="ru-RU" altLang="en-US" sz="1000" dirty="0" smtClean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marL="285750" indent="-285750">
              <a:buFontTx/>
              <a:buChar char="-"/>
            </a:pPr>
            <a:endParaRPr lang="ru-RU" altLang="en-US" sz="14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2017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4DDAA-69BB-4BC9-A64E-D633361939AD}" type="slidenum">
              <a:rPr lang="bg-BG" smtClean="0"/>
              <a:pPr/>
              <a:t>9</a:t>
            </a:fld>
            <a:endParaRPr lang="bg-BG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08912" cy="11430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ПРОЦЕДУРА</a:t>
            </a:r>
            <a:b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bg-BG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“ПОДОБРЯВАНЕ НА ПРОИЗВОДСТВЕНИЯ КАПАЦИТЕТ В МСП</a:t>
            </a:r>
            <a:r>
              <a:rPr lang="bg-BG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</a:t>
            </a:r>
            <a:r>
              <a:rPr lang="bg-BG" sz="2000" b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(1/4)</a:t>
            </a:r>
            <a:endParaRPr lang="bg-BG" sz="20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3568" y="1556792"/>
            <a:ext cx="7920880" cy="4536504"/>
          </a:xfrm>
        </p:spPr>
        <p:txBody>
          <a:bodyPr>
            <a:normAutofit/>
          </a:bodyPr>
          <a:lstStyle/>
          <a:p>
            <a:pPr marL="180975" lvl="0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Цел 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 процедура</a:t>
            </a:r>
            <a:r>
              <a:rPr lang="bg-BG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та: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предоставяне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инвестиционна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подкрепа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българските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МСП за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производствените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процеси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повишаване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производствения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капацитет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засилване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експортния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потенциал. </a:t>
            </a:r>
            <a:endParaRPr lang="ru-RU" sz="18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ru-RU" sz="1800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80975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ru-RU" sz="18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Очаквани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резултати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конкурентоспособността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пазарното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присъствие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българските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МСП - чрез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внедрени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технологии за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подобряване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производствения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процес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намаляване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производствените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разходи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и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съответно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повишаване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на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добавената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sz="1800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стойност</a:t>
            </a:r>
            <a:r>
              <a:rPr lang="ru-RU" sz="1800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.</a:t>
            </a:r>
          </a:p>
          <a:p>
            <a:pPr marL="180975" lvl="0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endParaRPr lang="en-US" sz="1600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180975" lvl="0" indent="-180975" fontAlgn="base"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lang="bg-BG" sz="16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bg-BG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О</a:t>
            </a:r>
            <a:r>
              <a:rPr lang="ru-RU" sz="18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бщ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 бюджет на </a:t>
            </a:r>
            <a:r>
              <a:rPr lang="ru-RU" sz="1800" b="1" dirty="0" err="1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процедурата</a:t>
            </a:r>
            <a:r>
              <a:rPr lang="ru-RU" sz="1800" b="1" dirty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: 150 000 000 евро</a:t>
            </a:r>
            <a:r>
              <a:rPr lang="en-US" sz="1800" b="1" dirty="0" smtClean="0">
                <a:solidFill>
                  <a:srgbClr val="040470"/>
                </a:solidFill>
                <a:latin typeface="Tahoma" pitchFamily="34" charset="0"/>
                <a:cs typeface="Tahoma" pitchFamily="34" charset="0"/>
              </a:rPr>
              <a:t>.</a:t>
            </a:r>
            <a:endParaRPr lang="bg-BG" sz="1800" b="1" dirty="0" smtClean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  <a:p>
            <a:pPr marL="0" lvl="0" indent="0" fontAlgn="base">
              <a:spcBef>
                <a:spcPts val="0"/>
              </a:spcBef>
              <a:spcAft>
                <a:spcPts val="600"/>
              </a:spcAft>
              <a:buClrTx/>
              <a:buSzTx/>
              <a:buNone/>
              <a:defRPr/>
            </a:pPr>
            <a:endParaRPr lang="bg-BG" sz="1800" b="1" dirty="0">
              <a:solidFill>
                <a:srgbClr val="04047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47131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Ppt0000003">
  <a:themeElements>
    <a:clrScheme name="Ppt0000003 1">
      <a:dk1>
        <a:srgbClr val="050595"/>
      </a:dk1>
      <a:lt1>
        <a:srgbClr val="FFFFFF"/>
      </a:lt1>
      <a:dk2>
        <a:srgbClr val="000000"/>
      </a:dk2>
      <a:lt2>
        <a:srgbClr val="FFFF99"/>
      </a:lt2>
      <a:accent1>
        <a:srgbClr val="FFC000"/>
      </a:accent1>
      <a:accent2>
        <a:srgbClr val="3497AE"/>
      </a:accent2>
      <a:accent3>
        <a:srgbClr val="AAAAAA"/>
      </a:accent3>
      <a:accent4>
        <a:srgbClr val="DADADA"/>
      </a:accent4>
      <a:accent5>
        <a:srgbClr val="FFDCAA"/>
      </a:accent5>
      <a:accent6>
        <a:srgbClr val="2E889D"/>
      </a:accent6>
      <a:hlink>
        <a:srgbClr val="F3EB4F"/>
      </a:hlink>
      <a:folHlink>
        <a:srgbClr val="7DDDFF"/>
      </a:folHlink>
    </a:clrScheme>
    <a:fontScheme name="Ppt0000003">
      <a:majorFont>
        <a:latin typeface="Calibri"/>
        <a:ea typeface=""/>
        <a:cs typeface="Arial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pt0000003 1">
        <a:dk1>
          <a:srgbClr val="050595"/>
        </a:dk1>
        <a:lt1>
          <a:srgbClr val="FFFFFF"/>
        </a:lt1>
        <a:dk2>
          <a:srgbClr val="000000"/>
        </a:dk2>
        <a:lt2>
          <a:srgbClr val="FFFF99"/>
        </a:lt2>
        <a:accent1>
          <a:srgbClr val="FFC000"/>
        </a:accent1>
        <a:accent2>
          <a:srgbClr val="3497AE"/>
        </a:accent2>
        <a:accent3>
          <a:srgbClr val="AAAAAA"/>
        </a:accent3>
        <a:accent4>
          <a:srgbClr val="DADADA"/>
        </a:accent4>
        <a:accent5>
          <a:srgbClr val="FFDCAA"/>
        </a:accent5>
        <a:accent6>
          <a:srgbClr val="2E889D"/>
        </a:accent6>
        <a:hlink>
          <a:srgbClr val="F3EB4F"/>
        </a:hlink>
        <a:folHlink>
          <a:srgbClr val="7DDD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3_OPIK-Portrait_Transperant_14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6273</TotalTime>
  <Words>1168</Words>
  <Application>Microsoft Office PowerPoint</Application>
  <PresentationFormat>On-screen Show (4:3)</PresentationFormat>
  <Paragraphs>169</Paragraphs>
  <Slides>13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Ppt0000003</vt:lpstr>
      <vt:lpstr>OPIK-Portrait_Transperant_14</vt:lpstr>
      <vt:lpstr>1_Slipstream</vt:lpstr>
      <vt:lpstr>2_Slipstream</vt:lpstr>
      <vt:lpstr>1_OPIK-Portrait_Transperant_14</vt:lpstr>
      <vt:lpstr>3_Slipstream</vt:lpstr>
      <vt:lpstr>4_Slipstream</vt:lpstr>
      <vt:lpstr>3_OPIK-Portrait_Transperant_14</vt:lpstr>
      <vt:lpstr>ОПЕРАТИВНА ПРОГРАМА  “ИНОВАЦИИ И КОНКУРЕНТОСПОСОБНОСТ“ 2014-2020 </vt:lpstr>
      <vt:lpstr> Приоритетни оси и инвестиционни приоритети на ОПИК 2014-2020</vt:lpstr>
      <vt:lpstr>PowerPoint Presentation</vt:lpstr>
      <vt:lpstr>Инвестиционен приоритет 2.1: Достъп до финансиране в подкрепа на предприемачеството</vt:lpstr>
      <vt:lpstr>Инвестиционен приоритет 2.2:  Капацитет за растеж на МСП </vt:lpstr>
      <vt:lpstr>PowerPoint Presentation</vt:lpstr>
      <vt:lpstr>PowerPoint Presentation</vt:lpstr>
      <vt:lpstr>Предстоящи за обявяване процедури през 2015 г.</vt:lpstr>
      <vt:lpstr>ПРОЦЕДУРА “ПОДОБРЯВАНЕ НА ПРОИЗВОДСТВЕНИЯ КАПАЦИТЕТ В МСП“ (1/4)</vt:lpstr>
      <vt:lpstr>ПРОЦЕДУРА “ПОДОБРЯВАНЕ НА ПРОИЗВОДСТВЕНИЯ КАПАЦИТЕТ В МСП“(2/4)</vt:lpstr>
      <vt:lpstr>ПРОЦЕДУРА “ПОДОБРЯВАНЕ НА ПРОИЗВОДСТВЕНИЯ КАПАЦИТЕТ В МСП“ (3/4)</vt:lpstr>
      <vt:lpstr>ПРОЦЕДУРА “ПОДОБРЯВАНЕ НА ПРОИЗВОДСТВЕНИЯ КАПАЦИТЕТ В МСП“ (4/4)</vt:lpstr>
      <vt:lpstr>PowerPoint Presentation</vt:lpstr>
    </vt:vector>
  </TitlesOfParts>
  <Company>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DM</dc:creator>
  <cp:lastModifiedBy>MEET</cp:lastModifiedBy>
  <cp:revision>1312</cp:revision>
  <cp:lastPrinted>2015-03-11T09:04:39Z</cp:lastPrinted>
  <dcterms:created xsi:type="dcterms:W3CDTF">2011-06-13T12:15:19Z</dcterms:created>
  <dcterms:modified xsi:type="dcterms:W3CDTF">2015-04-17T13:23:22Z</dcterms:modified>
</cp:coreProperties>
</file>