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6"/>
  </p:notesMasterIdLst>
  <p:sldIdLst>
    <p:sldId id="256" r:id="rId2"/>
    <p:sldId id="273" r:id="rId3"/>
    <p:sldId id="274" r:id="rId4"/>
    <p:sldId id="275" r:id="rId5"/>
    <p:sldId id="276" r:id="rId6"/>
    <p:sldId id="259" r:id="rId7"/>
    <p:sldId id="260" r:id="rId8"/>
    <p:sldId id="257" r:id="rId9"/>
    <p:sldId id="264" r:id="rId10"/>
    <p:sldId id="289" r:id="rId11"/>
    <p:sldId id="266" r:id="rId12"/>
    <p:sldId id="265" r:id="rId13"/>
    <p:sldId id="277" r:id="rId14"/>
    <p:sldId id="278" r:id="rId15"/>
    <p:sldId id="280" r:id="rId16"/>
    <p:sldId id="283" r:id="rId17"/>
    <p:sldId id="290" r:id="rId18"/>
    <p:sldId id="284" r:id="rId19"/>
    <p:sldId id="285" r:id="rId20"/>
    <p:sldId id="286" r:id="rId21"/>
    <p:sldId id="269" r:id="rId22"/>
    <p:sldId id="287" r:id="rId23"/>
    <p:sldId id="288" r:id="rId24"/>
    <p:sldId id="271" r:id="rId25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FF66CC"/>
    <a:srgbClr val="2B67AF"/>
    <a:srgbClr val="E20000"/>
    <a:srgbClr val="BCCDE6"/>
    <a:srgbClr val="0065B0"/>
    <a:srgbClr val="EE00B0"/>
    <a:srgbClr val="FF8409"/>
    <a:srgbClr val="D2009B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961" autoAdjust="0"/>
  </p:normalViewPr>
  <p:slideViewPr>
    <p:cSldViewPr>
      <p:cViewPr>
        <p:scale>
          <a:sx n="93" d="100"/>
          <a:sy n="93" d="100"/>
        </p:scale>
        <p:origin x="-131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C217DC-B60E-4DA5-8E74-C3E0E85EE17C}" type="datetimeFigureOut">
              <a:rPr lang="bg-BG" smtClean="0"/>
              <a:t>20.4.2015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AD7B80-7787-4BC2-9033-68D83623C0E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71045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D7B80-7787-4BC2-9033-68D83623C0ED}" type="slidenum">
              <a:rPr lang="bg-BG" smtClean="0"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33365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400827" algn="l"/>
                <a:tab pos="801654" algn="l"/>
                <a:tab pos="1202482" algn="l"/>
                <a:tab pos="1603309" algn="l"/>
                <a:tab pos="2004136" algn="l"/>
                <a:tab pos="2404963" algn="l"/>
                <a:tab pos="2805791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eaLnBrk="0">
              <a:tabLst>
                <a:tab pos="400827" algn="l"/>
                <a:tab pos="801654" algn="l"/>
                <a:tab pos="1202482" algn="l"/>
                <a:tab pos="1603309" algn="l"/>
                <a:tab pos="2004136" algn="l"/>
                <a:tab pos="2404963" algn="l"/>
                <a:tab pos="2805791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eaLnBrk="0">
              <a:tabLst>
                <a:tab pos="400827" algn="l"/>
                <a:tab pos="801654" algn="l"/>
                <a:tab pos="1202482" algn="l"/>
                <a:tab pos="1603309" algn="l"/>
                <a:tab pos="2004136" algn="l"/>
                <a:tab pos="2404963" algn="l"/>
                <a:tab pos="2805791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eaLnBrk="0">
              <a:tabLst>
                <a:tab pos="400827" algn="l"/>
                <a:tab pos="801654" algn="l"/>
                <a:tab pos="1202482" algn="l"/>
                <a:tab pos="1603309" algn="l"/>
                <a:tab pos="2004136" algn="l"/>
                <a:tab pos="2404963" algn="l"/>
                <a:tab pos="2805791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eaLnBrk="0">
              <a:tabLst>
                <a:tab pos="400827" algn="l"/>
                <a:tab pos="801654" algn="l"/>
                <a:tab pos="1202482" algn="l"/>
                <a:tab pos="1603309" algn="l"/>
                <a:tab pos="2004136" algn="l"/>
                <a:tab pos="2404963" algn="l"/>
                <a:tab pos="2805791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204550" indent="-200414" defTabSz="400827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400827" algn="l"/>
                <a:tab pos="801654" algn="l"/>
                <a:tab pos="1202482" algn="l"/>
                <a:tab pos="1603309" algn="l"/>
                <a:tab pos="2004136" algn="l"/>
                <a:tab pos="2404963" algn="l"/>
                <a:tab pos="2805791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605377" indent="-200414" defTabSz="400827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400827" algn="l"/>
                <a:tab pos="801654" algn="l"/>
                <a:tab pos="1202482" algn="l"/>
                <a:tab pos="1603309" algn="l"/>
                <a:tab pos="2004136" algn="l"/>
                <a:tab pos="2404963" algn="l"/>
                <a:tab pos="2805791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006204" indent="-200414" defTabSz="400827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400827" algn="l"/>
                <a:tab pos="801654" algn="l"/>
                <a:tab pos="1202482" algn="l"/>
                <a:tab pos="1603309" algn="l"/>
                <a:tab pos="2004136" algn="l"/>
                <a:tab pos="2404963" algn="l"/>
                <a:tab pos="2805791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407032" indent="-200414" defTabSz="400827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400827" algn="l"/>
                <a:tab pos="801654" algn="l"/>
                <a:tab pos="1202482" algn="l"/>
                <a:tab pos="1603309" algn="l"/>
                <a:tab pos="2004136" algn="l"/>
                <a:tab pos="2404963" algn="l"/>
                <a:tab pos="2805791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>
              <a:buFont typeface="Times New Roman" pitchFamily="18" charset="0"/>
              <a:buNone/>
            </a:pPr>
            <a:fld id="{9A9C3F89-D661-4DE8-855E-6755602EE932}" type="slidenum">
              <a:rPr lang="en-US" altLang="bg-BG" smtClean="0">
                <a:solidFill>
                  <a:srgbClr val="000000"/>
                </a:solidFill>
                <a:latin typeface="Times New Roman" pitchFamily="18" charset="0"/>
              </a:rPr>
              <a:pPr eaLnBrk="1">
                <a:buFont typeface="Times New Roman" pitchFamily="18" charset="0"/>
                <a:buNone/>
              </a:pPr>
              <a:t>14</a:t>
            </a:fld>
            <a:endParaRPr lang="en-US" altLang="bg-BG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52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3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82" y="4715723"/>
            <a:ext cx="5438711" cy="4468069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bg-BG" altLang="bg-BG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AD7B80-7787-4BC2-9033-68D83623C0ED}" type="slidenum">
              <a:rPr lang="bg-BG" smtClean="0"/>
              <a:t>23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84451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274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057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61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390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453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240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015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010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0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398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927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048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ec.europa.eu/research/participants/portal/desktop/en/opportunities/h2020/calls/h2020-msca-rise-2015.html" TargetMode="External"/><Relationship Id="rId2" Type="http://schemas.openxmlformats.org/officeDocument/2006/relationships/hyperlink" Target="https://ec.europa.eu/research/participants/portal4/desktop/en/opportunities/h2020/calls/h2020-msca-if-2015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6.jpeg"/><Relationship Id="rId4" Type="http://schemas.openxmlformats.org/officeDocument/2006/relationships/hyperlink" Target="https://ec.europa.eu/research/participants/portal4/desktop/en/opportunities/h2020/calls/h2020-msca-cofund-2015.html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hyperlink" Target="http://ec.europa.eu/programmes/horizon2020/en" TargetMode="External"/><Relationship Id="rId7" Type="http://schemas.openxmlformats.org/officeDocument/2006/relationships/hyperlink" Target="http://ec.europa.eu/rea" TargetMode="External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ec.europa.eu/msca" TargetMode="External"/><Relationship Id="rId5" Type="http://schemas.openxmlformats.org/officeDocument/2006/relationships/hyperlink" Target="http://horizon2020.mon.bg/" TargetMode="External"/><Relationship Id="rId4" Type="http://schemas.openxmlformats.org/officeDocument/2006/relationships/hyperlink" Target="http://ec.europa.eu/research/participants/portal/desktop/en/home.html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mailto:koseva@polymer.bas.b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hyperlink" Target="http://www.iprhelpdesk.eu/" TargetMode="External"/><Relationship Id="rId4" Type="http://schemas.openxmlformats.org/officeDocument/2006/relationships/hyperlink" Target="http://ec.europa.eu/research/enquiries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 smtClean="0"/>
              <a:t>на </a:t>
            </a:r>
          </a:p>
          <a:p>
            <a:r>
              <a:rPr lang="bg-BG" dirty="0" smtClean="0"/>
              <a:t>програмата</a:t>
            </a:r>
            <a:endParaRPr lang="bg-BG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36" y="319"/>
            <a:ext cx="9189475" cy="1190343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50" y="6592530"/>
            <a:ext cx="9168581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228600" y="2362200"/>
            <a:ext cx="9178414" cy="816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304800" y="2503634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bg-BG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Тема:</a:t>
            </a:r>
            <a:endParaRPr lang="en-US" sz="440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09600" y="3454351"/>
            <a:ext cx="79248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bg-BG" sz="4000" b="1" dirty="0" smtClean="0">
                <a:ln w="18415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ОСНОВНИ ПРИОРИТЕТИ</a:t>
            </a:r>
            <a:endParaRPr lang="en-US" sz="4000" b="1" cap="none" spc="0" dirty="0">
              <a:ln w="18415" cmpd="sng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86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Training\November 20-21,20 13\Toni\All-ver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19050"/>
            <a:ext cx="9144000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5876" y="924760"/>
            <a:ext cx="9128124" cy="5620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0147" tIns="40074" rIns="80147" bIns="40074">
            <a:spAutoFit/>
          </a:bodyPr>
          <a:lstStyle>
            <a:lvl1pPr marL="450850" indent="-450850" defTabSz="449263">
              <a:defRPr sz="2400">
                <a:solidFill>
                  <a:srgbClr val="0F5494"/>
                </a:solidFill>
                <a:latin typeface="Tahoma" pitchFamily="34" charset="0"/>
                <a:ea typeface="ＭＳ Ｐゴシック" pitchFamily="34" charset="-128"/>
              </a:defRPr>
            </a:lvl1pPr>
            <a:lvl2pPr marL="742950" indent="-285750" defTabSz="449263">
              <a:defRPr sz="2400">
                <a:solidFill>
                  <a:srgbClr val="0F5494"/>
                </a:solidFill>
                <a:latin typeface="Tahoma" pitchFamily="34" charset="0"/>
                <a:ea typeface="ＭＳ Ｐゴシック" pitchFamily="34" charset="-128"/>
              </a:defRPr>
            </a:lvl2pPr>
            <a:lvl3pPr marL="1143000" indent="-228600" defTabSz="449263">
              <a:defRPr sz="2400">
                <a:solidFill>
                  <a:srgbClr val="0F5494"/>
                </a:solidFill>
                <a:latin typeface="Tahoma" pitchFamily="34" charset="0"/>
                <a:ea typeface="ＭＳ Ｐゴシック" pitchFamily="34" charset="-128"/>
              </a:defRPr>
            </a:lvl3pPr>
            <a:lvl4pPr marL="1600200" indent="-228600" defTabSz="449263">
              <a:defRPr sz="2400">
                <a:solidFill>
                  <a:srgbClr val="0F5494"/>
                </a:solidFill>
                <a:latin typeface="Tahoma" pitchFamily="34" charset="0"/>
                <a:ea typeface="ＭＳ Ｐゴシック" pitchFamily="34" charset="-128"/>
              </a:defRPr>
            </a:lvl4pPr>
            <a:lvl5pPr marL="2057400" indent="-228600" defTabSz="449263">
              <a:defRPr sz="2400">
                <a:solidFill>
                  <a:srgbClr val="0F5494"/>
                </a:solidFill>
                <a:latin typeface="Tahoma" pitchFamily="34" charset="0"/>
                <a:ea typeface="ＭＳ Ｐゴシック" pitchFamily="34" charset="-128"/>
              </a:defRPr>
            </a:lvl5pPr>
            <a:lvl6pPr marL="2514600" indent="-228600" algn="ctr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F5494"/>
                </a:solidFill>
                <a:latin typeface="Tahoma" pitchFamily="34" charset="0"/>
                <a:ea typeface="ＭＳ Ｐゴシック" pitchFamily="34" charset="-128"/>
              </a:defRPr>
            </a:lvl6pPr>
            <a:lvl7pPr marL="2971800" indent="-228600" algn="ctr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F5494"/>
                </a:solidFill>
                <a:latin typeface="Tahoma" pitchFamily="34" charset="0"/>
                <a:ea typeface="ＭＳ Ｐゴシック" pitchFamily="34" charset="-128"/>
              </a:defRPr>
            </a:lvl7pPr>
            <a:lvl8pPr marL="3429000" indent="-228600" algn="ctr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F5494"/>
                </a:solidFill>
                <a:latin typeface="Tahoma" pitchFamily="34" charset="0"/>
                <a:ea typeface="ＭＳ Ｐゴシック" pitchFamily="34" charset="-128"/>
              </a:defRPr>
            </a:lvl8pPr>
            <a:lvl9pPr marL="3886200" indent="-228600" algn="ctr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F5494"/>
                </a:solidFill>
                <a:latin typeface="Tahoma" pitchFamily="34" charset="0"/>
                <a:ea typeface="ＭＳ Ｐゴシック" pitchFamily="34" charset="-128"/>
              </a:defRPr>
            </a:lvl9pPr>
          </a:lstStyle>
          <a:p>
            <a:pPr algn="l">
              <a:spcAft>
                <a:spcPts val="1800"/>
              </a:spcAft>
              <a:buClr>
                <a:srgbClr val="008000"/>
              </a:buClr>
              <a:buFont typeface="Wingdings" pitchFamily="2" charset="2"/>
              <a:buChar char="ü"/>
            </a:pPr>
            <a:r>
              <a:rPr lang="en-GB" sz="2200" b="1" dirty="0" smtClean="0">
                <a:solidFill>
                  <a:srgbClr val="0043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Academic sector</a:t>
            </a:r>
            <a:r>
              <a:rPr lang="en-GB" sz="2200" dirty="0" smtClean="0">
                <a:solidFill>
                  <a:srgbClr val="0043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public or private HEI awarding academic degrees, public or private non-profit research organisations, international European interest organisations</a:t>
            </a:r>
          </a:p>
          <a:p>
            <a:pPr algn="l">
              <a:spcAft>
                <a:spcPts val="1800"/>
              </a:spcAft>
              <a:buClr>
                <a:srgbClr val="008000"/>
              </a:buClr>
              <a:buFont typeface="Wingdings" pitchFamily="2" charset="2"/>
              <a:buChar char="ü"/>
            </a:pPr>
            <a:r>
              <a:rPr lang="en-GB" sz="2200" b="1" dirty="0" smtClean="0">
                <a:solidFill>
                  <a:srgbClr val="0043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Non-academic sector</a:t>
            </a:r>
            <a:r>
              <a:rPr lang="en-GB" sz="2200" dirty="0" smtClean="0">
                <a:solidFill>
                  <a:srgbClr val="0043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any socio-economic actor not included in the academic sector definition</a:t>
            </a:r>
          </a:p>
          <a:p>
            <a:pPr algn="l">
              <a:spcAft>
                <a:spcPts val="1800"/>
              </a:spcAft>
              <a:buClr>
                <a:srgbClr val="008000"/>
              </a:buClr>
              <a:buFont typeface="Wingdings" pitchFamily="2" charset="2"/>
              <a:buChar char="ü"/>
            </a:pPr>
            <a:r>
              <a:rPr lang="en-GB" sz="2200" b="1" dirty="0" smtClean="0">
                <a:solidFill>
                  <a:srgbClr val="0043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Beneficiaries</a:t>
            </a:r>
            <a:r>
              <a:rPr lang="en-GB" sz="2200" dirty="0" smtClean="0">
                <a:solidFill>
                  <a:srgbClr val="0043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=&gt; signatories of the grant agreement</a:t>
            </a:r>
          </a:p>
          <a:p>
            <a:pPr algn="l">
              <a:spcAft>
                <a:spcPts val="1800"/>
              </a:spcAft>
              <a:buClr>
                <a:srgbClr val="008000"/>
              </a:buClr>
              <a:buFont typeface="Wingdings" pitchFamily="2" charset="2"/>
              <a:buChar char="ü"/>
            </a:pPr>
            <a:r>
              <a:rPr lang="en-GB" sz="2200" b="1" dirty="0" smtClean="0">
                <a:solidFill>
                  <a:srgbClr val="0043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Partner organisations </a:t>
            </a:r>
            <a:r>
              <a:rPr lang="en-GB" sz="2200" dirty="0" smtClean="0">
                <a:solidFill>
                  <a:srgbClr val="0043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=&gt; not signing the grant agreement</a:t>
            </a:r>
          </a:p>
          <a:p>
            <a:pPr algn="l">
              <a:spcAft>
                <a:spcPts val="1800"/>
              </a:spcAft>
              <a:buClr>
                <a:srgbClr val="008000"/>
              </a:buClr>
              <a:buFont typeface="Wingdings" pitchFamily="2" charset="2"/>
              <a:buChar char="ü"/>
            </a:pPr>
            <a:r>
              <a:rPr lang="en-GB" sz="2200" dirty="0" smtClean="0">
                <a:solidFill>
                  <a:srgbClr val="0043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Categories of researchers: </a:t>
            </a:r>
            <a:r>
              <a:rPr lang="en-GB" sz="2200" b="1" dirty="0" smtClean="0">
                <a:solidFill>
                  <a:srgbClr val="0043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ESR</a:t>
            </a:r>
            <a:r>
              <a:rPr lang="en-GB" sz="2200" dirty="0" smtClean="0">
                <a:solidFill>
                  <a:srgbClr val="0043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GB" sz="2200" b="1" dirty="0" smtClean="0">
                <a:solidFill>
                  <a:srgbClr val="0043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r>
              <a:rPr lang="en-GB" sz="2200" dirty="0" smtClean="0">
                <a:solidFill>
                  <a:srgbClr val="0043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in line with FP7 approach</a:t>
            </a:r>
          </a:p>
          <a:p>
            <a:pPr algn="l">
              <a:spcAft>
                <a:spcPts val="1800"/>
              </a:spcAft>
              <a:buClr>
                <a:srgbClr val="008000"/>
              </a:buClr>
              <a:buFont typeface="Wingdings" pitchFamily="2" charset="2"/>
              <a:buChar char="ü"/>
            </a:pPr>
            <a:r>
              <a:rPr lang="en-GB" sz="2200" b="1" dirty="0" smtClean="0">
                <a:solidFill>
                  <a:srgbClr val="0043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Full time research equivalent </a:t>
            </a:r>
            <a:r>
              <a:rPr lang="en-GB" sz="2200" dirty="0" smtClean="0">
                <a:solidFill>
                  <a:srgbClr val="0043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GB" sz="2200" b="1" dirty="0" smtClean="0">
                <a:solidFill>
                  <a:srgbClr val="0043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mobility</a:t>
            </a:r>
            <a:r>
              <a:rPr lang="en-GB" sz="2200" dirty="0" smtClean="0">
                <a:solidFill>
                  <a:srgbClr val="0043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rule – following FP7 approach</a:t>
            </a:r>
          </a:p>
          <a:p>
            <a:pPr algn="l">
              <a:spcAft>
                <a:spcPts val="1800"/>
              </a:spcAft>
              <a:buClr>
                <a:srgbClr val="008000"/>
              </a:buClr>
              <a:buFont typeface="Wingdings" pitchFamily="2" charset="2"/>
              <a:buChar char="ü"/>
            </a:pPr>
            <a:r>
              <a:rPr lang="en-GB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Staff members </a:t>
            </a:r>
            <a:r>
              <a:rPr lang="en-GB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RISE: researchers, innovators, managers, administrative and technical personnel supporting research and innovation activities of the project</a:t>
            </a:r>
            <a:endParaRPr lang="en-GB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70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-31508" y="0"/>
            <a:ext cx="9168581" cy="6858000"/>
            <a:chOff x="-11062" y="0"/>
            <a:chExt cx="9168581" cy="68580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062" y="0"/>
              <a:ext cx="9168581" cy="6858000"/>
            </a:xfrm>
            <a:prstGeom prst="rect">
              <a:avLst/>
            </a:prstGeom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062" y="0"/>
              <a:ext cx="9168581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062" y="6553200"/>
              <a:ext cx="9168581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-11062" y="325582"/>
            <a:ext cx="9155062" cy="830997"/>
          </a:xfrm>
          <a:prstGeom prst="rect">
            <a:avLst/>
          </a:prstGeom>
          <a:solidFill>
            <a:srgbClr val="0065B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ВИСОКИ ПОСТИЖЕНИЯ В НАУЧНАТА </a:t>
            </a:r>
            <a:r>
              <a:rPr lang="ru-RU" sz="2400" b="1" dirty="0" smtClean="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rPr>
              <a:t>ОБЛАСТ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ПОДПРОГРАМИ 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6200" y="1369874"/>
            <a:ext cx="297093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Arial" pitchFamily="34" charset="0"/>
                <a:cs typeface="Arial" pitchFamily="34" charset="0"/>
              </a:rPr>
              <a:t>Н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ай-талантливите, най-креативните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изследователи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за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извършване на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авангардни </a:t>
            </a:r>
            <a:r>
              <a:rPr lang="bg-BG" b="1" dirty="0" smtClean="0">
                <a:latin typeface="Arial" pitchFamily="34" charset="0"/>
                <a:cs typeface="Arial" pitchFamily="34" charset="0"/>
              </a:rPr>
              <a:t>изследвания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172201" y="1245274"/>
            <a:ext cx="298531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latin typeface="Arial" pitchFamily="34" charset="0"/>
                <a:cs typeface="Arial" pitchFamily="34" charset="0"/>
              </a:rPr>
              <a:t>Съвместни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проучвания за разработването на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нови, рискови проекти, възникващи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области 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r"/>
            <a:r>
              <a:rPr lang="ru-RU" b="1" dirty="0" smtClean="0">
                <a:latin typeface="Arial" pitchFamily="34" charset="0"/>
                <a:cs typeface="Arial" pitchFamily="34" charset="0"/>
              </a:rPr>
              <a:t>на изследвания, които водят до радикална промяна в </a:t>
            </a:r>
          </a:p>
          <a:p>
            <a:pPr algn="r"/>
            <a:r>
              <a:rPr lang="ru-RU" b="1" dirty="0" smtClean="0">
                <a:latin typeface="Arial" pitchFamily="34" charset="0"/>
                <a:cs typeface="Arial" pitchFamily="34" charset="0"/>
              </a:rPr>
              <a:t>технологиите 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7263" y="4265474"/>
            <a:ext cx="42961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Arial" pitchFamily="34" charset="0"/>
                <a:cs typeface="Arial" pitchFamily="34" charset="0"/>
              </a:rPr>
              <a:t>О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тлични 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възможности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за 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обучение и </a:t>
            </a:r>
            <a:r>
              <a:rPr lang="bg-BG" b="1" dirty="0" smtClean="0">
                <a:latin typeface="Arial" pitchFamily="34" charset="0"/>
                <a:cs typeface="Arial" pitchFamily="34" charset="0"/>
              </a:rPr>
              <a:t>профе- </a:t>
            </a:r>
          </a:p>
          <a:p>
            <a:r>
              <a:rPr lang="bg-BG" b="1" dirty="0" smtClean="0">
                <a:latin typeface="Arial" pitchFamily="34" charset="0"/>
                <a:cs typeface="Arial" pitchFamily="34" charset="0"/>
              </a:rPr>
              <a:t>сионално развитие, </a:t>
            </a:r>
          </a:p>
          <a:p>
            <a:r>
              <a:rPr lang="bg-BG" b="1" dirty="0" smtClean="0">
                <a:latin typeface="Arial" pitchFamily="34" charset="0"/>
                <a:cs typeface="Arial" pitchFamily="34" charset="0"/>
              </a:rPr>
              <a:t>обмяня на опит и знания, мобилност  (вкл. междусекторна)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0" y="1156579"/>
            <a:ext cx="9157519" cy="5396621"/>
            <a:chOff x="0" y="1156579"/>
            <a:chExt cx="9157519" cy="5396621"/>
          </a:xfrm>
        </p:grpSpPr>
        <p:grpSp>
          <p:nvGrpSpPr>
            <p:cNvPr id="20" name="Group 19"/>
            <p:cNvGrpSpPr/>
            <p:nvPr/>
          </p:nvGrpSpPr>
          <p:grpSpPr>
            <a:xfrm>
              <a:off x="2057400" y="1524000"/>
              <a:ext cx="4572000" cy="4114800"/>
              <a:chOff x="2362200" y="1524000"/>
              <a:chExt cx="4572000" cy="4114800"/>
            </a:xfrm>
          </p:grpSpPr>
          <p:sp>
            <p:nvSpPr>
              <p:cNvPr id="8" name="Flowchart: Or 7"/>
              <p:cNvSpPr/>
              <p:nvPr/>
            </p:nvSpPr>
            <p:spPr>
              <a:xfrm>
                <a:off x="2362200" y="1524000"/>
                <a:ext cx="4572000" cy="4114800"/>
              </a:xfrm>
              <a:prstGeom prst="flowChartOr">
                <a:avLst/>
              </a:prstGeom>
              <a:solidFill>
                <a:schemeClr val="tx2">
                  <a:lumMod val="7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2396668" y="2076271"/>
                <a:ext cx="2204269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bg-BG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Европейски научно-изследователски съвет </a:t>
                </a:r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4793673" y="2076271"/>
                <a:ext cx="1828800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bg-BG" b="1" dirty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Бъдещи и </a:t>
                </a:r>
                <a:r>
                  <a:rPr lang="bg-BG" b="1" dirty="0" smtClean="0">
                    <a:solidFill>
                      <a:srgbClr val="FFFF00"/>
                    </a:solidFill>
                    <a:latin typeface="Arial" pitchFamily="34" charset="0"/>
                    <a:cs typeface="Arial" pitchFamily="34" charset="0"/>
                  </a:rPr>
                  <a:t>ново-възникващи технологии </a:t>
                </a:r>
                <a:endParaRPr lang="en-US" b="1" dirty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2661469" y="3962400"/>
                <a:ext cx="1986731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bg-BG" b="1" dirty="0">
                    <a:solidFill>
                      <a:srgbClr val="FF66CC"/>
                    </a:solidFill>
                    <a:latin typeface="Arial" pitchFamily="34" charset="0"/>
                    <a:cs typeface="Arial" pitchFamily="34" charset="0"/>
                  </a:rPr>
                  <a:t>Дейности </a:t>
                </a:r>
                <a:r>
                  <a:rPr lang="bg-BG" b="1" dirty="0" smtClean="0">
                    <a:solidFill>
                      <a:srgbClr val="FF66CC"/>
                    </a:solidFill>
                    <a:latin typeface="Arial" pitchFamily="34" charset="0"/>
                    <a:cs typeface="Arial" pitchFamily="34" charset="0"/>
                  </a:rPr>
                  <a:t>Мария </a:t>
                </a:r>
                <a:r>
                  <a:rPr lang="bg-BG" b="1" dirty="0">
                    <a:solidFill>
                      <a:srgbClr val="FF66CC"/>
                    </a:solidFill>
                    <a:latin typeface="Arial" pitchFamily="34" charset="0"/>
                    <a:cs typeface="Arial" pitchFamily="34" charset="0"/>
                  </a:rPr>
                  <a:t>Склодовска-Кюри</a:t>
                </a: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4641271" y="3870527"/>
                <a:ext cx="2251364" cy="14773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bg-BG" b="1" dirty="0" smtClean="0">
                    <a:solidFill>
                      <a:schemeClr val="accent3">
                        <a:lumMod val="60000"/>
                        <a:lumOff val="4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Научноизследо-вателска </a:t>
                </a:r>
                <a:r>
                  <a:rPr lang="bg-BG" b="1" dirty="0">
                    <a:solidFill>
                      <a:schemeClr val="accent3">
                        <a:lumMod val="60000"/>
                        <a:lumOff val="4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инфраструктура </a:t>
                </a:r>
                <a:r>
                  <a:rPr lang="bg-BG" b="1" dirty="0" smtClean="0">
                    <a:solidFill>
                      <a:schemeClr val="accent3">
                        <a:lumMod val="60000"/>
                        <a:lumOff val="4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(е- инфра-структури</a:t>
                </a:r>
                <a:r>
                  <a:rPr lang="bg-BG" b="1" dirty="0">
                    <a:solidFill>
                      <a:schemeClr val="accent3">
                        <a:lumMod val="60000"/>
                        <a:lumOff val="4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)</a:t>
                </a:r>
                <a:endParaRPr lang="en-US" b="1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cxnSp>
          <p:nvCxnSpPr>
            <p:cNvPr id="26" name="Straight Connector 25"/>
            <p:cNvCxnSpPr/>
            <p:nvPr/>
          </p:nvCxnSpPr>
          <p:spPr>
            <a:xfrm>
              <a:off x="4343400" y="1156579"/>
              <a:ext cx="0" cy="5396621"/>
            </a:xfrm>
            <a:prstGeom prst="line">
              <a:avLst/>
            </a:prstGeom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V="1">
              <a:off x="0" y="3581400"/>
              <a:ext cx="9157519" cy="20644"/>
            </a:xfrm>
            <a:prstGeom prst="line">
              <a:avLst/>
            </a:prstGeom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oup 20"/>
            <p:cNvGrpSpPr/>
            <p:nvPr/>
          </p:nvGrpSpPr>
          <p:grpSpPr>
            <a:xfrm>
              <a:off x="3951084" y="3146890"/>
              <a:ext cx="773887" cy="870612"/>
              <a:chOff x="4089630" y="3146890"/>
              <a:chExt cx="773887" cy="870612"/>
            </a:xfrm>
          </p:grpSpPr>
          <p:sp>
            <p:nvSpPr>
              <p:cNvPr id="15" name="Circular Arrow 14"/>
              <p:cNvSpPr/>
              <p:nvPr/>
            </p:nvSpPr>
            <p:spPr>
              <a:xfrm rot="211370">
                <a:off x="4089630" y="3146890"/>
                <a:ext cx="762570" cy="782463"/>
              </a:xfrm>
              <a:prstGeom prst="circularArrow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4" name="Circular Arrow 13"/>
              <p:cNvSpPr/>
              <p:nvPr/>
            </p:nvSpPr>
            <p:spPr>
              <a:xfrm rot="10800000">
                <a:off x="4100947" y="3354398"/>
                <a:ext cx="762570" cy="663104"/>
              </a:xfrm>
              <a:prstGeom prst="circularArrow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</p:grpSp>
      <p:sp>
        <p:nvSpPr>
          <p:cNvPr id="33" name="Rectangle 32"/>
          <p:cNvSpPr/>
          <p:nvPr/>
        </p:nvSpPr>
        <p:spPr>
          <a:xfrm>
            <a:off x="5105400" y="3988475"/>
            <a:ext cx="406597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bg-BG" b="1" dirty="0" smtClean="0">
                <a:latin typeface="Arial" pitchFamily="34" charset="0"/>
                <a:cs typeface="Arial" pitchFamily="34" charset="0"/>
              </a:rPr>
              <a:t>Първокласни </a:t>
            </a:r>
          </a:p>
          <a:p>
            <a:pPr algn="r"/>
            <a:r>
              <a:rPr lang="bg-BG" b="1" dirty="0" smtClean="0">
                <a:latin typeface="Arial" pitchFamily="34" charset="0"/>
                <a:cs typeface="Arial" pitchFamily="34" charset="0"/>
              </a:rPr>
              <a:t>европейски научно-изследователски </a:t>
            </a:r>
            <a:r>
              <a:rPr lang="bg-BG" b="1" dirty="0">
                <a:latin typeface="Arial" pitchFamily="34" charset="0"/>
                <a:cs typeface="Arial" pitchFamily="34" charset="0"/>
              </a:rPr>
              <a:t>инфраструктури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(вкл. </a:t>
            </a:r>
          </a:p>
          <a:p>
            <a:pPr algn="r"/>
            <a:r>
              <a:rPr lang="ru-RU" b="1" dirty="0" smtClean="0">
                <a:latin typeface="Arial" pitchFamily="34" charset="0"/>
                <a:cs typeface="Arial" pitchFamily="34" charset="0"/>
              </a:rPr>
              <a:t>и електронни),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достъпни за</a:t>
            </a:r>
          </a:p>
          <a:p>
            <a:pPr algn="r"/>
            <a:r>
              <a:rPr lang="ru-RU" b="1" dirty="0">
                <a:latin typeface="Arial" pitchFamily="34" charset="0"/>
                <a:cs typeface="Arial" pitchFamily="34" charset="0"/>
              </a:rPr>
              <a:t>всички изследователи в 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r"/>
            <a:r>
              <a:rPr lang="ru-RU" b="1" dirty="0" smtClean="0">
                <a:latin typeface="Arial" pitchFamily="34" charset="0"/>
                <a:cs typeface="Arial" pitchFamily="34" charset="0"/>
              </a:rPr>
              <a:t>Европа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и извън нея.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538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-11062" y="0"/>
            <a:ext cx="9168581" cy="6858000"/>
            <a:chOff x="-11062" y="0"/>
            <a:chExt cx="9168581" cy="68580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062" y="0"/>
              <a:ext cx="9168581" cy="6858000"/>
            </a:xfrm>
            <a:prstGeom prst="rect">
              <a:avLst/>
            </a:prstGeom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062" y="0"/>
              <a:ext cx="9168581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062" y="6553200"/>
              <a:ext cx="9168581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8" name="Titre 1"/>
          <p:cNvSpPr txBox="1">
            <a:spLocks/>
          </p:cNvSpPr>
          <p:nvPr/>
        </p:nvSpPr>
        <p:spPr>
          <a:xfrm>
            <a:off x="457200" y="549275"/>
            <a:ext cx="8458200" cy="868363"/>
          </a:xfrm>
          <a:prstGeom prst="rect">
            <a:avLst/>
          </a:prstGeom>
        </p:spPr>
        <p:txBody>
          <a:bodyPr lIns="80147" tIns="40074" rIns="80147" bIns="40074"/>
          <a:lstStyle>
            <a:lvl1pPr algn="l" defTabSz="449437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300" b="1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algn="l" defTabSz="449437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600" b="1">
                <a:solidFill>
                  <a:srgbClr val="005FA9"/>
                </a:solidFill>
                <a:latin typeface="Arial" charset="0"/>
              </a:defRPr>
            </a:lvl2pPr>
            <a:lvl3pPr algn="l" defTabSz="449437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600" b="1">
                <a:solidFill>
                  <a:srgbClr val="005FA9"/>
                </a:solidFill>
                <a:latin typeface="Arial" charset="0"/>
              </a:defRPr>
            </a:lvl3pPr>
            <a:lvl4pPr algn="l" defTabSz="449437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600" b="1">
                <a:solidFill>
                  <a:srgbClr val="005FA9"/>
                </a:solidFill>
                <a:latin typeface="Arial" charset="0"/>
              </a:defRPr>
            </a:lvl4pPr>
            <a:lvl5pPr algn="l" defTabSz="449437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600" b="1">
                <a:solidFill>
                  <a:srgbClr val="005FA9"/>
                </a:solidFill>
                <a:latin typeface="Arial" charset="0"/>
              </a:defRPr>
            </a:lvl5pPr>
            <a:lvl6pPr marL="2457290" indent="-228197" algn="l" defTabSz="449437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600" b="1">
                <a:solidFill>
                  <a:srgbClr val="005FA9"/>
                </a:solidFill>
                <a:latin typeface="Arial" charset="0"/>
              </a:defRPr>
            </a:lvl6pPr>
            <a:lvl7pPr marL="2858025" indent="-228197" algn="l" defTabSz="449437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600" b="1">
                <a:solidFill>
                  <a:srgbClr val="005FA9"/>
                </a:solidFill>
                <a:latin typeface="Arial" charset="0"/>
              </a:defRPr>
            </a:lvl7pPr>
            <a:lvl8pPr marL="3258761" indent="-228197" algn="l" defTabSz="449437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600" b="1">
                <a:solidFill>
                  <a:srgbClr val="005FA9"/>
                </a:solidFill>
                <a:latin typeface="Arial" charset="0"/>
              </a:defRPr>
            </a:lvl8pPr>
            <a:lvl9pPr marL="3659497" indent="-228197" algn="l" defTabSz="449437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3600" b="1">
                <a:solidFill>
                  <a:srgbClr val="005FA9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bg-BG" kern="0" dirty="0" smtClean="0"/>
              <a:t>Финансиране на приоритет Високи постижения в научната област </a:t>
            </a:r>
            <a:r>
              <a:rPr lang="en-GB" b="0" kern="0" dirty="0" smtClean="0"/>
              <a:t>(</a:t>
            </a:r>
            <a:r>
              <a:rPr lang="bg-BG" b="0" kern="0" dirty="0" smtClean="0"/>
              <a:t>милиони </a:t>
            </a:r>
            <a:r>
              <a:rPr lang="en-GB" b="0" kern="0" dirty="0" smtClean="0"/>
              <a:t>€, </a:t>
            </a:r>
            <a:r>
              <a:rPr lang="en-GB" b="0" kern="0" dirty="0"/>
              <a:t>2014-2020</a:t>
            </a:r>
            <a:r>
              <a:rPr lang="en-GB" b="0" kern="0" dirty="0" smtClean="0"/>
              <a:t>)</a:t>
            </a:r>
            <a:endParaRPr lang="en-GB" b="0" kern="0" dirty="0"/>
          </a:p>
        </p:txBody>
      </p:sp>
      <p:graphicFrame>
        <p:nvGraphicFramePr>
          <p:cNvPr id="10" name="Group 13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25632780"/>
              </p:ext>
            </p:extLst>
          </p:nvPr>
        </p:nvGraphicFramePr>
        <p:xfrm>
          <a:off x="539750" y="1662113"/>
          <a:ext cx="8223250" cy="4012647"/>
        </p:xfrm>
        <a:graphic>
          <a:graphicData uri="http://schemas.openxmlformats.org/drawingml/2006/table">
            <a:tbl>
              <a:tblPr/>
              <a:tblGrid>
                <a:gridCol w="6880282"/>
                <a:gridCol w="1342968"/>
              </a:tblGrid>
              <a:tr h="774562">
                <a:tc>
                  <a:txBody>
                    <a:bodyPr/>
                    <a:lstStyle/>
                    <a:p>
                      <a:pPr marL="36000" marR="0" lvl="0" indent="0" algn="l" defTabSz="512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20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Европейски научно-изследователски съвет </a:t>
                      </a:r>
                      <a:r>
                        <a:rPr kumimoji="0" lang="en-GB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(ERC)</a:t>
                      </a:r>
                    </a:p>
                    <a:p>
                      <a:pPr marL="36000" marR="0" lvl="0" indent="0" algn="l" defTabSz="512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bg-BG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Авангардни изследвания от водещите научни екипи </a:t>
                      </a:r>
                      <a:endParaRPr kumimoji="0" lang="en-GB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0019" marR="100019" marT="52001" marB="52001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2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5B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512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60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5B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13 095</a:t>
                      </a:r>
                    </a:p>
                  </a:txBody>
                  <a:tcPr marL="100019" marR="100019" marT="52001" marB="52001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079361">
                <a:tc>
                  <a:txBody>
                    <a:bodyPr/>
                    <a:lstStyle/>
                    <a:p>
                      <a:pPr marL="36000" marR="0" lvl="0" indent="0" algn="l" defTabSz="512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lang="bg-BG" sz="2000" b="1" dirty="0" smtClean="0">
                          <a:solidFill>
                            <a:srgbClr val="0065B0"/>
                          </a:solidFill>
                          <a:latin typeface="Arial" pitchFamily="34" charset="0"/>
                          <a:cs typeface="Arial" pitchFamily="34" charset="0"/>
                        </a:rPr>
                        <a:t>Бъдещи и нововъзникващи технологии (</a:t>
                      </a:r>
                      <a:r>
                        <a:rPr lang="en-US" sz="2000" b="1" dirty="0" smtClean="0">
                          <a:solidFill>
                            <a:srgbClr val="0065B0"/>
                          </a:solidFill>
                          <a:latin typeface="Arial" pitchFamily="34" charset="0"/>
                          <a:cs typeface="Arial" pitchFamily="34" charset="0"/>
                        </a:rPr>
                        <a:t>FET) </a:t>
                      </a:r>
                      <a:r>
                        <a:rPr kumimoji="0" lang="bg-BG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Съвместни проучвания в нови и обещаващи иновационни области </a:t>
                      </a:r>
                      <a:endParaRPr kumimoji="0" lang="en-GB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00019" marR="100019" marT="52001" marB="52001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2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5B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512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5B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2 696</a:t>
                      </a:r>
                    </a:p>
                  </a:txBody>
                  <a:tcPr marL="100019" marR="100019" marT="52001" marB="52001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76828">
                <a:tc>
                  <a:txBody>
                    <a:bodyPr/>
                    <a:lstStyle/>
                    <a:p>
                      <a:pPr marL="36000" marR="0" lvl="0" indent="0" algn="l" defTabSz="512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2000" b="1" dirty="0" smtClean="0">
                          <a:solidFill>
                            <a:srgbClr val="0065B0"/>
                          </a:solidFill>
                          <a:latin typeface="Arial" pitchFamily="34" charset="0"/>
                          <a:cs typeface="Arial" pitchFamily="34" charset="0"/>
                        </a:rPr>
                        <a:t>Дейности по програма  Мария Склодовска-Кюри</a:t>
                      </a:r>
                    </a:p>
                    <a:p>
                      <a:pPr marL="36000" marR="0" lvl="0" indent="0" algn="l" defTabSz="512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(MSCA)</a:t>
                      </a:r>
                    </a:p>
                    <a:p>
                      <a:r>
                        <a:rPr kumimoji="0" lang="bg-BG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Обучение и професионално развитие</a:t>
                      </a:r>
                      <a:endParaRPr kumimoji="0" lang="en-GB" sz="20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100019" marR="100019" marT="52001" marB="52001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2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5B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512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5B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6 162</a:t>
                      </a:r>
                    </a:p>
                  </a:txBody>
                  <a:tcPr marL="100019" marR="100019" marT="52001" marB="52001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91900">
                <a:tc>
                  <a:txBody>
                    <a:bodyPr/>
                    <a:lstStyle/>
                    <a:p>
                      <a:r>
                        <a:rPr lang="bg-BG" sz="2000" b="1" dirty="0" smtClean="0">
                          <a:solidFill>
                            <a:srgbClr val="0065B0"/>
                          </a:solidFill>
                          <a:latin typeface="Arial" pitchFamily="34" charset="0"/>
                          <a:cs typeface="Arial" pitchFamily="34" charset="0"/>
                        </a:rPr>
                        <a:t>Научноизследователски инфраструктури (включително и електронни инфраструктури)</a:t>
                      </a:r>
                      <a:endParaRPr lang="en-US" sz="2000" b="1" dirty="0" smtClean="0">
                        <a:solidFill>
                          <a:srgbClr val="0065B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6000" marR="0" lvl="0" indent="0" algn="l" defTabSz="512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bg-BG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Достъп до първокласно оборудване </a:t>
                      </a:r>
                    </a:p>
                  </a:txBody>
                  <a:tcPr marL="100019" marR="100019" marT="52001" marB="52001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2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5B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51276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5B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2 488</a:t>
                      </a:r>
                    </a:p>
                  </a:txBody>
                  <a:tcPr marL="100019" marR="100019" marT="52001" marB="52001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743200" y="5862935"/>
            <a:ext cx="6096000" cy="46166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bg-BG" sz="24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Общ бюджет  в </a:t>
            </a:r>
            <a:r>
              <a:rPr lang="bg-BG" sz="2400" b="1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мил  </a:t>
            </a:r>
            <a:r>
              <a:rPr lang="bg-BG" sz="2400" b="1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евро           24 441</a:t>
            </a:r>
            <a:endParaRPr lang="en-US" sz="2400" b="1" dirty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1280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1062" y="0"/>
            <a:ext cx="9168581" cy="6858000"/>
            <a:chOff x="-11062" y="0"/>
            <a:chExt cx="9168581" cy="6858000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062" y="0"/>
              <a:ext cx="9168581" cy="6858000"/>
            </a:xfrm>
            <a:prstGeom prst="rect">
              <a:avLst/>
            </a:prstGeom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062" y="0"/>
              <a:ext cx="9168581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062" y="6553200"/>
              <a:ext cx="9168581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28688" name="Group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196795"/>
              </p:ext>
            </p:extLst>
          </p:nvPr>
        </p:nvGraphicFramePr>
        <p:xfrm>
          <a:off x="179388" y="5303620"/>
          <a:ext cx="8785225" cy="639980"/>
        </p:xfrm>
        <a:graphic>
          <a:graphicData uri="http://schemas.openxmlformats.org/drawingml/2006/table">
            <a:tbl>
              <a:tblPr/>
              <a:tblGrid>
                <a:gridCol w="3455987"/>
                <a:gridCol w="5329238"/>
              </a:tblGrid>
              <a:tr h="639762">
                <a:tc>
                  <a:txBody>
                    <a:bodyPr/>
                    <a:lstStyle>
                      <a:lvl1pPr eaLnBrk="0">
                        <a:spcAft>
                          <a:spcPts val="1425"/>
                        </a:spcAft>
                        <a:defRPr sz="2800"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457200" eaLnBrk="0">
                        <a:spcAft>
                          <a:spcPts val="1138"/>
                        </a:spcAft>
                        <a:defRPr sz="2400"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914400" eaLnBrk="0">
                        <a:spcAft>
                          <a:spcPts val="850"/>
                        </a:spcAft>
                        <a:defRPr sz="2000"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371600" eaLnBrk="0">
                        <a:spcAft>
                          <a:spcPts val="575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1828800" eaLnBrk="0">
                        <a:spcAft>
                          <a:spcPts val="288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Support and policy actions</a:t>
                      </a:r>
                    </a:p>
                  </a:txBody>
                  <a:tcPr marL="91443" marR="91443" marT="45670" marB="45670" horzOverflow="overflow">
                    <a:lnL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>
                        <a:spcAft>
                          <a:spcPts val="1425"/>
                        </a:spcAft>
                        <a:defRPr sz="2800"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457200" eaLnBrk="0">
                        <a:spcAft>
                          <a:spcPts val="1138"/>
                        </a:spcAft>
                        <a:defRPr sz="2400"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914400" eaLnBrk="0">
                        <a:spcAft>
                          <a:spcPts val="850"/>
                        </a:spcAft>
                        <a:defRPr sz="2000"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371600" eaLnBrk="0">
                        <a:spcAft>
                          <a:spcPts val="575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1828800" eaLnBrk="0">
                        <a:spcAft>
                          <a:spcPts val="288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defRPr>
                      </a:lvl5pPr>
                      <a:lvl6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defRPr>
                      </a:lvl6pPr>
                      <a:lvl7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defRPr>
                      </a:lvl7pPr>
                      <a:lvl8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defRPr>
                      </a:lvl8pPr>
                      <a:lvl9pPr indent="-228600" eaLnBrk="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8" charset="0"/>
                        <a:defRPr>
                          <a:solidFill>
                            <a:srgbClr val="000000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European Researchers' Night (</a:t>
                      </a:r>
                      <a:r>
                        <a:rPr kumimoji="0" lang="en-GB" altLang="bg-BG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NIGHT</a:t>
                      </a:r>
                      <a:r>
                        <a:rPr kumimoji="0" lang="en-GB" alt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bg-BG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pitchFamily="34" charset="-128"/>
                          <a:cs typeface="Arial" charset="0"/>
                        </a:rPr>
                        <a:t>Non call-based activities</a:t>
                      </a:r>
                    </a:p>
                  </a:txBody>
                  <a:tcPr marL="91443" marR="91443" marT="45670" marB="45670" horzOverflow="overflow">
                    <a:lnL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763713" y="381000"/>
            <a:ext cx="4486275" cy="603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Font typeface="Times New Roman" pitchFamily="16" charset="0"/>
              <a:buNone/>
              <a:defRPr/>
            </a:pPr>
            <a:r>
              <a:rPr lang="en-GB" sz="3600" b="1" kern="0" dirty="0">
                <a:solidFill>
                  <a:srgbClr val="912F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2" charset="0"/>
                <a:ea typeface="MS Gothic" charset="-128"/>
                <a:cs typeface="+mj-cs"/>
              </a:rPr>
              <a:t>MSCA - H2020 </a:t>
            </a:r>
            <a:endParaRPr lang="bg-BG" sz="3600" dirty="0">
              <a:solidFill>
                <a:srgbClr val="912F5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686" name="Text Box 17"/>
          <p:cNvSpPr txBox="1">
            <a:spLocks noChangeArrowheads="1"/>
          </p:cNvSpPr>
          <p:nvPr/>
        </p:nvSpPr>
        <p:spPr bwMode="auto">
          <a:xfrm>
            <a:off x="179388" y="6003925"/>
            <a:ext cx="8228012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bg-BG" sz="1600" b="1" i="1" dirty="0"/>
              <a:t>H2020-MSCA-IF-2015: </a:t>
            </a:r>
            <a:r>
              <a:rPr lang="en-US" altLang="bg-BG" sz="1600" i="1" dirty="0"/>
              <a:t>EUR 215.00 mill budget (incl. EUR 27 mill- GF)</a:t>
            </a:r>
          </a:p>
          <a:p>
            <a:r>
              <a:rPr lang="en-US" altLang="bg-BG" sz="1600" i="1" dirty="0"/>
              <a:t>Publication date: 12 March 2015; Deadline: 10 September 2015  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4089792"/>
              </p:ext>
            </p:extLst>
          </p:nvPr>
        </p:nvGraphicFramePr>
        <p:xfrm>
          <a:off x="195262" y="1125437"/>
          <a:ext cx="8841234" cy="3903763"/>
        </p:xfrm>
        <a:graphic>
          <a:graphicData uri="http://schemas.openxmlformats.org/drawingml/2006/table">
            <a:tbl>
              <a:tblPr/>
              <a:tblGrid>
                <a:gridCol w="2432522"/>
                <a:gridCol w="1296144"/>
                <a:gridCol w="5112568"/>
              </a:tblGrid>
              <a:tr h="6631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5494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Innovative Training Networks</a:t>
                      </a:r>
                    </a:p>
                  </a:txBody>
                  <a:tcPr marT="45739" marB="45739" horzOverflow="overflow">
                    <a:lnL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C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ITN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Arial" panose="020B0604020202020204" pitchFamily="34" charset="0"/>
                        <a:ea typeface="ＭＳ Ｐゴシック" pitchFamily="34" charset="-128"/>
                        <a:cs typeface="Arial" panose="020B0604020202020204" pitchFamily="34" charset="0"/>
                      </a:endParaRPr>
                    </a:p>
                  </a:txBody>
                  <a:tcPr marT="45739" marB="45739" horzOverflow="overflow">
                    <a:lnL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C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5494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Doctoral and initial training </a:t>
                      </a:r>
                    </a:p>
                  </a:txBody>
                  <a:tcPr marT="45739" marB="45739" horzOverflow="overflow">
                    <a:lnL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CFC"/>
                    </a:solidFill>
                  </a:tcPr>
                </a:tc>
              </a:tr>
              <a:tr h="8206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5494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Individual Fellowships</a:t>
                      </a:r>
                    </a:p>
                  </a:txBody>
                  <a:tcPr marT="45739" marB="45739" horzOverflow="overflow">
                    <a:lnL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IF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Arial" panose="020B0604020202020204" pitchFamily="34" charset="0"/>
                        <a:ea typeface="ＭＳ Ｐゴシック" pitchFamily="34" charset="-128"/>
                        <a:cs typeface="Arial" panose="020B0604020202020204" pitchFamily="34" charset="0"/>
                      </a:endParaRPr>
                    </a:p>
                  </a:txBody>
                  <a:tcPr marT="45739" marB="45739" horzOverflow="overflow">
                    <a:lnL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5494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Support for experienced researchers undertaking international and inter-sector mobility</a:t>
                      </a:r>
                    </a:p>
                  </a:txBody>
                  <a:tcPr marT="45739" marB="45739" horzOverflow="overflow">
                    <a:lnL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9475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F5494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Research and Innovation Staff Exchange</a:t>
                      </a:r>
                    </a:p>
                  </a:txBody>
                  <a:tcPr marT="45739" marB="45739" horzOverflow="overflow">
                    <a:lnL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RISE</a:t>
                      </a:r>
                      <a:endParaRPr kumimoji="0" lang="en-GB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Arial" panose="020B0604020202020204" pitchFamily="34" charset="0"/>
                        <a:ea typeface="ＭＳ Ｐゴシック" pitchFamily="34" charset="-128"/>
                        <a:cs typeface="Arial" panose="020B0604020202020204" pitchFamily="34" charset="0"/>
                      </a:endParaRPr>
                    </a:p>
                  </a:txBody>
                  <a:tcPr marT="45739" marB="45739" horzOverflow="overflow">
                    <a:lnL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F5494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International and inter-sector cooperation through the exchange of staff</a:t>
                      </a:r>
                    </a:p>
                  </a:txBody>
                  <a:tcPr marT="45739" marB="45739" horzOverflow="overflow">
                    <a:lnL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786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5494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Co-funding of programmes</a:t>
                      </a:r>
                    </a:p>
                  </a:txBody>
                  <a:tcPr marT="45739" marB="45739" horzOverflow="overflow">
                    <a:lnL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F8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COFUND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Arial" panose="020B0604020202020204" pitchFamily="34" charset="0"/>
                        <a:ea typeface="ＭＳ Ｐゴシック" pitchFamily="34" charset="-128"/>
                        <a:cs typeface="Arial" panose="020B0604020202020204" pitchFamily="34" charset="0"/>
                      </a:endParaRPr>
                    </a:p>
                  </a:txBody>
                  <a:tcPr marT="45739" marB="45739" horzOverflow="overflow">
                    <a:lnL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F8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5494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Co-funding of regional, national and international programmes: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-"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5494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 doctoral programmes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-"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5494"/>
                          </a:solidFill>
                          <a:effectLst/>
                          <a:latin typeface="Arial" panose="020B0604020202020204" pitchFamily="34" charset="0"/>
                          <a:ea typeface="ＭＳ Ｐゴシック" pitchFamily="34" charset="-128"/>
                          <a:cs typeface="Arial" panose="020B0604020202020204" pitchFamily="34" charset="0"/>
                        </a:rPr>
                        <a:t> fellowship programmes</a:t>
                      </a:r>
                    </a:p>
                  </a:txBody>
                  <a:tcPr marT="45739" marB="45739" horzOverflow="overflow">
                    <a:lnL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F8F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3395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029558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1062" y="0"/>
            <a:ext cx="9168581" cy="6858000"/>
            <a:chOff x="-11062" y="0"/>
            <a:chExt cx="9168581" cy="68580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062" y="0"/>
              <a:ext cx="9168581" cy="6858000"/>
            </a:xfrm>
            <a:prstGeom prst="rect">
              <a:avLst/>
            </a:prstGeom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062" y="0"/>
              <a:ext cx="9168581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062" y="6553200"/>
              <a:ext cx="9168581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5934077"/>
              </p:ext>
            </p:extLst>
          </p:nvPr>
        </p:nvGraphicFramePr>
        <p:xfrm>
          <a:off x="195262" y="1484784"/>
          <a:ext cx="8841234" cy="4164202"/>
        </p:xfrm>
        <a:graphic>
          <a:graphicData uri="http://schemas.openxmlformats.org/drawingml/2006/table">
            <a:tbl>
              <a:tblPr/>
              <a:tblGrid>
                <a:gridCol w="2432522"/>
                <a:gridCol w="1296144"/>
                <a:gridCol w="5112568"/>
              </a:tblGrid>
              <a:tr h="6893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5494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Arial" pitchFamily="34" charset="0"/>
                        </a:rPr>
                        <a:t>Innovative Training Networks</a:t>
                      </a:r>
                    </a:p>
                  </a:txBody>
                  <a:tcPr marT="45739" marB="45739" horzOverflow="overflow">
                    <a:lnL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C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Arial" pitchFamily="34" charset="0"/>
                        </a:rPr>
                        <a:t>ITN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+mn-lt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T="45739" marB="45739" horzOverflow="overflow">
                    <a:lnL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C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5494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Arial" pitchFamily="34" charset="0"/>
                        </a:rPr>
                        <a:t>Doctoral and initial training </a:t>
                      </a:r>
                    </a:p>
                  </a:txBody>
                  <a:tcPr marT="45739" marB="45739" horzOverflow="overflow">
                    <a:lnL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CFC"/>
                    </a:solidFill>
                  </a:tcPr>
                </a:tc>
              </a:tr>
              <a:tr h="8530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5494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Arial" pitchFamily="34" charset="0"/>
                        </a:rPr>
                        <a:t>Individual Fellowships</a:t>
                      </a:r>
                    </a:p>
                  </a:txBody>
                  <a:tcPr marT="45739" marB="45739" horzOverflow="overflow">
                    <a:lnL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F8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Arial" pitchFamily="34" charset="0"/>
                        </a:rPr>
                        <a:t>IF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+mn-lt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T="45739" marB="45739" horzOverflow="overflow">
                    <a:lnL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F8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5494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Arial" pitchFamily="34" charset="0"/>
                        </a:rPr>
                        <a:t>Support for experienced researchers undertaking international and inter-sector mobility</a:t>
                      </a:r>
                    </a:p>
                  </a:txBody>
                  <a:tcPr marT="45739" marB="45739" horzOverflow="overflow">
                    <a:lnL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F8F9"/>
                    </a:solidFill>
                  </a:tcPr>
                </a:tc>
              </a:tr>
              <a:tr h="9849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5494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Arial" pitchFamily="34" charset="0"/>
                        </a:rPr>
                        <a:t>Research and Innovation Staff Exchange</a:t>
                      </a:r>
                    </a:p>
                  </a:txBody>
                  <a:tcPr marT="45739" marB="45739" horzOverflow="overflow">
                    <a:lnL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Arial" pitchFamily="34" charset="0"/>
                        </a:rPr>
                        <a:t>RISE</a:t>
                      </a: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+mn-lt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T="45739" marB="45739" horzOverflow="overflow">
                    <a:lnL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5494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Arial" pitchFamily="34" charset="0"/>
                        </a:rPr>
                        <a:t>International and inter-sector cooperation through the exchange of staff</a:t>
                      </a:r>
                    </a:p>
                  </a:txBody>
                  <a:tcPr marT="45739" marB="45739" horzOverflow="overflow">
                    <a:lnL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4330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5494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Arial" pitchFamily="34" charset="0"/>
                        </a:rPr>
                        <a:t>Co-funding of programmes</a:t>
                      </a:r>
                    </a:p>
                  </a:txBody>
                  <a:tcPr marT="45739" marB="45739" horzOverflow="overflow">
                    <a:lnL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F8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Arial" pitchFamily="34" charset="0"/>
                        </a:rPr>
                        <a:t>COFUND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+mn-lt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T="45739" marB="45739" horzOverflow="overflow">
                    <a:lnL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F8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5494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Arial" pitchFamily="34" charset="0"/>
                        </a:rPr>
                        <a:t>Co-funding of regional, national and international programmes: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-"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5494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Arial" pitchFamily="34" charset="0"/>
                        </a:rPr>
                        <a:t> doctoral programmes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-"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F5494"/>
                          </a:solidFill>
                          <a:effectLst/>
                          <a:latin typeface="+mn-lt"/>
                          <a:ea typeface="ＭＳ Ｐゴシック" pitchFamily="34" charset="-128"/>
                          <a:cs typeface="Arial" pitchFamily="34" charset="0"/>
                        </a:rPr>
                        <a:t> fellowship programmes</a:t>
                      </a:r>
                    </a:p>
                  </a:txBody>
                  <a:tcPr marT="45739" marB="45739" horzOverflow="overflow">
                    <a:lnL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AEDE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1F8F9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763713" y="381000"/>
            <a:ext cx="4486275" cy="603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Font typeface="Times New Roman" pitchFamily="16" charset="0"/>
              <a:buNone/>
              <a:defRPr/>
            </a:pPr>
            <a:r>
              <a:rPr lang="en-GB" sz="3600" b="1" kern="0" dirty="0">
                <a:solidFill>
                  <a:srgbClr val="912F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2" charset="0"/>
                <a:ea typeface="MS Gothic" charset="-128"/>
                <a:cs typeface="+mj-cs"/>
              </a:rPr>
              <a:t>MSCA - H2020 </a:t>
            </a:r>
            <a:endParaRPr lang="bg-BG" sz="3600" dirty="0">
              <a:solidFill>
                <a:srgbClr val="912F5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47883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Training\November 20-21,20 13\Toni\All-ver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19050"/>
            <a:ext cx="9144000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Group 24"/>
          <p:cNvGrpSpPr/>
          <p:nvPr/>
        </p:nvGrpSpPr>
        <p:grpSpPr>
          <a:xfrm>
            <a:off x="527816" y="1811602"/>
            <a:ext cx="8364664" cy="4425710"/>
            <a:chOff x="527816" y="1811602"/>
            <a:chExt cx="8364664" cy="4425710"/>
          </a:xfrm>
        </p:grpSpPr>
        <p:grpSp>
          <p:nvGrpSpPr>
            <p:cNvPr id="2" name="Group 1"/>
            <p:cNvGrpSpPr/>
            <p:nvPr/>
          </p:nvGrpSpPr>
          <p:grpSpPr>
            <a:xfrm>
              <a:off x="527816" y="1811602"/>
              <a:ext cx="8364664" cy="4425710"/>
              <a:chOff x="527816" y="1628800"/>
              <a:chExt cx="8364664" cy="4425710"/>
            </a:xfrm>
          </p:grpSpPr>
          <p:sp>
            <p:nvSpPr>
              <p:cNvPr id="3" name="Oval 33"/>
              <p:cNvSpPr>
                <a:spLocks noChangeArrowheads="1"/>
              </p:cNvSpPr>
              <p:nvPr/>
            </p:nvSpPr>
            <p:spPr bwMode="auto">
              <a:xfrm>
                <a:off x="527816" y="4725144"/>
                <a:ext cx="1982788" cy="828675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algn="ctr">
                <a:solidFill>
                  <a:srgbClr val="8A2E5C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ea typeface="ＭＳ Ｐゴシック" pitchFamily="1" charset="-128"/>
                </a:endParaRPr>
              </a:p>
            </p:txBody>
          </p:sp>
          <p:sp>
            <p:nvSpPr>
              <p:cNvPr id="5" name="Oval 27"/>
              <p:cNvSpPr>
                <a:spLocks noChangeArrowheads="1"/>
              </p:cNvSpPr>
              <p:nvPr/>
            </p:nvSpPr>
            <p:spPr bwMode="auto">
              <a:xfrm>
                <a:off x="3563888" y="4725143"/>
                <a:ext cx="1982788" cy="828675"/>
              </a:xfrm>
              <a:prstGeom prst="ellipse">
                <a:avLst/>
              </a:prstGeom>
              <a:solidFill>
                <a:srgbClr val="92D050"/>
              </a:solidFill>
              <a:ln w="9525" algn="ctr">
                <a:solidFill>
                  <a:srgbClr val="41AD4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" name="Oval 27"/>
              <p:cNvSpPr>
                <a:spLocks noChangeArrowheads="1"/>
              </p:cNvSpPr>
              <p:nvPr/>
            </p:nvSpPr>
            <p:spPr bwMode="auto">
              <a:xfrm>
                <a:off x="3596041" y="2554137"/>
                <a:ext cx="1982788" cy="828675"/>
              </a:xfrm>
              <a:prstGeom prst="ellipse">
                <a:avLst/>
              </a:prstGeom>
              <a:solidFill>
                <a:srgbClr val="92D050"/>
              </a:solidFill>
              <a:ln w="9525" algn="ctr">
                <a:solidFill>
                  <a:srgbClr val="41AD4E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" name="Oval 30"/>
              <p:cNvSpPr>
                <a:spLocks noChangeArrowheads="1"/>
              </p:cNvSpPr>
              <p:nvPr/>
            </p:nvSpPr>
            <p:spPr bwMode="auto">
              <a:xfrm>
                <a:off x="6588224" y="4725142"/>
                <a:ext cx="1982788" cy="828675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algn="ctr">
                <a:solidFill>
                  <a:srgbClr val="0A3CAA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ea typeface="ＭＳ Ｐゴシック" pitchFamily="1" charset="-128"/>
                </a:endParaRPr>
              </a:p>
            </p:txBody>
          </p:sp>
          <p:sp>
            <p:nvSpPr>
              <p:cNvPr id="8" name="Oval 30"/>
              <p:cNvSpPr>
                <a:spLocks noChangeArrowheads="1"/>
              </p:cNvSpPr>
              <p:nvPr/>
            </p:nvSpPr>
            <p:spPr bwMode="auto">
              <a:xfrm>
                <a:off x="6710194" y="2554136"/>
                <a:ext cx="1982788" cy="828675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algn="ctr">
                <a:solidFill>
                  <a:srgbClr val="0A3CAA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ea typeface="ＭＳ Ｐゴシック" pitchFamily="1" charset="-128"/>
                </a:endParaRPr>
              </a:p>
            </p:txBody>
          </p:sp>
          <p:sp>
            <p:nvSpPr>
              <p:cNvPr id="9" name="Oval 33"/>
              <p:cNvSpPr>
                <a:spLocks noChangeArrowheads="1"/>
              </p:cNvSpPr>
              <p:nvPr/>
            </p:nvSpPr>
            <p:spPr bwMode="auto">
              <a:xfrm>
                <a:off x="527816" y="2573287"/>
                <a:ext cx="1982788" cy="828675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algn="ctr">
                <a:solidFill>
                  <a:srgbClr val="8A2E5C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ea typeface="ＭＳ Ｐゴシック" pitchFamily="1" charset="-128"/>
                </a:endParaRPr>
              </a:p>
            </p:txBody>
          </p:sp>
          <p:sp>
            <p:nvSpPr>
              <p:cNvPr id="10" name="Text Box 6"/>
              <p:cNvSpPr txBox="1">
                <a:spLocks noChangeArrowheads="1"/>
              </p:cNvSpPr>
              <p:nvPr/>
            </p:nvSpPr>
            <p:spPr bwMode="black">
              <a:xfrm>
                <a:off x="581791" y="4771181"/>
                <a:ext cx="1874838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FF00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lnSpc>
                    <a:spcPct val="90000"/>
                  </a:lnSpc>
                </a:pPr>
                <a:r>
                  <a:rPr lang="en-GB" sz="2000" dirty="0">
                    <a:solidFill>
                      <a:schemeClr val="bg1"/>
                    </a:solidFill>
                    <a:latin typeface="Arial" pitchFamily="34" charset="0"/>
                    <a:ea typeface="MS PGothic" pitchFamily="34" charset="-128"/>
                  </a:rPr>
                  <a:t>Non-academia</a:t>
                </a:r>
              </a:p>
            </p:txBody>
          </p:sp>
          <p:sp>
            <p:nvSpPr>
              <p:cNvPr id="11" name="Text Box 6"/>
              <p:cNvSpPr txBox="1">
                <a:spLocks noChangeArrowheads="1"/>
              </p:cNvSpPr>
              <p:nvPr/>
            </p:nvSpPr>
            <p:spPr bwMode="black">
              <a:xfrm>
                <a:off x="3671838" y="4773512"/>
                <a:ext cx="1874838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FF00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lnSpc>
                    <a:spcPct val="90000"/>
                  </a:lnSpc>
                </a:pPr>
                <a:r>
                  <a:rPr lang="en-GB" sz="2000" dirty="0">
                    <a:solidFill>
                      <a:schemeClr val="bg1"/>
                    </a:solidFill>
                    <a:latin typeface="Arial" pitchFamily="34" charset="0"/>
                    <a:ea typeface="MS PGothic" pitchFamily="34" charset="-128"/>
                  </a:rPr>
                  <a:t>Non-academia</a:t>
                </a:r>
              </a:p>
            </p:txBody>
          </p:sp>
          <p:sp>
            <p:nvSpPr>
              <p:cNvPr id="12" name="Text Box 6"/>
              <p:cNvSpPr txBox="1">
                <a:spLocks noChangeArrowheads="1"/>
              </p:cNvSpPr>
              <p:nvPr/>
            </p:nvSpPr>
            <p:spPr bwMode="black">
              <a:xfrm>
                <a:off x="6660232" y="4860900"/>
                <a:ext cx="1874838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FF00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lnSpc>
                    <a:spcPct val="90000"/>
                  </a:lnSpc>
                </a:pPr>
                <a:r>
                  <a:rPr lang="en-GB" sz="2000" dirty="0">
                    <a:solidFill>
                      <a:schemeClr val="bg1"/>
                    </a:solidFill>
                    <a:latin typeface="Arial" pitchFamily="34" charset="0"/>
                    <a:ea typeface="MS PGothic" pitchFamily="34" charset="-128"/>
                  </a:rPr>
                  <a:t>Non-academia</a:t>
                </a:r>
              </a:p>
            </p:txBody>
          </p:sp>
          <p:sp>
            <p:nvSpPr>
              <p:cNvPr id="13" name="Text Box 6"/>
              <p:cNvSpPr txBox="1">
                <a:spLocks noChangeArrowheads="1"/>
              </p:cNvSpPr>
              <p:nvPr/>
            </p:nvSpPr>
            <p:spPr bwMode="black">
              <a:xfrm>
                <a:off x="549198" y="2797075"/>
                <a:ext cx="1874838" cy="36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FF00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lnSpc>
                    <a:spcPct val="90000"/>
                  </a:lnSpc>
                </a:pPr>
                <a:r>
                  <a:rPr lang="en-GB" sz="2000" dirty="0" smtClean="0">
                    <a:solidFill>
                      <a:schemeClr val="bg1"/>
                    </a:solidFill>
                    <a:latin typeface="Arial" pitchFamily="34" charset="0"/>
                    <a:ea typeface="MS PGothic" pitchFamily="34" charset="-128"/>
                  </a:rPr>
                  <a:t>Academia</a:t>
                </a:r>
                <a:endParaRPr lang="en-GB" sz="2000" dirty="0">
                  <a:solidFill>
                    <a:schemeClr val="bg1"/>
                  </a:solidFill>
                  <a:latin typeface="Arial" pitchFamily="34" charset="0"/>
                  <a:ea typeface="MS PGothic" pitchFamily="34" charset="-128"/>
                </a:endParaRPr>
              </a:p>
            </p:txBody>
          </p:sp>
          <p:sp>
            <p:nvSpPr>
              <p:cNvPr id="14" name="Text Box 6"/>
              <p:cNvSpPr txBox="1">
                <a:spLocks noChangeArrowheads="1"/>
              </p:cNvSpPr>
              <p:nvPr/>
            </p:nvSpPr>
            <p:spPr bwMode="black">
              <a:xfrm>
                <a:off x="3921298" y="2784325"/>
                <a:ext cx="1874838" cy="36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FF00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lnSpc>
                    <a:spcPct val="90000"/>
                  </a:lnSpc>
                </a:pPr>
                <a:r>
                  <a:rPr lang="en-GB" sz="2000" dirty="0" smtClean="0">
                    <a:solidFill>
                      <a:schemeClr val="bg1"/>
                    </a:solidFill>
                    <a:latin typeface="Arial" pitchFamily="34" charset="0"/>
                    <a:ea typeface="MS PGothic" pitchFamily="34" charset="-128"/>
                  </a:rPr>
                  <a:t>Academia</a:t>
                </a:r>
                <a:endParaRPr lang="en-GB" sz="2000" dirty="0">
                  <a:solidFill>
                    <a:schemeClr val="bg1"/>
                  </a:solidFill>
                  <a:latin typeface="Arial" pitchFamily="34" charset="0"/>
                  <a:ea typeface="MS PGothic" pitchFamily="34" charset="-128"/>
                </a:endParaRPr>
              </a:p>
            </p:txBody>
          </p:sp>
          <p:sp>
            <p:nvSpPr>
              <p:cNvPr id="15" name="Text Box 6"/>
              <p:cNvSpPr txBox="1">
                <a:spLocks noChangeArrowheads="1"/>
              </p:cNvSpPr>
              <p:nvPr/>
            </p:nvSpPr>
            <p:spPr bwMode="black">
              <a:xfrm>
                <a:off x="7017642" y="2755700"/>
                <a:ext cx="1874838" cy="36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FF00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lnSpc>
                    <a:spcPct val="90000"/>
                  </a:lnSpc>
                </a:pPr>
                <a:r>
                  <a:rPr lang="en-GB" sz="2000" dirty="0" smtClean="0">
                    <a:solidFill>
                      <a:schemeClr val="bg1"/>
                    </a:solidFill>
                    <a:latin typeface="Arial" pitchFamily="34" charset="0"/>
                    <a:ea typeface="MS PGothic" pitchFamily="34" charset="-128"/>
                  </a:rPr>
                  <a:t>Academia</a:t>
                </a:r>
                <a:endParaRPr lang="en-GB" sz="2000" dirty="0">
                  <a:solidFill>
                    <a:schemeClr val="bg1"/>
                  </a:solidFill>
                  <a:latin typeface="Arial" pitchFamily="34" charset="0"/>
                  <a:ea typeface="MS PGothic" pitchFamily="34" charset="-128"/>
                </a:endParaRPr>
              </a:p>
            </p:txBody>
          </p:sp>
          <p:sp>
            <p:nvSpPr>
              <p:cNvPr id="16" name="TextBox 64"/>
              <p:cNvSpPr txBox="1">
                <a:spLocks noChangeArrowheads="1"/>
              </p:cNvSpPr>
              <p:nvPr/>
            </p:nvSpPr>
            <p:spPr bwMode="auto">
              <a:xfrm>
                <a:off x="1056386" y="1686029"/>
                <a:ext cx="1071127" cy="400110"/>
              </a:xfrm>
              <a:prstGeom prst="rect">
                <a:avLst/>
              </a:prstGeom>
              <a:noFill/>
              <a:ln w="2540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n-US" sz="2000" dirty="0">
                    <a:solidFill>
                      <a:srgbClr val="8A2E5C"/>
                    </a:solidFill>
                    <a:latin typeface="Tahoma" pitchFamily="34" charset="0"/>
                    <a:ea typeface="MS PGothic" pitchFamily="34" charset="-128"/>
                  </a:rPr>
                  <a:t>MS/AC</a:t>
                </a:r>
              </a:p>
            </p:txBody>
          </p:sp>
          <p:sp>
            <p:nvSpPr>
              <p:cNvPr id="17" name="TextBox 66"/>
              <p:cNvSpPr txBox="1">
                <a:spLocks noChangeArrowheads="1"/>
              </p:cNvSpPr>
              <p:nvPr/>
            </p:nvSpPr>
            <p:spPr bwMode="auto">
              <a:xfrm>
                <a:off x="4151894" y="1628800"/>
                <a:ext cx="1071127" cy="400110"/>
              </a:xfrm>
              <a:prstGeom prst="rect">
                <a:avLst/>
              </a:prstGeom>
              <a:noFill/>
              <a:ln w="2540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n-US" sz="2000" dirty="0">
                    <a:solidFill>
                      <a:srgbClr val="33893D"/>
                    </a:solidFill>
                    <a:latin typeface="Tahoma" pitchFamily="34" charset="0"/>
                    <a:ea typeface="MS PGothic" pitchFamily="34" charset="-128"/>
                  </a:rPr>
                  <a:t>MS/AC</a:t>
                </a:r>
              </a:p>
            </p:txBody>
          </p:sp>
          <p:sp>
            <p:nvSpPr>
              <p:cNvPr id="18" name="TextBox 65"/>
              <p:cNvSpPr txBox="1">
                <a:spLocks noChangeArrowheads="1"/>
              </p:cNvSpPr>
              <p:nvPr/>
            </p:nvSpPr>
            <p:spPr bwMode="auto">
              <a:xfrm>
                <a:off x="7442977" y="1660738"/>
                <a:ext cx="513282" cy="400110"/>
              </a:xfrm>
              <a:prstGeom prst="rect">
                <a:avLst/>
              </a:prstGeom>
              <a:noFill/>
              <a:ln w="2540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7600" b="1">
                    <a:solidFill>
                      <a:srgbClr val="FFD624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r>
                  <a:rPr lang="en-US" sz="2000" dirty="0">
                    <a:solidFill>
                      <a:srgbClr val="0A3CAA"/>
                    </a:solidFill>
                    <a:latin typeface="Tahoma" pitchFamily="34" charset="0"/>
                    <a:ea typeface="MS PGothic" pitchFamily="34" charset="-128"/>
                  </a:rPr>
                  <a:t>TC</a:t>
                </a:r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1979712" y="2228316"/>
                <a:ext cx="4972594" cy="385141"/>
              </a:xfrm>
              <a:custGeom>
                <a:avLst/>
                <a:gdLst>
                  <a:gd name="connsiteX0" fmla="*/ 0 w 4972594"/>
                  <a:gd name="connsiteY0" fmla="*/ 263221 h 385141"/>
                  <a:gd name="connsiteX1" fmla="*/ 2534194 w 4972594"/>
                  <a:gd name="connsiteY1" fmla="*/ 1964 h 385141"/>
                  <a:gd name="connsiteX2" fmla="*/ 4972594 w 4972594"/>
                  <a:gd name="connsiteY2" fmla="*/ 385141 h 385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972594" h="385141">
                    <a:moveTo>
                      <a:pt x="0" y="263221"/>
                    </a:moveTo>
                    <a:cubicBezTo>
                      <a:pt x="852714" y="122432"/>
                      <a:pt x="1705428" y="-18356"/>
                      <a:pt x="2534194" y="1964"/>
                    </a:cubicBezTo>
                    <a:cubicBezTo>
                      <a:pt x="3362960" y="22284"/>
                      <a:pt x="4167777" y="203712"/>
                      <a:pt x="4972594" y="385141"/>
                    </a:cubicBezTo>
                  </a:path>
                </a:pathLst>
              </a:custGeom>
              <a:noFill/>
              <a:ln w="635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tx2">
                        <a:lumMod val="7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headEnd type="arrow"/>
                <a:tailEnd type="arrow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 flipV="1">
                <a:off x="2122960" y="5661248"/>
                <a:ext cx="4972594" cy="393262"/>
              </a:xfrm>
              <a:custGeom>
                <a:avLst/>
                <a:gdLst>
                  <a:gd name="connsiteX0" fmla="*/ 0 w 4972594"/>
                  <a:gd name="connsiteY0" fmla="*/ 263221 h 385141"/>
                  <a:gd name="connsiteX1" fmla="*/ 2534194 w 4972594"/>
                  <a:gd name="connsiteY1" fmla="*/ 1964 h 385141"/>
                  <a:gd name="connsiteX2" fmla="*/ 4972594 w 4972594"/>
                  <a:gd name="connsiteY2" fmla="*/ 385141 h 385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972594" h="385141">
                    <a:moveTo>
                      <a:pt x="0" y="263221"/>
                    </a:moveTo>
                    <a:cubicBezTo>
                      <a:pt x="852714" y="122432"/>
                      <a:pt x="1705428" y="-18356"/>
                      <a:pt x="2534194" y="1964"/>
                    </a:cubicBezTo>
                    <a:cubicBezTo>
                      <a:pt x="3362960" y="22284"/>
                      <a:pt x="4167777" y="203712"/>
                      <a:pt x="4972594" y="385141"/>
                    </a:cubicBezTo>
                  </a:path>
                </a:pathLst>
              </a:custGeom>
              <a:noFill/>
              <a:ln w="635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tx2">
                        <a:lumMod val="7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headEnd type="arrow"/>
                <a:tailEnd type="arrow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/>
              </a:p>
            </p:txBody>
          </p:sp>
          <p:cxnSp>
            <p:nvCxnSpPr>
              <p:cNvPr id="21" name="Straight Arrow Connector 20"/>
              <p:cNvCxnSpPr/>
              <p:nvPr/>
            </p:nvCxnSpPr>
            <p:spPr>
              <a:xfrm>
                <a:off x="1892003" y="3572661"/>
                <a:ext cx="1815901" cy="1152481"/>
              </a:xfrm>
              <a:prstGeom prst="straightConnector1">
                <a:avLst/>
              </a:prstGeom>
              <a:ln w="63500">
                <a:gradFill flip="none" rotWithShape="1">
                  <a:gsLst>
                    <a:gs pos="0">
                      <a:srgbClr val="CF3D3D"/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rgbClr val="00990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Arrow Connector 21"/>
              <p:cNvCxnSpPr/>
              <p:nvPr/>
            </p:nvCxnSpPr>
            <p:spPr>
              <a:xfrm flipV="1">
                <a:off x="2122960" y="3284985"/>
                <a:ext cx="1440928" cy="1486196"/>
              </a:xfrm>
              <a:prstGeom prst="straightConnector1">
                <a:avLst/>
              </a:prstGeom>
              <a:ln w="63500">
                <a:gradFill flip="none" rotWithShape="1">
                  <a:gsLst>
                    <a:gs pos="0">
                      <a:srgbClr val="CF3D3D"/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rgbClr val="00990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3" name="Straight Arrow Connector 22"/>
            <p:cNvCxnSpPr/>
            <p:nvPr/>
          </p:nvCxnSpPr>
          <p:spPr>
            <a:xfrm>
              <a:off x="5404590" y="3783525"/>
              <a:ext cx="1399658" cy="1013627"/>
            </a:xfrm>
            <a:prstGeom prst="straightConnector1">
              <a:avLst/>
            </a:prstGeom>
            <a:ln w="63500">
              <a:gradFill flip="none" rotWithShape="1">
                <a:gsLst>
                  <a:gs pos="0">
                    <a:srgbClr val="009900"/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tx2">
                      <a:lumMod val="7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2672143" y="712788"/>
            <a:ext cx="3628049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/>
            <a:r>
              <a:rPr lang="en-GB" sz="32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RISE – Exchanges</a:t>
            </a:r>
            <a:endParaRPr lang="en-GB" sz="32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05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067030"/>
              </p:ext>
            </p:extLst>
          </p:nvPr>
        </p:nvGraphicFramePr>
        <p:xfrm>
          <a:off x="457200" y="1556792"/>
          <a:ext cx="8229601" cy="47670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27170"/>
                <a:gridCol w="1990377"/>
                <a:gridCol w="1859626"/>
                <a:gridCol w="1126214"/>
                <a:gridCol w="1126214"/>
              </a:tblGrid>
              <a:tr h="448837">
                <a:tc rowSpan="2"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Резултати от участието на българските участници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 anchor="ctr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Брой подадени проектни предложения: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Брой представители на академичната общност: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Брой МСП: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успеваемост: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ITN - 15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5.3%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</a:tr>
              <a:tr h="166789">
                <a:tc rowSpan="3"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RISE-10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</a:tr>
              <a:tr h="166789">
                <a:tc vMerge="1"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NIGHT-3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</a:tr>
              <a:tr h="166789">
                <a:tc vMerge="1"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NCP-1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</a:tr>
              <a:tr h="333579">
                <a:tc rowSpan="2"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Предложени за </a:t>
                      </a:r>
                      <a:r>
                        <a:rPr lang="bg-BG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финансиране</a:t>
                      </a:r>
                      <a:r>
                        <a:rPr lang="bg-BG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 anchor="ctr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Общо: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Брой представители на академичната общност: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Брой МСП: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Други: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</a:tr>
              <a:tr h="276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ITN - 1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</a:tr>
              <a:tr h="166789"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RISE-0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</a:tr>
              <a:tr h="166789"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NIGHT-1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  <a:tc>
                  <a:txBody>
                    <a:bodyPr/>
                    <a:lstStyle/>
                    <a:p>
                      <a:pPr marR="14414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59332" marR="59332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57200" y="28495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7" descr="G:\Training\November 20-21,20 13\Toni\All-ver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19050"/>
            <a:ext cx="9144000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2001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Training\November 20-21,20 13\Toni\All-ver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19050"/>
            <a:ext cx="9144000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5771162"/>
              </p:ext>
            </p:extLst>
          </p:nvPr>
        </p:nvGraphicFramePr>
        <p:xfrm>
          <a:off x="15876" y="4797152"/>
          <a:ext cx="9128124" cy="946404"/>
        </p:xfrm>
        <a:graphic>
          <a:graphicData uri="http://schemas.openxmlformats.org/drawingml/2006/table">
            <a:tbl>
              <a:tblPr firstRow="1" firstCol="1" bandRow="1"/>
              <a:tblGrid>
                <a:gridCol w="1613093"/>
                <a:gridCol w="4545991"/>
                <a:gridCol w="1393126"/>
                <a:gridCol w="1575914"/>
              </a:tblGrid>
              <a:tr h="1714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dirty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Research and Innovation Staff Exchange</a:t>
                      </a:r>
                      <a:endParaRPr lang="en-GB" sz="1800" dirty="0">
                        <a:solidFill>
                          <a:srgbClr val="004386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8400" marR="584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dirty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2 000</a:t>
                      </a:r>
                      <a:endParaRPr lang="en-GB" sz="1800" dirty="0">
                        <a:solidFill>
                          <a:srgbClr val="004386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8400" marR="58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dirty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1 800</a:t>
                      </a:r>
                      <a:endParaRPr lang="en-GB" sz="1800" dirty="0">
                        <a:solidFill>
                          <a:srgbClr val="004386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8400" marR="58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dirty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700</a:t>
                      </a:r>
                      <a:endParaRPr lang="en-GB" sz="1800" dirty="0">
                        <a:solidFill>
                          <a:srgbClr val="004386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8400" marR="584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0721064"/>
              </p:ext>
            </p:extLst>
          </p:nvPr>
        </p:nvGraphicFramePr>
        <p:xfrm>
          <a:off x="46320" y="980728"/>
          <a:ext cx="9020619" cy="3597148"/>
        </p:xfrm>
        <a:graphic>
          <a:graphicData uri="http://schemas.openxmlformats.org/drawingml/2006/table">
            <a:tbl>
              <a:tblPr firstRow="1" firstCol="1" bandRow="1"/>
              <a:tblGrid>
                <a:gridCol w="1737824"/>
                <a:gridCol w="1737824"/>
                <a:gridCol w="1328148"/>
                <a:gridCol w="1328697"/>
                <a:gridCol w="1417523"/>
                <a:gridCol w="1470603"/>
              </a:tblGrid>
              <a:tr h="63308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dirty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 </a:t>
                      </a:r>
                      <a:endParaRPr lang="en-GB" sz="1800" dirty="0">
                        <a:solidFill>
                          <a:srgbClr val="004386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dirty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Marie </a:t>
                      </a:r>
                      <a:r>
                        <a:rPr lang="en-GB" sz="1800" b="1" dirty="0" err="1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Skłodowska</a:t>
                      </a:r>
                      <a:r>
                        <a:rPr lang="en-GB" sz="1800" b="1" dirty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-Curie Action</a:t>
                      </a:r>
                      <a:endParaRPr lang="en-GB" sz="1800" dirty="0">
                        <a:solidFill>
                          <a:srgbClr val="004386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5679" marR="55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dirty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Researcher unit cost</a:t>
                      </a:r>
                      <a:endParaRPr lang="en-GB" sz="1800" dirty="0">
                        <a:solidFill>
                          <a:srgbClr val="004386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dirty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[person/month</a:t>
                      </a:r>
                      <a:r>
                        <a:rPr lang="en-GB" sz="1800" b="1" dirty="0" smtClean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]</a:t>
                      </a:r>
                      <a:r>
                        <a:rPr lang="en-GB" sz="1800" b="1" dirty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 </a:t>
                      </a:r>
                      <a:endParaRPr lang="en-GB" sz="1800" dirty="0">
                        <a:solidFill>
                          <a:srgbClr val="004386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5679" marR="55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dirty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Institutional unit cost</a:t>
                      </a:r>
                      <a:endParaRPr lang="en-GB" sz="1800" dirty="0">
                        <a:solidFill>
                          <a:srgbClr val="004386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dirty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[person/month</a:t>
                      </a:r>
                      <a:r>
                        <a:rPr lang="en-GB" sz="1800" b="1" dirty="0" smtClean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]</a:t>
                      </a:r>
                      <a:endParaRPr lang="en-GB" sz="1800" dirty="0">
                        <a:solidFill>
                          <a:srgbClr val="004386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5679" marR="55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3308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dirty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 </a:t>
                      </a:r>
                      <a:r>
                        <a:rPr lang="en-GB" sz="1800" b="1" dirty="0" smtClean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Living </a:t>
                      </a:r>
                      <a:r>
                        <a:rPr lang="en-GB" sz="1800" b="1" dirty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allowance*</a:t>
                      </a:r>
                      <a:endParaRPr lang="en-GB" sz="1800" dirty="0">
                        <a:solidFill>
                          <a:srgbClr val="004386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dirty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 </a:t>
                      </a:r>
                      <a:endParaRPr lang="en-GB" sz="1800" dirty="0">
                        <a:solidFill>
                          <a:srgbClr val="004386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5679" marR="55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dirty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 </a:t>
                      </a:r>
                      <a:r>
                        <a:rPr lang="en-GB" sz="1800" b="1" dirty="0" smtClean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Mobility </a:t>
                      </a:r>
                      <a:r>
                        <a:rPr lang="en-GB" sz="1800" b="1" dirty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allowance</a:t>
                      </a:r>
                      <a:endParaRPr lang="en-GB" sz="1800" dirty="0">
                        <a:solidFill>
                          <a:srgbClr val="004386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dirty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 </a:t>
                      </a:r>
                      <a:endParaRPr lang="en-GB" sz="1800" dirty="0">
                        <a:solidFill>
                          <a:srgbClr val="004386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5679" marR="55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dirty="0" smtClean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Family </a:t>
                      </a:r>
                      <a:r>
                        <a:rPr lang="en-GB" sz="1800" b="1" dirty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allowance</a:t>
                      </a:r>
                      <a:endParaRPr lang="en-GB" sz="1800" dirty="0">
                        <a:solidFill>
                          <a:srgbClr val="004386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5679" marR="55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dirty="0" smtClean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Research</a:t>
                      </a:r>
                      <a:r>
                        <a:rPr lang="en-GB" sz="1800" b="1" dirty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, training and networking costs</a:t>
                      </a:r>
                      <a:endParaRPr lang="en-GB" sz="1800" dirty="0">
                        <a:solidFill>
                          <a:srgbClr val="004386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5679" marR="55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dirty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 </a:t>
                      </a:r>
                      <a:r>
                        <a:rPr lang="en-GB" sz="1800" b="1" dirty="0" smtClean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Management </a:t>
                      </a:r>
                      <a:r>
                        <a:rPr lang="en-GB" sz="1800" b="1" dirty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and overheads</a:t>
                      </a:r>
                      <a:endParaRPr lang="en-GB" sz="1800" dirty="0">
                        <a:solidFill>
                          <a:srgbClr val="004386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5679" marR="55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dirty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Innovative Training Networks</a:t>
                      </a:r>
                      <a:endParaRPr lang="en-GB" sz="1800" dirty="0">
                        <a:solidFill>
                          <a:srgbClr val="004386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5679" marR="55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dirty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2 900</a:t>
                      </a:r>
                      <a:endParaRPr lang="en-GB" sz="1800" dirty="0">
                        <a:solidFill>
                          <a:srgbClr val="004386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5679" marR="55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dirty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600</a:t>
                      </a:r>
                      <a:endParaRPr lang="en-GB" sz="1800" dirty="0">
                        <a:solidFill>
                          <a:srgbClr val="004386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5679" marR="55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dirty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500</a:t>
                      </a:r>
                      <a:endParaRPr lang="en-GB" sz="1800" dirty="0">
                        <a:solidFill>
                          <a:srgbClr val="004386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5679" marR="55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dirty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1 800</a:t>
                      </a:r>
                      <a:endParaRPr lang="en-GB" sz="1800" dirty="0">
                        <a:solidFill>
                          <a:srgbClr val="004386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5679" marR="55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1 200</a:t>
                      </a:r>
                      <a:endParaRPr lang="en-GB" sz="1800">
                        <a:solidFill>
                          <a:srgbClr val="004386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5679" marR="55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6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dirty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Individual </a:t>
                      </a:r>
                      <a:r>
                        <a:rPr lang="en-GB" sz="1800" b="1" dirty="0" smtClean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Fellowships</a:t>
                      </a:r>
                      <a:endParaRPr lang="en-GB" sz="1800" dirty="0">
                        <a:solidFill>
                          <a:srgbClr val="004386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5679" marR="55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dirty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4 650</a:t>
                      </a:r>
                      <a:endParaRPr lang="en-GB" sz="1800" dirty="0">
                        <a:solidFill>
                          <a:srgbClr val="004386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5679" marR="55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600</a:t>
                      </a:r>
                      <a:endParaRPr lang="en-GB" sz="1800">
                        <a:solidFill>
                          <a:srgbClr val="004386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5679" marR="55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dirty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500</a:t>
                      </a:r>
                      <a:endParaRPr lang="en-GB" sz="1800" dirty="0">
                        <a:solidFill>
                          <a:srgbClr val="004386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5679" marR="55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dirty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800</a:t>
                      </a:r>
                      <a:endParaRPr lang="en-GB" sz="1800" dirty="0">
                        <a:solidFill>
                          <a:srgbClr val="004386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5679" marR="55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800" b="1" dirty="0">
                          <a:solidFill>
                            <a:srgbClr val="004386"/>
                          </a:solidFill>
                          <a:effectLst/>
                          <a:latin typeface="+mn-lt"/>
                          <a:ea typeface="Calibri"/>
                          <a:cs typeface="Calibri"/>
                        </a:rPr>
                        <a:t>650</a:t>
                      </a:r>
                      <a:endParaRPr lang="en-GB" sz="1800" dirty="0">
                        <a:solidFill>
                          <a:srgbClr val="004386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5679" marR="556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90370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:\Training\November 20-21,20 13\Toni\All-ver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19050"/>
            <a:ext cx="9144000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73075" y="1960241"/>
            <a:ext cx="8229600" cy="748679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bg-BG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Възможности за организациите от неакадемичния сектор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0762" y="2975461"/>
            <a:ext cx="7711039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Командироване на служителите в научно-изследователска организация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Приемат изследователи като организация –домакин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bg-BG" sz="2000" dirty="0">
                <a:latin typeface="Arial" panose="020B0604020202020204" pitchFamily="34" charset="0"/>
                <a:cs typeface="Arial" panose="020B0604020202020204" pitchFamily="34" charset="0"/>
              </a:rPr>
              <a:t>Връзки от организации от трети страни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bg-BG" sz="2000" dirty="0">
                <a:latin typeface="Arial" panose="020B0604020202020204" pitchFamily="34" charset="0"/>
                <a:cs typeface="Arial" panose="020B0604020202020204" pitchFamily="34" charset="0"/>
              </a:rPr>
              <a:t>Изграждане на </a:t>
            </a:r>
            <a:r>
              <a:rPr lang="bg-BG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консорциум, който е благоприятна платформа за иновациона дейност</a:t>
            </a:r>
            <a:endParaRPr lang="bg-BG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bg-BG" sz="2000" dirty="0">
                <a:latin typeface="Arial" panose="020B0604020202020204" pitchFamily="34" charset="0"/>
                <a:cs typeface="Arial" panose="020B0604020202020204" pitchFamily="34" charset="0"/>
              </a:rPr>
              <a:t>Обмен на знания (конференции, школи и др.)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bg-BG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Служителите </a:t>
            </a:r>
            <a:r>
              <a:rPr lang="bg-BG" sz="2000" dirty="0">
                <a:latin typeface="Arial" panose="020B0604020202020204" pitchFamily="34" charset="0"/>
                <a:cs typeface="Arial" panose="020B0604020202020204" pitchFamily="34" charset="0"/>
              </a:rPr>
              <a:t>- нови умения, устойчиво кариерно развитие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bg-BG" sz="2000" dirty="0">
                <a:latin typeface="Arial" panose="020B0604020202020204" pitchFamily="34" charset="0"/>
                <a:cs typeface="Arial" panose="020B0604020202020204" pitchFamily="34" charset="0"/>
              </a:rPr>
              <a:t>Финансова подкрепа за </a:t>
            </a:r>
            <a:r>
              <a:rPr lang="bg-BG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иновационна </a:t>
            </a:r>
            <a:r>
              <a:rPr lang="bg-BG" sz="2000" dirty="0">
                <a:latin typeface="Arial" panose="020B0604020202020204" pitchFamily="34" charset="0"/>
                <a:cs typeface="Arial" panose="020B0604020202020204" pitchFamily="34" charset="0"/>
              </a:rPr>
              <a:t>дейност</a:t>
            </a:r>
          </a:p>
          <a:p>
            <a:pPr algn="just"/>
            <a:r>
              <a:rPr lang="bg-BG" sz="2000" dirty="0">
                <a:latin typeface="Arial" panose="020B0604020202020204" pitchFamily="34" charset="0"/>
                <a:cs typeface="Arial" panose="020B0604020202020204" pitchFamily="34" charset="0"/>
              </a:rPr>
              <a:t>       1800 + 700 Евра/ човекомесец обмен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836712"/>
            <a:ext cx="2204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RISE</a:t>
            </a:r>
            <a:r>
              <a:rPr lang="bg-BG" sz="3200" b="1" dirty="0" smtClean="0">
                <a:solidFill>
                  <a:srgbClr val="C00000"/>
                </a:solidFill>
              </a:rPr>
              <a:t> Схема </a:t>
            </a:r>
            <a:endParaRPr lang="en-US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416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3575" y="-228600"/>
            <a:ext cx="1301115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62415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8733913"/>
              </p:ext>
            </p:extLst>
          </p:nvPr>
        </p:nvGraphicFramePr>
        <p:xfrm>
          <a:off x="685800" y="2438400"/>
          <a:ext cx="7924800" cy="338328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864313"/>
                <a:gridCol w="2943652"/>
                <a:gridCol w="1471827"/>
                <a:gridCol w="1645008"/>
              </a:tblGrid>
              <a:tr h="487680">
                <a:tc>
                  <a:txBody>
                    <a:bodyPr/>
                    <a:lstStyle/>
                    <a:p>
                      <a:r>
                        <a:rPr lang="bg-BG" dirty="0" smtClean="0"/>
                        <a:t>Конкурс - код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Вид на конкурса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Дата на публикуване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bg-BG" dirty="0" smtClean="0"/>
                        <a:t>Краен срок</a:t>
                      </a:r>
                      <a:endParaRPr lang="en-US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>
                          <a:hlinkClick r:id="rId2"/>
                        </a:rPr>
                        <a:t>H2020-MSCA-IF-2015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hlinkClick r:id="rId2"/>
                        </a:rPr>
                        <a:t>INDIVIDUAL FELLOWSHIPS (IF)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>
                          <a:hlinkClick r:id="rId2"/>
                        </a:rPr>
                        <a:t>12 March 2015</a:t>
                      </a:r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hlinkClick r:id="rId2"/>
                        </a:rPr>
                        <a:t>10 September 2015</a:t>
                      </a:r>
                      <a:endParaRPr lang="en-US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>
                          <a:hlinkClick r:id="rId3"/>
                        </a:rPr>
                        <a:t>H2020-MSCA-RISE-2015</a:t>
                      </a:r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hlinkClick r:id="rId3"/>
                        </a:rPr>
                        <a:t>MARIE SKŁODOWSKA-CURIE RESEARCH AND INNOVATION STAFF EXCHANGE (RISE)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hlinkClick r:id="rId3"/>
                        </a:rPr>
                        <a:t>06 January 2015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hlinkClick r:id="rId3"/>
                        </a:rPr>
                        <a:t>28 April 2015</a:t>
                      </a:r>
                      <a:endParaRPr lang="en-US" dirty="0"/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H2020-MSCA-COFUND-2015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COFUND - CO-FUNDING OF REGIONAL, NATIONAL AND INTERNATIONAL PROGRAMMES</a:t>
                      </a:r>
                      <a:endParaRPr lang="en-US" dirty="0">
                        <a:solidFill>
                          <a:srgbClr val="C00000"/>
                        </a:solidFill>
                        <a:hlinkClick r:id="rId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14 April 2015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00000"/>
                          </a:solidFill>
                        </a:rPr>
                        <a:t>H2020-MSCA-COFUND-2015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327564" y="1132260"/>
            <a:ext cx="6096000" cy="707886"/>
          </a:xfrm>
          <a:prstGeom prst="rect">
            <a:avLst/>
          </a:prstGeom>
          <a:solidFill>
            <a:srgbClr val="2B67AF"/>
          </a:solidFill>
        </p:spPr>
        <p:txBody>
          <a:bodyPr wrap="square" rtlCol="0">
            <a:spAutoFit/>
          </a:bodyPr>
          <a:lstStyle/>
          <a:p>
            <a:pPr lvl="0"/>
            <a:r>
              <a:rPr lang="bg-BG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Отворени конкурси </a:t>
            </a:r>
          </a:p>
          <a:p>
            <a:pPr lvl="0"/>
            <a:r>
              <a:rPr lang="bg-BG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 Дейности Мария Склодовска-Кюри</a:t>
            </a:r>
            <a:endParaRPr lang="bg-BG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 descr="G:\Training\November 20-21,20 13\Toni\All-ver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19050"/>
            <a:ext cx="9144000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http://www.bristol.ac.uk/red/development/international/esbaner.pn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" t="4354" r="72692" b="13036"/>
          <a:stretch/>
        </p:blipFill>
        <p:spPr bwMode="auto">
          <a:xfrm>
            <a:off x="710045" y="959731"/>
            <a:ext cx="1364673" cy="10390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3278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0" y="0"/>
            <a:ext cx="9168581" cy="6858000"/>
            <a:chOff x="-11062" y="0"/>
            <a:chExt cx="9168581" cy="68580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062" y="0"/>
              <a:ext cx="9168581" cy="6858000"/>
            </a:xfrm>
            <a:prstGeom prst="rect">
              <a:avLst/>
            </a:prstGeom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062" y="0"/>
              <a:ext cx="9168581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062" y="6553200"/>
              <a:ext cx="9168581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8" name="Picture 7" descr="http://www.bristol.ac.uk/red/development/international/esbaner.pn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28"/>
          <a:stretch/>
        </p:blipFill>
        <p:spPr bwMode="auto">
          <a:xfrm>
            <a:off x="76200" y="1295400"/>
            <a:ext cx="2366530" cy="230505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/>
          <p:cNvSpPr/>
          <p:nvPr/>
        </p:nvSpPr>
        <p:spPr>
          <a:xfrm>
            <a:off x="76200" y="381000"/>
            <a:ext cx="2366530" cy="923330"/>
          </a:xfrm>
          <a:prstGeom prst="rect">
            <a:avLst/>
          </a:prstGeom>
          <a:solidFill>
            <a:srgbClr val="2B67AF"/>
          </a:solidFill>
        </p:spPr>
        <p:txBody>
          <a:bodyPr wrap="square">
            <a:spAutoFit/>
          </a:bodyPr>
          <a:lstStyle/>
          <a:p>
            <a:pPr algn="ctr"/>
            <a:r>
              <a:rPr lang="bg-BG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Бъдещи и нововъзникващи технологии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43200" y="3764789"/>
            <a:ext cx="5003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Три финансиращи схеми:</a:t>
            </a:r>
            <a:endParaRPr lang="en-US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238250" y="4162680"/>
            <a:ext cx="7219950" cy="2390520"/>
            <a:chOff x="1238250" y="4162680"/>
            <a:chExt cx="7219950" cy="2390520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8250" y="4162680"/>
              <a:ext cx="7219950" cy="2390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1642630" y="5080337"/>
              <a:ext cx="1656000" cy="1015663"/>
            </a:xfrm>
            <a:prstGeom prst="rect">
              <a:avLst/>
            </a:prstGeom>
            <a:solidFill>
              <a:srgbClr val="2B67A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bg-BG" sz="2000" b="1" dirty="0" smtClean="0">
                  <a:solidFill>
                    <a:schemeClr val="bg1"/>
                  </a:solidFill>
                </a:rPr>
                <a:t>Изследване на нови идеи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003965" y="5080337"/>
              <a:ext cx="1656000" cy="1015663"/>
            </a:xfrm>
            <a:prstGeom prst="rect">
              <a:avLst/>
            </a:prstGeom>
            <a:solidFill>
              <a:srgbClr val="2B67A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bg-BG" sz="2000" b="1" dirty="0" smtClean="0">
                  <a:solidFill>
                    <a:schemeClr val="bg1"/>
                  </a:solidFill>
                </a:rPr>
                <a:t>Развитие на теми и общества</a:t>
              </a:r>
              <a:endParaRPr 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310745" y="4924961"/>
              <a:ext cx="1692000" cy="1323439"/>
            </a:xfrm>
            <a:prstGeom prst="rect">
              <a:avLst/>
            </a:prstGeom>
            <a:solidFill>
              <a:srgbClr val="2B67A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bg-BG" sz="2000" b="1" dirty="0" smtClean="0">
                  <a:solidFill>
                    <a:schemeClr val="bg1"/>
                  </a:solidFill>
                </a:rPr>
                <a:t>В отговор на големи предизвика телства</a:t>
              </a:r>
              <a:endParaRPr lang="en-US" sz="2000" b="1" dirty="0">
                <a:solidFill>
                  <a:schemeClr val="bg1"/>
                </a:solidFill>
              </a:endParaRPr>
            </a:p>
          </p:txBody>
        </p:sp>
      </p:grpSp>
      <p:graphicFrame>
        <p:nvGraphicFramePr>
          <p:cNvPr id="12" name="Content Placeholder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5033182"/>
              </p:ext>
            </p:extLst>
          </p:nvPr>
        </p:nvGraphicFramePr>
        <p:xfrm>
          <a:off x="2470630" y="406977"/>
          <a:ext cx="6673370" cy="31582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3994"/>
                <a:gridCol w="2844388"/>
                <a:gridCol w="1484708"/>
                <a:gridCol w="125028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Статут</a:t>
                      </a:r>
                      <a:r>
                        <a:rPr lang="en-US" sz="16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en-US" sz="16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bg-BG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Конкурс</a:t>
                      </a:r>
                      <a:endParaRPr lang="en-US" sz="16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bg-BG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Дата</a:t>
                      </a:r>
                      <a:r>
                        <a:rPr lang="bg-BG" sz="1600" b="1" baseline="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 публикуване</a:t>
                      </a:r>
                      <a:endParaRPr lang="en-US" sz="16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bg-BG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Краен срок</a:t>
                      </a:r>
                      <a:endParaRPr lang="en-US" sz="16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</a:tr>
              <a:tr h="6756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Отворен</a:t>
                      </a:r>
                      <a:endParaRPr lang="en-US" sz="16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US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FET-Open - Novel Ideas for Radically New Technologies</a:t>
                      </a:r>
                      <a:endParaRPr lang="en-US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11/12/2013 </a:t>
                      </a:r>
                      <a:endParaRPr lang="en-US" sz="16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29/09/2015</a:t>
                      </a:r>
                      <a:r>
                        <a:rPr lang="en-US" sz="16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en-US" sz="16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</a:tr>
              <a:tr h="762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g-BG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Отворен</a:t>
                      </a:r>
                      <a:endParaRPr lang="en-US" sz="16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FET-Open - novel ideas for radically new technologies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11/12/2013 </a:t>
                      </a:r>
                      <a:endParaRPr lang="en-US" sz="16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29/09/2015</a:t>
                      </a:r>
                      <a:r>
                        <a:rPr lang="en-US" sz="16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en-US" sz="16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g-BG" sz="1600" b="1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Отворен</a:t>
                      </a:r>
                      <a:endParaRPr lang="en-US" sz="1600" b="1" dirty="0" smtClean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FET-Open - Novel ideas for radically new technologies - Coordination and Support Actions 2015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01/10/2014</a:t>
                      </a:r>
                      <a:endParaRPr lang="en-US" sz="16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29/09/2015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30711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8774" y="1849725"/>
            <a:ext cx="8353425" cy="350865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24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 </a:t>
            </a:r>
            <a:endParaRPr lang="bg-BG" sz="2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342900" indent="-342900" defTabSz="914400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Symbol"/>
              <a:buBlip>
                <a:blip r:embed="rId2"/>
              </a:buBlip>
              <a:defRPr/>
            </a:pPr>
            <a:r>
              <a:rPr lang="en-US" sz="2400" u="sng" dirty="0">
                <a:solidFill>
                  <a:srgbClr val="0000FF"/>
                </a:solidFill>
                <a:latin typeface="Calibri"/>
                <a:ea typeface="Calibri"/>
                <a:cs typeface="Times New Roman"/>
                <a:hlinkClick r:id="rId3"/>
              </a:rPr>
              <a:t>http://ec.europa.eu/programmes/horizon2020/en</a:t>
            </a:r>
            <a:endParaRPr lang="bg-BG" sz="2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342900" indent="-342900" defTabSz="914400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Symbol"/>
              <a:buBlip>
                <a:blip r:embed="rId2"/>
              </a:buBlip>
              <a:defRPr/>
            </a:pPr>
            <a:r>
              <a:rPr lang="bg-BG" sz="2400" u="sng" dirty="0">
                <a:solidFill>
                  <a:srgbClr val="0000FF"/>
                </a:solidFill>
                <a:latin typeface="Calibri"/>
                <a:ea typeface="Calibri"/>
                <a:cs typeface="Times New Roman"/>
                <a:hlinkClick r:id="rId4"/>
              </a:rPr>
              <a:t>http://ec.europa.eu/research/participants/portal/desktop/en/home.html</a:t>
            </a:r>
            <a:endParaRPr lang="bg-BG" sz="2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sz="2400" u="sng" dirty="0">
                <a:solidFill>
                  <a:srgbClr val="0000FF"/>
                </a:solidFill>
                <a:latin typeface="Calibri"/>
                <a:ea typeface="Calibri"/>
                <a:cs typeface="Times New Roman"/>
                <a:hlinkClick r:id="rId5"/>
              </a:rPr>
              <a:t>http://</a:t>
            </a:r>
            <a:r>
              <a:rPr lang="en-US" sz="2400" u="sng" dirty="0" smtClean="0">
                <a:solidFill>
                  <a:srgbClr val="0000FF"/>
                </a:solidFill>
                <a:latin typeface="Calibri"/>
                <a:ea typeface="Calibri"/>
                <a:cs typeface="Times New Roman"/>
                <a:hlinkClick r:id="rId5"/>
              </a:rPr>
              <a:t>horizon2020.mon.bg/</a:t>
            </a:r>
            <a:endParaRPr lang="bg-BG" sz="2400" u="sng" dirty="0" smtClean="0">
              <a:solidFill>
                <a:srgbClr val="0000FF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sz="2400" u="sng" dirty="0" smtClean="0">
                <a:solidFill>
                  <a:srgbClr val="0000FF"/>
                </a:solidFill>
                <a:ea typeface="Calibri"/>
                <a:cs typeface="Times New Roman"/>
                <a:hlinkClick r:id="rId6"/>
              </a:rPr>
              <a:t>http</a:t>
            </a:r>
            <a:r>
              <a:rPr lang="en-US" sz="2400" u="sng" dirty="0">
                <a:solidFill>
                  <a:srgbClr val="0000FF"/>
                </a:solidFill>
                <a:ea typeface="Calibri"/>
                <a:cs typeface="Times New Roman"/>
                <a:hlinkClick r:id="rId6"/>
              </a:rPr>
              <a:t>://ec.europa.eu/msca</a:t>
            </a:r>
            <a:endParaRPr lang="bg-BG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342900" indent="-342900">
              <a:spcBef>
                <a:spcPts val="600"/>
              </a:spcBef>
              <a:buBlip>
                <a:blip r:embed="rId2"/>
              </a:buBlip>
              <a:defRPr/>
            </a:pPr>
            <a:r>
              <a:rPr lang="en-US" sz="2400" u="sng" dirty="0">
                <a:solidFill>
                  <a:srgbClr val="0000FF"/>
                </a:solidFill>
                <a:ea typeface="Calibri"/>
                <a:cs typeface="Times New Roman"/>
                <a:hlinkClick r:id="rId7"/>
              </a:rPr>
              <a:t>http://ec.europa.eu/rea</a:t>
            </a:r>
            <a:endParaRPr lang="bg-BG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defTabSz="914400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defRPr/>
            </a:pPr>
            <a:endParaRPr lang="en-US" sz="2400" u="sng" dirty="0">
              <a:solidFill>
                <a:srgbClr val="0000FF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95400" y="1264950"/>
            <a:ext cx="648017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Times New Roman" pitchFamily="16" charset="0"/>
              <a:buNone/>
              <a:defRPr/>
            </a:pPr>
            <a:r>
              <a:rPr lang="bg-BG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Полезни връзки и документи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:</a:t>
            </a:r>
            <a:endParaRPr lang="bg-BG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36" y="319"/>
            <a:ext cx="9189475" cy="119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34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676400"/>
            <a:ext cx="7010400" cy="4513262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bg-BG" altLang="bg-BG" sz="2800" b="1" dirty="0">
                <a:solidFill>
                  <a:prstClr val="black"/>
                </a:solidFill>
                <a:latin typeface="Arial" charset="0"/>
              </a:rPr>
              <a:t>За контакти и информация:</a:t>
            </a:r>
          </a:p>
          <a:p>
            <a:pPr algn="l">
              <a:defRPr/>
            </a:pPr>
            <a:r>
              <a:rPr lang="bg-BG" dirty="0" smtClean="0"/>
              <a:t> 	</a:t>
            </a:r>
          </a:p>
          <a:p>
            <a:pPr algn="l">
              <a:defRPr/>
            </a:pPr>
            <a:r>
              <a:rPr lang="bg-BG" altLang="bg-BG" sz="2400" b="1" dirty="0" smtClean="0">
                <a:solidFill>
                  <a:prstClr val="black"/>
                </a:solidFill>
                <a:latin typeface="Arial" charset="0"/>
              </a:rPr>
              <a:t>Нели Косева</a:t>
            </a:r>
          </a:p>
          <a:p>
            <a:pPr algn="l">
              <a:defRPr/>
            </a:pPr>
            <a:r>
              <a:rPr lang="en-US" altLang="bg-BG" sz="2400" b="1" dirty="0" smtClean="0">
                <a:solidFill>
                  <a:prstClr val="black"/>
                </a:solidFill>
                <a:latin typeface="Arial" charset="0"/>
                <a:hlinkClick r:id="rId3"/>
              </a:rPr>
              <a:t>koseva@polymer.bas.bg</a:t>
            </a:r>
            <a:endParaRPr lang="en-US" altLang="bg-BG" sz="2400" b="1" dirty="0" smtClean="0">
              <a:solidFill>
                <a:prstClr val="black"/>
              </a:solidFill>
              <a:latin typeface="Arial" charset="0"/>
            </a:endParaRPr>
          </a:p>
          <a:p>
            <a:pPr algn="l">
              <a:defRPr/>
            </a:pPr>
            <a:endParaRPr lang="bg-BG" altLang="bg-BG" sz="2400" b="1" dirty="0" smtClean="0">
              <a:solidFill>
                <a:prstClr val="black"/>
              </a:solidFill>
              <a:latin typeface="Arial" charset="0"/>
            </a:endParaRPr>
          </a:p>
          <a:p>
            <a:pPr algn="l">
              <a:defRPr/>
            </a:pPr>
            <a:endParaRPr lang="en-US" altLang="bg-BG" sz="2400" dirty="0">
              <a:solidFill>
                <a:prstClr val="black"/>
              </a:solidFill>
              <a:latin typeface="Arial" charset="0"/>
            </a:endParaRPr>
          </a:p>
          <a:p>
            <a:pPr algn="l">
              <a:defRPr/>
            </a:pPr>
            <a:r>
              <a:rPr lang="en-US" altLang="bg-BG" sz="2400" b="1" dirty="0">
                <a:solidFill>
                  <a:prstClr val="black"/>
                </a:solidFill>
                <a:latin typeface="Arial" charset="0"/>
              </a:rPr>
              <a:t>H2020 helpdesk /Research Enquiry Service (RES):</a:t>
            </a:r>
          </a:p>
          <a:p>
            <a:pPr algn="l">
              <a:defRPr/>
            </a:pPr>
            <a:r>
              <a:rPr lang="en-US" altLang="bg-BG" sz="2400" dirty="0">
                <a:solidFill>
                  <a:prstClr val="black"/>
                </a:solidFill>
                <a:latin typeface="Arial" charset="0"/>
                <a:hlinkClick r:id="rId4"/>
              </a:rPr>
              <a:t>http://ec.europa.eu/research/enquiries</a:t>
            </a:r>
            <a:endParaRPr lang="en-US" altLang="bg-BG" sz="2400" dirty="0">
              <a:solidFill>
                <a:prstClr val="black"/>
              </a:solidFill>
              <a:latin typeface="Arial" charset="0"/>
            </a:endParaRPr>
          </a:p>
          <a:p>
            <a:pPr algn="l">
              <a:defRPr/>
            </a:pPr>
            <a:endParaRPr lang="en-US" altLang="bg-BG" sz="2400" dirty="0">
              <a:solidFill>
                <a:prstClr val="black"/>
              </a:solidFill>
              <a:latin typeface="Arial" charset="0"/>
            </a:endParaRPr>
          </a:p>
          <a:p>
            <a:pPr algn="l">
              <a:defRPr/>
            </a:pPr>
            <a:r>
              <a:rPr lang="en-US" altLang="bg-BG" sz="2400" b="1" dirty="0">
                <a:solidFill>
                  <a:prstClr val="black"/>
                </a:solidFill>
                <a:latin typeface="Arial" charset="0"/>
              </a:rPr>
              <a:t>European IPR Helpdesk: </a:t>
            </a:r>
          </a:p>
          <a:p>
            <a:pPr algn="l">
              <a:defRPr/>
            </a:pPr>
            <a:r>
              <a:rPr lang="en-US" altLang="bg-BG" sz="2400" dirty="0">
                <a:solidFill>
                  <a:prstClr val="black"/>
                </a:solidFill>
                <a:latin typeface="Arial" charset="0"/>
                <a:hlinkClick r:id="rId5"/>
              </a:rPr>
              <a:t>http://www.iprhelpdesk.eu/</a:t>
            </a:r>
            <a:endParaRPr lang="en-US" altLang="bg-BG" sz="2400" dirty="0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36" y="319"/>
            <a:ext cx="9189475" cy="119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0921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-11062" y="0"/>
            <a:ext cx="9168581" cy="6858000"/>
            <a:chOff x="-11062" y="0"/>
            <a:chExt cx="9168581" cy="68580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062" y="0"/>
              <a:ext cx="9168581" cy="6858000"/>
            </a:xfrm>
            <a:prstGeom prst="rect">
              <a:avLst/>
            </a:prstGeom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062" y="0"/>
              <a:ext cx="9168581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062" y="6553200"/>
              <a:ext cx="9168581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8" name="Rectangle 7"/>
          <p:cNvSpPr/>
          <p:nvPr/>
        </p:nvSpPr>
        <p:spPr>
          <a:xfrm>
            <a:off x="1600200" y="1981200"/>
            <a:ext cx="624840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ts val="1200"/>
              </a:spcBef>
            </a:pPr>
            <a:r>
              <a:rPr lang="bg-BG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БЛАГОДАРЯ ЗА ВНИМАНИЕТО 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36" y="319"/>
            <a:ext cx="9189475" cy="119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9470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3812" y="-12781"/>
            <a:ext cx="9168581" cy="6858000"/>
            <a:chOff x="-11062" y="0"/>
            <a:chExt cx="9168581" cy="685800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062" y="0"/>
              <a:ext cx="9168581" cy="6858000"/>
            </a:xfrm>
            <a:prstGeom prst="rect">
              <a:avLst/>
            </a:prstGeom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062" y="0"/>
              <a:ext cx="9168581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062" y="6553200"/>
              <a:ext cx="9168581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103909" y="381000"/>
            <a:ext cx="8839200" cy="622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Принцип на субсидиарност и принцип на пропорционалност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Предложенията са замислени за постигането на максимална добавена стойност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 въздействие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за Съюза, като се набляга върху </a:t>
            </a: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цели и дейности, които не могат да 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бъдат ефикасно </a:t>
            </a: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осъществени, ако държавите-членки действат 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сами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да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укрепи общата рамка за научни изследвания и иновации, 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Да координира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усилията на държавите-членки в областта на научните изследвания, като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 този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начин се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избягва дублиране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запазва се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критичната маса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ключовите области 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гарантира се използването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публично финансиране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оптимален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начин. 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съюзно равнище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се избрат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най-добрите предложения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чрез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конкуренция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рамките на целия континент, 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повишава се равнището на постиженията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 се осигурява видимост за водещите научни изследвания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bg-BG" dirty="0" smtClean="0">
                <a:latin typeface="Arial" panose="020B0604020202020204" pitchFamily="34" charset="0"/>
                <a:cs typeface="Arial" panose="020B0604020202020204" pitchFamily="34" charset="0"/>
              </a:rPr>
              <a:t>иновации;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bg-BG" dirty="0" smtClean="0">
                <a:latin typeface="Arial" panose="020B0604020202020204" pitchFamily="34" charset="0"/>
                <a:cs typeface="Arial" panose="020B0604020202020204" pitchFamily="34" charset="0"/>
              </a:rPr>
              <a:t>Подкрепя се  </a:t>
            </a:r>
            <a:r>
              <a:rPr lang="bg-BG" b="1" dirty="0" smtClean="0">
                <a:latin typeface="Arial" panose="020B0604020202020204" pitchFamily="34" charset="0"/>
                <a:cs typeface="Arial" panose="020B0604020202020204" pitchFamily="34" charset="0"/>
              </a:rPr>
              <a:t>трансграничната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мобилност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като по този начин се подобрява обучението и професионалното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развитие на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изследователите. 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Подкрепа за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високорискова и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дългосрочна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научноизследователска и развойна дейност (НИРД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997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3812" y="-12781"/>
            <a:ext cx="9168581" cy="6858000"/>
            <a:chOff x="-11062" y="0"/>
            <a:chExt cx="9168581" cy="685800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062" y="0"/>
              <a:ext cx="9168581" cy="6858000"/>
            </a:xfrm>
            <a:prstGeom prst="rect">
              <a:avLst/>
            </a:prstGeom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062" y="0"/>
              <a:ext cx="9168581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062" y="6553200"/>
              <a:ext cx="9168581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48393" y="457200"/>
            <a:ext cx="9144000" cy="596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Нови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характеристики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„Хоризонт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2020“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– програмата насочена към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насърчаване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икономическия растеж и справяне с предизвикателствата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bg-BG" dirty="0">
                <a:latin typeface="Arial" panose="020B0604020202020204" pitchFamily="34" charset="0"/>
                <a:cs typeface="Arial" panose="020B0604020202020204" pitchFamily="34" charset="0"/>
              </a:rPr>
              <a:t>пред </a:t>
            </a:r>
            <a:r>
              <a:rPr lang="bg-BG" dirty="0" smtClean="0">
                <a:latin typeface="Arial" panose="020B0604020202020204" pitchFamily="34" charset="0"/>
                <a:cs typeface="Arial" panose="020B0604020202020204" pitchFamily="34" charset="0"/>
              </a:rPr>
              <a:t>обществото:</a:t>
            </a:r>
          </a:p>
          <a:p>
            <a:pPr>
              <a:lnSpc>
                <a:spcPct val="110000"/>
              </a:lnSpc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съществено опростяване на структурата на програмата, единен набор от</a:t>
            </a:r>
          </a:p>
          <a:p>
            <a:pPr>
              <a:lnSpc>
                <a:spcPct val="110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правила, намаляване на административните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формалности и др. </a:t>
            </a:r>
          </a:p>
          <a:p>
            <a:pPr>
              <a:lnSpc>
                <a:spcPct val="110000"/>
              </a:lnSpc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всеобхватен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подход - 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открит за нови участници, включително за тези, чиито</a:t>
            </a:r>
          </a:p>
          <a:p>
            <a:pPr>
              <a:lnSpc>
                <a:spcPct val="110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идеи излизат извън основното направление, като се гарантира, че най-добрите</a:t>
            </a:r>
          </a:p>
          <a:p>
            <a:pPr>
              <a:lnSpc>
                <a:spcPct val="110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изследователи и новатори от цяла Европа, и не само от нея, могат да участват и</a:t>
            </a:r>
          </a:p>
          <a:p>
            <a:pPr>
              <a:lnSpc>
                <a:spcPct val="110000"/>
              </a:lnSpc>
            </a:pPr>
            <a:r>
              <a:rPr lang="bg-BG" dirty="0">
                <a:latin typeface="Arial" panose="020B0604020202020204" pitchFamily="34" charset="0"/>
                <a:cs typeface="Arial" panose="020B0604020202020204" pitchFamily="34" charset="0"/>
              </a:rPr>
              <a:t>действително участват;</a:t>
            </a:r>
          </a:p>
          <a:p>
            <a:pPr>
              <a:lnSpc>
                <a:spcPct val="110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• интегриране на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научните изследвания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иновациите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чрез осигуряване на</a:t>
            </a:r>
          </a:p>
          <a:p>
            <a:pPr>
              <a:lnSpc>
                <a:spcPct val="110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непрекъснатост и съгласуваност на финансирането от идеята до пазарната</a:t>
            </a:r>
          </a:p>
          <a:p>
            <a:pPr>
              <a:lnSpc>
                <a:spcPct val="110000"/>
              </a:lnSpc>
            </a:pPr>
            <a:r>
              <a:rPr lang="bg-BG" dirty="0">
                <a:latin typeface="Arial" panose="020B0604020202020204" pitchFamily="34" charset="0"/>
                <a:cs typeface="Arial" panose="020B0604020202020204" pitchFamily="34" charset="0"/>
              </a:rPr>
              <a:t>реализация</a:t>
            </a:r>
            <a:r>
              <a:rPr lang="bg-BG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indent="-28575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по-голяма подкрепа за </a:t>
            </a: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иновациите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и дейностите, свързани с пазара, което води</a:t>
            </a:r>
          </a:p>
          <a:p>
            <a:pPr>
              <a:lnSpc>
                <a:spcPct val="110000"/>
              </a:lnSpc>
            </a:pPr>
            <a:r>
              <a:rPr lang="bg-BG" dirty="0">
                <a:latin typeface="Arial" panose="020B0604020202020204" pitchFamily="34" charset="0"/>
                <a:cs typeface="Arial" panose="020B0604020202020204" pitchFamily="34" charset="0"/>
              </a:rPr>
              <a:t>до пряко </a:t>
            </a:r>
            <a:r>
              <a:rPr lang="bg-BG" u="sng" dirty="0">
                <a:latin typeface="Arial" panose="020B0604020202020204" pitchFamily="34" charset="0"/>
                <a:cs typeface="Arial" panose="020B0604020202020204" pitchFamily="34" charset="0"/>
              </a:rPr>
              <a:t>икономическо стимулиране</a:t>
            </a:r>
            <a:r>
              <a:rPr lang="bg-BG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>
              <a:lnSpc>
                <a:spcPct val="110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• специално внимание към разкриването на </a:t>
            </a:r>
            <a:r>
              <a:rPr lang="ru-RU" u="sng" dirty="0">
                <a:latin typeface="Arial" panose="020B0604020202020204" pitchFamily="34" charset="0"/>
                <a:cs typeface="Arial" panose="020B0604020202020204" pitchFamily="34" charset="0"/>
              </a:rPr>
              <a:t>възможности за бизнес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които</a:t>
            </a:r>
          </a:p>
          <a:p>
            <a:pPr>
              <a:lnSpc>
                <a:spcPct val="110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произтичат от нашия отговор на главните проблеми, пред които са изправени</a:t>
            </a:r>
          </a:p>
          <a:p>
            <a:pPr>
              <a:lnSpc>
                <a:spcPct val="110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хората както в Европа, така и извън нея, т.е. обществените предизвикателства;</a:t>
            </a:r>
          </a:p>
          <a:p>
            <a:pPr>
              <a:lnSpc>
                <a:spcPct val="110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• повече възможности за включване на нови участници и за финансиране на</a:t>
            </a:r>
          </a:p>
          <a:p>
            <a:pPr>
              <a:lnSpc>
                <a:spcPct val="110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идеите на млади, обещаващи учени.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4392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3812" y="-12781"/>
            <a:ext cx="9168581" cy="6858000"/>
            <a:chOff x="-11062" y="0"/>
            <a:chExt cx="9168581" cy="685800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062" y="0"/>
              <a:ext cx="9168581" cy="6858000"/>
            </a:xfrm>
            <a:prstGeom prst="rect">
              <a:avLst/>
            </a:prstGeom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062" y="0"/>
              <a:ext cx="9168581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062" y="6553200"/>
              <a:ext cx="9168581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0" y="-90055"/>
            <a:ext cx="91440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ЗАСИЛВАНЕ НА УЧАСТИЕТО НА МСП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Водещата инициатива „Съюз за иновации“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за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осигуряване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на активно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участие на МСП в „Хоризонт 2020“.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МПС притежават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значителен потенциал за иновации, както и енергичност при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въвеждането на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пазара на революционни технологични пробиви и иновации в услугите. 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около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15 % от общия комбиниран бюджет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всички обществени предизвика-телства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 за базовите и промишлените технологии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МСП. 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асърчаване на 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участието на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МСП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опростяване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процедурите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 намаляване на административните тежести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Засилена подкрепа на иновационните дейности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- разширява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участието на МСП, тъй като за тях те са дейности от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непосредствено </a:t>
            </a:r>
            <a:r>
              <a:rPr lang="bg-BG" dirty="0" smtClean="0">
                <a:latin typeface="Arial" panose="020B0604020202020204" pitchFamily="34" charset="0"/>
                <a:cs typeface="Arial" panose="020B0604020202020204" pitchFamily="34" charset="0"/>
              </a:rPr>
              <a:t>значение.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Хоризонталните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мерки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конкретни действия за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МСП  са консолидирани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целенасочен набор от инструменти </a:t>
            </a:r>
            <a:endParaRPr lang="bg-B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новият инструмент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е отворен за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всички МСП, които представят новаторски решения за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конкретни проблеми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независимо от това, дали иновациите са високотехнологични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социални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или в сферата на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услугите</a:t>
            </a:r>
            <a:r>
              <a:rPr lang="bg-BG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bg-B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Само МСП ще имат право да кандидатстват за </a:t>
            </a:r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финансиране -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позволява се един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участник;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Подкрепата </a:t>
            </a:r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се </a:t>
            </a:r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предоставя в различни фази.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Фазата на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проучване, разработването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проекта (запазване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правата върху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интелектуалната собственост)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и, когато е необходимо, да възлагат задачи на подизпълнители.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Последващата подкрепа ще бъде осигурена непряко чрез услуги,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като съдействие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за получаване на достъп до рисков капитал, подпомагане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bg-BG" dirty="0" smtClean="0">
                <a:latin typeface="Arial" panose="020B0604020202020204" pitchFamily="34" charset="0"/>
                <a:cs typeface="Arial" panose="020B0604020202020204" pitchFamily="34" charset="0"/>
              </a:rPr>
              <a:t>иновациите </a:t>
            </a:r>
            <a:r>
              <a:rPr lang="bg-BG" dirty="0">
                <a:latin typeface="Arial" panose="020B0604020202020204" pitchFamily="34" charset="0"/>
                <a:cs typeface="Arial" panose="020B0604020202020204" pitchFamily="34" charset="0"/>
              </a:rPr>
              <a:t>или обществени поръчки.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420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23812" y="-12781"/>
            <a:ext cx="9168581" cy="6858000"/>
            <a:chOff x="-11062" y="0"/>
            <a:chExt cx="9168581" cy="68580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062" y="0"/>
              <a:ext cx="9168581" cy="6858000"/>
            </a:xfrm>
            <a:prstGeom prst="rect">
              <a:avLst/>
            </a:prstGeom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062" y="0"/>
              <a:ext cx="9168581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062" y="6553200"/>
              <a:ext cx="9168581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0" name="Rectangle 9"/>
          <p:cNvSpPr/>
          <p:nvPr/>
        </p:nvSpPr>
        <p:spPr>
          <a:xfrm>
            <a:off x="-11062" y="543580"/>
            <a:ext cx="91685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800" b="1" spc="200" dirty="0" smtClean="0">
                <a:ln w="18415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на ХОРОЗОНТ 2020</a:t>
            </a:r>
            <a:endParaRPr lang="en-US" sz="2800" b="1" spc="200" dirty="0">
              <a:ln w="18415" cmpd="sng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228600" y="1877290"/>
            <a:ext cx="4648200" cy="3761510"/>
            <a:chOff x="2057400" y="1039090"/>
            <a:chExt cx="4648200" cy="3761510"/>
          </a:xfrm>
        </p:grpSpPr>
        <p:grpSp>
          <p:nvGrpSpPr>
            <p:cNvPr id="17" name="Group 16"/>
            <p:cNvGrpSpPr/>
            <p:nvPr/>
          </p:nvGrpSpPr>
          <p:grpSpPr>
            <a:xfrm>
              <a:off x="2973530" y="1039090"/>
              <a:ext cx="2514600" cy="2209800"/>
              <a:chOff x="2973530" y="915474"/>
              <a:chExt cx="2514600" cy="2209800"/>
            </a:xfrm>
          </p:grpSpPr>
          <p:sp>
            <p:nvSpPr>
              <p:cNvPr id="14" name="Oval 13"/>
              <p:cNvSpPr/>
              <p:nvPr/>
            </p:nvSpPr>
            <p:spPr>
              <a:xfrm>
                <a:off x="2973530" y="915474"/>
                <a:ext cx="2514600" cy="2209800"/>
              </a:xfrm>
              <a:prstGeom prst="ellipse">
                <a:avLst/>
              </a:prstGeom>
              <a:gradFill>
                <a:gsLst>
                  <a:gs pos="0">
                    <a:srgbClr val="376092"/>
                  </a:gs>
                  <a:gs pos="52000">
                    <a:srgbClr val="0070C0"/>
                  </a:gs>
                  <a:gs pos="100000">
                    <a:srgbClr val="22518A"/>
                  </a:gs>
                </a:gsLst>
                <a:lin ang="10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3154173" y="1295400"/>
                <a:ext cx="213360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ВИСОКИ ПОСТИЖЕНИЯ В НАУЧНАТА </a:t>
                </a:r>
                <a:r>
                  <a:rPr lang="ru-RU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ОБЛАСТ</a:t>
                </a:r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2057400" y="2590800"/>
              <a:ext cx="2514600" cy="2209800"/>
              <a:chOff x="1896873" y="3125274"/>
              <a:chExt cx="2514600" cy="2209800"/>
            </a:xfrm>
          </p:grpSpPr>
          <p:sp>
            <p:nvSpPr>
              <p:cNvPr id="15" name="Oval 14"/>
              <p:cNvSpPr/>
              <p:nvPr/>
            </p:nvSpPr>
            <p:spPr>
              <a:xfrm>
                <a:off x="1896873" y="3125274"/>
                <a:ext cx="2514600" cy="2209800"/>
              </a:xfrm>
              <a:prstGeom prst="ellipse">
                <a:avLst/>
              </a:prstGeom>
              <a:gradFill>
                <a:gsLst>
                  <a:gs pos="0">
                    <a:srgbClr val="376092"/>
                  </a:gs>
                  <a:gs pos="52000">
                    <a:srgbClr val="0070C0"/>
                  </a:gs>
                  <a:gs pos="100000">
                    <a:srgbClr val="22518A"/>
                  </a:gs>
                </a:gsLst>
                <a:lin ang="10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2133599" y="3584231"/>
                <a:ext cx="1859973" cy="1200329"/>
              </a:xfrm>
              <a:prstGeom prst="rect">
                <a:avLst/>
              </a:prstGeom>
              <a:noFill/>
              <a:ln w="6350">
                <a:noFill/>
              </a:ln>
              <a:effectLst>
                <a:glow rad="101600">
                  <a:schemeClr val="accent1">
                    <a:lumMod val="75000"/>
                    <a:alpha val="40000"/>
                  </a:schemeClr>
                </a:glow>
                <a:softEdge rad="0"/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bg-BG" b="1" cap="all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Водещи позиции в </a:t>
                </a:r>
                <a:r>
                  <a:rPr lang="bg-BG" b="1" cap="all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промишле-ността</a:t>
                </a:r>
                <a:endParaRPr lang="en-US" cap="all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4191000" y="2514600"/>
              <a:ext cx="2514600" cy="2209800"/>
              <a:chOff x="4052455" y="3125274"/>
              <a:chExt cx="2514600" cy="2209800"/>
            </a:xfrm>
          </p:grpSpPr>
          <p:sp>
            <p:nvSpPr>
              <p:cNvPr id="16" name="Oval 15"/>
              <p:cNvSpPr/>
              <p:nvPr/>
            </p:nvSpPr>
            <p:spPr>
              <a:xfrm>
                <a:off x="4052455" y="3125274"/>
                <a:ext cx="2514600" cy="2209800"/>
              </a:xfrm>
              <a:prstGeom prst="ellipse">
                <a:avLst/>
              </a:prstGeom>
              <a:gradFill>
                <a:gsLst>
                  <a:gs pos="0">
                    <a:srgbClr val="376092"/>
                  </a:gs>
                  <a:gs pos="52000">
                    <a:srgbClr val="0070C0"/>
                  </a:gs>
                  <a:gs pos="100000">
                    <a:srgbClr val="22518A"/>
                  </a:gs>
                </a:gsLst>
                <a:lin ang="10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4495800" y="3745520"/>
                <a:ext cx="1779081" cy="923330"/>
              </a:xfrm>
              <a:prstGeom prst="rect">
                <a:avLst/>
              </a:prstGeom>
              <a:noFill/>
              <a:ln>
                <a:noFill/>
              </a:ln>
              <a:effectLst>
                <a:glow rad="101600">
                  <a:schemeClr val="bg2">
                    <a:lumMod val="75000"/>
                  </a:schemeClr>
                </a:glow>
              </a:effectLst>
            </p:spPr>
            <p:txBody>
              <a:bodyPr wrap="square" lIns="36000" rIns="36000" rtlCol="0">
                <a:spAutoFit/>
              </a:bodyPr>
              <a:lstStyle/>
              <a:p>
                <a:pPr algn="ctr"/>
                <a:r>
                  <a:rPr lang="bg-BG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ОБЩЕСТВЕНИ </a:t>
                </a:r>
                <a:r>
                  <a:rPr lang="bg-BG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ПРЕДИЗВИКА-ТЕЛСТВА</a:t>
                </a:r>
                <a:endParaRPr lang="en-US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sp>
        <p:nvSpPr>
          <p:cNvPr id="21" name="TextBox 20"/>
          <p:cNvSpPr txBox="1"/>
          <p:nvPr/>
        </p:nvSpPr>
        <p:spPr>
          <a:xfrm>
            <a:off x="5214167" y="5568600"/>
            <a:ext cx="3978226" cy="684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tIns="180000" rtlCol="0">
            <a:spAutoFit/>
          </a:bodyPr>
          <a:lstStyle/>
          <a:p>
            <a:pPr>
              <a:spcBef>
                <a:spcPts val="1200"/>
              </a:spcBef>
            </a:pPr>
            <a:r>
              <a:rPr lang="bg-BG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Евроатом</a:t>
            </a:r>
          </a:p>
          <a:p>
            <a:endParaRPr lang="en-US" sz="10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181600" y="1447800"/>
            <a:ext cx="4010793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bg-BG" sz="20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Разпространяване на върховите научни постижения и разширяване на </a:t>
            </a:r>
            <a:r>
              <a:rPr lang="bg-BG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участието</a:t>
            </a:r>
            <a:endParaRPr lang="bg-BG" sz="20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14167" y="3788290"/>
            <a:ext cx="3978226" cy="72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Европейски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институт за иновации и технологии (EIT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81600" y="2895600"/>
            <a:ext cx="4010793" cy="72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tIns="180000" rtlCol="0">
            <a:spAutoFit/>
          </a:bodyPr>
          <a:lstStyle/>
          <a:p>
            <a:r>
              <a:rPr lang="bg-BG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Наука </a:t>
            </a:r>
            <a:r>
              <a:rPr lang="bg-BG" sz="20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lang="bg-BG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общество</a:t>
            </a:r>
          </a:p>
          <a:p>
            <a:endParaRPr lang="bg-BG" sz="20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223165" y="4660749"/>
            <a:ext cx="3969228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bg-BG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Съвместен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bg-BG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изследователски център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JRC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718415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062" y="0"/>
            <a:ext cx="9168581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062" y="6553200"/>
            <a:ext cx="9168581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-24581" y="381000"/>
            <a:ext cx="91685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800" b="1" spc="200" dirty="0" smtClean="0">
                <a:ln w="18415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 на ХОРОЗОНТ 2020</a:t>
            </a:r>
            <a:endParaRPr lang="en-US" sz="2800" b="1" spc="200" dirty="0" smtClean="0">
              <a:ln w="18415" cmpd="sng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b="1" spc="200" dirty="0" smtClean="0">
                <a:ln w="18415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g-BG" sz="2800" b="1" spc="200" dirty="0" smtClean="0">
                <a:ln w="18415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				       77 млрд.евро</a:t>
            </a:r>
            <a:endParaRPr lang="en-US" sz="2800" b="1" spc="200" dirty="0">
              <a:ln w="18415" cmpd="sng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228600" y="1555284"/>
            <a:ext cx="8686800" cy="4540716"/>
            <a:chOff x="304800" y="1371600"/>
            <a:chExt cx="8686800" cy="4540716"/>
          </a:xfrm>
        </p:grpSpPr>
        <p:pic>
          <p:nvPicPr>
            <p:cNvPr id="8" name="Picture 4" descr="\\orbn-res1\DG-RTD\Directorates\RTD-A\A1\7_EXTERNAL_COMMUNICATION\4_Crosscutting\HORIZON_2020\Horizon 2020_campaign\Pocket guide H2020 in brief\Graph budget\pie-chart03_131122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48"/>
            <a:stretch/>
          </p:blipFill>
          <p:spPr bwMode="auto">
            <a:xfrm>
              <a:off x="855662" y="1371600"/>
              <a:ext cx="8135938" cy="4411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598538" y="1371600"/>
              <a:ext cx="2449462" cy="923330"/>
            </a:xfrm>
            <a:prstGeom prst="rect">
              <a:avLst/>
            </a:prstGeom>
            <a:solidFill>
              <a:schemeClr val="bg1"/>
            </a:solidFill>
            <a:ln w="6350">
              <a:noFill/>
            </a:ln>
            <a:effectLst>
              <a:glow rad="101600">
                <a:schemeClr val="accent1">
                  <a:lumMod val="75000"/>
                  <a:alpha val="40000"/>
                </a:schemeClr>
              </a:glow>
              <a:softEdge rad="0"/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bg-BG" b="1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Водещи</a:t>
              </a:r>
              <a:r>
                <a:rPr lang="bg-BG" b="1" cap="all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bg-BG" b="1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позиции в </a:t>
              </a:r>
              <a:r>
                <a:rPr lang="bg-BG" b="1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промишлеността</a:t>
              </a:r>
            </a:p>
            <a:p>
              <a:pPr algn="ctr"/>
              <a:r>
                <a:rPr lang="bg-BG" b="1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22%</a:t>
              </a:r>
              <a:endParaRPr lang="en-US" dirty="0">
                <a:solidFill>
                  <a:srgbClr val="0070C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04800" y="4419600"/>
              <a:ext cx="2133600" cy="1200329"/>
            </a:xfrm>
            <a:prstGeom prst="rect">
              <a:avLst/>
            </a:prstGeom>
            <a:solidFill>
              <a:schemeClr val="bg1"/>
            </a:solidFill>
            <a:ln w="6350">
              <a:noFill/>
            </a:ln>
            <a:effectLst>
              <a:glow rad="101600">
                <a:srgbClr val="C00000">
                  <a:alpha val="40000"/>
                </a:srgbClr>
              </a:glow>
              <a:softEdge rad="0"/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Високи постижения в научната област 3</a:t>
              </a:r>
              <a:r>
                <a:rPr lang="bg-BG" b="1" dirty="0" smtClean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2%</a:t>
              </a:r>
              <a:endParaRPr lang="en-US" dirty="0">
                <a:solidFill>
                  <a:srgbClr val="C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248400" y="1770965"/>
              <a:ext cx="2667000" cy="923330"/>
            </a:xfrm>
            <a:prstGeom prst="rect">
              <a:avLst/>
            </a:prstGeom>
            <a:solidFill>
              <a:schemeClr val="bg1"/>
            </a:solidFill>
            <a:ln w="6350">
              <a:noFill/>
            </a:ln>
            <a:effectLst>
              <a:glow rad="101600">
                <a:schemeClr val="accent6">
                  <a:lumMod val="75000"/>
                  <a:alpha val="40000"/>
                </a:schemeClr>
              </a:glow>
              <a:softEdge rad="0"/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DD6909"/>
                  </a:solidFill>
                  <a:latin typeface="Arial" pitchFamily="34" charset="0"/>
                  <a:cs typeface="Arial" pitchFamily="34" charset="0"/>
                </a:rPr>
                <a:t>Обществени предизвикателсства 3</a:t>
              </a:r>
              <a:r>
                <a:rPr lang="bg-BG" b="1" dirty="0">
                  <a:solidFill>
                    <a:srgbClr val="DD6909"/>
                  </a:solidFill>
                  <a:latin typeface="Arial" pitchFamily="34" charset="0"/>
                  <a:cs typeface="Arial" pitchFamily="34" charset="0"/>
                </a:rPr>
                <a:t>9</a:t>
              </a:r>
              <a:r>
                <a:rPr lang="bg-BG" b="1" dirty="0" smtClean="0">
                  <a:solidFill>
                    <a:srgbClr val="DD6909"/>
                  </a:solidFill>
                  <a:latin typeface="Arial" pitchFamily="34" charset="0"/>
                  <a:cs typeface="Arial" pitchFamily="34" charset="0"/>
                </a:rPr>
                <a:t>%</a:t>
              </a:r>
              <a:endParaRPr lang="en-US" dirty="0">
                <a:solidFill>
                  <a:srgbClr val="DD6909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200400" y="5327541"/>
              <a:ext cx="2362200" cy="58477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bg-BG" sz="1600" b="1" dirty="0" smtClean="0">
                  <a:solidFill>
                    <a:srgbClr val="996633"/>
                  </a:solidFill>
                  <a:latin typeface="Arial" pitchFamily="34" charset="0"/>
                  <a:cs typeface="Arial" pitchFamily="34" charset="0"/>
                </a:rPr>
                <a:t>Евроатом</a:t>
              </a:r>
              <a:r>
                <a:rPr lang="en-US" sz="1600" b="1" dirty="0" smtClean="0">
                  <a:solidFill>
                    <a:srgbClr val="996633"/>
                  </a:solidFill>
                  <a:latin typeface="Arial" pitchFamily="34" charset="0"/>
                  <a:cs typeface="Arial" pitchFamily="34" charset="0"/>
                </a:rPr>
                <a:t> (2014-2018)</a:t>
              </a:r>
              <a:endParaRPr lang="bg-BG" sz="1600" b="1" dirty="0" smtClean="0">
                <a:solidFill>
                  <a:srgbClr val="996633"/>
                </a:solidFill>
                <a:latin typeface="Arial" pitchFamily="34" charset="0"/>
                <a:cs typeface="Arial" pitchFamily="34" charset="0"/>
              </a:endParaRPr>
            </a:p>
            <a:p>
              <a:r>
                <a:rPr lang="en-US" sz="1600" b="1" dirty="0" smtClean="0">
                  <a:solidFill>
                    <a:srgbClr val="996633"/>
                  </a:solidFill>
                  <a:latin typeface="Arial" pitchFamily="34" charset="0"/>
                  <a:cs typeface="Arial" pitchFamily="34" charset="0"/>
                </a:rPr>
                <a:t>1.6 </a:t>
              </a:r>
              <a:r>
                <a:rPr lang="bg-BG" sz="1600" b="1" dirty="0" smtClean="0">
                  <a:solidFill>
                    <a:srgbClr val="996633"/>
                  </a:solidFill>
                  <a:latin typeface="Arial" pitchFamily="34" charset="0"/>
                  <a:cs typeface="Arial" pitchFamily="34" charset="0"/>
                </a:rPr>
                <a:t>милд. евро</a:t>
              </a:r>
              <a:endParaRPr lang="en-US" sz="1600" b="1" dirty="0">
                <a:solidFill>
                  <a:srgbClr val="996633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324600" y="4114800"/>
              <a:ext cx="2667000" cy="830997"/>
            </a:xfrm>
            <a:prstGeom prst="rect">
              <a:avLst/>
            </a:prstGeom>
            <a:solidFill>
              <a:schemeClr val="bg1"/>
            </a:solidFill>
            <a:ln w="6350">
              <a:noFill/>
            </a:ln>
            <a:effectLst>
              <a:glow rad="101600">
                <a:srgbClr val="CC0099">
                  <a:alpha val="40000"/>
                </a:srgbClr>
              </a:glow>
              <a:softEdge rad="0"/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>
                  <a:solidFill>
                    <a:srgbClr val="A40079"/>
                  </a:solidFill>
                  <a:latin typeface="Arial" pitchFamily="34" charset="0"/>
                  <a:cs typeface="Arial" pitchFamily="34" charset="0"/>
                </a:rPr>
                <a:t>Европейски институт за иновации и технологии </a:t>
              </a:r>
              <a:endParaRPr lang="ru-RU" sz="1600" b="1" dirty="0" smtClean="0">
                <a:solidFill>
                  <a:srgbClr val="A40079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ru-RU" sz="1600" b="1" dirty="0" smtClean="0">
                  <a:solidFill>
                    <a:srgbClr val="A40079"/>
                  </a:solidFill>
                  <a:latin typeface="Arial" pitchFamily="34" charset="0"/>
                  <a:cs typeface="Arial" pitchFamily="34" charset="0"/>
                </a:rPr>
                <a:t>3.5</a:t>
              </a:r>
              <a:r>
                <a:rPr lang="bg-BG" sz="1600" b="1" dirty="0" smtClean="0">
                  <a:solidFill>
                    <a:srgbClr val="A40079"/>
                  </a:solidFill>
                  <a:latin typeface="Arial" pitchFamily="34" charset="0"/>
                  <a:cs typeface="Arial" pitchFamily="34" charset="0"/>
                </a:rPr>
                <a:t>%</a:t>
              </a:r>
              <a:endParaRPr lang="en-US" sz="1600" dirty="0">
                <a:solidFill>
                  <a:srgbClr val="A40079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715000" y="5133110"/>
              <a:ext cx="1524000" cy="646331"/>
            </a:xfrm>
            <a:prstGeom prst="rect">
              <a:avLst/>
            </a:prstGeom>
            <a:solidFill>
              <a:schemeClr val="bg1"/>
            </a:solidFill>
            <a:ln w="6350">
              <a:noFill/>
            </a:ln>
            <a:effectLst>
              <a:glow rad="101600">
                <a:srgbClr val="009900">
                  <a:alpha val="40000"/>
                </a:srgbClr>
              </a:glow>
              <a:softEdge rad="0"/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9900"/>
                  </a:solidFill>
                  <a:latin typeface="Arial" pitchFamily="34" charset="0"/>
                  <a:cs typeface="Arial" pitchFamily="34" charset="0"/>
                </a:rPr>
                <a:t>Други</a:t>
              </a:r>
            </a:p>
            <a:p>
              <a:pPr algn="ctr"/>
              <a:r>
                <a:rPr lang="ru-RU" b="1" dirty="0" smtClean="0">
                  <a:solidFill>
                    <a:srgbClr val="009900"/>
                  </a:solidFill>
                  <a:latin typeface="Arial" pitchFamily="34" charset="0"/>
                  <a:cs typeface="Arial" pitchFamily="34" charset="0"/>
                </a:rPr>
                <a:t>4.</a:t>
              </a:r>
              <a:r>
                <a:rPr lang="bg-BG" b="1" dirty="0" smtClean="0">
                  <a:solidFill>
                    <a:srgbClr val="009900"/>
                  </a:solidFill>
                  <a:latin typeface="Arial" pitchFamily="34" charset="0"/>
                  <a:cs typeface="Arial" pitchFamily="34" charset="0"/>
                </a:rPr>
                <a:t>2%</a:t>
              </a:r>
              <a:endParaRPr lang="en-US" dirty="0">
                <a:solidFill>
                  <a:srgbClr val="0099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04663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grpSp>
        <p:nvGrpSpPr>
          <p:cNvPr id="5" name="Group 4"/>
          <p:cNvGrpSpPr/>
          <p:nvPr/>
        </p:nvGrpSpPr>
        <p:grpSpPr>
          <a:xfrm>
            <a:off x="-11062" y="0"/>
            <a:ext cx="9168581" cy="6858000"/>
            <a:chOff x="-11062" y="0"/>
            <a:chExt cx="9168581" cy="68580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062" y="0"/>
              <a:ext cx="9168581" cy="6858000"/>
            </a:xfrm>
            <a:prstGeom prst="rect">
              <a:avLst/>
            </a:prstGeom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062" y="0"/>
              <a:ext cx="9168581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062" y="6553200"/>
              <a:ext cx="9168581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8" name="Rectangle 7"/>
          <p:cNvSpPr/>
          <p:nvPr/>
        </p:nvSpPr>
        <p:spPr>
          <a:xfrm>
            <a:off x="-11062" y="228600"/>
            <a:ext cx="91685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2800" b="1" spc="200" dirty="0" smtClean="0">
                <a:ln w="18415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Приоритети на ХОРОЗОНТ 2020</a:t>
            </a:r>
            <a:endParaRPr lang="en-US" sz="2800" b="1" spc="200" dirty="0">
              <a:ln w="18415" cmpd="sng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-24581" y="762000"/>
            <a:ext cx="9168581" cy="16276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" y="886361"/>
            <a:ext cx="2133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ВИСОКИ ПОСТИЖЕНИЯ В НАУЧНАТА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ОБЛАСТ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90800" y="838200"/>
            <a:ext cx="6553200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bg-BG" sz="17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Европейски научноизследователски </a:t>
            </a:r>
            <a:r>
              <a:rPr lang="bg-BG" sz="17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съвет (</a:t>
            </a:r>
            <a:r>
              <a:rPr lang="en-US" sz="17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ERC</a:t>
            </a:r>
            <a:r>
              <a:rPr lang="en-US" sz="17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</a:t>
            </a:r>
            <a:endParaRPr lang="bg-BG" sz="1700" b="1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bg-BG" sz="17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lang="bg-BG" sz="17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ъдещи </a:t>
            </a:r>
            <a:r>
              <a:rPr lang="bg-BG" sz="17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нововъзникващи </a:t>
            </a:r>
            <a:r>
              <a:rPr lang="bg-BG" sz="17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технологии (</a:t>
            </a:r>
            <a:r>
              <a:rPr lang="en-US" sz="17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FET)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bg-BG" sz="17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Дейности </a:t>
            </a:r>
            <a:r>
              <a:rPr lang="bg-BG" sz="17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 </a:t>
            </a:r>
            <a:r>
              <a:rPr lang="bg-BG" sz="17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програма </a:t>
            </a:r>
            <a:r>
              <a:rPr lang="bg-BG" sz="17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bg-BG" sz="17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Мария Склодовска-Кюри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bg-BG" sz="17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bg-BG" sz="17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вропейска</a:t>
            </a:r>
            <a:r>
              <a:rPr lang="bg-BG" sz="17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bg-BG" sz="17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научноизследователска </a:t>
            </a:r>
            <a:r>
              <a:rPr lang="bg-BG" sz="17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инфраструктура (</a:t>
            </a:r>
            <a:r>
              <a:rPr lang="bg-BG" sz="1700" b="1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включително и електронни </a:t>
            </a:r>
            <a:r>
              <a:rPr lang="bg-BG" sz="17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инфраструктури)</a:t>
            </a:r>
            <a:endParaRPr lang="en-US" sz="17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2514600"/>
            <a:ext cx="9144000" cy="1754326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75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590800" y="2512505"/>
            <a:ext cx="6553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i="1" dirty="0"/>
              <a:t>В</a:t>
            </a:r>
            <a:r>
              <a:rPr lang="ru-RU" i="1" dirty="0" smtClean="0"/>
              <a:t>одещи </a:t>
            </a:r>
            <a:r>
              <a:rPr lang="ru-RU" i="1" dirty="0"/>
              <a:t>позиции в базовите и промишлените </a:t>
            </a:r>
            <a:r>
              <a:rPr lang="ru-RU" i="1" dirty="0" smtClean="0"/>
              <a:t>технологии</a:t>
            </a:r>
            <a:r>
              <a:rPr lang="ru-RU" dirty="0"/>
              <a:t> </a:t>
            </a:r>
            <a:r>
              <a:rPr lang="ru-RU" dirty="0" smtClean="0"/>
              <a:t>(ИКТ</a:t>
            </a:r>
            <a:r>
              <a:rPr lang="ru-RU" dirty="0"/>
              <a:t>;</a:t>
            </a:r>
            <a:r>
              <a:rPr lang="ru-RU" dirty="0" smtClean="0"/>
              <a:t> нанотехнологии, авангардни</a:t>
            </a:r>
            <a:r>
              <a:rPr lang="en-US" dirty="0" smtClean="0"/>
              <a:t> </a:t>
            </a:r>
            <a:r>
              <a:rPr lang="ru-RU" dirty="0" smtClean="0"/>
              <a:t>материали</a:t>
            </a:r>
            <a:r>
              <a:rPr lang="ru-RU" dirty="0"/>
              <a:t>, </a:t>
            </a:r>
            <a:r>
              <a:rPr lang="ru-RU" dirty="0" smtClean="0"/>
              <a:t>авангардно </a:t>
            </a:r>
            <a:r>
              <a:rPr lang="ru-RU" dirty="0"/>
              <a:t>производство и </a:t>
            </a:r>
            <a:r>
              <a:rPr lang="ru-RU" dirty="0" smtClean="0"/>
              <a:t>преработка, биотехнологии ; космически изследвания)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i="1" dirty="0" smtClean="0"/>
              <a:t>Достъп </a:t>
            </a:r>
            <a:r>
              <a:rPr lang="ru-RU" i="1" dirty="0"/>
              <a:t>до рисково финансиране</a:t>
            </a:r>
            <a:r>
              <a:rPr lang="ru-RU" dirty="0"/>
              <a:t>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i="1" dirty="0" smtClean="0"/>
              <a:t>Иновации </a:t>
            </a:r>
            <a:r>
              <a:rPr lang="ru-RU" i="1" dirty="0"/>
              <a:t>в МСП</a:t>
            </a:r>
            <a:r>
              <a:rPr lang="ru-RU" dirty="0"/>
              <a:t>.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6200" y="2895600"/>
            <a:ext cx="2514600" cy="1015663"/>
          </a:xfrm>
          <a:prstGeom prst="rect">
            <a:avLst/>
          </a:prstGeom>
          <a:noFill/>
          <a:ln w="6350">
            <a:solidFill>
              <a:srgbClr val="0070C0"/>
            </a:solidFill>
          </a:ln>
          <a:effectLst>
            <a:glow rad="101600">
              <a:schemeClr val="accent1">
                <a:lumMod val="75000"/>
                <a:alpha val="40000"/>
              </a:schemeClr>
            </a:glow>
            <a:softEdge rad="0"/>
          </a:effectLst>
        </p:spPr>
        <p:txBody>
          <a:bodyPr wrap="square" rtlCol="0">
            <a:spAutoFit/>
          </a:bodyPr>
          <a:lstStyle/>
          <a:p>
            <a:pPr algn="ctr"/>
            <a:r>
              <a:rPr lang="bg-BG" sz="2000" b="1" cap="all" dirty="0"/>
              <a:t>Водещи позиции в промишлеността</a:t>
            </a:r>
            <a:endParaRPr lang="en-US" sz="2000" cap="all" dirty="0"/>
          </a:p>
        </p:txBody>
      </p:sp>
      <p:sp>
        <p:nvSpPr>
          <p:cNvPr id="19" name="Rectangle 18"/>
          <p:cNvSpPr/>
          <p:nvPr/>
        </p:nvSpPr>
        <p:spPr>
          <a:xfrm>
            <a:off x="0" y="4378035"/>
            <a:ext cx="9157519" cy="2160000"/>
          </a:xfrm>
          <a:prstGeom prst="rect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75000">
                <a:schemeClr val="bg1">
                  <a:lumMod val="95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590800" y="4321076"/>
            <a:ext cx="6629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i="1" dirty="0"/>
              <a:t>З</a:t>
            </a:r>
            <a:r>
              <a:rPr lang="ru-RU" i="1" dirty="0" smtClean="0"/>
              <a:t>дравеопазване</a:t>
            </a:r>
            <a:r>
              <a:rPr lang="ru-RU" i="1" dirty="0"/>
              <a:t>, демографски промени и благосъстояние;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i="1" dirty="0"/>
              <a:t>П</a:t>
            </a:r>
            <a:r>
              <a:rPr lang="ru-RU" i="1" dirty="0" smtClean="0"/>
              <a:t>родоволствена </a:t>
            </a:r>
            <a:r>
              <a:rPr lang="ru-RU" i="1" dirty="0"/>
              <a:t>сигурност, устойчиво земеделие, </a:t>
            </a:r>
            <a:r>
              <a:rPr lang="ru-RU" i="1" dirty="0" smtClean="0"/>
              <a:t>морски</a:t>
            </a:r>
            <a:endParaRPr lang="ru-RU" i="1" dirty="0"/>
          </a:p>
          <a:p>
            <a:pPr marL="285750" indent="-285750">
              <a:buFont typeface="Arial" pitchFamily="34" charset="0"/>
              <a:buChar char="•"/>
            </a:pPr>
            <a:r>
              <a:rPr lang="bg-BG" i="1" dirty="0"/>
              <a:t>изследвания, и биоикономика;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i="1" dirty="0"/>
              <a:t>С</a:t>
            </a:r>
            <a:r>
              <a:rPr lang="ru-RU" i="1" dirty="0" smtClean="0"/>
              <a:t>игурна</a:t>
            </a:r>
            <a:r>
              <a:rPr lang="ru-RU" i="1" dirty="0"/>
              <a:t>, чиста и ефективна енергия;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i="1" dirty="0"/>
              <a:t>И</a:t>
            </a:r>
            <a:r>
              <a:rPr lang="ru-RU" i="1" dirty="0" smtClean="0"/>
              <a:t>нтелигентен</a:t>
            </a:r>
            <a:r>
              <a:rPr lang="ru-RU" i="1" dirty="0"/>
              <a:t>, екологосъобразен и интегриран транспорт;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i="1" dirty="0" smtClean="0"/>
              <a:t>Действия </a:t>
            </a:r>
            <a:r>
              <a:rPr lang="ru-RU" i="1" dirty="0"/>
              <a:t>във връзка с климата, ресурсна ефективност и суровини;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i="1" dirty="0" smtClean="0"/>
              <a:t>Приобщаващи</a:t>
            </a:r>
            <a:r>
              <a:rPr lang="ru-RU" i="1" dirty="0"/>
              <a:t>, иновативни и сигурни общества.</a:t>
            </a:r>
            <a:endParaRPr lang="en-US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47290" y="5105400"/>
            <a:ext cx="2592000" cy="707886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  <a:effectLst>
            <a:glow rad="101600">
              <a:schemeClr val="bg2">
                <a:lumMod val="75000"/>
              </a:schemeClr>
            </a:glow>
          </a:effectLst>
        </p:spPr>
        <p:txBody>
          <a:bodyPr wrap="square" lIns="36000" rIns="36000" rtlCol="0">
            <a:spAutoFit/>
          </a:bodyPr>
          <a:lstStyle/>
          <a:p>
            <a:pPr algn="ctr"/>
            <a:r>
              <a:rPr lang="bg-BG" sz="2000" b="1" dirty="0"/>
              <a:t>ОБЩЕСТВЕНИ ПРЕДИЗВИКАТЕЛСТВА</a:t>
            </a:r>
            <a:endParaRPr lang="en-US" sz="2000" dirty="0"/>
          </a:p>
        </p:txBody>
      </p:sp>
      <p:sp>
        <p:nvSpPr>
          <p:cNvPr id="17" name="Rectangle 16"/>
          <p:cNvSpPr/>
          <p:nvPr/>
        </p:nvSpPr>
        <p:spPr>
          <a:xfrm>
            <a:off x="138545" y="886361"/>
            <a:ext cx="2286000" cy="1352222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>
            <a:glow rad="88900">
              <a:schemeClr val="bg1">
                <a:alpha val="41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39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-11062" y="0"/>
            <a:ext cx="9168581" cy="6858000"/>
            <a:chOff x="-11062" y="0"/>
            <a:chExt cx="9168581" cy="68580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062" y="0"/>
              <a:ext cx="9168581" cy="6858000"/>
            </a:xfrm>
            <a:prstGeom prst="rect">
              <a:avLst/>
            </a:prstGeom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062" y="0"/>
              <a:ext cx="9168581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062" y="6553200"/>
              <a:ext cx="9168581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8" name="TextBox 7"/>
          <p:cNvSpPr txBox="1"/>
          <p:nvPr/>
        </p:nvSpPr>
        <p:spPr>
          <a:xfrm>
            <a:off x="304800" y="905470"/>
            <a:ext cx="86106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800" b="1" dirty="0" smtClean="0">
                <a:solidFill>
                  <a:srgbClr val="2B67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ЦЕЛ</a:t>
            </a:r>
            <a:r>
              <a:rPr lang="bg-BG" sz="2400" b="1" dirty="0" smtClean="0">
                <a:solidFill>
                  <a:srgbClr val="2B67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bg-BG" sz="2400" b="1" dirty="0" smtClean="0">
                <a:solidFill>
                  <a:srgbClr val="2B67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приоритета </a:t>
            </a:r>
            <a:r>
              <a:rPr lang="ru-RU" sz="2400" b="1" dirty="0" smtClean="0">
                <a:solidFill>
                  <a:srgbClr val="2B67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Високи </a:t>
            </a:r>
            <a:r>
              <a:rPr lang="ru-RU" sz="2400" b="1" dirty="0">
                <a:solidFill>
                  <a:srgbClr val="2B67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постижения в научната </a:t>
            </a:r>
            <a:r>
              <a:rPr lang="ru-RU" sz="2400" b="1" dirty="0" smtClean="0">
                <a:solidFill>
                  <a:srgbClr val="2B67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област</a:t>
            </a:r>
            <a:r>
              <a:rPr lang="bg-BG" sz="2400" b="1" dirty="0" smtClean="0">
                <a:solidFill>
                  <a:srgbClr val="2B67A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8255" y="2057400"/>
            <a:ext cx="7377545" cy="3785652"/>
          </a:xfrm>
          <a:prstGeom prst="rect">
            <a:avLst/>
          </a:prstGeom>
          <a:solidFill>
            <a:srgbClr val="0065B0"/>
          </a:solidFill>
        </p:spPr>
        <p:txBody>
          <a:bodyPr wrap="square" rtlCol="0">
            <a:spAutoFit/>
          </a:bodyPr>
          <a:lstStyle/>
          <a:p>
            <a:pPr algn="just"/>
            <a:endParaRPr lang="bg-BG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повишаване </a:t>
            </a:r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 нивото на европейската научна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база</a:t>
            </a:r>
          </a:p>
          <a:p>
            <a:pPr algn="just"/>
            <a:endParaRPr lang="ru-RU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bg-BG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консолидиране </a:t>
            </a:r>
            <a:r>
              <a:rPr lang="bg-BG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 европейското </a:t>
            </a:r>
            <a:r>
              <a:rPr lang="bg-BG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научно-изследователско пространство</a:t>
            </a:r>
          </a:p>
          <a:p>
            <a:pPr algn="just"/>
            <a:endParaRPr lang="bg-BG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bg-BG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конкурентоспособна </a:t>
            </a:r>
            <a:r>
              <a:rPr lang="bg-BG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световен </a:t>
            </a:r>
            <a:r>
              <a:rPr lang="bg-BG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мащаб системата </a:t>
            </a:r>
            <a:r>
              <a:rPr lang="bg-BG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 научни изследвания и </a:t>
            </a:r>
            <a:r>
              <a:rPr lang="bg-BG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иновации.</a:t>
            </a:r>
          </a:p>
          <a:p>
            <a:pPr algn="just"/>
            <a:endParaRPr lang="en-U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75001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853</TotalTime>
  <Words>1572</Words>
  <Application>Microsoft Office PowerPoint</Application>
  <PresentationFormat>On-screen Show (4:3)</PresentationFormat>
  <Paragraphs>324</Paragraphs>
  <Slides>24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Svetlio</dc:creator>
  <cp:lastModifiedBy>PC</cp:lastModifiedBy>
  <cp:revision>81</cp:revision>
  <cp:lastPrinted>2015-04-20T09:18:24Z</cp:lastPrinted>
  <dcterms:created xsi:type="dcterms:W3CDTF">2006-08-16T00:00:00Z</dcterms:created>
  <dcterms:modified xsi:type="dcterms:W3CDTF">2015-04-20T09:37:20Z</dcterms:modified>
</cp:coreProperties>
</file>