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5" r:id="rId3"/>
    <p:sldMasterId id="2147483689" r:id="rId4"/>
  </p:sldMasterIdLst>
  <p:notesMasterIdLst>
    <p:notesMasterId r:id="rId37"/>
  </p:notesMasterIdLst>
  <p:handoutMasterIdLst>
    <p:handoutMasterId r:id="rId38"/>
  </p:handoutMasterIdLst>
  <p:sldIdLst>
    <p:sldId id="326" r:id="rId5"/>
    <p:sldId id="345" r:id="rId6"/>
    <p:sldId id="346" r:id="rId7"/>
    <p:sldId id="287" r:id="rId8"/>
    <p:sldId id="288" r:id="rId9"/>
    <p:sldId id="292" r:id="rId10"/>
    <p:sldId id="340" r:id="rId11"/>
    <p:sldId id="347" r:id="rId12"/>
    <p:sldId id="348" r:id="rId13"/>
    <p:sldId id="323" r:id="rId14"/>
    <p:sldId id="295" r:id="rId15"/>
    <p:sldId id="306" r:id="rId16"/>
    <p:sldId id="307" r:id="rId17"/>
    <p:sldId id="308" r:id="rId18"/>
    <p:sldId id="309" r:id="rId19"/>
    <p:sldId id="310" r:id="rId20"/>
    <p:sldId id="296" r:id="rId21"/>
    <p:sldId id="349" r:id="rId22"/>
    <p:sldId id="297" r:id="rId23"/>
    <p:sldId id="315" r:id="rId24"/>
    <p:sldId id="298" r:id="rId25"/>
    <p:sldId id="330" r:id="rId26"/>
    <p:sldId id="331" r:id="rId27"/>
    <p:sldId id="332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284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3399"/>
    <a:srgbClr val="DFE0B4"/>
    <a:srgbClr val="FFF2CD"/>
    <a:srgbClr val="CBC840"/>
    <a:srgbClr val="CCBB3C"/>
    <a:srgbClr val="F6FAD0"/>
    <a:srgbClr val="E2F0D9"/>
    <a:srgbClr val="E5F5D5"/>
    <a:srgbClr val="F7BB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5" autoAdjust="0"/>
    <p:restoredTop sz="94622" autoAdjust="0"/>
  </p:normalViewPr>
  <p:slideViewPr>
    <p:cSldViewPr snapToGrid="0">
      <p:cViewPr>
        <p:scale>
          <a:sx n="75" d="100"/>
          <a:sy n="75" d="100"/>
        </p:scale>
        <p:origin x="-25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EADDE3-A19B-4637-BB95-F17F941E2549}" type="doc">
      <dgm:prSet loTypeId="urn:microsoft.com/office/officeart/2005/8/layout/matrix3" loCatId="matrix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bg-BG"/>
        </a:p>
      </dgm:t>
    </dgm:pt>
    <dgm:pt modelId="{B8EA7944-68BA-40A4-BC51-06F1D5D5CB95}">
      <dgm:prSet phldrT="[Text]" custT="1"/>
      <dgm:spPr/>
      <dgm:t>
        <a:bodyPr/>
        <a:lstStyle/>
        <a:p>
          <a:r>
            <a:rPr lang="bg-BG" altLang="bg-BG" sz="2400" b="1" dirty="0" smtClean="0">
              <a:solidFill>
                <a:srgbClr val="FFFF00"/>
              </a:solidFill>
            </a:rPr>
            <a:t>1. Научни изследвания и технологично развитие ЕФРР</a:t>
          </a:r>
        </a:p>
        <a:p>
          <a:r>
            <a:rPr lang="bg-BG" altLang="bg-BG" sz="2400" b="1" dirty="0" smtClean="0">
              <a:solidFill>
                <a:srgbClr val="FFFF00"/>
              </a:solidFill>
            </a:rPr>
            <a:t>560 млн. лв</a:t>
          </a:r>
        </a:p>
        <a:p>
          <a:endParaRPr lang="bg-BG" sz="2800" dirty="0">
            <a:solidFill>
              <a:srgbClr val="FFFF00"/>
            </a:solidFill>
          </a:endParaRPr>
        </a:p>
      </dgm:t>
    </dgm:pt>
    <dgm:pt modelId="{CA9E367D-CB84-40C5-8030-1D8A57CB4F33}" type="parTrans" cxnId="{56196219-0F22-473D-83F6-666E6D715964}">
      <dgm:prSet/>
      <dgm:spPr/>
      <dgm:t>
        <a:bodyPr/>
        <a:lstStyle/>
        <a:p>
          <a:endParaRPr lang="bg-BG"/>
        </a:p>
      </dgm:t>
    </dgm:pt>
    <dgm:pt modelId="{223D044F-8D74-4B6A-8627-1F87985A759D}" type="sibTrans" cxnId="{56196219-0F22-473D-83F6-666E6D715964}">
      <dgm:prSet/>
      <dgm:spPr/>
      <dgm:t>
        <a:bodyPr/>
        <a:lstStyle/>
        <a:p>
          <a:endParaRPr lang="bg-BG"/>
        </a:p>
      </dgm:t>
    </dgm:pt>
    <dgm:pt modelId="{4437FAE8-A09D-4F2F-BEDB-08A64B5666E2}">
      <dgm:prSet phldrT="[Text]" custT="1"/>
      <dgm:spPr/>
      <dgm:t>
        <a:bodyPr/>
        <a:lstStyle/>
        <a:p>
          <a:pPr rtl="0"/>
          <a:r>
            <a:rPr lang="bg-BG" altLang="bg-BG" sz="2800" b="1" dirty="0" smtClean="0">
              <a:solidFill>
                <a:srgbClr val="006600"/>
              </a:solidFill>
            </a:rPr>
            <a:t>3. Образователна среда за активно социално приобщаване</a:t>
          </a:r>
        </a:p>
        <a:p>
          <a:pPr rtl="0"/>
          <a:r>
            <a:rPr lang="bg-BG" sz="2800" b="1" dirty="0" smtClean="0">
              <a:solidFill>
                <a:srgbClr val="006600"/>
              </a:solidFill>
              <a:effectLst/>
            </a:rPr>
            <a:t>ЕСФ – 2</a:t>
          </a:r>
          <a:r>
            <a:rPr lang="en-US" sz="2800" b="1" dirty="0" smtClean="0">
              <a:solidFill>
                <a:srgbClr val="006600"/>
              </a:solidFill>
              <a:effectLst/>
            </a:rPr>
            <a:t>52</a:t>
          </a:r>
          <a:r>
            <a:rPr lang="bg-BG" altLang="bg-BG" sz="2800" b="1" dirty="0" smtClean="0">
              <a:solidFill>
                <a:srgbClr val="006600"/>
              </a:solidFill>
              <a:effectLst/>
              <a:latin typeface="+mn-lt"/>
            </a:rPr>
            <a:t> млн. лв.</a:t>
          </a:r>
          <a:endParaRPr lang="bg-BG" sz="2800" dirty="0">
            <a:solidFill>
              <a:srgbClr val="006600"/>
            </a:solidFill>
          </a:endParaRPr>
        </a:p>
      </dgm:t>
    </dgm:pt>
    <dgm:pt modelId="{28F9F981-B93C-4B04-8225-3A98A8A726A5}" type="parTrans" cxnId="{59A8A6B0-B487-41A7-8DDB-9A3A84FD09FF}">
      <dgm:prSet/>
      <dgm:spPr/>
      <dgm:t>
        <a:bodyPr/>
        <a:lstStyle/>
        <a:p>
          <a:endParaRPr lang="bg-BG"/>
        </a:p>
      </dgm:t>
    </dgm:pt>
    <dgm:pt modelId="{6ABB913F-7B88-4742-A43F-F83E5B0ECE21}" type="sibTrans" cxnId="{59A8A6B0-B487-41A7-8DDB-9A3A84FD09FF}">
      <dgm:prSet/>
      <dgm:spPr/>
      <dgm:t>
        <a:bodyPr/>
        <a:lstStyle/>
        <a:p>
          <a:endParaRPr lang="bg-BG"/>
        </a:p>
      </dgm:t>
    </dgm:pt>
    <dgm:pt modelId="{8DCFAE4B-85BD-4AF9-A034-8B0384D02595}">
      <dgm:prSet phldrT="[Text]" custT="1"/>
      <dgm:spPr/>
      <dgm:t>
        <a:bodyPr/>
        <a:lstStyle/>
        <a:p>
          <a:endParaRPr lang="bg-BG" sz="2800" b="1" dirty="0" smtClean="0">
            <a:solidFill>
              <a:srgbClr val="002060"/>
            </a:solidFill>
          </a:endParaRPr>
        </a:p>
        <a:p>
          <a:endParaRPr lang="bg-BG" sz="2800" b="1" dirty="0" smtClean="0">
            <a:solidFill>
              <a:srgbClr val="002060"/>
            </a:solidFill>
          </a:endParaRPr>
        </a:p>
        <a:p>
          <a:r>
            <a:rPr lang="bg-BG" sz="2800" b="1" dirty="0" smtClean="0">
              <a:solidFill>
                <a:srgbClr val="002060"/>
              </a:solidFill>
            </a:rPr>
            <a:t>4. Техническа помощ</a:t>
          </a:r>
        </a:p>
        <a:p>
          <a:r>
            <a:rPr lang="bg-BG" sz="2800" b="1" dirty="0" smtClean="0">
              <a:solidFill>
                <a:srgbClr val="002060"/>
              </a:solidFill>
              <a:effectLst/>
            </a:rPr>
            <a:t>ЕСФ – </a:t>
          </a:r>
          <a:r>
            <a:rPr kumimoji="0" lang="bg-BG" altLang="bg-BG" sz="2800" b="1" i="0" u="none" strike="noStrike" cap="none" spc="0" normalizeH="0" baseline="0" noProof="0" dirty="0" smtClean="0">
              <a:ln/>
              <a:solidFill>
                <a:srgbClr val="002060"/>
              </a:solidFill>
              <a:effectLst/>
              <a:uLnTx/>
              <a:uFillTx/>
              <a:latin typeface="+mn-lt"/>
              <a:cs typeface="Arial" charset="0"/>
            </a:rPr>
            <a:t>55 млн. лв</a:t>
          </a:r>
          <a:endParaRPr lang="bg-BG" sz="2800" b="1" dirty="0" smtClean="0">
            <a:solidFill>
              <a:srgbClr val="002060"/>
            </a:solidFill>
          </a:endParaRPr>
        </a:p>
        <a:p>
          <a:endParaRPr lang="bg-BG" sz="2800" b="1" dirty="0" smtClean="0">
            <a:solidFill>
              <a:srgbClr val="002060"/>
            </a:solidFill>
          </a:endParaRPr>
        </a:p>
        <a:p>
          <a:endParaRPr lang="bg-BG" sz="2800" b="1" dirty="0">
            <a:solidFill>
              <a:srgbClr val="002060"/>
            </a:solidFill>
          </a:endParaRPr>
        </a:p>
      </dgm:t>
    </dgm:pt>
    <dgm:pt modelId="{C3C0A333-6BFE-4396-831A-260F8F37654E}" type="parTrans" cxnId="{50864DE7-FBEF-4816-ABE4-5A37E4555B7F}">
      <dgm:prSet/>
      <dgm:spPr/>
      <dgm:t>
        <a:bodyPr/>
        <a:lstStyle/>
        <a:p>
          <a:endParaRPr lang="bg-BG"/>
        </a:p>
      </dgm:t>
    </dgm:pt>
    <dgm:pt modelId="{CE93DED0-64A0-42B5-91E2-AFAE7E3E6006}" type="sibTrans" cxnId="{50864DE7-FBEF-4816-ABE4-5A37E4555B7F}">
      <dgm:prSet/>
      <dgm:spPr/>
      <dgm:t>
        <a:bodyPr/>
        <a:lstStyle/>
        <a:p>
          <a:endParaRPr lang="bg-BG"/>
        </a:p>
      </dgm:t>
    </dgm:pt>
    <dgm:pt modelId="{F4634468-2055-496C-9B45-DAAFDAF7706F}">
      <dgm:prSet phldrT="[Text]" phldr="1"/>
      <dgm:spPr/>
      <dgm:t>
        <a:bodyPr/>
        <a:lstStyle/>
        <a:p>
          <a:endParaRPr lang="bg-BG" dirty="0"/>
        </a:p>
      </dgm:t>
    </dgm:pt>
    <dgm:pt modelId="{96FF750B-74D9-4B17-B3CE-B974A2846B40}" type="parTrans" cxnId="{E79BC1A8-5780-4E89-9A50-4A61FDB571FB}">
      <dgm:prSet/>
      <dgm:spPr/>
      <dgm:t>
        <a:bodyPr/>
        <a:lstStyle/>
        <a:p>
          <a:endParaRPr lang="bg-BG"/>
        </a:p>
      </dgm:t>
    </dgm:pt>
    <dgm:pt modelId="{28F16B2A-E230-405A-B540-EA8DB688C2EA}" type="sibTrans" cxnId="{E79BC1A8-5780-4E89-9A50-4A61FDB571FB}">
      <dgm:prSet/>
      <dgm:spPr/>
      <dgm:t>
        <a:bodyPr/>
        <a:lstStyle/>
        <a:p>
          <a:endParaRPr lang="bg-BG"/>
        </a:p>
      </dgm:t>
    </dgm:pt>
    <dgm:pt modelId="{9ACA6BF1-16D4-4CD8-ADF1-B64E2B836B9B}">
      <dgm:prSet custT="1"/>
      <dgm:spPr/>
      <dgm:t>
        <a:bodyPr/>
        <a:lstStyle/>
        <a:p>
          <a:pPr rtl="0"/>
          <a:r>
            <a:rPr lang="bg-BG" altLang="bg-BG" sz="2800" b="1" noProof="0" dirty="0" smtClean="0">
              <a:solidFill>
                <a:srgbClr val="FF0000"/>
              </a:solidFill>
            </a:rPr>
            <a:t>2. Образование и учене през целия живот</a:t>
          </a:r>
        </a:p>
        <a:p>
          <a:pPr rtl="0"/>
          <a:r>
            <a:rPr lang="bg-BG" sz="2800" b="1" dirty="0" smtClean="0">
              <a:solidFill>
                <a:srgbClr val="FF0000"/>
              </a:solidFill>
              <a:effectLst/>
            </a:rPr>
            <a:t>ЕСФ – 505</a:t>
          </a:r>
          <a:r>
            <a:rPr lang="bg-BG" altLang="bg-BG" sz="2800" b="1" dirty="0" smtClean="0">
              <a:solidFill>
                <a:srgbClr val="FF0000"/>
              </a:solidFill>
              <a:effectLst/>
              <a:latin typeface="+mn-lt"/>
            </a:rPr>
            <a:t> млн. лв</a:t>
          </a:r>
          <a:endParaRPr lang="bg-BG" altLang="bg-BG" sz="2800" b="1" noProof="0" dirty="0" smtClean="0">
            <a:solidFill>
              <a:srgbClr val="FF0000"/>
            </a:solidFill>
          </a:endParaRPr>
        </a:p>
      </dgm:t>
    </dgm:pt>
    <dgm:pt modelId="{A4BFAC15-F0EC-4238-985E-5DAF95C7D456}" type="parTrans" cxnId="{9B4DDAA6-2A81-4734-879C-58DBC99B55E2}">
      <dgm:prSet/>
      <dgm:spPr/>
      <dgm:t>
        <a:bodyPr/>
        <a:lstStyle/>
        <a:p>
          <a:endParaRPr lang="bg-BG"/>
        </a:p>
      </dgm:t>
    </dgm:pt>
    <dgm:pt modelId="{2F9931FE-3ADA-41E1-B3FA-BE75EDDFFE06}" type="sibTrans" cxnId="{9B4DDAA6-2A81-4734-879C-58DBC99B55E2}">
      <dgm:prSet/>
      <dgm:spPr/>
      <dgm:t>
        <a:bodyPr/>
        <a:lstStyle/>
        <a:p>
          <a:endParaRPr lang="bg-BG"/>
        </a:p>
      </dgm:t>
    </dgm:pt>
    <dgm:pt modelId="{5900134C-4D29-42F9-AD33-5748BEFBBD80}">
      <dgm:prSet/>
      <dgm:spPr/>
      <dgm:t>
        <a:bodyPr/>
        <a:lstStyle/>
        <a:p>
          <a:endParaRPr lang="bg-BG"/>
        </a:p>
      </dgm:t>
    </dgm:pt>
    <dgm:pt modelId="{7000DFA5-A2D7-4C82-B256-6CFC269B2B61}" type="parTrans" cxnId="{9D3381C2-101F-4079-BC66-A29D2A5AAA41}">
      <dgm:prSet/>
      <dgm:spPr/>
      <dgm:t>
        <a:bodyPr/>
        <a:lstStyle/>
        <a:p>
          <a:endParaRPr lang="bg-BG"/>
        </a:p>
      </dgm:t>
    </dgm:pt>
    <dgm:pt modelId="{B9C36626-2F4C-4FD7-AF03-9A57CFDC01C5}" type="sibTrans" cxnId="{9D3381C2-101F-4079-BC66-A29D2A5AAA41}">
      <dgm:prSet/>
      <dgm:spPr/>
      <dgm:t>
        <a:bodyPr/>
        <a:lstStyle/>
        <a:p>
          <a:endParaRPr lang="bg-BG"/>
        </a:p>
      </dgm:t>
    </dgm:pt>
    <dgm:pt modelId="{395E96F2-C994-4259-8F12-0212A5AACA64}">
      <dgm:prSet/>
      <dgm:spPr/>
      <dgm:t>
        <a:bodyPr/>
        <a:lstStyle/>
        <a:p>
          <a:endParaRPr lang="bg-BG"/>
        </a:p>
      </dgm:t>
    </dgm:pt>
    <dgm:pt modelId="{A260B5E1-9C28-4744-80C2-BBAC754FF8FB}" type="parTrans" cxnId="{A3EFB7F4-4AB7-4B8F-9A59-E51939A007D9}">
      <dgm:prSet/>
      <dgm:spPr/>
      <dgm:t>
        <a:bodyPr/>
        <a:lstStyle/>
        <a:p>
          <a:endParaRPr lang="bg-BG"/>
        </a:p>
      </dgm:t>
    </dgm:pt>
    <dgm:pt modelId="{516EDBE0-8259-4103-AB54-748BBF80A5C4}" type="sibTrans" cxnId="{A3EFB7F4-4AB7-4B8F-9A59-E51939A007D9}">
      <dgm:prSet/>
      <dgm:spPr/>
      <dgm:t>
        <a:bodyPr/>
        <a:lstStyle/>
        <a:p>
          <a:endParaRPr lang="bg-BG"/>
        </a:p>
      </dgm:t>
    </dgm:pt>
    <dgm:pt modelId="{97414D1E-609D-4203-8A5E-7771B0F36BA8}" type="pres">
      <dgm:prSet presAssocID="{57EADDE3-A19B-4637-BB95-F17F941E2549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A792EBB5-5F38-4203-ABB8-A799023FC078}" type="pres">
      <dgm:prSet presAssocID="{57EADDE3-A19B-4637-BB95-F17F941E2549}" presName="diamond" presStyleLbl="bgShp" presStyleIdx="0" presStyleCnt="1"/>
      <dgm:spPr/>
    </dgm:pt>
    <dgm:pt modelId="{1EE029D2-3DD5-4C23-841A-A7EC546F7A5F}" type="pres">
      <dgm:prSet presAssocID="{57EADDE3-A19B-4637-BB95-F17F941E2549}" presName="quad1" presStyleLbl="node1" presStyleIdx="0" presStyleCnt="4" custScaleX="226357" custScaleY="116317" custLinFactNeighborX="-62855" custLinFactNeighborY="-64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6B2D6B0-A675-4E65-883B-C7E4BE78DB76}" type="pres">
      <dgm:prSet presAssocID="{57EADDE3-A19B-4637-BB95-F17F941E2549}" presName="quad2" presStyleLbl="node1" presStyleIdx="1" presStyleCnt="4" custScaleX="220642" custScaleY="116317" custLinFactNeighborX="59126" custLinFactNeighborY="-64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12402BFF-28EF-4139-894C-95B30ACD1DAF}" type="pres">
      <dgm:prSet presAssocID="{57EADDE3-A19B-4637-BB95-F17F941E2549}" presName="quad3" presStyleLbl="node1" presStyleIdx="2" presStyleCnt="4" custScaleX="219060" custScaleY="112134" custLinFactNeighborX="-62424" custLinFactNeighborY="82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40F5B8B-8865-4631-9801-E0E212528319}" type="pres">
      <dgm:prSet presAssocID="{57EADDE3-A19B-4637-BB95-F17F941E2549}" presName="quad4" presStyleLbl="node1" presStyleIdx="3" presStyleCnt="4" custScaleX="222382" custScaleY="112132" custLinFactNeighborX="60431" custLinFactNeighborY="61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A6EE08B-6F5D-4B16-BA09-54A2C2650778}" type="presOf" srcId="{4437FAE8-A09D-4F2F-BEDB-08A64B5666E2}" destId="{46B2D6B0-A675-4E65-883B-C7E4BE78DB76}" srcOrd="0" destOrd="0" presId="urn:microsoft.com/office/officeart/2005/8/layout/matrix3"/>
    <dgm:cxn modelId="{8CFE91FE-F28D-4FC3-B789-55715DF19403}" type="presOf" srcId="{57EADDE3-A19B-4637-BB95-F17F941E2549}" destId="{97414D1E-609D-4203-8A5E-7771B0F36BA8}" srcOrd="0" destOrd="0" presId="urn:microsoft.com/office/officeart/2005/8/layout/matrix3"/>
    <dgm:cxn modelId="{A3EFB7F4-4AB7-4B8F-9A59-E51939A007D9}" srcId="{57EADDE3-A19B-4637-BB95-F17F941E2549}" destId="{395E96F2-C994-4259-8F12-0212A5AACA64}" srcOrd="4" destOrd="0" parTransId="{A260B5E1-9C28-4744-80C2-BBAC754FF8FB}" sibTransId="{516EDBE0-8259-4103-AB54-748BBF80A5C4}"/>
    <dgm:cxn modelId="{50864DE7-FBEF-4816-ABE4-5A37E4555B7F}" srcId="{57EADDE3-A19B-4637-BB95-F17F941E2549}" destId="{8DCFAE4B-85BD-4AF9-A034-8B0384D02595}" srcOrd="3" destOrd="0" parTransId="{C3C0A333-6BFE-4396-831A-260F8F37654E}" sibTransId="{CE93DED0-64A0-42B5-91E2-AFAE7E3E6006}"/>
    <dgm:cxn modelId="{9B4DDAA6-2A81-4734-879C-58DBC99B55E2}" srcId="{57EADDE3-A19B-4637-BB95-F17F941E2549}" destId="{9ACA6BF1-16D4-4CD8-ADF1-B64E2B836B9B}" srcOrd="2" destOrd="0" parTransId="{A4BFAC15-F0EC-4238-985E-5DAF95C7D456}" sibTransId="{2F9931FE-3ADA-41E1-B3FA-BE75EDDFFE06}"/>
    <dgm:cxn modelId="{E79BC1A8-5780-4E89-9A50-4A61FDB571FB}" srcId="{57EADDE3-A19B-4637-BB95-F17F941E2549}" destId="{F4634468-2055-496C-9B45-DAAFDAF7706F}" srcOrd="6" destOrd="0" parTransId="{96FF750B-74D9-4B17-B3CE-B974A2846B40}" sibTransId="{28F16B2A-E230-405A-B540-EA8DB688C2EA}"/>
    <dgm:cxn modelId="{9C5CD50B-BCD8-4F45-912B-3F7D5EE83A0E}" type="presOf" srcId="{9ACA6BF1-16D4-4CD8-ADF1-B64E2B836B9B}" destId="{12402BFF-28EF-4139-894C-95B30ACD1DAF}" srcOrd="0" destOrd="0" presId="urn:microsoft.com/office/officeart/2005/8/layout/matrix3"/>
    <dgm:cxn modelId="{2C24DC78-CB12-4F91-9E7E-470E4105EE44}" type="presOf" srcId="{B8EA7944-68BA-40A4-BC51-06F1D5D5CB95}" destId="{1EE029D2-3DD5-4C23-841A-A7EC546F7A5F}" srcOrd="0" destOrd="0" presId="urn:microsoft.com/office/officeart/2005/8/layout/matrix3"/>
    <dgm:cxn modelId="{16D8E345-D93D-400F-AD0E-E98A0116FBDB}" type="presOf" srcId="{8DCFAE4B-85BD-4AF9-A034-8B0384D02595}" destId="{D40F5B8B-8865-4631-9801-E0E212528319}" srcOrd="0" destOrd="0" presId="urn:microsoft.com/office/officeart/2005/8/layout/matrix3"/>
    <dgm:cxn modelId="{59A8A6B0-B487-41A7-8DDB-9A3A84FD09FF}" srcId="{57EADDE3-A19B-4637-BB95-F17F941E2549}" destId="{4437FAE8-A09D-4F2F-BEDB-08A64B5666E2}" srcOrd="1" destOrd="0" parTransId="{28F9F981-B93C-4B04-8225-3A98A8A726A5}" sibTransId="{6ABB913F-7B88-4742-A43F-F83E5B0ECE21}"/>
    <dgm:cxn modelId="{9D3381C2-101F-4079-BC66-A29D2A5AAA41}" srcId="{57EADDE3-A19B-4637-BB95-F17F941E2549}" destId="{5900134C-4D29-42F9-AD33-5748BEFBBD80}" srcOrd="5" destOrd="0" parTransId="{7000DFA5-A2D7-4C82-B256-6CFC269B2B61}" sibTransId="{B9C36626-2F4C-4FD7-AF03-9A57CFDC01C5}"/>
    <dgm:cxn modelId="{56196219-0F22-473D-83F6-666E6D715964}" srcId="{57EADDE3-A19B-4637-BB95-F17F941E2549}" destId="{B8EA7944-68BA-40A4-BC51-06F1D5D5CB95}" srcOrd="0" destOrd="0" parTransId="{CA9E367D-CB84-40C5-8030-1D8A57CB4F33}" sibTransId="{223D044F-8D74-4B6A-8627-1F87985A759D}"/>
    <dgm:cxn modelId="{96C69388-75A0-4CE6-B97C-78A697166418}" type="presParOf" srcId="{97414D1E-609D-4203-8A5E-7771B0F36BA8}" destId="{A792EBB5-5F38-4203-ABB8-A799023FC078}" srcOrd="0" destOrd="0" presId="urn:microsoft.com/office/officeart/2005/8/layout/matrix3"/>
    <dgm:cxn modelId="{7BEC059F-690B-468E-83D5-022CABA2A93F}" type="presParOf" srcId="{97414D1E-609D-4203-8A5E-7771B0F36BA8}" destId="{1EE029D2-3DD5-4C23-841A-A7EC546F7A5F}" srcOrd="1" destOrd="0" presId="urn:microsoft.com/office/officeart/2005/8/layout/matrix3"/>
    <dgm:cxn modelId="{716E6EC7-27BC-435C-A882-84BDA95C888F}" type="presParOf" srcId="{97414D1E-609D-4203-8A5E-7771B0F36BA8}" destId="{46B2D6B0-A675-4E65-883B-C7E4BE78DB76}" srcOrd="2" destOrd="0" presId="urn:microsoft.com/office/officeart/2005/8/layout/matrix3"/>
    <dgm:cxn modelId="{7BDFBD7B-684D-44C5-8FBE-4C9D13A86C82}" type="presParOf" srcId="{97414D1E-609D-4203-8A5E-7771B0F36BA8}" destId="{12402BFF-28EF-4139-894C-95B30ACD1DAF}" srcOrd="3" destOrd="0" presId="urn:microsoft.com/office/officeart/2005/8/layout/matrix3"/>
    <dgm:cxn modelId="{213C2507-93E4-4A7D-954E-67D51CD796E9}" type="presParOf" srcId="{97414D1E-609D-4203-8A5E-7771B0F36BA8}" destId="{D40F5B8B-8865-4631-9801-E0E21252831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/>
      <dgm:spPr>
        <a:solidFill>
          <a:srgbClr val="E1001A"/>
        </a:solidFill>
      </dgm:spPr>
      <dgm:t>
        <a:bodyPr/>
        <a:lstStyle/>
        <a:p>
          <a:pPr rtl="0"/>
          <a:r>
            <a:rPr lang="bg-BG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Планове за развитие на Центрове за компетентност</a:t>
          </a:r>
          <a:endParaRPr lang="bg-BG" b="1" u="none" cap="none" spc="0" dirty="0">
            <a:ln w="10160">
              <a:solidFill>
                <a:schemeClr val="accent5"/>
              </a:solidFill>
              <a:prstDash val="solid"/>
            </a:ln>
            <a:solidFill>
              <a:srgbClr val="FFFFFF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rgbClr val="F8CBAD">
            <a:alpha val="90000"/>
          </a:srgbClr>
        </a:solidFill>
      </dgm:spPr>
      <dgm:t>
        <a:bodyPr/>
        <a:lstStyle/>
        <a:p>
          <a:pPr algn="just" rtl="0"/>
          <a:r>
            <a:rPr lang="bg-BG" sz="1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Цел: </a:t>
          </a:r>
          <a:r>
            <a:rPr lang="bg-BG" sz="17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асърчаване инвестициите на предприятията в НИД,</a:t>
          </a:r>
          <a:r>
            <a:rPr lang="en-US" sz="1700" i="1" dirty="0" smtClean="0">
              <a:effectLst/>
            </a:rPr>
            <a:t> </a:t>
          </a:r>
          <a:r>
            <a:rPr lang="bg-BG" sz="1700" i="1" dirty="0" smtClean="0">
              <a:effectLst/>
            </a:rPr>
            <a:t>                         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разработване на връзки и взаимодействия между предприятията, центровете за НИРД и висшите учебни заведения</a:t>
          </a:r>
          <a:r>
            <a:rPr lang="en-US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изграждане на мрежи, на клъстерите.</a:t>
          </a:r>
          <a:r>
            <a:rPr lang="bg-BG" sz="1700" dirty="0" smtClean="0"/>
            <a:t> </a:t>
          </a:r>
          <a:endParaRPr lang="bg-BG" sz="17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F8CBAD">
            <a:alpha val="90000"/>
          </a:srgbClr>
        </a:solidFill>
      </dgm:spPr>
      <dgm:t>
        <a:bodyPr/>
        <a:lstStyle/>
        <a:p>
          <a:pPr algn="l" rtl="0"/>
          <a:r>
            <a:rPr lang="bg-BG" sz="1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1 000 000 лв.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rgbClr val="F8CBAD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sz="1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компетентност</a:t>
          </a:r>
          <a:r>
            <a:rPr lang="en-US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публични и частни научни организации (включително БАН и СА), научни институти, </a:t>
          </a:r>
          <a:r>
            <a:rPr lang="bg-BG" sz="20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центрове за върхови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постижения, </a:t>
          </a:r>
          <a:r>
            <a:rPr lang="bg-BG" sz="20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училища,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клъстери.</a:t>
          </a:r>
          <a:endParaRPr lang="bg-BG" sz="20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328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351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2140" custScaleY="168997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05169E3C-1580-4D3F-A523-0277B0711713}" type="presOf" srcId="{F6E83424-0709-467B-9486-F260B2793C42}" destId="{E59D4505-0DE9-482A-BD14-85AE4EFD0394}" srcOrd="1" destOrd="0" presId="urn:microsoft.com/office/officeart/2005/8/layout/hierarchy3"/>
    <dgm:cxn modelId="{49192DC2-8D2A-4F83-9BCA-3467E8B4DC5C}" type="presOf" srcId="{F6E83424-0709-467B-9486-F260B2793C42}" destId="{5C1F5461-D047-409B-8419-3E5D4D7C8844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6321D97B-2E5F-4B2A-A373-85CF180973F0}" type="presOf" srcId="{B4DCDB21-99D7-4B80-BF22-8DCD29758BED}" destId="{35E31B76-A478-4C86-A3D7-AB8DEBA40DAA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AF9F451A-236B-47E8-9247-B9C4FA9B56AC}" type="presOf" srcId="{89AC9E54-5D8A-4DC6-88A9-E04E3902C257}" destId="{F9BB14AA-E343-4857-9380-7F2AAD0BA8BA}" srcOrd="0" destOrd="0" presId="urn:microsoft.com/office/officeart/2005/8/layout/hierarchy3"/>
    <dgm:cxn modelId="{7EAF7001-0487-4F21-A9DB-F0748E0DE3B4}" type="presOf" srcId="{CA983512-8FCC-4907-8197-36C647B4286A}" destId="{1C70B66F-643B-4A3B-B0C5-A39F6E2BF543}" srcOrd="0" destOrd="0" presId="urn:microsoft.com/office/officeart/2005/8/layout/hierarchy3"/>
    <dgm:cxn modelId="{3FF53DEB-80F2-4952-80DC-7D2337558DB1}" type="presOf" srcId="{DB41B05B-987C-4B71-A14D-D09F89BCA6A0}" destId="{AA7FC03F-0ECF-41E2-A808-B7B4EB5D312F}" srcOrd="0" destOrd="0" presId="urn:microsoft.com/office/officeart/2005/8/layout/hierarchy3"/>
    <dgm:cxn modelId="{F84A035B-1D7D-4316-8F03-21B8A301F74D}" type="presOf" srcId="{63698C8F-A783-43AF-8EF3-B85BA9584553}" destId="{B8E2F433-8569-47EA-AC80-7BFDF0BA9603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E888D50C-5662-4468-8DE7-712BF7D2AA17}" type="presOf" srcId="{78A526C8-7D11-4877-A58A-282B99A9FF4F}" destId="{0657E57B-B4C5-4AD0-947A-8F542409B5EF}" srcOrd="0" destOrd="0" presId="urn:microsoft.com/office/officeart/2005/8/layout/hierarchy3"/>
    <dgm:cxn modelId="{8BE8AE8C-5F16-4EFB-91D0-3E0549C8D895}" type="presOf" srcId="{EAEB0CDB-FB23-4296-8924-B1744422EED8}" destId="{F74EB7AE-F0F2-4B6A-9F0D-E9E1E79F66BC}" srcOrd="0" destOrd="0" presId="urn:microsoft.com/office/officeart/2005/8/layout/hierarchy3"/>
    <dgm:cxn modelId="{C8B4CD54-6D36-407F-94A1-51D59A281020}" type="presParOf" srcId="{AA7FC03F-0ECF-41E2-A808-B7B4EB5D312F}" destId="{8392D09D-0E9E-48CA-AFEB-558771670A0B}" srcOrd="0" destOrd="0" presId="urn:microsoft.com/office/officeart/2005/8/layout/hierarchy3"/>
    <dgm:cxn modelId="{A63FFA34-CBD0-48EA-A70D-96ADBEB503B6}" type="presParOf" srcId="{8392D09D-0E9E-48CA-AFEB-558771670A0B}" destId="{5849DA4C-48E5-4033-B5DA-BCC22DE99389}" srcOrd="0" destOrd="0" presId="urn:microsoft.com/office/officeart/2005/8/layout/hierarchy3"/>
    <dgm:cxn modelId="{9AEB9D3C-6714-4AEB-9F8D-6AEDA3D5D883}" type="presParOf" srcId="{5849DA4C-48E5-4033-B5DA-BCC22DE99389}" destId="{5C1F5461-D047-409B-8419-3E5D4D7C8844}" srcOrd="0" destOrd="0" presId="urn:microsoft.com/office/officeart/2005/8/layout/hierarchy3"/>
    <dgm:cxn modelId="{23D4245B-06E9-4559-8743-7DA1F0B58E3E}" type="presParOf" srcId="{5849DA4C-48E5-4033-B5DA-BCC22DE99389}" destId="{E59D4505-0DE9-482A-BD14-85AE4EFD0394}" srcOrd="1" destOrd="0" presId="urn:microsoft.com/office/officeart/2005/8/layout/hierarchy3"/>
    <dgm:cxn modelId="{6410BE88-DBEA-4F13-8E28-CCD7AEE0B3A3}" type="presParOf" srcId="{8392D09D-0E9E-48CA-AFEB-558771670A0B}" destId="{80687C81-3BDF-432F-9941-854DC32860DF}" srcOrd="1" destOrd="0" presId="urn:microsoft.com/office/officeart/2005/8/layout/hierarchy3"/>
    <dgm:cxn modelId="{6AC522CC-F568-42D1-9F25-E8B13E3B1E9A}" type="presParOf" srcId="{80687C81-3BDF-432F-9941-854DC32860DF}" destId="{F74EB7AE-F0F2-4B6A-9F0D-E9E1E79F66BC}" srcOrd="0" destOrd="0" presId="urn:microsoft.com/office/officeart/2005/8/layout/hierarchy3"/>
    <dgm:cxn modelId="{CFA9F8F0-F8CC-4764-AFCB-AD8C5C232ADD}" type="presParOf" srcId="{80687C81-3BDF-432F-9941-854DC32860DF}" destId="{0657E57B-B4C5-4AD0-947A-8F542409B5EF}" srcOrd="1" destOrd="0" presId="urn:microsoft.com/office/officeart/2005/8/layout/hierarchy3"/>
    <dgm:cxn modelId="{60F45894-38FE-4A70-A4D1-A5CA066C83B3}" type="presParOf" srcId="{80687C81-3BDF-432F-9941-854DC32860DF}" destId="{35E31B76-A478-4C86-A3D7-AB8DEBA40DAA}" srcOrd="2" destOrd="0" presId="urn:microsoft.com/office/officeart/2005/8/layout/hierarchy3"/>
    <dgm:cxn modelId="{9D29A52A-59C0-432F-A7A3-4C1EA54D7E38}" type="presParOf" srcId="{80687C81-3BDF-432F-9941-854DC32860DF}" destId="{1C70B66F-643B-4A3B-B0C5-A39F6E2BF543}" srcOrd="3" destOrd="0" presId="urn:microsoft.com/office/officeart/2005/8/layout/hierarchy3"/>
    <dgm:cxn modelId="{4EBB55C5-EB7C-4617-A1B2-443FA95BC031}" type="presParOf" srcId="{80687C81-3BDF-432F-9941-854DC32860DF}" destId="{B8E2F433-8569-47EA-AC80-7BFDF0BA9603}" srcOrd="4" destOrd="0" presId="urn:microsoft.com/office/officeart/2005/8/layout/hierarchy3"/>
    <dgm:cxn modelId="{C5C80773-B7A1-447B-8FBF-DB8188F5A361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rgbClr val="548134"/>
        </a:solidFill>
      </dgm:spPr>
      <dgm:t>
        <a:bodyPr/>
        <a:lstStyle/>
        <a:p>
          <a:pPr rtl="0"/>
          <a:r>
            <a:rPr lang="bg-BG" sz="36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Модернизация на научна инфраструктура</a:t>
          </a:r>
          <a:endParaRPr lang="bg-BG" sz="36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rgbClr val="B0D499"/>
        </a:solidFill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Цел: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Укрепването на инфраструктурата, необходима за НИД, и на капацитета за реализиране на достижения</a:t>
          </a:r>
          <a:r>
            <a:rPr lang="en-US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насърчаване на центрове на компетентност.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6">
            <a:lumMod val="60000"/>
            <a:lumOff val="40000"/>
            <a:alpha val="90000"/>
          </a:schemeClr>
        </a:solidFill>
      </dgm:spPr>
      <dgm:t>
        <a:bodyPr/>
        <a:lstStyle/>
        <a:p>
          <a:pPr algn="l" rtl="0"/>
          <a:r>
            <a:rPr lang="bg-BG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20 000 000 лв.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компетентност; публични и частни научни организации (включително БАН и ССА), научни институти, </a:t>
          </a:r>
          <a:r>
            <a:rPr lang="bg-BG" sz="20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центрове за върхови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постижения, </a:t>
          </a:r>
          <a:r>
            <a:rPr lang="bg-BG" sz="20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училища.</a:t>
          </a:r>
          <a:endParaRPr lang="bg-BG" sz="2000" b="1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328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351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2140" custScaleY="168997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7382339F-909D-457A-98A1-C400BD2898CD}" type="presOf" srcId="{DB41B05B-987C-4B71-A14D-D09F89BCA6A0}" destId="{AA7FC03F-0ECF-41E2-A808-B7B4EB5D312F}" srcOrd="0" destOrd="0" presId="urn:microsoft.com/office/officeart/2005/8/layout/hierarchy3"/>
    <dgm:cxn modelId="{63B40D93-074D-49FD-BF2F-EF69768E9D01}" type="presOf" srcId="{F6E83424-0709-467B-9486-F260B2793C42}" destId="{5C1F5461-D047-409B-8419-3E5D4D7C8844}" srcOrd="0" destOrd="0" presId="urn:microsoft.com/office/officeart/2005/8/layout/hierarchy3"/>
    <dgm:cxn modelId="{6D5F643C-7D9A-4350-8C7A-E3D64675375C}" type="presOf" srcId="{78A526C8-7D11-4877-A58A-282B99A9FF4F}" destId="{0657E57B-B4C5-4AD0-947A-8F542409B5EF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B8592C12-7EC4-4C5A-AD07-34945BB27EA8}" type="presOf" srcId="{B4DCDB21-99D7-4B80-BF22-8DCD29758BED}" destId="{35E31B76-A478-4C86-A3D7-AB8DEBA40DAA}" srcOrd="0" destOrd="0" presId="urn:microsoft.com/office/officeart/2005/8/layout/hierarchy3"/>
    <dgm:cxn modelId="{1F41EF37-63A2-48D0-8B4A-701BF4C538E7}" type="presOf" srcId="{89AC9E54-5D8A-4DC6-88A9-E04E3902C257}" destId="{F9BB14AA-E343-4857-9380-7F2AAD0BA8BA}" srcOrd="0" destOrd="0" presId="urn:microsoft.com/office/officeart/2005/8/layout/hierarchy3"/>
    <dgm:cxn modelId="{DFCDAA77-97D6-44D0-A6F4-8E238A4B8D3C}" type="presOf" srcId="{63698C8F-A783-43AF-8EF3-B85BA9584553}" destId="{B8E2F433-8569-47EA-AC80-7BFDF0BA9603}" srcOrd="0" destOrd="0" presId="urn:microsoft.com/office/officeart/2005/8/layout/hierarchy3"/>
    <dgm:cxn modelId="{6458D5FA-EC4E-43A7-BCBD-30A83CDBDD4D}" type="presOf" srcId="{F6E83424-0709-467B-9486-F260B2793C42}" destId="{E59D4505-0DE9-482A-BD14-85AE4EFD0394}" srcOrd="1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2D705495-BAE2-49E3-872A-DA5553C08F4C}" type="presOf" srcId="{CA983512-8FCC-4907-8197-36C647B4286A}" destId="{1C70B66F-643B-4A3B-B0C5-A39F6E2BF543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29C46D10-D7B1-4D74-869A-B74F000823E8}" type="presOf" srcId="{EAEB0CDB-FB23-4296-8924-B1744422EED8}" destId="{F74EB7AE-F0F2-4B6A-9F0D-E9E1E79F66BC}" srcOrd="0" destOrd="0" presId="urn:microsoft.com/office/officeart/2005/8/layout/hierarchy3"/>
    <dgm:cxn modelId="{F9C5FD95-9267-4B84-B7D9-5257412B3D4A}" type="presParOf" srcId="{AA7FC03F-0ECF-41E2-A808-B7B4EB5D312F}" destId="{8392D09D-0E9E-48CA-AFEB-558771670A0B}" srcOrd="0" destOrd="0" presId="urn:microsoft.com/office/officeart/2005/8/layout/hierarchy3"/>
    <dgm:cxn modelId="{2D8DBC15-F747-4F55-A029-460599D1A9E3}" type="presParOf" srcId="{8392D09D-0E9E-48CA-AFEB-558771670A0B}" destId="{5849DA4C-48E5-4033-B5DA-BCC22DE99389}" srcOrd="0" destOrd="0" presId="urn:microsoft.com/office/officeart/2005/8/layout/hierarchy3"/>
    <dgm:cxn modelId="{7417EE7E-0DE6-4B6D-BA2D-38D458F17A0A}" type="presParOf" srcId="{5849DA4C-48E5-4033-B5DA-BCC22DE99389}" destId="{5C1F5461-D047-409B-8419-3E5D4D7C8844}" srcOrd="0" destOrd="0" presId="urn:microsoft.com/office/officeart/2005/8/layout/hierarchy3"/>
    <dgm:cxn modelId="{7D67C84C-9BE0-4F7E-A07F-FE9DE4E8C58D}" type="presParOf" srcId="{5849DA4C-48E5-4033-B5DA-BCC22DE99389}" destId="{E59D4505-0DE9-482A-BD14-85AE4EFD0394}" srcOrd="1" destOrd="0" presId="urn:microsoft.com/office/officeart/2005/8/layout/hierarchy3"/>
    <dgm:cxn modelId="{4C676E58-41AA-4463-947D-243103B48283}" type="presParOf" srcId="{8392D09D-0E9E-48CA-AFEB-558771670A0B}" destId="{80687C81-3BDF-432F-9941-854DC32860DF}" srcOrd="1" destOrd="0" presId="urn:microsoft.com/office/officeart/2005/8/layout/hierarchy3"/>
    <dgm:cxn modelId="{3205D43E-B5C3-4BB6-A007-5F31A4E1E337}" type="presParOf" srcId="{80687C81-3BDF-432F-9941-854DC32860DF}" destId="{F74EB7AE-F0F2-4B6A-9F0D-E9E1E79F66BC}" srcOrd="0" destOrd="0" presId="urn:microsoft.com/office/officeart/2005/8/layout/hierarchy3"/>
    <dgm:cxn modelId="{EA398778-FB31-4942-BF23-97237ECD1AF3}" type="presParOf" srcId="{80687C81-3BDF-432F-9941-854DC32860DF}" destId="{0657E57B-B4C5-4AD0-947A-8F542409B5EF}" srcOrd="1" destOrd="0" presId="urn:microsoft.com/office/officeart/2005/8/layout/hierarchy3"/>
    <dgm:cxn modelId="{D3C6E2CB-A968-49A2-BFE6-E80A9722F4FC}" type="presParOf" srcId="{80687C81-3BDF-432F-9941-854DC32860DF}" destId="{35E31B76-A478-4C86-A3D7-AB8DEBA40DAA}" srcOrd="2" destOrd="0" presId="urn:microsoft.com/office/officeart/2005/8/layout/hierarchy3"/>
    <dgm:cxn modelId="{21B0B719-DF20-4CBF-B7C0-2DEB4907ACA1}" type="presParOf" srcId="{80687C81-3BDF-432F-9941-854DC32860DF}" destId="{1C70B66F-643B-4A3B-B0C5-A39F6E2BF543}" srcOrd="3" destOrd="0" presId="urn:microsoft.com/office/officeart/2005/8/layout/hierarchy3"/>
    <dgm:cxn modelId="{8B666FE3-676D-49AA-8748-5E1A3362BAD0}" type="presParOf" srcId="{80687C81-3BDF-432F-9941-854DC32860DF}" destId="{B8E2F433-8569-47EA-AC80-7BFDF0BA9603}" srcOrd="4" destOrd="0" presId="urn:microsoft.com/office/officeart/2005/8/layout/hierarchy3"/>
    <dgm:cxn modelId="{E7CD0AE2-4E43-4403-8593-293CA22021A8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rgbClr val="FFBF00"/>
        </a:solidFill>
      </dgm:spPr>
      <dgm:t>
        <a:bodyPr/>
        <a:lstStyle/>
        <a:p>
          <a:pPr rtl="0"/>
          <a:r>
            <a:rPr lang="bg-BG" sz="32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Подпомагане на български научни организации за участие в програмата Хоризонт 2020</a:t>
          </a:r>
          <a:endParaRPr lang="bg-BG" sz="32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Цел: </a:t>
          </a:r>
          <a:r>
            <a:rPr lang="bg-BG" sz="18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крепване  и модернизиране  на съществуващи центрове за върхови постижения и центрове за компетентност. Създаване на нови такива структури въз основа потенциал за принос в реализирането на ИСИС и 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ESFRI</a:t>
          </a:r>
          <a:r>
            <a:rPr lang="en-US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(European Strategy Forum on Research Infrastructures)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18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l" rtl="0"/>
          <a:r>
            <a:rPr lang="bg-BG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2 000 000 лв.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endParaRPr lang="bg-BG" sz="2000" b="1" i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ублични и частни научни организации (включително БАН и СА), научни институти, </a:t>
          </a:r>
          <a:r>
            <a:rPr lang="bg-BG" sz="1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звена, 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върхови постижения, центрове за компетентност, </a:t>
          </a:r>
          <a:r>
            <a:rPr lang="bg-BG" sz="18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МОН и др. секторни министерства.</a:t>
          </a:r>
          <a:endParaRPr lang="en-GB" sz="1800" i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algn="just"/>
          <a:endParaRPr lang="en-GB" sz="1400" dirty="0" smtClean="0"/>
        </a:p>
        <a:p>
          <a:pPr algn="just" rtl="0"/>
          <a:endParaRPr lang="bg-BG" sz="14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3289" custScaleY="14311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3512" custScaleY="3395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2140" custScaleY="168997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D7179B85-F534-4BE7-B227-2D76BE7850C0}" type="presOf" srcId="{EAEB0CDB-FB23-4296-8924-B1744422EED8}" destId="{F74EB7AE-F0F2-4B6A-9F0D-E9E1E79F66BC}" srcOrd="0" destOrd="0" presId="urn:microsoft.com/office/officeart/2005/8/layout/hierarchy3"/>
    <dgm:cxn modelId="{07715423-EAD2-49CB-B7C0-D1FA04A12653}" type="presOf" srcId="{DB41B05B-987C-4B71-A14D-D09F89BCA6A0}" destId="{AA7FC03F-0ECF-41E2-A808-B7B4EB5D312F}" srcOrd="0" destOrd="0" presId="urn:microsoft.com/office/officeart/2005/8/layout/hierarchy3"/>
    <dgm:cxn modelId="{9C03348F-F322-4AD3-B233-25D7B6410062}" type="presOf" srcId="{F6E83424-0709-467B-9486-F260B2793C42}" destId="{E59D4505-0DE9-482A-BD14-85AE4EFD0394}" srcOrd="1" destOrd="0" presId="urn:microsoft.com/office/officeart/2005/8/layout/hierarchy3"/>
    <dgm:cxn modelId="{2B2A2A5F-49FB-4861-A44D-0545DA217B2D}" type="presOf" srcId="{CA983512-8FCC-4907-8197-36C647B4286A}" destId="{1C70B66F-643B-4A3B-B0C5-A39F6E2BF543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737CB472-75E0-4E33-BDB8-1B025E0176AF}" type="presOf" srcId="{89AC9E54-5D8A-4DC6-88A9-E04E3902C257}" destId="{F9BB14AA-E343-4857-9380-7F2AAD0BA8BA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A183FAD6-B680-4BB7-B860-B6B978C03272}" type="presOf" srcId="{B4DCDB21-99D7-4B80-BF22-8DCD29758BED}" destId="{35E31B76-A478-4C86-A3D7-AB8DEBA40DAA}" srcOrd="0" destOrd="0" presId="urn:microsoft.com/office/officeart/2005/8/layout/hierarchy3"/>
    <dgm:cxn modelId="{1DB65281-E125-4B54-92B5-26565D71425F}" type="presOf" srcId="{63698C8F-A783-43AF-8EF3-B85BA9584553}" destId="{B8E2F433-8569-47EA-AC80-7BFDF0BA9603}" srcOrd="0" destOrd="0" presId="urn:microsoft.com/office/officeart/2005/8/layout/hierarchy3"/>
    <dgm:cxn modelId="{70646A8A-EEF9-4AA0-A158-9BF252463F3E}" type="presOf" srcId="{78A526C8-7D11-4877-A58A-282B99A9FF4F}" destId="{0657E57B-B4C5-4AD0-947A-8F542409B5EF}" srcOrd="0" destOrd="0" presId="urn:microsoft.com/office/officeart/2005/8/layout/hierarchy3"/>
    <dgm:cxn modelId="{6EF4513A-10A7-4E26-97AC-E72B97AC2FC1}" type="presOf" srcId="{F6E83424-0709-467B-9486-F260B2793C42}" destId="{5C1F5461-D047-409B-8419-3E5D4D7C8844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9D199265-2696-4239-8B19-C34F4E0F374A}" type="presParOf" srcId="{AA7FC03F-0ECF-41E2-A808-B7B4EB5D312F}" destId="{8392D09D-0E9E-48CA-AFEB-558771670A0B}" srcOrd="0" destOrd="0" presId="urn:microsoft.com/office/officeart/2005/8/layout/hierarchy3"/>
    <dgm:cxn modelId="{6EE6AD5D-A14E-4809-A05A-481424A1DFA8}" type="presParOf" srcId="{8392D09D-0E9E-48CA-AFEB-558771670A0B}" destId="{5849DA4C-48E5-4033-B5DA-BCC22DE99389}" srcOrd="0" destOrd="0" presId="urn:microsoft.com/office/officeart/2005/8/layout/hierarchy3"/>
    <dgm:cxn modelId="{FED419A4-44F4-423C-BBFC-7C86F3907123}" type="presParOf" srcId="{5849DA4C-48E5-4033-B5DA-BCC22DE99389}" destId="{5C1F5461-D047-409B-8419-3E5D4D7C8844}" srcOrd="0" destOrd="0" presId="urn:microsoft.com/office/officeart/2005/8/layout/hierarchy3"/>
    <dgm:cxn modelId="{4B82F7AD-71D0-45B4-A0E5-2D93D568DA27}" type="presParOf" srcId="{5849DA4C-48E5-4033-B5DA-BCC22DE99389}" destId="{E59D4505-0DE9-482A-BD14-85AE4EFD0394}" srcOrd="1" destOrd="0" presId="urn:microsoft.com/office/officeart/2005/8/layout/hierarchy3"/>
    <dgm:cxn modelId="{E6C9B13B-37DC-438B-AF64-F43770F31EB6}" type="presParOf" srcId="{8392D09D-0E9E-48CA-AFEB-558771670A0B}" destId="{80687C81-3BDF-432F-9941-854DC32860DF}" srcOrd="1" destOrd="0" presId="urn:microsoft.com/office/officeart/2005/8/layout/hierarchy3"/>
    <dgm:cxn modelId="{CC89BB40-52CF-40F5-A14D-2CECC0386244}" type="presParOf" srcId="{80687C81-3BDF-432F-9941-854DC32860DF}" destId="{F74EB7AE-F0F2-4B6A-9F0D-E9E1E79F66BC}" srcOrd="0" destOrd="0" presId="urn:microsoft.com/office/officeart/2005/8/layout/hierarchy3"/>
    <dgm:cxn modelId="{9B1E43F8-1CA3-499A-83EF-142B5F1AD133}" type="presParOf" srcId="{80687C81-3BDF-432F-9941-854DC32860DF}" destId="{0657E57B-B4C5-4AD0-947A-8F542409B5EF}" srcOrd="1" destOrd="0" presId="urn:microsoft.com/office/officeart/2005/8/layout/hierarchy3"/>
    <dgm:cxn modelId="{3A896ABD-792A-40E6-90EA-0622CCB1425C}" type="presParOf" srcId="{80687C81-3BDF-432F-9941-854DC32860DF}" destId="{35E31B76-A478-4C86-A3D7-AB8DEBA40DAA}" srcOrd="2" destOrd="0" presId="urn:microsoft.com/office/officeart/2005/8/layout/hierarchy3"/>
    <dgm:cxn modelId="{E463AE49-AFBC-4998-95D9-929E84D577B1}" type="presParOf" srcId="{80687C81-3BDF-432F-9941-854DC32860DF}" destId="{1C70B66F-643B-4A3B-B0C5-A39F6E2BF543}" srcOrd="3" destOrd="0" presId="urn:microsoft.com/office/officeart/2005/8/layout/hierarchy3"/>
    <dgm:cxn modelId="{64F6FC48-A00F-40B5-927A-A3793489A57A}" type="presParOf" srcId="{80687C81-3BDF-432F-9941-854DC32860DF}" destId="{B8E2F433-8569-47EA-AC80-7BFDF0BA9603}" srcOrd="4" destOrd="0" presId="urn:microsoft.com/office/officeart/2005/8/layout/hierarchy3"/>
    <dgm:cxn modelId="{34AA4EB7-0C9A-4263-B394-A6C5C1E0C7D4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rgbClr val="548134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algn="l" rtl="0"/>
          <a:r>
            <a:rPr lang="bg-BG" sz="40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</a:t>
          </a:r>
          <a:r>
            <a:rPr lang="bg-BG" sz="36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Студентски практики</a:t>
          </a:r>
          <a:r>
            <a:rPr lang="en-US" sz="36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</a:t>
          </a:r>
          <a:endParaRPr lang="bg-BG" sz="36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B0D499"/>
        </a:solidFill>
      </dgm:spPr>
      <dgm:t>
        <a:bodyPr/>
        <a:lstStyle/>
        <a:p>
          <a:pPr algn="l" rtl="0"/>
          <a:r>
            <a:rPr lang="bg-BG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60 000 000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лв</a:t>
          </a:r>
          <a:r>
            <a:rPr lang="bg-BG" sz="18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18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rgbClr val="B0D499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 </a:t>
          </a:r>
          <a:endParaRPr lang="bg-BG" sz="1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rgbClr val="B0D499"/>
        </a:solidFill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Цел:</a:t>
          </a:r>
          <a:r>
            <a:rPr lang="bg-BG" sz="1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17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редоставяне на качествена професионална подготовка в реални работни условия за студенти</a:t>
          </a:r>
          <a:r>
            <a:rPr lang="en-US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повишаване на успешната реализация на трудовия пазар</a:t>
          </a:r>
          <a:r>
            <a:rPr lang="en-US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bg-BG" sz="17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изграждане на стабилни партньорства между образователните и обучителни институции. </a:t>
          </a:r>
          <a:endParaRPr lang="bg-BG" sz="17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5515" custScaleY="97526" custLinFactNeighborX="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5515" custScaleY="9752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5627" custScaleY="97526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15158D6F-B192-4E09-A8F6-C3B661A1BEBC}" type="presOf" srcId="{89AC9E54-5D8A-4DC6-88A9-E04E3902C257}" destId="{F9BB14AA-E343-4857-9380-7F2AAD0BA8BA}" srcOrd="0" destOrd="0" presId="urn:microsoft.com/office/officeart/2005/8/layout/hierarchy3"/>
    <dgm:cxn modelId="{0B8ADEC8-D167-43B5-BEE5-032F5254188E}" type="presOf" srcId="{63698C8F-A783-43AF-8EF3-B85BA9584553}" destId="{B8E2F433-8569-47EA-AC80-7BFDF0BA9603}" srcOrd="0" destOrd="0" presId="urn:microsoft.com/office/officeart/2005/8/layout/hierarchy3"/>
    <dgm:cxn modelId="{060A33F4-FC57-42B2-BA55-E06FFACAB9FC}" type="presOf" srcId="{F6E83424-0709-467B-9486-F260B2793C42}" destId="{5C1F5461-D047-409B-8419-3E5D4D7C8844}" srcOrd="0" destOrd="0" presId="urn:microsoft.com/office/officeart/2005/8/layout/hierarchy3"/>
    <dgm:cxn modelId="{C2726DA1-4CD6-4551-A23B-8356335CD3E3}" type="presOf" srcId="{F6E83424-0709-467B-9486-F260B2793C42}" destId="{E59D4505-0DE9-482A-BD14-85AE4EFD0394}" srcOrd="1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F043B5E6-F796-4378-9BB9-8FCFE6D51C34}" type="presOf" srcId="{DB41B05B-987C-4B71-A14D-D09F89BCA6A0}" destId="{AA7FC03F-0ECF-41E2-A808-B7B4EB5D312F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15B44432-0D66-4295-8785-A128EE75E8B4}" type="presOf" srcId="{78A526C8-7D11-4877-A58A-282B99A9FF4F}" destId="{0657E57B-B4C5-4AD0-947A-8F542409B5EF}" srcOrd="0" destOrd="0" presId="urn:microsoft.com/office/officeart/2005/8/layout/hierarchy3"/>
    <dgm:cxn modelId="{FFC2D32E-511B-43BB-BCC2-701C647BF4C4}" type="presOf" srcId="{B4DCDB21-99D7-4B80-BF22-8DCD29758BED}" destId="{35E31B76-A478-4C86-A3D7-AB8DEBA40DAA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930DCC70-9C32-48A1-B46D-1A113BD6D7B0}" type="presOf" srcId="{EAEB0CDB-FB23-4296-8924-B1744422EED8}" destId="{F74EB7AE-F0F2-4B6A-9F0D-E9E1E79F66BC}" srcOrd="0" destOrd="0" presId="urn:microsoft.com/office/officeart/2005/8/layout/hierarchy3"/>
    <dgm:cxn modelId="{1877A481-2874-4A48-ACFE-8929AC267708}" type="presOf" srcId="{CA983512-8FCC-4907-8197-36C647B4286A}" destId="{1C70B66F-643B-4A3B-B0C5-A39F6E2BF543}" srcOrd="0" destOrd="0" presId="urn:microsoft.com/office/officeart/2005/8/layout/hierarchy3"/>
    <dgm:cxn modelId="{647793E8-1320-434B-9EE3-731501A379C8}" type="presParOf" srcId="{AA7FC03F-0ECF-41E2-A808-B7B4EB5D312F}" destId="{8392D09D-0E9E-48CA-AFEB-558771670A0B}" srcOrd="0" destOrd="0" presId="urn:microsoft.com/office/officeart/2005/8/layout/hierarchy3"/>
    <dgm:cxn modelId="{5639B5B8-A456-44CE-A9D8-26FF90F20050}" type="presParOf" srcId="{8392D09D-0E9E-48CA-AFEB-558771670A0B}" destId="{5849DA4C-48E5-4033-B5DA-BCC22DE99389}" srcOrd="0" destOrd="0" presId="urn:microsoft.com/office/officeart/2005/8/layout/hierarchy3"/>
    <dgm:cxn modelId="{C010833E-BB72-44D8-8EFB-0F5F7763820C}" type="presParOf" srcId="{5849DA4C-48E5-4033-B5DA-BCC22DE99389}" destId="{5C1F5461-D047-409B-8419-3E5D4D7C8844}" srcOrd="0" destOrd="0" presId="urn:microsoft.com/office/officeart/2005/8/layout/hierarchy3"/>
    <dgm:cxn modelId="{97D705CF-CEF1-4F1A-A4AE-639112174831}" type="presParOf" srcId="{5849DA4C-48E5-4033-B5DA-BCC22DE99389}" destId="{E59D4505-0DE9-482A-BD14-85AE4EFD0394}" srcOrd="1" destOrd="0" presId="urn:microsoft.com/office/officeart/2005/8/layout/hierarchy3"/>
    <dgm:cxn modelId="{C342D930-74C2-4AAF-9816-F9C789F5A931}" type="presParOf" srcId="{8392D09D-0E9E-48CA-AFEB-558771670A0B}" destId="{80687C81-3BDF-432F-9941-854DC32860DF}" srcOrd="1" destOrd="0" presId="urn:microsoft.com/office/officeart/2005/8/layout/hierarchy3"/>
    <dgm:cxn modelId="{C7878CA6-8F03-4CC4-B30C-FBBB2A624A82}" type="presParOf" srcId="{80687C81-3BDF-432F-9941-854DC32860DF}" destId="{F74EB7AE-F0F2-4B6A-9F0D-E9E1E79F66BC}" srcOrd="0" destOrd="0" presId="urn:microsoft.com/office/officeart/2005/8/layout/hierarchy3"/>
    <dgm:cxn modelId="{AB155F99-E337-4AC7-848A-F8129E3FDB11}" type="presParOf" srcId="{80687C81-3BDF-432F-9941-854DC32860DF}" destId="{0657E57B-B4C5-4AD0-947A-8F542409B5EF}" srcOrd="1" destOrd="0" presId="urn:microsoft.com/office/officeart/2005/8/layout/hierarchy3"/>
    <dgm:cxn modelId="{05B8BE7B-FEE3-405A-93C7-E2136851397C}" type="presParOf" srcId="{80687C81-3BDF-432F-9941-854DC32860DF}" destId="{35E31B76-A478-4C86-A3D7-AB8DEBA40DAA}" srcOrd="2" destOrd="0" presId="urn:microsoft.com/office/officeart/2005/8/layout/hierarchy3"/>
    <dgm:cxn modelId="{0A8E7BF5-57BC-4ECF-B16C-DFDC77C43A57}" type="presParOf" srcId="{80687C81-3BDF-432F-9941-854DC32860DF}" destId="{1C70B66F-643B-4A3B-B0C5-A39F6E2BF543}" srcOrd="3" destOrd="0" presId="urn:microsoft.com/office/officeart/2005/8/layout/hierarchy3"/>
    <dgm:cxn modelId="{5A67C6E0-2ECD-4196-AA59-F24AB62BE0F1}" type="presParOf" srcId="{80687C81-3BDF-432F-9941-854DC32860DF}" destId="{B8E2F433-8569-47EA-AC80-7BFDF0BA9603}" srcOrd="4" destOrd="0" presId="urn:microsoft.com/office/officeart/2005/8/layout/hierarchy3"/>
    <dgm:cxn modelId="{C63533D4-359A-4A26-AE4B-A9D26FBA7F33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algn="l" rtl="0"/>
          <a:r>
            <a:rPr lang="bg-BG" sz="40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</a:t>
          </a:r>
          <a:r>
            <a:rPr lang="bg-BG" sz="36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Студентски стипендии</a:t>
          </a:r>
          <a:endParaRPr lang="bg-BG" sz="36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Цел: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лесняване на достъпа до висше образование и допълнително мотивирани студенти с добър успех.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l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Размер на БФП: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39 000 000 лв.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</a:t>
          </a:r>
          <a:endParaRPr lang="bg-BG" sz="20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4658" custScaleY="973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5515" custScaleY="9752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5515" custScaleY="97526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278E57D-327E-4ABE-AB2E-5162EAD571BE}" type="presOf" srcId="{78A526C8-7D11-4877-A58A-282B99A9FF4F}" destId="{0657E57B-B4C5-4AD0-947A-8F542409B5EF}" srcOrd="0" destOrd="0" presId="urn:microsoft.com/office/officeart/2005/8/layout/hierarchy3"/>
    <dgm:cxn modelId="{7078F0AB-B264-451B-85B1-F7FC611FDD1B}" type="presOf" srcId="{F6E83424-0709-467B-9486-F260B2793C42}" destId="{E59D4505-0DE9-482A-BD14-85AE4EFD0394}" srcOrd="1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744D3E1D-E5DF-4677-830A-84889D6DCDA8}" type="presOf" srcId="{F6E83424-0709-467B-9486-F260B2793C42}" destId="{5C1F5461-D047-409B-8419-3E5D4D7C8844}" srcOrd="0" destOrd="0" presId="urn:microsoft.com/office/officeart/2005/8/layout/hierarchy3"/>
    <dgm:cxn modelId="{91D9A2FA-F397-4B46-8D11-5A7677293EF1}" type="presOf" srcId="{DB41B05B-987C-4B71-A14D-D09F89BCA6A0}" destId="{AA7FC03F-0ECF-41E2-A808-B7B4EB5D312F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854FCF9F-86F9-4058-AA76-C488D5FBF898}" type="presOf" srcId="{EAEB0CDB-FB23-4296-8924-B1744422EED8}" destId="{F74EB7AE-F0F2-4B6A-9F0D-E9E1E79F66BC}" srcOrd="0" destOrd="0" presId="urn:microsoft.com/office/officeart/2005/8/layout/hierarchy3"/>
    <dgm:cxn modelId="{DDE27790-CB76-4E07-8801-4A619AA3AD81}" type="presOf" srcId="{63698C8F-A783-43AF-8EF3-B85BA9584553}" destId="{B8E2F433-8569-47EA-AC80-7BFDF0BA9603}" srcOrd="0" destOrd="0" presId="urn:microsoft.com/office/officeart/2005/8/layout/hierarchy3"/>
    <dgm:cxn modelId="{B55A2BAD-9FBB-48E8-B69B-FB7FB1E368BE}" type="presOf" srcId="{CA983512-8FCC-4907-8197-36C647B4286A}" destId="{1C70B66F-643B-4A3B-B0C5-A39F6E2BF543}" srcOrd="0" destOrd="0" presId="urn:microsoft.com/office/officeart/2005/8/layout/hierarchy3"/>
    <dgm:cxn modelId="{01D957A6-7DF2-479E-854E-4481F036DDC6}" type="presOf" srcId="{89AC9E54-5D8A-4DC6-88A9-E04E3902C257}" destId="{F9BB14AA-E343-4857-9380-7F2AAD0BA8BA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5ED4A669-6416-4130-B135-802F5714B892}" type="presOf" srcId="{B4DCDB21-99D7-4B80-BF22-8DCD29758BED}" destId="{35E31B76-A478-4C86-A3D7-AB8DEBA40DAA}" srcOrd="0" destOrd="0" presId="urn:microsoft.com/office/officeart/2005/8/layout/hierarchy3"/>
    <dgm:cxn modelId="{58BBF5D5-C276-41A0-A7DE-C821A62137CF}" type="presParOf" srcId="{AA7FC03F-0ECF-41E2-A808-B7B4EB5D312F}" destId="{8392D09D-0E9E-48CA-AFEB-558771670A0B}" srcOrd="0" destOrd="0" presId="urn:microsoft.com/office/officeart/2005/8/layout/hierarchy3"/>
    <dgm:cxn modelId="{0A85B710-A1F5-4DAC-BACF-D6610FCEEF1A}" type="presParOf" srcId="{8392D09D-0E9E-48CA-AFEB-558771670A0B}" destId="{5849DA4C-48E5-4033-B5DA-BCC22DE99389}" srcOrd="0" destOrd="0" presId="urn:microsoft.com/office/officeart/2005/8/layout/hierarchy3"/>
    <dgm:cxn modelId="{DCE1483B-72D1-4304-810E-33C133649775}" type="presParOf" srcId="{5849DA4C-48E5-4033-B5DA-BCC22DE99389}" destId="{5C1F5461-D047-409B-8419-3E5D4D7C8844}" srcOrd="0" destOrd="0" presId="urn:microsoft.com/office/officeart/2005/8/layout/hierarchy3"/>
    <dgm:cxn modelId="{09B1B9F5-41CA-43F6-8ECC-14BB33796F3A}" type="presParOf" srcId="{5849DA4C-48E5-4033-B5DA-BCC22DE99389}" destId="{E59D4505-0DE9-482A-BD14-85AE4EFD0394}" srcOrd="1" destOrd="0" presId="urn:microsoft.com/office/officeart/2005/8/layout/hierarchy3"/>
    <dgm:cxn modelId="{8FAA3AA5-9C2B-4B54-8B06-84877B2CBDBA}" type="presParOf" srcId="{8392D09D-0E9E-48CA-AFEB-558771670A0B}" destId="{80687C81-3BDF-432F-9941-854DC32860DF}" srcOrd="1" destOrd="0" presId="urn:microsoft.com/office/officeart/2005/8/layout/hierarchy3"/>
    <dgm:cxn modelId="{3AEF105B-36BD-4A47-8FFF-3511DF93A904}" type="presParOf" srcId="{80687C81-3BDF-432F-9941-854DC32860DF}" destId="{F74EB7AE-F0F2-4B6A-9F0D-E9E1E79F66BC}" srcOrd="0" destOrd="0" presId="urn:microsoft.com/office/officeart/2005/8/layout/hierarchy3"/>
    <dgm:cxn modelId="{C93FA7C3-8484-41A2-A1C5-D20ABDD308C8}" type="presParOf" srcId="{80687C81-3BDF-432F-9941-854DC32860DF}" destId="{0657E57B-B4C5-4AD0-947A-8F542409B5EF}" srcOrd="1" destOrd="0" presId="urn:microsoft.com/office/officeart/2005/8/layout/hierarchy3"/>
    <dgm:cxn modelId="{E236AA5E-0C52-4494-980B-E11C7524E5A7}" type="presParOf" srcId="{80687C81-3BDF-432F-9941-854DC32860DF}" destId="{35E31B76-A478-4C86-A3D7-AB8DEBA40DAA}" srcOrd="2" destOrd="0" presId="urn:microsoft.com/office/officeart/2005/8/layout/hierarchy3"/>
    <dgm:cxn modelId="{2C7C8FDE-A25B-468D-92C8-6034D58D7898}" type="presParOf" srcId="{80687C81-3BDF-432F-9941-854DC32860DF}" destId="{1C70B66F-643B-4A3B-B0C5-A39F6E2BF543}" srcOrd="3" destOrd="0" presId="urn:microsoft.com/office/officeart/2005/8/layout/hierarchy3"/>
    <dgm:cxn modelId="{CA38C768-084E-4CF3-B0B7-F5E6BA51A29A}" type="presParOf" srcId="{80687C81-3BDF-432F-9941-854DC32860DF}" destId="{B8E2F433-8569-47EA-AC80-7BFDF0BA9603}" srcOrd="4" destOrd="0" presId="urn:microsoft.com/office/officeart/2005/8/layout/hierarchy3"/>
    <dgm:cxn modelId="{4D305201-E66C-4D7F-A634-C00C074D9831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548134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/>
        </a:sp3d>
      </dgm:spPr>
      <dgm:t>
        <a:bodyPr/>
        <a:lstStyle/>
        <a:p>
          <a:pPr algn="l" rtl="0"/>
          <a:r>
            <a:rPr lang="bg-BG" sz="32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Развитие на  Рейтинговата  система на висшите училища</a:t>
          </a:r>
          <a:endParaRPr lang="bg-BG" sz="32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B0D499"/>
        </a:solidFill>
      </dgm:spPr>
      <dgm:t>
        <a:bodyPr/>
        <a:lstStyle/>
        <a:p>
          <a:pPr algn="l" rtl="0"/>
          <a:r>
            <a:rPr lang="bg-BG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2 000  000 лв.</a:t>
          </a:r>
          <a:endParaRPr lang="bg-BG" sz="18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rgbClr val="B0D499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</a:t>
          </a:r>
          <a:endParaRPr lang="bg-BG" sz="1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rgbClr val="B0D499"/>
        </a:solidFill>
      </dgm:spPr>
      <dgm:t>
        <a:bodyPr/>
        <a:lstStyle/>
        <a:p>
          <a:pPr algn="just" rtl="0"/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Цел: 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адграждане и допълване на системата за мониторинг и оценка на качеството на българското висше образование, осигуряване на условия за поддържане на актуално състояние на данните за висшите училища</a:t>
          </a:r>
          <a:r>
            <a:rPr lang="en-US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5515" custScaleY="101990" custLinFactNeighborX="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5515" custScaleY="9752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5627" custScaleY="97526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E5722451-C287-4C7A-BBBA-F58DD5664C47}" type="presOf" srcId="{63698C8F-A783-43AF-8EF3-B85BA9584553}" destId="{B8E2F433-8569-47EA-AC80-7BFDF0BA9603}" srcOrd="0" destOrd="0" presId="urn:microsoft.com/office/officeart/2005/8/layout/hierarchy3"/>
    <dgm:cxn modelId="{82B19958-5E13-4A33-9AE3-E0E374180D28}" type="presOf" srcId="{B4DCDB21-99D7-4B80-BF22-8DCD29758BED}" destId="{35E31B76-A478-4C86-A3D7-AB8DEBA40DAA}" srcOrd="0" destOrd="0" presId="urn:microsoft.com/office/officeart/2005/8/layout/hierarchy3"/>
    <dgm:cxn modelId="{C7545238-0CC4-47A1-9BA2-0350E3BB0048}" type="presOf" srcId="{F6E83424-0709-467B-9486-F260B2793C42}" destId="{5C1F5461-D047-409B-8419-3E5D4D7C8844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9D352EA3-12E0-48CA-BA2B-0651C373D17E}" type="presOf" srcId="{EAEB0CDB-FB23-4296-8924-B1744422EED8}" destId="{F74EB7AE-F0F2-4B6A-9F0D-E9E1E79F66BC}" srcOrd="0" destOrd="0" presId="urn:microsoft.com/office/officeart/2005/8/layout/hierarchy3"/>
    <dgm:cxn modelId="{04FE5D25-C795-4A80-821F-E5245387DCFE}" type="presOf" srcId="{CA983512-8FCC-4907-8197-36C647B4286A}" destId="{1C70B66F-643B-4A3B-B0C5-A39F6E2BF543}" srcOrd="0" destOrd="0" presId="urn:microsoft.com/office/officeart/2005/8/layout/hierarchy3"/>
    <dgm:cxn modelId="{369E7A40-721D-4B3B-9EC2-78B8BC122B5B}" type="presOf" srcId="{89AC9E54-5D8A-4DC6-88A9-E04E3902C257}" destId="{F9BB14AA-E343-4857-9380-7F2AAD0BA8BA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3DC556EF-A9A7-43C3-B606-5AC2E17C8A14}" type="presOf" srcId="{F6E83424-0709-467B-9486-F260B2793C42}" destId="{E59D4505-0DE9-482A-BD14-85AE4EFD0394}" srcOrd="1" destOrd="0" presId="urn:microsoft.com/office/officeart/2005/8/layout/hierarchy3"/>
    <dgm:cxn modelId="{F837E2DF-3DF9-462F-A658-BBD83BC98FD4}" type="presOf" srcId="{78A526C8-7D11-4877-A58A-282B99A9FF4F}" destId="{0657E57B-B4C5-4AD0-947A-8F542409B5EF}" srcOrd="0" destOrd="0" presId="urn:microsoft.com/office/officeart/2005/8/layout/hierarchy3"/>
    <dgm:cxn modelId="{717CEBB0-AD15-42FF-B5D1-F456594F2044}" type="presOf" srcId="{DB41B05B-987C-4B71-A14D-D09F89BCA6A0}" destId="{AA7FC03F-0ECF-41E2-A808-B7B4EB5D312F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20BE562F-183E-4B30-A669-2A7927AF5068}" type="presParOf" srcId="{AA7FC03F-0ECF-41E2-A808-B7B4EB5D312F}" destId="{8392D09D-0E9E-48CA-AFEB-558771670A0B}" srcOrd="0" destOrd="0" presId="urn:microsoft.com/office/officeart/2005/8/layout/hierarchy3"/>
    <dgm:cxn modelId="{D2CAD74A-1224-48E8-BBB3-AA20A4ECD340}" type="presParOf" srcId="{8392D09D-0E9E-48CA-AFEB-558771670A0B}" destId="{5849DA4C-48E5-4033-B5DA-BCC22DE99389}" srcOrd="0" destOrd="0" presId="urn:microsoft.com/office/officeart/2005/8/layout/hierarchy3"/>
    <dgm:cxn modelId="{93F97A31-23C2-4BD0-A188-1CC960F078A9}" type="presParOf" srcId="{5849DA4C-48E5-4033-B5DA-BCC22DE99389}" destId="{5C1F5461-D047-409B-8419-3E5D4D7C8844}" srcOrd="0" destOrd="0" presId="urn:microsoft.com/office/officeart/2005/8/layout/hierarchy3"/>
    <dgm:cxn modelId="{4DA21592-CF83-4C77-B496-8D45464E49C2}" type="presParOf" srcId="{5849DA4C-48E5-4033-B5DA-BCC22DE99389}" destId="{E59D4505-0DE9-482A-BD14-85AE4EFD0394}" srcOrd="1" destOrd="0" presId="urn:microsoft.com/office/officeart/2005/8/layout/hierarchy3"/>
    <dgm:cxn modelId="{1364F787-6858-4261-9971-D64C005E74AF}" type="presParOf" srcId="{8392D09D-0E9E-48CA-AFEB-558771670A0B}" destId="{80687C81-3BDF-432F-9941-854DC32860DF}" srcOrd="1" destOrd="0" presId="urn:microsoft.com/office/officeart/2005/8/layout/hierarchy3"/>
    <dgm:cxn modelId="{CD661CE0-46F1-4C48-B64F-52E993787345}" type="presParOf" srcId="{80687C81-3BDF-432F-9941-854DC32860DF}" destId="{F74EB7AE-F0F2-4B6A-9F0D-E9E1E79F66BC}" srcOrd="0" destOrd="0" presId="urn:microsoft.com/office/officeart/2005/8/layout/hierarchy3"/>
    <dgm:cxn modelId="{E01FCBAA-4911-445A-9C28-E9008ADEC0C0}" type="presParOf" srcId="{80687C81-3BDF-432F-9941-854DC32860DF}" destId="{0657E57B-B4C5-4AD0-947A-8F542409B5EF}" srcOrd="1" destOrd="0" presId="urn:microsoft.com/office/officeart/2005/8/layout/hierarchy3"/>
    <dgm:cxn modelId="{3A918516-36D4-44B5-979D-EF19D9742AAF}" type="presParOf" srcId="{80687C81-3BDF-432F-9941-854DC32860DF}" destId="{35E31B76-A478-4C86-A3D7-AB8DEBA40DAA}" srcOrd="2" destOrd="0" presId="urn:microsoft.com/office/officeart/2005/8/layout/hierarchy3"/>
    <dgm:cxn modelId="{ACEB5BC1-3610-4A5B-8015-A9262FAAC237}" type="presParOf" srcId="{80687C81-3BDF-432F-9941-854DC32860DF}" destId="{1C70B66F-643B-4A3B-B0C5-A39F6E2BF543}" srcOrd="3" destOrd="0" presId="urn:microsoft.com/office/officeart/2005/8/layout/hierarchy3"/>
    <dgm:cxn modelId="{EF915E33-1FC6-464F-A779-5AC99259249C}" type="presParOf" srcId="{80687C81-3BDF-432F-9941-854DC32860DF}" destId="{B8E2F433-8569-47EA-AC80-7BFDF0BA9603}" srcOrd="4" destOrd="0" presId="urn:microsoft.com/office/officeart/2005/8/layout/hierarchy3"/>
    <dgm:cxn modelId="{0CBECA7B-180E-47FE-B102-4E04E624C1A9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bg-BG" sz="32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Подкрепа за развитието на докторанти , постдокторанти, специализанти и млади учени</a:t>
          </a:r>
          <a:endParaRPr lang="bg-BG" sz="3200" b="1" u="none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17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Цел: </a:t>
          </a:r>
          <a:r>
            <a:rPr lang="bg-BG" sz="17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Засилване интереса на младите хора към реализация в сферата на образованието и науката и повишаване качеството на научните разработки чрез подобряване условията за работа на докторанти, постдокторанти, специализанти и млади учени.</a:t>
          </a:r>
          <a:endParaRPr lang="bg-BG" sz="17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l" rtl="0"/>
          <a:r>
            <a:rPr lang="bg-BG" sz="2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5 000 000 лв.</a:t>
          </a:r>
          <a:endParaRPr lang="bg-BG" sz="20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>
            <a:lnSpc>
              <a:spcPct val="100000"/>
            </a:lnSpc>
          </a:pPr>
          <a:r>
            <a:rPr lang="bg-BG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</a:t>
          </a:r>
          <a:r>
            <a:rPr lang="bg-BG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</a:t>
          </a:r>
          <a:r>
            <a:rPr lang="bg-BG" sz="1800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БАН и нейните основни структурни звена, научни организации по смисъла на чл. 47, ал. 1 от Закона за висшето образование, Научноизследователски институт или център по смисъла на чл. 60 от Закона за Администрацията, научни организации, по смисъла на параграф 1 от Допълнителните разпоредби на Закона за насърчаване на научните изследвания.</a:t>
          </a:r>
          <a:endParaRPr lang="bg-BG" sz="1800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4658" custScaleY="9738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5515" custScaleY="5035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5515" custScaleY="150370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FB641647-4064-4446-987A-6A289DB2943A}" type="presOf" srcId="{63698C8F-A783-43AF-8EF3-B85BA9584553}" destId="{B8E2F433-8569-47EA-AC80-7BFDF0BA9603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CB204188-16E0-4670-9D7A-C6191A8E7A13}" type="presOf" srcId="{CA983512-8FCC-4907-8197-36C647B4286A}" destId="{1C70B66F-643B-4A3B-B0C5-A39F6E2BF543}" srcOrd="0" destOrd="0" presId="urn:microsoft.com/office/officeart/2005/8/layout/hierarchy3"/>
    <dgm:cxn modelId="{54803140-FDB0-4D8F-A9E8-060E2A919A24}" type="presOf" srcId="{EAEB0CDB-FB23-4296-8924-B1744422EED8}" destId="{F74EB7AE-F0F2-4B6A-9F0D-E9E1E79F66BC}" srcOrd="0" destOrd="0" presId="urn:microsoft.com/office/officeart/2005/8/layout/hierarchy3"/>
    <dgm:cxn modelId="{9B7254F2-B51F-4580-9E70-DBFFE287FD8D}" type="presOf" srcId="{89AC9E54-5D8A-4DC6-88A9-E04E3902C257}" destId="{F9BB14AA-E343-4857-9380-7F2AAD0BA8BA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BAD8349A-35E1-4BA4-8CFA-8D290779D811}" type="presOf" srcId="{B4DCDB21-99D7-4B80-BF22-8DCD29758BED}" destId="{35E31B76-A478-4C86-A3D7-AB8DEBA40DAA}" srcOrd="0" destOrd="0" presId="urn:microsoft.com/office/officeart/2005/8/layout/hierarchy3"/>
    <dgm:cxn modelId="{B495AE92-929A-4717-8A8A-EB4949C16740}" type="presOf" srcId="{78A526C8-7D11-4877-A58A-282B99A9FF4F}" destId="{0657E57B-B4C5-4AD0-947A-8F542409B5EF}" srcOrd="0" destOrd="0" presId="urn:microsoft.com/office/officeart/2005/8/layout/hierarchy3"/>
    <dgm:cxn modelId="{369848AE-1539-4D0B-B749-1DA6A6F7CE17}" type="presOf" srcId="{F6E83424-0709-467B-9486-F260B2793C42}" destId="{E59D4505-0DE9-482A-BD14-85AE4EFD0394}" srcOrd="1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446C7554-63EE-4957-B230-9450A1EC2C71}" type="presOf" srcId="{F6E83424-0709-467B-9486-F260B2793C42}" destId="{5C1F5461-D047-409B-8419-3E5D4D7C8844}" srcOrd="0" destOrd="0" presId="urn:microsoft.com/office/officeart/2005/8/layout/hierarchy3"/>
    <dgm:cxn modelId="{F1A75385-CD0E-4F4D-9DAD-0D81D3C0ED30}" type="presOf" srcId="{DB41B05B-987C-4B71-A14D-D09F89BCA6A0}" destId="{AA7FC03F-0ECF-41E2-A808-B7B4EB5D312F}" srcOrd="0" destOrd="0" presId="urn:microsoft.com/office/officeart/2005/8/layout/hierarchy3"/>
    <dgm:cxn modelId="{8183ABFF-B85C-411D-8859-BA4AE002C809}" type="presParOf" srcId="{AA7FC03F-0ECF-41E2-A808-B7B4EB5D312F}" destId="{8392D09D-0E9E-48CA-AFEB-558771670A0B}" srcOrd="0" destOrd="0" presId="urn:microsoft.com/office/officeart/2005/8/layout/hierarchy3"/>
    <dgm:cxn modelId="{88460CF1-2F33-4D36-9EBE-E49C44218567}" type="presParOf" srcId="{8392D09D-0E9E-48CA-AFEB-558771670A0B}" destId="{5849DA4C-48E5-4033-B5DA-BCC22DE99389}" srcOrd="0" destOrd="0" presId="urn:microsoft.com/office/officeart/2005/8/layout/hierarchy3"/>
    <dgm:cxn modelId="{82F04885-479F-43DE-B39D-E80B1D972DAE}" type="presParOf" srcId="{5849DA4C-48E5-4033-B5DA-BCC22DE99389}" destId="{5C1F5461-D047-409B-8419-3E5D4D7C8844}" srcOrd="0" destOrd="0" presId="urn:microsoft.com/office/officeart/2005/8/layout/hierarchy3"/>
    <dgm:cxn modelId="{94BACDD8-BEF0-47D5-909E-C50F2F2BA616}" type="presParOf" srcId="{5849DA4C-48E5-4033-B5DA-BCC22DE99389}" destId="{E59D4505-0DE9-482A-BD14-85AE4EFD0394}" srcOrd="1" destOrd="0" presId="urn:microsoft.com/office/officeart/2005/8/layout/hierarchy3"/>
    <dgm:cxn modelId="{43AFCCB6-006F-4D0B-891F-EE2EA09C9776}" type="presParOf" srcId="{8392D09D-0E9E-48CA-AFEB-558771670A0B}" destId="{80687C81-3BDF-432F-9941-854DC32860DF}" srcOrd="1" destOrd="0" presId="urn:microsoft.com/office/officeart/2005/8/layout/hierarchy3"/>
    <dgm:cxn modelId="{571010D1-B60E-4C4B-84A5-5B11ED583AB9}" type="presParOf" srcId="{80687C81-3BDF-432F-9941-854DC32860DF}" destId="{F74EB7AE-F0F2-4B6A-9F0D-E9E1E79F66BC}" srcOrd="0" destOrd="0" presId="urn:microsoft.com/office/officeart/2005/8/layout/hierarchy3"/>
    <dgm:cxn modelId="{F992D76E-E295-4113-86E6-8988D5576235}" type="presParOf" srcId="{80687C81-3BDF-432F-9941-854DC32860DF}" destId="{0657E57B-B4C5-4AD0-947A-8F542409B5EF}" srcOrd="1" destOrd="0" presId="urn:microsoft.com/office/officeart/2005/8/layout/hierarchy3"/>
    <dgm:cxn modelId="{E4EE49D5-D0E3-435C-B12D-6E26EFF383EB}" type="presParOf" srcId="{80687C81-3BDF-432F-9941-854DC32860DF}" destId="{35E31B76-A478-4C86-A3D7-AB8DEBA40DAA}" srcOrd="2" destOrd="0" presId="urn:microsoft.com/office/officeart/2005/8/layout/hierarchy3"/>
    <dgm:cxn modelId="{04EFA0CA-D2AB-4A4E-B0F8-F91E691E89B8}" type="presParOf" srcId="{80687C81-3BDF-432F-9941-854DC32860DF}" destId="{1C70B66F-643B-4A3B-B0C5-A39F6E2BF543}" srcOrd="3" destOrd="0" presId="urn:microsoft.com/office/officeart/2005/8/layout/hierarchy3"/>
    <dgm:cxn modelId="{CE166B62-52C1-4BD2-9130-A3E6032585CE}" type="presParOf" srcId="{80687C81-3BDF-432F-9941-854DC32860DF}" destId="{B8E2F433-8569-47EA-AC80-7BFDF0BA9603}" srcOrd="4" destOrd="0" presId="urn:microsoft.com/office/officeart/2005/8/layout/hierarchy3"/>
    <dgm:cxn modelId="{225DA841-D40D-4DFA-99EB-E9513080EBF9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4BE6D5-C270-413A-9977-83D3278D89C1}" type="doc">
      <dgm:prSet loTypeId="urn:microsoft.com/office/officeart/2005/8/layout/vList5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F5768C79-9F93-402F-9F95-B909DC58B64F}">
      <dgm:prSet phldrT="[Text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bg-BG" altLang="bg-BG" sz="2400" b="1" u="sng" dirty="0" smtClean="0">
              <a:solidFill>
                <a:srgbClr val="003399"/>
              </a:solidFill>
              <a:effectLst/>
            </a:rPr>
            <a:t>Приоритетна ос 1: </a:t>
          </a:r>
          <a:endParaRPr lang="en-US" altLang="bg-BG" sz="2400" b="1" u="sng" dirty="0" smtClean="0">
            <a:solidFill>
              <a:srgbClr val="003399"/>
            </a:solidFill>
            <a:effectLst/>
          </a:endParaRPr>
        </a:p>
        <a:p>
          <a:pPr>
            <a:spcAft>
              <a:spcPts val="0"/>
            </a:spcAft>
          </a:pPr>
          <a:r>
            <a:rPr lang="bg-BG" altLang="bg-BG" sz="2400" b="1" dirty="0" smtClean="0">
              <a:solidFill>
                <a:srgbClr val="FF0000"/>
              </a:solidFill>
              <a:effectLst/>
            </a:rPr>
            <a:t>Научни изследвания и технологично развитие </a:t>
          </a:r>
        </a:p>
      </dgm:t>
    </dgm:pt>
    <dgm:pt modelId="{3F4F94B3-5757-4ADB-8643-2AB036F49187}" type="parTrans" cxnId="{F2CF5E75-8FD9-460C-AD41-BC6EE6F8E0B3}">
      <dgm:prSet/>
      <dgm:spPr/>
      <dgm:t>
        <a:bodyPr/>
        <a:lstStyle/>
        <a:p>
          <a:endParaRPr lang="en-US"/>
        </a:p>
      </dgm:t>
    </dgm:pt>
    <dgm:pt modelId="{EA989002-6DA5-4EBA-B07A-DCEA521E556E}" type="sibTrans" cxnId="{F2CF5E75-8FD9-460C-AD41-BC6EE6F8E0B3}">
      <dgm:prSet/>
      <dgm:spPr/>
      <dgm:t>
        <a:bodyPr/>
        <a:lstStyle/>
        <a:p>
          <a:endParaRPr lang="en-US"/>
        </a:p>
      </dgm:t>
    </dgm:pt>
    <dgm:pt modelId="{A9A27B5A-BBBA-49AE-8094-8A8A7BA77F0F}">
      <dgm:prSet phldrT="[Text]"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 rtl="0"/>
          <a:r>
            <a:rPr lang="bg-BG" sz="2200" b="1" u="sng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sz="2200" b="1" u="sng" baseline="0" dirty="0" smtClean="0">
              <a:solidFill>
                <a:srgbClr val="003399"/>
              </a:solidFill>
              <a:effectLst/>
            </a:rPr>
            <a:t> цел</a:t>
          </a:r>
          <a:r>
            <a:rPr lang="bg-BG" altLang="bg-BG" sz="2200" b="1" u="sng" dirty="0" smtClean="0">
              <a:solidFill>
                <a:srgbClr val="003399"/>
              </a:solidFill>
              <a:effectLst/>
            </a:rPr>
            <a:t> 1:</a:t>
          </a:r>
          <a:r>
            <a:rPr lang="en-US" altLang="bg-BG" sz="2200" b="1" dirty="0" smtClean="0">
              <a:effectLst/>
            </a:rPr>
            <a:t> </a:t>
          </a:r>
          <a:r>
            <a:rPr lang="bg-BG" sz="2200" b="1" noProof="0" dirty="0" smtClean="0">
              <a:solidFill>
                <a:srgbClr val="FF0000"/>
              </a:solidFill>
              <a:effectLst/>
            </a:rPr>
            <a:t>Засилване на научноизследователската дейност, технологичното развитие и иновациите</a:t>
          </a:r>
          <a:endParaRPr lang="en-US" sz="2200" b="1" dirty="0">
            <a:solidFill>
              <a:srgbClr val="FF0000"/>
            </a:solidFill>
            <a:effectLst/>
          </a:endParaRPr>
        </a:p>
      </dgm:t>
    </dgm:pt>
    <dgm:pt modelId="{5DD55EE9-68FB-44F6-BF0E-945BB03C4E08}" type="parTrans" cxnId="{F2EAD143-89DA-4A60-B275-C0C331C874CC}">
      <dgm:prSet/>
      <dgm:spPr/>
      <dgm:t>
        <a:bodyPr/>
        <a:lstStyle/>
        <a:p>
          <a:endParaRPr lang="en-US"/>
        </a:p>
      </dgm:t>
    </dgm:pt>
    <dgm:pt modelId="{4CE66381-8C5D-4366-8F81-0B27316659ED}" type="sibTrans" cxnId="{F2EAD143-89DA-4A60-B275-C0C331C874CC}">
      <dgm:prSet/>
      <dgm:spPr/>
      <dgm:t>
        <a:bodyPr/>
        <a:lstStyle/>
        <a:p>
          <a:endParaRPr lang="en-US"/>
        </a:p>
      </dgm:t>
    </dgm:pt>
    <dgm:pt modelId="{C2A5D194-F62A-4D06-8685-745B9DA00D28}">
      <dgm:prSet phldrT="[Text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bg-BG" altLang="bg-BG" sz="2400" b="1" u="sng" dirty="0" smtClean="0">
              <a:solidFill>
                <a:srgbClr val="003399"/>
              </a:solidFill>
              <a:effectLst/>
            </a:rPr>
            <a:t>Приоритетна ос 2: </a:t>
          </a:r>
          <a:endParaRPr lang="en-US" altLang="bg-BG" sz="2400" b="1" u="sng" dirty="0" smtClean="0">
            <a:solidFill>
              <a:srgbClr val="003399"/>
            </a:solidFill>
            <a:effectLst/>
          </a:endParaRPr>
        </a:p>
        <a:p>
          <a:pPr rtl="0">
            <a:spcAft>
              <a:spcPts val="0"/>
            </a:spcAft>
          </a:pPr>
          <a:r>
            <a:rPr lang="bg-BG" altLang="bg-BG" sz="2400" b="1" noProof="0" dirty="0" smtClean="0">
              <a:solidFill>
                <a:srgbClr val="FF0000"/>
              </a:solidFill>
              <a:effectLst/>
            </a:rPr>
            <a:t>Образование и учене</a:t>
          </a:r>
          <a:endParaRPr lang="en-US" altLang="bg-BG" sz="2400" b="1" noProof="0" dirty="0" smtClean="0">
            <a:solidFill>
              <a:srgbClr val="FF0000"/>
            </a:solidFill>
            <a:effectLst/>
          </a:endParaRPr>
        </a:p>
        <a:p>
          <a:pPr rtl="0">
            <a:spcAft>
              <a:spcPts val="0"/>
            </a:spcAft>
          </a:pPr>
          <a:r>
            <a:rPr lang="bg-BG" altLang="bg-BG" sz="2400" b="1" noProof="0" dirty="0" smtClean="0">
              <a:solidFill>
                <a:srgbClr val="FF0000"/>
              </a:solidFill>
              <a:effectLst/>
            </a:rPr>
            <a:t>през целия живот</a:t>
          </a:r>
        </a:p>
      </dgm:t>
    </dgm:pt>
    <dgm:pt modelId="{9AB69DAD-8291-4BBE-818C-87905212EE31}" type="parTrans" cxnId="{91899AEC-9968-4961-8563-BF437165E2B3}">
      <dgm:prSet/>
      <dgm:spPr/>
      <dgm:t>
        <a:bodyPr/>
        <a:lstStyle/>
        <a:p>
          <a:endParaRPr lang="en-US"/>
        </a:p>
      </dgm:t>
    </dgm:pt>
    <dgm:pt modelId="{4DCC8262-C6FB-4EA8-8403-4ED8188E5441}" type="sibTrans" cxnId="{91899AEC-9968-4961-8563-BF437165E2B3}">
      <dgm:prSet/>
      <dgm:spPr/>
      <dgm:t>
        <a:bodyPr/>
        <a:lstStyle/>
        <a:p>
          <a:endParaRPr lang="en-US"/>
        </a:p>
      </dgm:t>
    </dgm:pt>
    <dgm:pt modelId="{F91BD16B-D135-4DE2-89FA-FDBAC7AC2F35}">
      <dgm:prSet phldrT="[Text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bg-BG" b="1" u="sng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b="1" u="sng" baseline="0" dirty="0" smtClean="0">
              <a:solidFill>
                <a:srgbClr val="003399"/>
              </a:solidFill>
              <a:effectLst/>
            </a:rPr>
            <a:t> цел</a:t>
          </a:r>
          <a:r>
            <a:rPr kumimoji="0" lang="ru-RU" altLang="bg-BG" b="1" i="0" u="sng" strike="noStrike" cap="none" spc="0" normalizeH="0" baseline="0" noProof="0" dirty="0" smtClean="0">
              <a:ln/>
              <a:solidFill>
                <a:srgbClr val="003399"/>
              </a:solidFill>
              <a:effectLst/>
              <a:uLnTx/>
              <a:uFillTx/>
              <a:latin typeface="+mn-lt"/>
            </a:rPr>
            <a:t> 10: </a:t>
          </a:r>
          <a:r>
            <a:rPr kumimoji="0" lang="bg-BG" altLang="bg-BG" b="1" i="0" u="none" strike="noStrike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+mn-lt"/>
            </a:rPr>
            <a:t>Инвестиции в образованието, обучението, включително професионално обучение за придобиване на умения и ученето през целия </a:t>
          </a:r>
          <a:r>
            <a:rPr kumimoji="0" lang="ru-RU" altLang="bg-BG" b="1" i="0" u="none" strike="noStrike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+mn-lt"/>
            </a:rPr>
            <a:t>живот</a:t>
          </a:r>
          <a:endParaRPr lang="en-US" b="1" dirty="0">
            <a:solidFill>
              <a:srgbClr val="FF0000"/>
            </a:solidFill>
            <a:effectLst/>
          </a:endParaRPr>
        </a:p>
      </dgm:t>
    </dgm:pt>
    <dgm:pt modelId="{79221EAE-DED5-4033-ADA6-80BDE09691EA}" type="parTrans" cxnId="{40D76129-6120-481F-8DF8-0FC04F3512BE}">
      <dgm:prSet/>
      <dgm:spPr/>
      <dgm:t>
        <a:bodyPr/>
        <a:lstStyle/>
        <a:p>
          <a:endParaRPr lang="en-US"/>
        </a:p>
      </dgm:t>
    </dgm:pt>
    <dgm:pt modelId="{9D7B158F-4359-4D00-93D9-6A718CDB1D92}" type="sibTrans" cxnId="{40D76129-6120-481F-8DF8-0FC04F3512BE}">
      <dgm:prSet/>
      <dgm:spPr/>
      <dgm:t>
        <a:bodyPr/>
        <a:lstStyle/>
        <a:p>
          <a:endParaRPr lang="en-US"/>
        </a:p>
      </dgm:t>
    </dgm:pt>
    <dgm:pt modelId="{4CA292FF-FB2F-4655-B42D-78F779B44052}">
      <dgm:prSet phldrT="[Text]" custT="1"/>
      <dgm:spPr>
        <a:solidFill>
          <a:srgbClr val="F7BBC8">
            <a:alpha val="90000"/>
          </a:srgbClr>
        </a:solidFill>
      </dgm:spPr>
      <dgm:t>
        <a:bodyPr/>
        <a:lstStyle/>
        <a:p>
          <a:r>
            <a:rPr lang="bg-BG" sz="2200" b="1" u="sng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sz="2200" b="1" u="sng" baseline="0" dirty="0" smtClean="0">
              <a:solidFill>
                <a:srgbClr val="003399"/>
              </a:solidFill>
              <a:effectLst/>
            </a:rPr>
            <a:t> цел</a:t>
          </a:r>
          <a:r>
            <a:rPr lang="bg-BG" sz="2200" b="1" u="sng" dirty="0" smtClean="0">
              <a:solidFill>
                <a:srgbClr val="003399"/>
              </a:solidFill>
              <a:effectLst/>
            </a:rPr>
            <a:t> 9:</a:t>
          </a:r>
          <a:r>
            <a:rPr lang="ru-RU" sz="2200" b="1" u="sng" dirty="0" smtClean="0">
              <a:solidFill>
                <a:srgbClr val="003399"/>
              </a:solidFill>
              <a:effectLst/>
            </a:rPr>
            <a:t> </a:t>
          </a:r>
          <a:r>
            <a:rPr lang="bg-BG" sz="2200" b="1" noProof="0" dirty="0" smtClean="0">
              <a:effectLst/>
            </a:rPr>
            <a:t>Насърчаване</a:t>
          </a:r>
          <a:r>
            <a:rPr lang="ru-RU" sz="2200" b="1" dirty="0" smtClean="0">
              <a:effectLst/>
            </a:rPr>
            <a:t> на </a:t>
          </a:r>
          <a:r>
            <a:rPr lang="bg-BG" sz="2200" b="1" noProof="0" dirty="0" smtClean="0">
              <a:effectLst/>
            </a:rPr>
            <a:t>социалното приобщаване, борба с бедността </a:t>
          </a:r>
          <a:r>
            <a:rPr lang="ru-RU" sz="2200" b="1" dirty="0" smtClean="0">
              <a:effectLst/>
            </a:rPr>
            <a:t>и всяка форма на дискриминация</a:t>
          </a:r>
          <a:endParaRPr lang="en-US" sz="2200" b="1" dirty="0">
            <a:effectLst/>
          </a:endParaRPr>
        </a:p>
      </dgm:t>
    </dgm:pt>
    <dgm:pt modelId="{9110D9AB-8FB4-4B62-A13B-469E1C02D7D1}" type="parTrans" cxnId="{B7E68A04-8744-4845-94C6-3657671D348C}">
      <dgm:prSet/>
      <dgm:spPr/>
      <dgm:t>
        <a:bodyPr/>
        <a:lstStyle/>
        <a:p>
          <a:endParaRPr lang="en-US"/>
        </a:p>
      </dgm:t>
    </dgm:pt>
    <dgm:pt modelId="{DF1EAB9B-BD76-4ED5-ACA5-E60E4109D72B}" type="sibTrans" cxnId="{B7E68A04-8744-4845-94C6-3657671D348C}">
      <dgm:prSet/>
      <dgm:spPr/>
      <dgm:t>
        <a:bodyPr/>
        <a:lstStyle/>
        <a:p>
          <a:endParaRPr lang="en-US"/>
        </a:p>
      </dgm:t>
    </dgm:pt>
    <dgm:pt modelId="{C2158895-B02B-48D7-8518-78367F4461B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kumimoji="0" lang="bg-BG" altLang="bg-BG" sz="2400" b="1" i="0" u="sng" strike="noStrike" cap="none" spc="0" normalizeH="0" baseline="0" noProof="0" dirty="0" smtClean="0">
              <a:ln/>
              <a:solidFill>
                <a:srgbClr val="003399"/>
              </a:solidFill>
              <a:effectLst/>
              <a:uLnTx/>
              <a:uFillTx/>
              <a:latin typeface="+mn-lt"/>
              <a:cs typeface="Arial" charset="0"/>
            </a:rPr>
            <a:t>Приоритетна ос 4:</a:t>
          </a:r>
          <a:r>
            <a:rPr kumimoji="0" lang="bg-BG" altLang="bg-BG" sz="2400" b="1" i="0" u="none" strike="noStrike" cap="none" spc="0" normalizeH="0" baseline="0" noProof="0" dirty="0" smtClean="0">
              <a:ln/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cs typeface="Arial" charset="0"/>
            </a:rPr>
            <a:t> </a:t>
          </a:r>
          <a:r>
            <a:rPr kumimoji="0" lang="bg-BG" altLang="bg-BG" sz="2400" b="1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Техническа помощ</a:t>
          </a:r>
          <a:r>
            <a:rPr kumimoji="0" lang="en-US" altLang="bg-BG" sz="2400" b="1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;</a:t>
          </a:r>
          <a:r>
            <a:rPr kumimoji="0" lang="bg-BG" altLang="bg-BG" sz="2400" b="1" i="0" u="none" strike="noStrike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 </a:t>
          </a:r>
          <a:endParaRPr lang="en-US" altLang="bg-BG" sz="2400" b="1" dirty="0" smtClean="0">
            <a:solidFill>
              <a:srgbClr val="006600"/>
            </a:solidFill>
            <a:effectLst/>
          </a:endParaRPr>
        </a:p>
      </dgm:t>
    </dgm:pt>
    <dgm:pt modelId="{015817E2-2205-405C-A6A3-5B7C5B3AA94E}" type="parTrans" cxnId="{4B1836F9-2BE7-4559-8A83-4745374DE201}">
      <dgm:prSet/>
      <dgm:spPr/>
      <dgm:t>
        <a:bodyPr/>
        <a:lstStyle/>
        <a:p>
          <a:endParaRPr lang="en-US"/>
        </a:p>
      </dgm:t>
    </dgm:pt>
    <dgm:pt modelId="{89E2AFCD-CB61-4E42-9700-953D56E82E05}" type="sibTrans" cxnId="{4B1836F9-2BE7-4559-8A83-4745374DE201}">
      <dgm:prSet/>
      <dgm:spPr/>
      <dgm:t>
        <a:bodyPr/>
        <a:lstStyle/>
        <a:p>
          <a:endParaRPr lang="en-US"/>
        </a:p>
      </dgm:t>
    </dgm:pt>
    <dgm:pt modelId="{9756F7DC-FC32-40C5-824D-B41D159822ED}">
      <dgm:prSet phldrT="[Text]" custT="1"/>
      <dgm:spPr>
        <a:solidFill>
          <a:srgbClr val="F7BBC8"/>
        </a:solidFill>
      </dgm:spPr>
      <dgm:t>
        <a:bodyPr/>
        <a:lstStyle/>
        <a:p>
          <a:pPr>
            <a:spcAft>
              <a:spcPts val="0"/>
            </a:spcAft>
          </a:pPr>
          <a:r>
            <a:rPr lang="bg-BG" altLang="bg-BG" sz="2400" b="1" u="sng" dirty="0" smtClean="0">
              <a:solidFill>
                <a:srgbClr val="003399"/>
              </a:solidFill>
              <a:effectLst/>
            </a:rPr>
            <a:t>Приоритетна ос 3: </a:t>
          </a:r>
          <a:endParaRPr lang="en-US" altLang="bg-BG" sz="2400" b="1" u="sng" dirty="0" smtClean="0">
            <a:solidFill>
              <a:srgbClr val="003399"/>
            </a:solidFill>
            <a:effectLst/>
          </a:endParaRPr>
        </a:p>
        <a:p>
          <a:pPr rtl="0">
            <a:spcAft>
              <a:spcPts val="0"/>
            </a:spcAft>
          </a:pPr>
          <a:r>
            <a:rPr lang="bg-BG" altLang="bg-BG" sz="2400" b="1" dirty="0" smtClean="0">
              <a:solidFill>
                <a:schemeClr val="tx1"/>
              </a:solidFill>
              <a:effectLst/>
            </a:rPr>
            <a:t>Образователна среда за активно социално приобщаване</a:t>
          </a:r>
        </a:p>
      </dgm:t>
    </dgm:pt>
    <dgm:pt modelId="{1EB5B958-A3DB-4961-AAF7-2A39106A632C}" type="sibTrans" cxnId="{C51D5E3B-84C8-4639-B86C-D78564C2D002}">
      <dgm:prSet/>
      <dgm:spPr/>
      <dgm:t>
        <a:bodyPr/>
        <a:lstStyle/>
        <a:p>
          <a:endParaRPr lang="en-US"/>
        </a:p>
      </dgm:t>
    </dgm:pt>
    <dgm:pt modelId="{0C9C2769-AAF2-4E45-AF81-FAB08A05CCF0}" type="parTrans" cxnId="{C51D5E3B-84C8-4639-B86C-D78564C2D002}">
      <dgm:prSet/>
      <dgm:spPr/>
      <dgm:t>
        <a:bodyPr/>
        <a:lstStyle/>
        <a:p>
          <a:endParaRPr lang="en-US"/>
        </a:p>
      </dgm:t>
    </dgm:pt>
    <dgm:pt modelId="{2E932D3E-05B7-4E3A-9EFC-7771D9F05D2C}" type="pres">
      <dgm:prSet presAssocID="{C64BE6D5-C270-413A-9977-83D3278D89C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F811B24-45FD-4056-838A-058FC0ABEF00}" type="pres">
      <dgm:prSet presAssocID="{F5768C79-9F93-402F-9F95-B909DC58B64F}" presName="linNode" presStyleCnt="0"/>
      <dgm:spPr/>
      <dgm:t>
        <a:bodyPr/>
        <a:lstStyle/>
        <a:p>
          <a:endParaRPr lang="en-US"/>
        </a:p>
      </dgm:t>
    </dgm:pt>
    <dgm:pt modelId="{92359DEC-BFC3-4DE9-BE82-2023D2EA27D8}" type="pres">
      <dgm:prSet presAssocID="{F5768C79-9F93-402F-9F95-B909DC58B64F}" presName="parentText" presStyleLbl="node1" presStyleIdx="0" presStyleCnt="4" custScaleX="14608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DA4AE1-9F4B-4CEB-8DA1-54914D8DE6DC}" type="pres">
      <dgm:prSet presAssocID="{F5768C79-9F93-402F-9F95-B909DC58B64F}" presName="descendantText" presStyleLbl="alignAccFollowNode1" presStyleIdx="0" presStyleCnt="3" custScaleY="11606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ECA280D-9D88-4D61-AC34-FF4FF460CD49}" type="pres">
      <dgm:prSet presAssocID="{EA989002-6DA5-4EBA-B07A-DCEA521E556E}" presName="sp" presStyleCnt="0"/>
      <dgm:spPr/>
      <dgm:t>
        <a:bodyPr/>
        <a:lstStyle/>
        <a:p>
          <a:endParaRPr lang="en-US"/>
        </a:p>
      </dgm:t>
    </dgm:pt>
    <dgm:pt modelId="{F0C6D52A-11AB-440E-A58C-7D661944B04A}" type="pres">
      <dgm:prSet presAssocID="{C2A5D194-F62A-4D06-8685-745B9DA00D28}" presName="linNode" presStyleCnt="0"/>
      <dgm:spPr/>
      <dgm:t>
        <a:bodyPr/>
        <a:lstStyle/>
        <a:p>
          <a:endParaRPr lang="en-US"/>
        </a:p>
      </dgm:t>
    </dgm:pt>
    <dgm:pt modelId="{E24C7E92-75BE-461D-9506-E4E974E5383C}" type="pres">
      <dgm:prSet presAssocID="{C2A5D194-F62A-4D06-8685-745B9DA00D28}" presName="parentText" presStyleLbl="node1" presStyleIdx="1" presStyleCnt="4" custScaleX="14910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5EEF0E-530F-473B-B1D6-2CAA58789217}" type="pres">
      <dgm:prSet presAssocID="{C2A5D194-F62A-4D06-8685-745B9DA00D28}" presName="descendantText" presStyleLbl="alignAccFollowNode1" presStyleIdx="1" presStyleCnt="3" custScaleY="121496" custLinFactNeighborX="14" custLinFactNeighborY="-89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86BCFF8-3E6D-4788-8C54-EAEA11632684}" type="pres">
      <dgm:prSet presAssocID="{4DCC8262-C6FB-4EA8-8403-4ED8188E5441}" presName="sp" presStyleCnt="0"/>
      <dgm:spPr/>
      <dgm:t>
        <a:bodyPr/>
        <a:lstStyle/>
        <a:p>
          <a:endParaRPr lang="en-US"/>
        </a:p>
      </dgm:t>
    </dgm:pt>
    <dgm:pt modelId="{BBA27346-2B1E-4A9F-A2B8-129F6B565832}" type="pres">
      <dgm:prSet presAssocID="{9756F7DC-FC32-40C5-824D-B41D159822ED}" presName="linNode" presStyleCnt="0"/>
      <dgm:spPr/>
      <dgm:t>
        <a:bodyPr/>
        <a:lstStyle/>
        <a:p>
          <a:endParaRPr lang="en-US"/>
        </a:p>
      </dgm:t>
    </dgm:pt>
    <dgm:pt modelId="{C113774C-BB64-46B1-874F-D31AB444A0C2}" type="pres">
      <dgm:prSet presAssocID="{9756F7DC-FC32-40C5-824D-B41D159822ED}" presName="parentText" presStyleLbl="node1" presStyleIdx="2" presStyleCnt="4" custScaleX="148228" custLinFactNeighborX="-8" custLinFactNeighborY="2548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24334B-C489-40EB-A38A-50C1E8AE9CBD}" type="pres">
      <dgm:prSet presAssocID="{9756F7DC-FC32-40C5-824D-B41D159822ED}" presName="descendantText" presStyleLbl="alignAccFollowNode1" presStyleIdx="2" presStyleCnt="3" custScaleY="12335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168B491-E84A-4D11-BBC5-367C6E491393}" type="pres">
      <dgm:prSet presAssocID="{1EB5B958-A3DB-4961-AAF7-2A39106A632C}" presName="sp" presStyleCnt="0"/>
      <dgm:spPr/>
      <dgm:t>
        <a:bodyPr/>
        <a:lstStyle/>
        <a:p>
          <a:endParaRPr lang="en-US"/>
        </a:p>
      </dgm:t>
    </dgm:pt>
    <dgm:pt modelId="{24B942C4-8887-4B59-A1B2-424920B1B289}" type="pres">
      <dgm:prSet presAssocID="{C2158895-B02B-48D7-8518-78367F4461BF}" presName="linNode" presStyleCnt="0"/>
      <dgm:spPr/>
      <dgm:t>
        <a:bodyPr/>
        <a:lstStyle/>
        <a:p>
          <a:endParaRPr lang="en-US"/>
        </a:p>
      </dgm:t>
    </dgm:pt>
    <dgm:pt modelId="{208F37EA-B791-48AC-A928-60CA0C9D6B97}" type="pres">
      <dgm:prSet presAssocID="{C2158895-B02B-48D7-8518-78367F4461BF}" presName="parentText" presStyleLbl="node1" presStyleIdx="3" presStyleCnt="4" custScaleX="277778" custScaleY="31249" custLinFactNeighborX="245" custLinFactNeighborY="93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10F233-A4C0-485D-B9DA-C32F51C5CD26}" type="presOf" srcId="{C64BE6D5-C270-413A-9977-83D3278D89C1}" destId="{2E932D3E-05B7-4E3A-9EFC-7771D9F05D2C}" srcOrd="0" destOrd="0" presId="urn:microsoft.com/office/officeart/2005/8/layout/vList5"/>
    <dgm:cxn modelId="{B7E68A04-8744-4845-94C6-3657671D348C}" srcId="{9756F7DC-FC32-40C5-824D-B41D159822ED}" destId="{4CA292FF-FB2F-4655-B42D-78F779B44052}" srcOrd="0" destOrd="0" parTransId="{9110D9AB-8FB4-4B62-A13B-469E1C02D7D1}" sibTransId="{DF1EAB9B-BD76-4ED5-ACA5-E60E4109D72B}"/>
    <dgm:cxn modelId="{5E099062-323B-49AD-824A-958FAB12ADB2}" type="presOf" srcId="{F91BD16B-D135-4DE2-89FA-FDBAC7AC2F35}" destId="{955EEF0E-530F-473B-B1D6-2CAA58789217}" srcOrd="0" destOrd="0" presId="urn:microsoft.com/office/officeart/2005/8/layout/vList5"/>
    <dgm:cxn modelId="{91899AEC-9968-4961-8563-BF437165E2B3}" srcId="{C64BE6D5-C270-413A-9977-83D3278D89C1}" destId="{C2A5D194-F62A-4D06-8685-745B9DA00D28}" srcOrd="1" destOrd="0" parTransId="{9AB69DAD-8291-4BBE-818C-87905212EE31}" sibTransId="{4DCC8262-C6FB-4EA8-8403-4ED8188E5441}"/>
    <dgm:cxn modelId="{984BC530-9FA8-47BA-AE01-3AD9292205C2}" type="presOf" srcId="{A9A27B5A-BBBA-49AE-8094-8A8A7BA77F0F}" destId="{88DA4AE1-9F4B-4CEB-8DA1-54914D8DE6DC}" srcOrd="0" destOrd="0" presId="urn:microsoft.com/office/officeart/2005/8/layout/vList5"/>
    <dgm:cxn modelId="{CF3A0285-3044-4723-8FFF-655CAED121C2}" type="presOf" srcId="{F5768C79-9F93-402F-9F95-B909DC58B64F}" destId="{92359DEC-BFC3-4DE9-BE82-2023D2EA27D8}" srcOrd="0" destOrd="0" presId="urn:microsoft.com/office/officeart/2005/8/layout/vList5"/>
    <dgm:cxn modelId="{40D76129-6120-481F-8DF8-0FC04F3512BE}" srcId="{C2A5D194-F62A-4D06-8685-745B9DA00D28}" destId="{F91BD16B-D135-4DE2-89FA-FDBAC7AC2F35}" srcOrd="0" destOrd="0" parTransId="{79221EAE-DED5-4033-ADA6-80BDE09691EA}" sibTransId="{9D7B158F-4359-4D00-93D9-6A718CDB1D92}"/>
    <dgm:cxn modelId="{4B1836F9-2BE7-4559-8A83-4745374DE201}" srcId="{C64BE6D5-C270-413A-9977-83D3278D89C1}" destId="{C2158895-B02B-48D7-8518-78367F4461BF}" srcOrd="3" destOrd="0" parTransId="{015817E2-2205-405C-A6A3-5B7C5B3AA94E}" sibTransId="{89E2AFCD-CB61-4E42-9700-953D56E82E05}"/>
    <dgm:cxn modelId="{9EE097AF-3F56-4796-8F5A-91931820BBE2}" type="presOf" srcId="{C2158895-B02B-48D7-8518-78367F4461BF}" destId="{208F37EA-B791-48AC-A928-60CA0C9D6B97}" srcOrd="0" destOrd="0" presId="urn:microsoft.com/office/officeart/2005/8/layout/vList5"/>
    <dgm:cxn modelId="{F2EAD143-89DA-4A60-B275-C0C331C874CC}" srcId="{F5768C79-9F93-402F-9F95-B909DC58B64F}" destId="{A9A27B5A-BBBA-49AE-8094-8A8A7BA77F0F}" srcOrd="0" destOrd="0" parTransId="{5DD55EE9-68FB-44F6-BF0E-945BB03C4E08}" sibTransId="{4CE66381-8C5D-4366-8F81-0B27316659ED}"/>
    <dgm:cxn modelId="{7FEFE153-A9FC-463C-AECB-CFEB17DD78E3}" type="presOf" srcId="{9756F7DC-FC32-40C5-824D-B41D159822ED}" destId="{C113774C-BB64-46B1-874F-D31AB444A0C2}" srcOrd="0" destOrd="0" presId="urn:microsoft.com/office/officeart/2005/8/layout/vList5"/>
    <dgm:cxn modelId="{C51D5E3B-84C8-4639-B86C-D78564C2D002}" srcId="{C64BE6D5-C270-413A-9977-83D3278D89C1}" destId="{9756F7DC-FC32-40C5-824D-B41D159822ED}" srcOrd="2" destOrd="0" parTransId="{0C9C2769-AAF2-4E45-AF81-FAB08A05CCF0}" sibTransId="{1EB5B958-A3DB-4961-AAF7-2A39106A632C}"/>
    <dgm:cxn modelId="{33DF3940-7721-4804-ACF5-80268581F991}" type="presOf" srcId="{C2A5D194-F62A-4D06-8685-745B9DA00D28}" destId="{E24C7E92-75BE-461D-9506-E4E974E5383C}" srcOrd="0" destOrd="0" presId="urn:microsoft.com/office/officeart/2005/8/layout/vList5"/>
    <dgm:cxn modelId="{C6EE7C22-A91A-4BE4-B497-632F6717971A}" type="presOf" srcId="{4CA292FF-FB2F-4655-B42D-78F779B44052}" destId="{E524334B-C489-40EB-A38A-50C1E8AE9CBD}" srcOrd="0" destOrd="0" presId="urn:microsoft.com/office/officeart/2005/8/layout/vList5"/>
    <dgm:cxn modelId="{F2CF5E75-8FD9-460C-AD41-BC6EE6F8E0B3}" srcId="{C64BE6D5-C270-413A-9977-83D3278D89C1}" destId="{F5768C79-9F93-402F-9F95-B909DC58B64F}" srcOrd="0" destOrd="0" parTransId="{3F4F94B3-5757-4ADB-8643-2AB036F49187}" sibTransId="{EA989002-6DA5-4EBA-B07A-DCEA521E556E}"/>
    <dgm:cxn modelId="{FCE4F04D-10D0-4D68-B275-C56CA0397F41}" type="presParOf" srcId="{2E932D3E-05B7-4E3A-9EFC-7771D9F05D2C}" destId="{5F811B24-45FD-4056-838A-058FC0ABEF00}" srcOrd="0" destOrd="0" presId="urn:microsoft.com/office/officeart/2005/8/layout/vList5"/>
    <dgm:cxn modelId="{F3CB7DB7-80AA-41C4-82DE-02DEF7E1A26D}" type="presParOf" srcId="{5F811B24-45FD-4056-838A-058FC0ABEF00}" destId="{92359DEC-BFC3-4DE9-BE82-2023D2EA27D8}" srcOrd="0" destOrd="0" presId="urn:microsoft.com/office/officeart/2005/8/layout/vList5"/>
    <dgm:cxn modelId="{DF47804C-BBEC-4FEA-AD82-ACB0F58EC338}" type="presParOf" srcId="{5F811B24-45FD-4056-838A-058FC0ABEF00}" destId="{88DA4AE1-9F4B-4CEB-8DA1-54914D8DE6DC}" srcOrd="1" destOrd="0" presId="urn:microsoft.com/office/officeart/2005/8/layout/vList5"/>
    <dgm:cxn modelId="{CE79867B-217F-405B-8216-6066536148BA}" type="presParOf" srcId="{2E932D3E-05B7-4E3A-9EFC-7771D9F05D2C}" destId="{6ECA280D-9D88-4D61-AC34-FF4FF460CD49}" srcOrd="1" destOrd="0" presId="urn:microsoft.com/office/officeart/2005/8/layout/vList5"/>
    <dgm:cxn modelId="{CB5BECB5-0085-4236-B88E-D6080642D00A}" type="presParOf" srcId="{2E932D3E-05B7-4E3A-9EFC-7771D9F05D2C}" destId="{F0C6D52A-11AB-440E-A58C-7D661944B04A}" srcOrd="2" destOrd="0" presId="urn:microsoft.com/office/officeart/2005/8/layout/vList5"/>
    <dgm:cxn modelId="{69C3E8D1-067F-4E4E-BE62-2D0175FAFE47}" type="presParOf" srcId="{F0C6D52A-11AB-440E-A58C-7D661944B04A}" destId="{E24C7E92-75BE-461D-9506-E4E974E5383C}" srcOrd="0" destOrd="0" presId="urn:microsoft.com/office/officeart/2005/8/layout/vList5"/>
    <dgm:cxn modelId="{B33E5368-124C-4C6C-AC95-416D976FB1FF}" type="presParOf" srcId="{F0C6D52A-11AB-440E-A58C-7D661944B04A}" destId="{955EEF0E-530F-473B-B1D6-2CAA58789217}" srcOrd="1" destOrd="0" presId="urn:microsoft.com/office/officeart/2005/8/layout/vList5"/>
    <dgm:cxn modelId="{999EB8AA-3DF2-489B-BD45-4AE6E4B84CA6}" type="presParOf" srcId="{2E932D3E-05B7-4E3A-9EFC-7771D9F05D2C}" destId="{286BCFF8-3E6D-4788-8C54-EAEA11632684}" srcOrd="3" destOrd="0" presId="urn:microsoft.com/office/officeart/2005/8/layout/vList5"/>
    <dgm:cxn modelId="{09996CD2-7D81-411C-A593-78B8489F81B1}" type="presParOf" srcId="{2E932D3E-05B7-4E3A-9EFC-7771D9F05D2C}" destId="{BBA27346-2B1E-4A9F-A2B8-129F6B565832}" srcOrd="4" destOrd="0" presId="urn:microsoft.com/office/officeart/2005/8/layout/vList5"/>
    <dgm:cxn modelId="{ADACE113-E051-4D1C-83E5-0638F94CA326}" type="presParOf" srcId="{BBA27346-2B1E-4A9F-A2B8-129F6B565832}" destId="{C113774C-BB64-46B1-874F-D31AB444A0C2}" srcOrd="0" destOrd="0" presId="urn:microsoft.com/office/officeart/2005/8/layout/vList5"/>
    <dgm:cxn modelId="{00CBB3B6-3ADC-4C5D-B2F5-DC370E903E40}" type="presParOf" srcId="{BBA27346-2B1E-4A9F-A2B8-129F6B565832}" destId="{E524334B-C489-40EB-A38A-50C1E8AE9CBD}" srcOrd="1" destOrd="0" presId="urn:microsoft.com/office/officeart/2005/8/layout/vList5"/>
    <dgm:cxn modelId="{8AD1CCC8-A1B3-4910-8B16-3CD859D68E34}" type="presParOf" srcId="{2E932D3E-05B7-4E3A-9EFC-7771D9F05D2C}" destId="{3168B491-E84A-4D11-BBC5-367C6E491393}" srcOrd="5" destOrd="0" presId="urn:microsoft.com/office/officeart/2005/8/layout/vList5"/>
    <dgm:cxn modelId="{F8CC016D-74BD-4E20-BFC1-F2F628000F52}" type="presParOf" srcId="{2E932D3E-05B7-4E3A-9EFC-7771D9F05D2C}" destId="{24B942C4-8887-4B59-A1B2-424920B1B289}" srcOrd="6" destOrd="0" presId="urn:microsoft.com/office/officeart/2005/8/layout/vList5"/>
    <dgm:cxn modelId="{0E865F6D-5E2D-4152-828F-91DB093145D3}" type="presParOf" srcId="{24B942C4-8887-4B59-A1B2-424920B1B289}" destId="{208F37EA-B791-48AC-A928-60CA0C9D6B9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2_1" csCatId="accent2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algn="just" rtl="0"/>
          <a:r>
            <a:rPr lang="bg-BG" sz="2000" b="1" u="sng" dirty="0" smtClean="0">
              <a:solidFill>
                <a:srgbClr val="003399"/>
              </a:solidFill>
              <a:effectLst/>
            </a:rPr>
            <a:t>Инвестиционен приоритет</a:t>
          </a:r>
          <a:r>
            <a:rPr lang="en-US" sz="2000" b="1" u="sng" dirty="0" smtClean="0">
              <a:solidFill>
                <a:srgbClr val="003399"/>
              </a:solidFill>
              <a:effectLst/>
            </a:rPr>
            <a:t> 1a</a:t>
          </a:r>
          <a:r>
            <a:rPr lang="bg-BG" sz="2000" b="1" u="sng" dirty="0" smtClean="0">
              <a:solidFill>
                <a:srgbClr val="003399"/>
              </a:solidFill>
              <a:effectLst/>
            </a:rPr>
            <a:t>:</a:t>
          </a:r>
          <a:r>
            <a:rPr lang="en-US" sz="2000" b="0" u="none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dirty="0" smtClean="0">
              <a:solidFill>
                <a:srgbClr val="003399"/>
              </a:solidFill>
            </a:rPr>
            <a:t>Укрепване на инфраструктурата, необходима за </a:t>
          </a:r>
          <a:r>
            <a:rPr lang="bg-BG" sz="2000" b="1" u="sng" dirty="0" smtClean="0">
              <a:solidFill>
                <a:srgbClr val="003399"/>
              </a:solidFill>
            </a:rPr>
            <a:t>научноизследователска и иновационна дейност </a:t>
          </a:r>
          <a:r>
            <a:rPr lang="bg-BG" sz="2000" b="1" dirty="0" smtClean="0">
              <a:solidFill>
                <a:srgbClr val="003399"/>
              </a:solidFill>
            </a:rPr>
            <a:t>и на </a:t>
          </a:r>
          <a:r>
            <a:rPr lang="bg-BG" sz="2000" b="1" u="sng" dirty="0" smtClean="0">
              <a:solidFill>
                <a:srgbClr val="003399"/>
              </a:solidFill>
            </a:rPr>
            <a:t>капацитета</a:t>
          </a:r>
          <a:r>
            <a:rPr lang="bg-BG" sz="2000" b="1" dirty="0" smtClean="0">
              <a:solidFill>
                <a:srgbClr val="003399"/>
              </a:solidFill>
            </a:rPr>
            <a:t> за реализиране на достижения в областта на научноизследователската и иновационната дейност и насърчаване на центрове на компетентност, по-специално центрове, които са от интерес за Европа</a:t>
          </a:r>
          <a:endParaRPr lang="bg-BG" sz="2000" b="1" u="sng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en-US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2400" b="1" dirty="0" smtClean="0">
              <a:solidFill>
                <a:srgbClr val="003399"/>
              </a:solidFill>
            </a:rPr>
            <a:t>Развитие на върхови</a:t>
          </a:r>
          <a:r>
            <a:rPr lang="bg-BG" sz="2400" b="1" smtClean="0">
              <a:solidFill>
                <a:srgbClr val="003399"/>
              </a:solidFill>
            </a:rPr>
            <a:t>, приложни </a:t>
          </a:r>
          <a:r>
            <a:rPr lang="bg-BG" sz="2400" b="1" dirty="0" smtClean="0">
              <a:solidFill>
                <a:srgbClr val="003399"/>
              </a:solidFill>
            </a:rPr>
            <a:t>и пазарно-ориентирани научни изследвания</a:t>
          </a:r>
          <a:endParaRPr lang="bg-BG" sz="2400" b="1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en-US" sz="24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2400" b="1" dirty="0" smtClean="0">
              <a:solidFill>
                <a:srgbClr val="003399"/>
              </a:solidFill>
              <a:effectLst/>
            </a:rPr>
            <a:t>Подобряване на </a:t>
          </a:r>
          <a:r>
            <a:rPr lang="bg-BG" sz="2400" b="1" u="sng" dirty="0" smtClean="0">
              <a:solidFill>
                <a:srgbClr val="003399"/>
              </a:solidFill>
            </a:rPr>
            <a:t>териториално и тематично разпределение на научни инфраструктури </a:t>
          </a:r>
          <a:r>
            <a:rPr lang="bg-BG" sz="2400" b="1" dirty="0" smtClean="0">
              <a:solidFill>
                <a:srgbClr val="003399"/>
              </a:solidFill>
            </a:rPr>
            <a:t>с цел </a:t>
          </a:r>
          <a:r>
            <a:rPr lang="bg-BG" sz="2400" b="1" u="sng" dirty="0" smtClean="0">
              <a:solidFill>
                <a:srgbClr val="003399"/>
              </a:solidFill>
            </a:rPr>
            <a:t>развитие на регионална интелигентна специализация</a:t>
          </a:r>
          <a:r>
            <a:rPr lang="en-US" sz="2400" b="1" u="sng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endParaRPr lang="bg-BG" sz="2400" b="1" u="sng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D5FE09C4-7231-4F33-A232-B40D344E8AD2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3: </a:t>
          </a:r>
          <a:r>
            <a:rPr lang="en-GB" sz="2400" b="1" dirty="0" smtClean="0">
              <a:solidFill>
                <a:srgbClr val="003399"/>
              </a:solidFill>
            </a:rPr>
            <a:t>Увеличаване на участието на </a:t>
          </a:r>
          <a:r>
            <a:rPr lang="en-GB" sz="2400" b="1" u="sng" dirty="0" smtClean="0">
              <a:solidFill>
                <a:srgbClr val="003399"/>
              </a:solidFill>
            </a:rPr>
            <a:t>български </a:t>
          </a:r>
          <a:r>
            <a:rPr lang="en-GB" sz="2400" b="1" u="sng" dirty="0" err="1" smtClean="0">
              <a:solidFill>
                <a:srgbClr val="003399"/>
              </a:solidFill>
            </a:rPr>
            <a:t>изследователи</a:t>
          </a:r>
          <a:r>
            <a:rPr lang="en-GB" sz="2400" b="1" u="sng" dirty="0" smtClean="0">
              <a:solidFill>
                <a:srgbClr val="003399"/>
              </a:solidFill>
            </a:rPr>
            <a:t> в </a:t>
          </a:r>
          <a:r>
            <a:rPr lang="en-GB" sz="2400" b="1" u="sng" dirty="0" err="1" smtClean="0">
              <a:solidFill>
                <a:srgbClr val="003399"/>
              </a:solidFill>
            </a:rPr>
            <a:t>международно</a:t>
          </a:r>
          <a:r>
            <a:rPr lang="en-GB" sz="2400" b="1" u="sng" dirty="0" smtClean="0">
              <a:solidFill>
                <a:srgbClr val="003399"/>
              </a:solidFill>
            </a:rPr>
            <a:t> </a:t>
          </a:r>
          <a:r>
            <a:rPr lang="en-GB" sz="2400" b="1" u="sng" dirty="0" err="1" smtClean="0">
              <a:solidFill>
                <a:srgbClr val="003399"/>
              </a:solidFill>
            </a:rPr>
            <a:t>сътрудничество</a:t>
          </a:r>
          <a:endParaRPr lang="bg-BG" sz="2400" b="1" u="sng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A797F5-ED66-455B-A71F-AF55341B9784}" type="parTrans" cxnId="{185E3543-F8D2-478B-A02B-C46AEE6BF4BF}">
      <dgm:prSet/>
      <dgm:spPr/>
      <dgm:t>
        <a:bodyPr/>
        <a:lstStyle/>
        <a:p>
          <a:endParaRPr lang="bg-BG"/>
        </a:p>
      </dgm:t>
    </dgm:pt>
    <dgm:pt modelId="{DCDA660A-06DF-4D83-9521-8A0E08D136D6}" type="sibTrans" cxnId="{185E3543-F8D2-478B-A02B-C46AEE6BF4BF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634056" custScaleY="144665" custLinFactNeighborX="4199" custLinFactNeighborY="-16936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0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0" presStyleCnt="3" custScaleX="630076" custLinFactNeighborX="686" custLinFactNeighborY="-310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1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1" presStyleCnt="3" custScaleX="624498" custScaleY="130141" custLinFactNeighborX="-315" custLinFactNeighborY="-4128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442A14E-ED3B-46FF-8998-D27741EA19F0}" type="pres">
      <dgm:prSet presAssocID="{2DA797F5-ED66-455B-A71F-AF55341B9784}" presName="Name13" presStyleLbl="parChTrans1D2" presStyleIdx="2" presStyleCnt="3"/>
      <dgm:spPr/>
      <dgm:t>
        <a:bodyPr/>
        <a:lstStyle/>
        <a:p>
          <a:endParaRPr lang="bg-BG"/>
        </a:p>
      </dgm:t>
    </dgm:pt>
    <dgm:pt modelId="{6AA8E729-55B3-482D-B0C9-EA5E8A38CE12}" type="pres">
      <dgm:prSet presAssocID="{D5FE09C4-7231-4F33-A232-B40D344E8AD2}" presName="childText" presStyleLbl="bgAcc1" presStyleIdx="2" presStyleCnt="3" custScaleX="628481" custLinFactNeighborX="-178" custLinFactNeighborY="-954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4CB348A6-3EF4-4EFB-955B-118492700170}" type="presOf" srcId="{D5FE09C4-7231-4F33-A232-B40D344E8AD2}" destId="{6AA8E729-55B3-482D-B0C9-EA5E8A38CE12}" srcOrd="0" destOrd="0" presId="urn:microsoft.com/office/officeart/2005/8/layout/hierarchy3"/>
    <dgm:cxn modelId="{C2C88825-183D-4C5E-9C3E-2EE45DB1BF11}" type="presOf" srcId="{DB41B05B-987C-4B71-A14D-D09F89BCA6A0}" destId="{AA7FC03F-0ECF-41E2-A808-B7B4EB5D312F}" srcOrd="0" destOrd="0" presId="urn:microsoft.com/office/officeart/2005/8/layout/hierarchy3"/>
    <dgm:cxn modelId="{98F0CFCC-0C28-416A-B4FC-4A692E4F35F5}" type="presOf" srcId="{63698C8F-A783-43AF-8EF3-B85BA9584553}" destId="{B8E2F433-8569-47EA-AC80-7BFDF0BA9603}" srcOrd="0" destOrd="0" presId="urn:microsoft.com/office/officeart/2005/8/layout/hierarchy3"/>
    <dgm:cxn modelId="{715C4E81-31C3-44D0-9B8B-D3566ED1157D}" type="presOf" srcId="{89AC9E54-5D8A-4DC6-88A9-E04E3902C257}" destId="{F9BB14AA-E343-4857-9380-7F2AAD0BA8BA}" srcOrd="0" destOrd="0" presId="urn:microsoft.com/office/officeart/2005/8/layout/hierarchy3"/>
    <dgm:cxn modelId="{BE038CE2-FFCE-4C45-AC69-3C5D33E25EF3}" type="presOf" srcId="{CA983512-8FCC-4907-8197-36C647B4286A}" destId="{1C70B66F-643B-4A3B-B0C5-A39F6E2BF543}" srcOrd="0" destOrd="0" presId="urn:microsoft.com/office/officeart/2005/8/layout/hierarchy3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0F76E094-BD9C-47B6-854F-45975B0B9D21}" type="presOf" srcId="{F6E83424-0709-467B-9486-F260B2793C42}" destId="{E59D4505-0DE9-482A-BD14-85AE4EFD0394}" srcOrd="1" destOrd="0" presId="urn:microsoft.com/office/officeart/2005/8/layout/hierarchy3"/>
    <dgm:cxn modelId="{FFD1D4EA-B588-47EB-BD60-45A5866FEA4B}" type="presOf" srcId="{B4DCDB21-99D7-4B80-BF22-8DCD29758BED}" destId="{35E31B76-A478-4C86-A3D7-AB8DEBA40DAA}" srcOrd="0" destOrd="0" presId="urn:microsoft.com/office/officeart/2005/8/layout/hierarchy3"/>
    <dgm:cxn modelId="{185E3543-F8D2-478B-A02B-C46AEE6BF4BF}" srcId="{F6E83424-0709-467B-9486-F260B2793C42}" destId="{D5FE09C4-7231-4F33-A232-B40D344E8AD2}" srcOrd="2" destOrd="0" parTransId="{2DA797F5-ED66-455B-A71F-AF55341B9784}" sibTransId="{DCDA660A-06DF-4D83-9521-8A0E08D136D6}"/>
    <dgm:cxn modelId="{5EA80C3F-55EA-4692-A49D-12D708B31C4B}" type="presOf" srcId="{F6E83424-0709-467B-9486-F260B2793C42}" destId="{5C1F5461-D047-409B-8419-3E5D4D7C8844}" srcOrd="0" destOrd="0" presId="urn:microsoft.com/office/officeart/2005/8/layout/hierarchy3"/>
    <dgm:cxn modelId="{704C4311-462A-4E0A-9A2B-52D7289FF92C}" srcId="{F6E83424-0709-467B-9486-F260B2793C42}" destId="{89AC9E54-5D8A-4DC6-88A9-E04E3902C257}" srcOrd="1" destOrd="0" parTransId="{63698C8F-A783-43AF-8EF3-B85BA9584553}" sibTransId="{291E6A84-B6D0-447E-B728-596BEA40D47C}"/>
    <dgm:cxn modelId="{4CC6BE68-E5B0-4CEE-8443-CD08FFCE6ABD}" srcId="{F6E83424-0709-467B-9486-F260B2793C42}" destId="{CA983512-8FCC-4907-8197-36C647B4286A}" srcOrd="0" destOrd="0" parTransId="{B4DCDB21-99D7-4B80-BF22-8DCD29758BED}" sibTransId="{C68F80A1-C643-43CA-BA3E-CAD121C311B1}"/>
    <dgm:cxn modelId="{D8ABD974-A3F0-49D1-962A-E54EC3C2B685}" type="presOf" srcId="{2DA797F5-ED66-455B-A71F-AF55341B9784}" destId="{3442A14E-ED3B-46FF-8998-D27741EA19F0}" srcOrd="0" destOrd="0" presId="urn:microsoft.com/office/officeart/2005/8/layout/hierarchy3"/>
    <dgm:cxn modelId="{0354E8F3-403F-4EF0-9725-DD24365BC8F0}" type="presParOf" srcId="{AA7FC03F-0ECF-41E2-A808-B7B4EB5D312F}" destId="{8392D09D-0E9E-48CA-AFEB-558771670A0B}" srcOrd="0" destOrd="0" presId="urn:microsoft.com/office/officeart/2005/8/layout/hierarchy3"/>
    <dgm:cxn modelId="{15F5DAC1-D4A8-44E6-B79E-A9E12A19CCB7}" type="presParOf" srcId="{8392D09D-0E9E-48CA-AFEB-558771670A0B}" destId="{5849DA4C-48E5-4033-B5DA-BCC22DE99389}" srcOrd="0" destOrd="0" presId="urn:microsoft.com/office/officeart/2005/8/layout/hierarchy3"/>
    <dgm:cxn modelId="{A1FD324D-964D-4499-B2FC-4E44A47D1964}" type="presParOf" srcId="{5849DA4C-48E5-4033-B5DA-BCC22DE99389}" destId="{5C1F5461-D047-409B-8419-3E5D4D7C8844}" srcOrd="0" destOrd="0" presId="urn:microsoft.com/office/officeart/2005/8/layout/hierarchy3"/>
    <dgm:cxn modelId="{CB66B25F-51F6-44BD-94FF-0A97126613C8}" type="presParOf" srcId="{5849DA4C-48E5-4033-B5DA-BCC22DE99389}" destId="{E59D4505-0DE9-482A-BD14-85AE4EFD0394}" srcOrd="1" destOrd="0" presId="urn:microsoft.com/office/officeart/2005/8/layout/hierarchy3"/>
    <dgm:cxn modelId="{F5A7B993-0782-447F-9C67-7C1C0F3E237F}" type="presParOf" srcId="{8392D09D-0E9E-48CA-AFEB-558771670A0B}" destId="{80687C81-3BDF-432F-9941-854DC32860DF}" srcOrd="1" destOrd="0" presId="urn:microsoft.com/office/officeart/2005/8/layout/hierarchy3"/>
    <dgm:cxn modelId="{8207EB4E-528E-4F1C-9FFB-30EFF8475822}" type="presParOf" srcId="{80687C81-3BDF-432F-9941-854DC32860DF}" destId="{35E31B76-A478-4C86-A3D7-AB8DEBA40DAA}" srcOrd="0" destOrd="0" presId="urn:microsoft.com/office/officeart/2005/8/layout/hierarchy3"/>
    <dgm:cxn modelId="{32C71410-C2DC-454A-B152-193855B3A95F}" type="presParOf" srcId="{80687C81-3BDF-432F-9941-854DC32860DF}" destId="{1C70B66F-643B-4A3B-B0C5-A39F6E2BF543}" srcOrd="1" destOrd="0" presId="urn:microsoft.com/office/officeart/2005/8/layout/hierarchy3"/>
    <dgm:cxn modelId="{DB932B62-5463-4905-9456-8ABF37863D76}" type="presParOf" srcId="{80687C81-3BDF-432F-9941-854DC32860DF}" destId="{B8E2F433-8569-47EA-AC80-7BFDF0BA9603}" srcOrd="2" destOrd="0" presId="urn:microsoft.com/office/officeart/2005/8/layout/hierarchy3"/>
    <dgm:cxn modelId="{C36DA08D-7534-4218-A910-A78A75901793}" type="presParOf" srcId="{80687C81-3BDF-432F-9941-854DC32860DF}" destId="{F9BB14AA-E343-4857-9380-7F2AAD0BA8BA}" srcOrd="3" destOrd="0" presId="urn:microsoft.com/office/officeart/2005/8/layout/hierarchy3"/>
    <dgm:cxn modelId="{DFD171A0-86AE-45C3-84D6-642C4C0131C9}" type="presParOf" srcId="{80687C81-3BDF-432F-9941-854DC32860DF}" destId="{3442A14E-ED3B-46FF-8998-D27741EA19F0}" srcOrd="4" destOrd="0" presId="urn:microsoft.com/office/officeart/2005/8/layout/hierarchy3"/>
    <dgm:cxn modelId="{8E2A4AE5-B9EB-408E-BD63-719CC02D8121}" type="presParOf" srcId="{80687C81-3BDF-432F-9941-854DC32860DF}" destId="{6AA8E729-55B3-482D-B0C9-EA5E8A38CE1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2" qsCatId="3D" csTypeId="urn:microsoft.com/office/officeart/2005/8/colors/accent6_1" csCatId="accent6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bg-BG" sz="1800" b="1" i="0" u="none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1800" b="1" i="0" u="none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1800" b="1" i="0" u="none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10ii </a:t>
          </a:r>
          <a:r>
            <a:rPr lang="bg-BG" sz="1800" b="1" i="0" u="none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1" dirty="0" smtClean="0">
              <a:solidFill>
                <a:schemeClr val="accent5">
                  <a:lumMod val="50000"/>
                </a:schemeClr>
              </a:solidFill>
            </a:rPr>
            <a:t>Подобряване на </a:t>
          </a:r>
          <a:r>
            <a:rPr lang="bg-BG" sz="1800" b="1" u="sng" dirty="0" smtClean="0">
              <a:solidFill>
                <a:schemeClr val="accent5">
                  <a:lumMod val="50000"/>
                </a:schemeClr>
              </a:solidFill>
            </a:rPr>
            <a:t>качеството</a:t>
          </a:r>
          <a:r>
            <a:rPr lang="bg-BG" sz="1800" b="1" dirty="0" smtClean="0">
              <a:solidFill>
                <a:schemeClr val="accent5">
                  <a:lumMod val="50000"/>
                </a:schemeClr>
              </a:solidFill>
            </a:rPr>
            <a:t> и ефикасността на и </a:t>
          </a:r>
          <a:r>
            <a:rPr lang="bg-BG" sz="1800" b="1" u="sng" dirty="0" smtClean="0">
              <a:solidFill>
                <a:schemeClr val="accent5">
                  <a:lumMod val="50000"/>
                </a:schemeClr>
              </a:solidFill>
            </a:rPr>
            <a:t>достъпа до висше </a:t>
          </a:r>
          <a:r>
            <a:rPr lang="bg-BG" sz="1800" b="1" dirty="0" smtClean="0">
              <a:solidFill>
                <a:schemeClr val="accent5">
                  <a:lumMod val="50000"/>
                </a:schemeClr>
              </a:solidFill>
            </a:rPr>
            <a:t>и равностойното на него образование с цел увеличаване на участието и </a:t>
          </a:r>
          <a:r>
            <a:rPr lang="bg-BG" sz="1800" b="1" u="sng" dirty="0" smtClean="0">
              <a:solidFill>
                <a:schemeClr val="accent5">
                  <a:lumMod val="50000"/>
                </a:schemeClr>
              </a:solidFill>
            </a:rPr>
            <a:t>подобряване на равнищата на образование</a:t>
          </a:r>
          <a:r>
            <a:rPr lang="bg-BG" sz="1800" b="1" dirty="0" smtClean="0">
              <a:solidFill>
                <a:schemeClr val="accent5">
                  <a:lumMod val="50000"/>
                </a:schemeClr>
              </a:solidFill>
            </a:rPr>
            <a:t>, по-специално за групите в </a:t>
          </a:r>
          <a:r>
            <a:rPr lang="bg-BG" sz="1800" b="1" u="sng" dirty="0" smtClean="0">
              <a:solidFill>
                <a:schemeClr val="accent5">
                  <a:lumMod val="50000"/>
                </a:schemeClr>
              </a:solidFill>
            </a:rPr>
            <a:t>неравностойно положение</a:t>
          </a:r>
          <a:endParaRPr lang="bg-BG" sz="1800" b="1" u="sng" dirty="0">
            <a:solidFill>
              <a:schemeClr val="accent5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 custT="1"/>
      <dgm:spPr>
        <a:solidFill>
          <a:schemeClr val="accent4">
            <a:lumMod val="20000"/>
            <a:lumOff val="80000"/>
            <a:alpha val="89804"/>
          </a:schemeClr>
        </a:solidFill>
      </dgm:spPr>
      <dgm:t>
        <a:bodyPr/>
        <a:lstStyle/>
        <a:p>
          <a:pPr algn="just" rtl="0"/>
          <a:r>
            <a:rPr lang="bg-BG" sz="2000" b="1" u="sng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0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dirty="0" smtClean="0">
              <a:solidFill>
                <a:srgbClr val="003399"/>
              </a:solidFill>
            </a:rPr>
            <a:t>Въвеждане на </a:t>
          </a:r>
          <a:r>
            <a:rPr lang="bg-BG" sz="2000" b="1" u="sng" dirty="0" smtClean="0">
              <a:solidFill>
                <a:srgbClr val="003399"/>
              </a:solidFill>
            </a:rPr>
            <a:t>система за проследяване броя на завършили висше образование</a:t>
          </a:r>
          <a:r>
            <a:rPr lang="bg-BG" sz="2000" b="1" dirty="0" smtClean="0">
              <a:solidFill>
                <a:srgbClr val="003399"/>
              </a:solidFill>
            </a:rPr>
            <a:t>, които не са включени в следващи програми за обучение и </a:t>
          </a:r>
          <a:r>
            <a:rPr lang="bg-BG" sz="2000" b="1" u="sng" dirty="0" smtClean="0">
              <a:solidFill>
                <a:srgbClr val="003399"/>
              </a:solidFill>
            </a:rPr>
            <a:t>са започнали работа през първата година след завършването</a:t>
          </a:r>
          <a:endParaRPr lang="bg-BG" sz="2000" b="1" u="sng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 rtl="0"/>
          <a:r>
            <a:rPr lang="bg-BG" sz="2000" b="1" u="sng" dirty="0" smtClean="0">
              <a:solidFill>
                <a:srgbClr val="003399"/>
              </a:solidFill>
              <a:effectLst/>
            </a:rPr>
            <a:t>Специфична цел </a:t>
          </a:r>
          <a:r>
            <a:rPr lang="en-US" sz="2000" b="1" u="sng" dirty="0" smtClean="0">
              <a:solidFill>
                <a:srgbClr val="003399"/>
              </a:solidFill>
              <a:effectLst/>
            </a:rPr>
            <a:t>2</a:t>
          </a:r>
          <a:r>
            <a:rPr lang="bg-BG" sz="2000" b="1" u="sng" dirty="0" smtClean="0">
              <a:solidFill>
                <a:srgbClr val="003399"/>
              </a:solidFill>
              <a:effectLst/>
            </a:rPr>
            <a:t>:</a:t>
          </a:r>
          <a:r>
            <a:rPr lang="bg-BG" sz="20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u="none" dirty="0" smtClean="0">
              <a:solidFill>
                <a:srgbClr val="003399"/>
              </a:solidFill>
            </a:rPr>
            <a:t>Въвеждане на </a:t>
          </a:r>
          <a:r>
            <a:rPr lang="bg-BG" sz="2000" b="1" u="sng" dirty="0" smtClean="0">
              <a:solidFill>
                <a:srgbClr val="003399"/>
              </a:solidFill>
            </a:rPr>
            <a:t>системи за управление </a:t>
          </a:r>
          <a:r>
            <a:rPr lang="bg-BG" sz="2000" b="1" u="none" dirty="0" smtClean="0">
              <a:solidFill>
                <a:srgbClr val="003399"/>
              </a:solidFill>
            </a:rPr>
            <a:t>и </a:t>
          </a:r>
          <a:r>
            <a:rPr lang="bg-BG" sz="2000" b="1" u="sng" dirty="0" smtClean="0">
              <a:solidFill>
                <a:srgbClr val="003399"/>
              </a:solidFill>
            </a:rPr>
            <a:t>финансиране на висшите училища, съобразно постигнатите резултати</a:t>
          </a:r>
          <a:endParaRPr lang="bg-BG" sz="2000" b="1" u="sng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 rtl="0"/>
          <a:r>
            <a:rPr lang="bg-BG" sz="2000" b="1" u="sng" dirty="0" smtClean="0">
              <a:solidFill>
                <a:srgbClr val="003399"/>
              </a:solidFill>
              <a:effectLst/>
            </a:rPr>
            <a:t>Специфична цел 3:</a:t>
          </a:r>
          <a:r>
            <a:rPr lang="bg-BG" sz="20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dirty="0" smtClean="0">
              <a:solidFill>
                <a:srgbClr val="003399"/>
              </a:solidFill>
            </a:rPr>
            <a:t>Увеличаване на броя на завършилите висше образование между 30-34 годишните </a:t>
          </a:r>
          <a:endParaRPr lang="bg-BG" sz="2000" b="1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D5FE09C4-7231-4F33-A232-B40D344E8AD2}">
      <dgm:prSet custT="1"/>
      <dgm:spPr>
        <a:solidFill>
          <a:schemeClr val="accent4">
            <a:lumMod val="20000"/>
            <a:lumOff val="80000"/>
            <a:alpha val="90000"/>
          </a:schemeClr>
        </a:solidFill>
      </dgm:spPr>
      <dgm:t>
        <a:bodyPr/>
        <a:lstStyle/>
        <a:p>
          <a:pPr algn="just" rtl="0"/>
          <a:r>
            <a:rPr lang="bg-BG" sz="2000" b="1" u="sng" dirty="0" smtClean="0">
              <a:solidFill>
                <a:srgbClr val="003399"/>
              </a:solidFill>
              <a:effectLst/>
            </a:rPr>
            <a:t>Специфична цел </a:t>
          </a:r>
          <a:r>
            <a:rPr lang="en-US" sz="2000" b="1" u="sng" dirty="0" smtClean="0">
              <a:solidFill>
                <a:srgbClr val="003399"/>
              </a:solidFill>
              <a:effectLst/>
            </a:rPr>
            <a:t>4</a:t>
          </a:r>
          <a:r>
            <a:rPr lang="bg-BG" sz="2000" b="1" u="sng" dirty="0" smtClean="0">
              <a:solidFill>
                <a:srgbClr val="003399"/>
              </a:solidFill>
              <a:effectLst/>
            </a:rPr>
            <a:t>:</a:t>
          </a:r>
          <a:r>
            <a:rPr lang="bg-BG" sz="20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u="sng" dirty="0" smtClean="0">
              <a:solidFill>
                <a:srgbClr val="003399"/>
              </a:solidFill>
            </a:rPr>
            <a:t>Повишаване на квалификацията на заетите в сферата на научните изследвания </a:t>
          </a:r>
          <a:r>
            <a:rPr lang="bg-BG" sz="2000" b="1" u="none" dirty="0" smtClean="0">
              <a:solidFill>
                <a:srgbClr val="003399"/>
              </a:solidFill>
            </a:rPr>
            <a:t>и развойната дейност </a:t>
          </a:r>
          <a:endParaRPr lang="bg-BG" sz="2000" b="1" u="none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A797F5-ED66-455B-A71F-AF55341B9784}" type="parTrans" cxnId="{185E3543-F8D2-478B-A02B-C46AEE6BF4BF}">
      <dgm:prSet/>
      <dgm:spPr/>
      <dgm:t>
        <a:bodyPr/>
        <a:lstStyle/>
        <a:p>
          <a:endParaRPr lang="bg-BG"/>
        </a:p>
      </dgm:t>
    </dgm:pt>
    <dgm:pt modelId="{DCDA660A-06DF-4D83-9521-8A0E08D136D6}" type="sibTrans" cxnId="{185E3543-F8D2-478B-A02B-C46AEE6BF4BF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643709" custScaleY="109218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4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4" custScaleX="642976" custScaleY="13516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4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4" custScaleX="639204" custLinFactNeighborX="2" custLinFactNeighborY="329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4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4" custScaleX="636661" custLinFactNeighborX="99" custLinFactNeighborY="-383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442A14E-ED3B-46FF-8998-D27741EA19F0}" type="pres">
      <dgm:prSet presAssocID="{2DA797F5-ED66-455B-A71F-AF55341B9784}" presName="Name13" presStyleLbl="parChTrans1D2" presStyleIdx="3" presStyleCnt="4"/>
      <dgm:spPr/>
      <dgm:t>
        <a:bodyPr/>
        <a:lstStyle/>
        <a:p>
          <a:endParaRPr lang="bg-BG"/>
        </a:p>
      </dgm:t>
    </dgm:pt>
    <dgm:pt modelId="{6AA8E729-55B3-482D-B0C9-EA5E8A38CE12}" type="pres">
      <dgm:prSet presAssocID="{D5FE09C4-7231-4F33-A232-B40D344E8AD2}" presName="childText" presStyleLbl="bgAcc1" presStyleIdx="3" presStyleCnt="4" custScaleX="642266" custLinFactNeighborX="2540" custLinFactNeighborY="35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EFBF6EFC-FF35-4395-A653-89994241ADCC}" type="presOf" srcId="{63698C8F-A783-43AF-8EF3-B85BA9584553}" destId="{B8E2F433-8569-47EA-AC80-7BFDF0BA9603}" srcOrd="0" destOrd="0" presId="urn:microsoft.com/office/officeart/2005/8/layout/hierarchy3"/>
    <dgm:cxn modelId="{7DC1795C-AE6C-4CDB-8577-BDC6FB781029}" type="presOf" srcId="{78A526C8-7D11-4877-A58A-282B99A9FF4F}" destId="{0657E57B-B4C5-4AD0-947A-8F542409B5EF}" srcOrd="0" destOrd="0" presId="urn:microsoft.com/office/officeart/2005/8/layout/hierarchy3"/>
    <dgm:cxn modelId="{82AD764E-8003-4C3F-A157-42B6C561BE21}" type="presOf" srcId="{2DA797F5-ED66-455B-A71F-AF55341B9784}" destId="{3442A14E-ED3B-46FF-8998-D27741EA19F0}" srcOrd="0" destOrd="0" presId="urn:microsoft.com/office/officeart/2005/8/layout/hierarchy3"/>
    <dgm:cxn modelId="{7A3547BA-8A7F-446F-9181-B62C0D1A9D64}" type="presOf" srcId="{F6E83424-0709-467B-9486-F260B2793C42}" destId="{5C1F5461-D047-409B-8419-3E5D4D7C8844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185E3543-F8D2-478B-A02B-C46AEE6BF4BF}" srcId="{F6E83424-0709-467B-9486-F260B2793C42}" destId="{D5FE09C4-7231-4F33-A232-B40D344E8AD2}" srcOrd="3" destOrd="0" parTransId="{2DA797F5-ED66-455B-A71F-AF55341B9784}" sibTransId="{DCDA660A-06DF-4D83-9521-8A0E08D136D6}"/>
    <dgm:cxn modelId="{ED053540-F1CE-4B8E-83EC-9342D7A2E014}" type="presOf" srcId="{89AC9E54-5D8A-4DC6-88A9-E04E3902C257}" destId="{F9BB14AA-E343-4857-9380-7F2AAD0BA8BA}" srcOrd="0" destOrd="0" presId="urn:microsoft.com/office/officeart/2005/8/layout/hierarchy3"/>
    <dgm:cxn modelId="{17828D89-6768-4A38-A438-94615C159BA3}" type="presOf" srcId="{DB41B05B-987C-4B71-A14D-D09F89BCA6A0}" destId="{AA7FC03F-0ECF-41E2-A808-B7B4EB5D312F}" srcOrd="0" destOrd="0" presId="urn:microsoft.com/office/officeart/2005/8/layout/hierarchy3"/>
    <dgm:cxn modelId="{10977019-1386-4983-997B-6D766119DD08}" type="presOf" srcId="{F6E83424-0709-467B-9486-F260B2793C42}" destId="{E59D4505-0DE9-482A-BD14-85AE4EFD0394}" srcOrd="1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8C18BF8D-085A-4368-8A21-006E8752144C}" type="presOf" srcId="{D5FE09C4-7231-4F33-A232-B40D344E8AD2}" destId="{6AA8E729-55B3-482D-B0C9-EA5E8A38CE12}" srcOrd="0" destOrd="0" presId="urn:microsoft.com/office/officeart/2005/8/layout/hierarchy3"/>
    <dgm:cxn modelId="{949D3E72-8DE1-4F73-ACFF-0CC751946EA3}" type="presOf" srcId="{EAEB0CDB-FB23-4296-8924-B1744422EED8}" destId="{F74EB7AE-F0F2-4B6A-9F0D-E9E1E79F66BC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D56449F1-E9BB-454F-A395-4E6288070D2A}" type="presOf" srcId="{CA983512-8FCC-4907-8197-36C647B4286A}" destId="{1C70B66F-643B-4A3B-B0C5-A39F6E2BF543}" srcOrd="0" destOrd="0" presId="urn:microsoft.com/office/officeart/2005/8/layout/hierarchy3"/>
    <dgm:cxn modelId="{5FCB7B96-FA3A-4509-B1E5-D2B91B743AE8}" type="presOf" srcId="{B4DCDB21-99D7-4B80-BF22-8DCD29758BED}" destId="{35E31B76-A478-4C86-A3D7-AB8DEBA40DAA}" srcOrd="0" destOrd="0" presId="urn:microsoft.com/office/officeart/2005/8/layout/hierarchy3"/>
    <dgm:cxn modelId="{ED617965-F20F-466F-B6C4-CD844F10CA1A}" type="presParOf" srcId="{AA7FC03F-0ECF-41E2-A808-B7B4EB5D312F}" destId="{8392D09D-0E9E-48CA-AFEB-558771670A0B}" srcOrd="0" destOrd="0" presId="urn:microsoft.com/office/officeart/2005/8/layout/hierarchy3"/>
    <dgm:cxn modelId="{AF04FDA7-D6CD-47D9-A944-14CAB8C0CFD3}" type="presParOf" srcId="{8392D09D-0E9E-48CA-AFEB-558771670A0B}" destId="{5849DA4C-48E5-4033-B5DA-BCC22DE99389}" srcOrd="0" destOrd="0" presId="urn:microsoft.com/office/officeart/2005/8/layout/hierarchy3"/>
    <dgm:cxn modelId="{AE366F2E-83B8-476A-9FC4-6C1A395A1470}" type="presParOf" srcId="{5849DA4C-48E5-4033-B5DA-BCC22DE99389}" destId="{5C1F5461-D047-409B-8419-3E5D4D7C8844}" srcOrd="0" destOrd="0" presId="urn:microsoft.com/office/officeart/2005/8/layout/hierarchy3"/>
    <dgm:cxn modelId="{23D5D9AA-BCD5-43C4-9EC4-DF667266FCE8}" type="presParOf" srcId="{5849DA4C-48E5-4033-B5DA-BCC22DE99389}" destId="{E59D4505-0DE9-482A-BD14-85AE4EFD0394}" srcOrd="1" destOrd="0" presId="urn:microsoft.com/office/officeart/2005/8/layout/hierarchy3"/>
    <dgm:cxn modelId="{3A516A55-B941-40AF-BD93-5772B383D105}" type="presParOf" srcId="{8392D09D-0E9E-48CA-AFEB-558771670A0B}" destId="{80687C81-3BDF-432F-9941-854DC32860DF}" srcOrd="1" destOrd="0" presId="urn:microsoft.com/office/officeart/2005/8/layout/hierarchy3"/>
    <dgm:cxn modelId="{BB2AB110-4156-411C-813F-29017C88A51C}" type="presParOf" srcId="{80687C81-3BDF-432F-9941-854DC32860DF}" destId="{F74EB7AE-F0F2-4B6A-9F0D-E9E1E79F66BC}" srcOrd="0" destOrd="0" presId="urn:microsoft.com/office/officeart/2005/8/layout/hierarchy3"/>
    <dgm:cxn modelId="{64485EF7-9387-4934-B71E-4A22EC79F897}" type="presParOf" srcId="{80687C81-3BDF-432F-9941-854DC32860DF}" destId="{0657E57B-B4C5-4AD0-947A-8F542409B5EF}" srcOrd="1" destOrd="0" presId="urn:microsoft.com/office/officeart/2005/8/layout/hierarchy3"/>
    <dgm:cxn modelId="{901847D8-550A-4991-B9C2-F324F0A5AAAA}" type="presParOf" srcId="{80687C81-3BDF-432F-9941-854DC32860DF}" destId="{35E31B76-A478-4C86-A3D7-AB8DEBA40DAA}" srcOrd="2" destOrd="0" presId="urn:microsoft.com/office/officeart/2005/8/layout/hierarchy3"/>
    <dgm:cxn modelId="{0AD621E3-4CD2-4CAE-A14B-CC30ACB41987}" type="presParOf" srcId="{80687C81-3BDF-432F-9941-854DC32860DF}" destId="{1C70B66F-643B-4A3B-B0C5-A39F6E2BF543}" srcOrd="3" destOrd="0" presId="urn:microsoft.com/office/officeart/2005/8/layout/hierarchy3"/>
    <dgm:cxn modelId="{ADE32ECD-4CA4-4877-8FE4-49414637535A}" type="presParOf" srcId="{80687C81-3BDF-432F-9941-854DC32860DF}" destId="{B8E2F433-8569-47EA-AC80-7BFDF0BA9603}" srcOrd="4" destOrd="0" presId="urn:microsoft.com/office/officeart/2005/8/layout/hierarchy3"/>
    <dgm:cxn modelId="{1E902979-96A5-41C7-90AB-F78AB0DD493E}" type="presParOf" srcId="{80687C81-3BDF-432F-9941-854DC32860DF}" destId="{F9BB14AA-E343-4857-9380-7F2AAD0BA8BA}" srcOrd="5" destOrd="0" presId="urn:microsoft.com/office/officeart/2005/8/layout/hierarchy3"/>
    <dgm:cxn modelId="{55CDF2C0-9689-40EA-AE67-690B55FD2700}" type="presParOf" srcId="{80687C81-3BDF-432F-9941-854DC32860DF}" destId="{3442A14E-ED3B-46FF-8998-D27741EA19F0}" srcOrd="6" destOrd="0" presId="urn:microsoft.com/office/officeart/2005/8/layout/hierarchy3"/>
    <dgm:cxn modelId="{B12922DC-B80F-486A-B754-831AACDBEC02}" type="presParOf" srcId="{80687C81-3BDF-432F-9941-854DC32860DF}" destId="{6AA8E729-55B3-482D-B0C9-EA5E8A38CE12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F6E83424-0709-467B-9486-F260B2793C42}">
      <dgm:prSet/>
      <dgm:spPr>
        <a:solidFill>
          <a:srgbClr val="E5F5D5"/>
        </a:solidFill>
      </dgm:spPr>
      <dgm:t>
        <a:bodyPr/>
        <a:lstStyle/>
        <a:p>
          <a:pPr rtl="0"/>
          <a:r>
            <a:rPr lang="bg-BG" b="1" i="0" u="none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III</a:t>
          </a:r>
          <a:r>
            <a:rPr lang="bg-BG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b="1" dirty="0" smtClean="0">
              <a:solidFill>
                <a:srgbClr val="003399"/>
              </a:solidFill>
            </a:rPr>
            <a:t>Подобряване на равния достъп до възможностите за учене през целия живот за всички възрастови групи чрез</a:t>
          </a:r>
          <a:r>
            <a:rPr lang="bg-BG" b="1" dirty="0" smtClean="0">
              <a:solidFill>
                <a:srgbClr val="FF0000"/>
              </a:solidFill>
            </a:rPr>
            <a:t> формално, неформално и самостоятелно учене</a:t>
          </a:r>
          <a:r>
            <a:rPr lang="bg-BG" b="1" dirty="0" smtClean="0">
              <a:solidFill>
                <a:srgbClr val="003399"/>
              </a:solidFill>
            </a:rPr>
            <a:t>, осъвременяване на познанията, уменията и компетенциите на работната ръка, както и насърчаване на </a:t>
          </a:r>
          <a:r>
            <a:rPr lang="bg-BG" b="1" dirty="0" smtClean="0">
              <a:solidFill>
                <a:srgbClr val="FF0000"/>
              </a:solidFill>
            </a:rPr>
            <a:t>гъвкави пътеки на учене</a:t>
          </a:r>
          <a:r>
            <a:rPr lang="bg-BG" b="1" dirty="0" smtClean="0">
              <a:solidFill>
                <a:srgbClr val="003399"/>
              </a:solidFill>
            </a:rPr>
            <a:t>, включително чрез професионална ориентация и </a:t>
          </a:r>
          <a:r>
            <a:rPr lang="bg-BG" b="1" dirty="0" smtClean="0">
              <a:solidFill>
                <a:srgbClr val="FF0000"/>
              </a:solidFill>
            </a:rPr>
            <a:t>валидиране</a:t>
          </a:r>
          <a:r>
            <a:rPr lang="bg-BG" b="1" dirty="0" smtClean="0">
              <a:solidFill>
                <a:srgbClr val="003399"/>
              </a:solidFill>
            </a:rPr>
            <a:t> на придобитите знания, умения и компетентности</a:t>
          </a:r>
          <a:endParaRPr lang="bg-BG" b="1" i="0" u="none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E5F5D5">
            <a:alpha val="89804"/>
          </a:srgb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4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noProof="0" dirty="0" smtClean="0">
              <a:solidFill>
                <a:srgbClr val="003399"/>
              </a:solidFill>
            </a:rPr>
            <a:t>Развитие на капацитета и повишаване на квалификацията на заетите в областта на образованието</a:t>
          </a:r>
          <a:endParaRPr lang="bg-BG" sz="2400" b="1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rgbClr val="E5F5D5">
            <a:alpha val="90000"/>
          </a:srgb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bg-BG" sz="24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dirty="0" smtClean="0">
              <a:solidFill>
                <a:srgbClr val="003399"/>
              </a:solidFill>
            </a:rPr>
            <a:t>Повишаване на участието в продължаващо обучение и надграждане на знания, умения и компетентности на обхванатите от дейности по ОП</a:t>
          </a:r>
          <a:endParaRPr lang="bg-BG" sz="2400" b="1" u="none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626496" custScaleY="224981" custLinFactNeighborX="-77195" custLinFactNeighborY="4650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0" presStyleCnt="2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0" presStyleCnt="2" custScaleX="639461" custScaleY="113779" custLinFactNeighborX="8862" custLinFactNeighborY="521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1" presStyleCnt="2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1" presStyleCnt="2" custScaleX="637434" custScaleY="150281" custLinFactNeighborX="5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5174BE4-CFA8-4179-B46F-33F9B7D1704C}" type="presOf" srcId="{89AC9E54-5D8A-4DC6-88A9-E04E3902C257}" destId="{F9BB14AA-E343-4857-9380-7F2AAD0BA8BA}" srcOrd="0" destOrd="0" presId="urn:microsoft.com/office/officeart/2005/8/layout/hierarchy3"/>
    <dgm:cxn modelId="{90608189-82C1-4F87-B8E6-06461BF148DB}" type="presOf" srcId="{F6E83424-0709-467B-9486-F260B2793C42}" destId="{E59D4505-0DE9-482A-BD14-85AE4EFD0394}" srcOrd="1" destOrd="0" presId="urn:microsoft.com/office/officeart/2005/8/layout/hierarchy3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B3520CC8-348B-4E3C-A47D-B7D4202B989C}" type="presOf" srcId="{B4DCDB21-99D7-4B80-BF22-8DCD29758BED}" destId="{35E31B76-A478-4C86-A3D7-AB8DEBA40DAA}" srcOrd="0" destOrd="0" presId="urn:microsoft.com/office/officeart/2005/8/layout/hierarchy3"/>
    <dgm:cxn modelId="{E9D64F45-3FC5-4145-9CF5-CD338E4E5B0A}" type="presOf" srcId="{DB41B05B-987C-4B71-A14D-D09F89BCA6A0}" destId="{AA7FC03F-0ECF-41E2-A808-B7B4EB5D312F}" srcOrd="0" destOrd="0" presId="urn:microsoft.com/office/officeart/2005/8/layout/hierarchy3"/>
    <dgm:cxn modelId="{704C4311-462A-4E0A-9A2B-52D7289FF92C}" srcId="{F6E83424-0709-467B-9486-F260B2793C42}" destId="{89AC9E54-5D8A-4DC6-88A9-E04E3902C257}" srcOrd="1" destOrd="0" parTransId="{63698C8F-A783-43AF-8EF3-B85BA9584553}" sibTransId="{291E6A84-B6D0-447E-B728-596BEA40D47C}"/>
    <dgm:cxn modelId="{B5721C54-491E-4C95-B7EB-70C847A97F2C}" type="presOf" srcId="{F6E83424-0709-467B-9486-F260B2793C42}" destId="{5C1F5461-D047-409B-8419-3E5D4D7C8844}" srcOrd="0" destOrd="0" presId="urn:microsoft.com/office/officeart/2005/8/layout/hierarchy3"/>
    <dgm:cxn modelId="{B6882DD6-3253-40F8-831F-57876A7C8E5C}" type="presOf" srcId="{CA983512-8FCC-4907-8197-36C647B4286A}" destId="{1C70B66F-643B-4A3B-B0C5-A39F6E2BF543}" srcOrd="0" destOrd="0" presId="urn:microsoft.com/office/officeart/2005/8/layout/hierarchy3"/>
    <dgm:cxn modelId="{4CC6BE68-E5B0-4CEE-8443-CD08FFCE6ABD}" srcId="{F6E83424-0709-467B-9486-F260B2793C42}" destId="{CA983512-8FCC-4907-8197-36C647B4286A}" srcOrd="0" destOrd="0" parTransId="{B4DCDB21-99D7-4B80-BF22-8DCD29758BED}" sibTransId="{C68F80A1-C643-43CA-BA3E-CAD121C311B1}"/>
    <dgm:cxn modelId="{802267E6-A77F-4227-A774-566C40721809}" type="presOf" srcId="{63698C8F-A783-43AF-8EF3-B85BA9584553}" destId="{B8E2F433-8569-47EA-AC80-7BFDF0BA9603}" srcOrd="0" destOrd="0" presId="urn:microsoft.com/office/officeart/2005/8/layout/hierarchy3"/>
    <dgm:cxn modelId="{3B49763E-A96D-4DA2-B789-D4AFD8D12F49}" type="presParOf" srcId="{AA7FC03F-0ECF-41E2-A808-B7B4EB5D312F}" destId="{8392D09D-0E9E-48CA-AFEB-558771670A0B}" srcOrd="0" destOrd="0" presId="urn:microsoft.com/office/officeart/2005/8/layout/hierarchy3"/>
    <dgm:cxn modelId="{CE63A8BC-40F5-494F-BC58-EA01A46BF3A3}" type="presParOf" srcId="{8392D09D-0E9E-48CA-AFEB-558771670A0B}" destId="{5849DA4C-48E5-4033-B5DA-BCC22DE99389}" srcOrd="0" destOrd="0" presId="urn:microsoft.com/office/officeart/2005/8/layout/hierarchy3"/>
    <dgm:cxn modelId="{859A6883-452F-41DE-854E-089D64EA7060}" type="presParOf" srcId="{5849DA4C-48E5-4033-B5DA-BCC22DE99389}" destId="{5C1F5461-D047-409B-8419-3E5D4D7C8844}" srcOrd="0" destOrd="0" presId="urn:microsoft.com/office/officeart/2005/8/layout/hierarchy3"/>
    <dgm:cxn modelId="{7665C63A-1382-4F7D-8D42-CEEB98F8CFAB}" type="presParOf" srcId="{5849DA4C-48E5-4033-B5DA-BCC22DE99389}" destId="{E59D4505-0DE9-482A-BD14-85AE4EFD0394}" srcOrd="1" destOrd="0" presId="urn:microsoft.com/office/officeart/2005/8/layout/hierarchy3"/>
    <dgm:cxn modelId="{B61AFD7F-A336-4C94-A928-6EE514CD8B65}" type="presParOf" srcId="{8392D09D-0E9E-48CA-AFEB-558771670A0B}" destId="{80687C81-3BDF-432F-9941-854DC32860DF}" srcOrd="1" destOrd="0" presId="urn:microsoft.com/office/officeart/2005/8/layout/hierarchy3"/>
    <dgm:cxn modelId="{5EFEDEE3-6BC8-49C5-A0DA-86F39A82946B}" type="presParOf" srcId="{80687C81-3BDF-432F-9941-854DC32860DF}" destId="{35E31B76-A478-4C86-A3D7-AB8DEBA40DAA}" srcOrd="0" destOrd="0" presId="urn:microsoft.com/office/officeart/2005/8/layout/hierarchy3"/>
    <dgm:cxn modelId="{A65DF21A-3AEF-45C2-B65E-7829F9F50ED0}" type="presParOf" srcId="{80687C81-3BDF-432F-9941-854DC32860DF}" destId="{1C70B66F-643B-4A3B-B0C5-A39F6E2BF543}" srcOrd="1" destOrd="0" presId="urn:microsoft.com/office/officeart/2005/8/layout/hierarchy3"/>
    <dgm:cxn modelId="{17EA6ED8-F1BB-4617-8613-A0BA62DB8F00}" type="presParOf" srcId="{80687C81-3BDF-432F-9941-854DC32860DF}" destId="{B8E2F433-8569-47EA-AC80-7BFDF0BA9603}" srcOrd="2" destOrd="0" presId="urn:microsoft.com/office/officeart/2005/8/layout/hierarchy3"/>
    <dgm:cxn modelId="{6AE94C62-9500-46B6-A943-CB48585B1AD0}" type="presParOf" srcId="{80687C81-3BDF-432F-9941-854DC32860DF}" destId="{F9BB14AA-E343-4857-9380-7F2AAD0BA8B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F6E83424-0709-467B-9486-F260B2793C42}">
      <dgm:prSet/>
      <dgm:spPr>
        <a:solidFill>
          <a:srgbClr val="E2F0D9"/>
        </a:solidFill>
      </dgm:spPr>
      <dgm:t>
        <a:bodyPr/>
        <a:lstStyle/>
        <a:p>
          <a:pPr algn="just" rtl="0"/>
          <a:r>
            <a:rPr lang="bg-BG" b="1" i="0" u="none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IV</a:t>
          </a:r>
          <a:r>
            <a:rPr lang="bg-BG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b="1" dirty="0" smtClean="0">
              <a:solidFill>
                <a:srgbClr val="003399"/>
              </a:solidFill>
            </a:rPr>
            <a:t>Подобряване на системите за образование и обучение спрямо пазара на труда, </a:t>
          </a:r>
          <a:r>
            <a:rPr lang="bg-BG" b="1" u="sng" dirty="0" smtClean="0">
              <a:solidFill>
                <a:srgbClr val="003399"/>
              </a:solidFill>
            </a:rPr>
            <a:t>улесняване на прехода от образование към работа </a:t>
          </a:r>
          <a:r>
            <a:rPr lang="bg-BG" b="1" dirty="0" smtClean="0">
              <a:solidFill>
                <a:srgbClr val="003399"/>
              </a:solidFill>
            </a:rPr>
            <a:t>и укрепване на професионалното образование и системите на обучение, както и тяхното качество, включително чрез механизми за предвиждане на уменията, адаптиране на учебните програми и създаване и развитие на основаващи се на работата системи за учене, включително </a:t>
          </a:r>
          <a:r>
            <a:rPr lang="bg-BG" b="1" dirty="0" err="1" smtClean="0">
              <a:solidFill>
                <a:srgbClr val="003399"/>
              </a:solidFill>
            </a:rPr>
            <a:t>дуална</a:t>
          </a:r>
          <a:r>
            <a:rPr lang="bg-BG" b="1" dirty="0" smtClean="0">
              <a:solidFill>
                <a:srgbClr val="003399"/>
              </a:solidFill>
            </a:rPr>
            <a:t> система на учене и схеми за чиракуване</a:t>
          </a:r>
          <a:endParaRPr lang="bg-BG" b="1" i="0" u="none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F6FAD0">
            <a:alpha val="89804"/>
          </a:srgb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4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dirty="0" smtClean="0">
              <a:solidFill>
                <a:srgbClr val="003399"/>
              </a:solidFill>
            </a:rPr>
            <a:t>Повишаване на броя на учениците в професионалните училища и </a:t>
          </a:r>
          <a:r>
            <a:rPr lang="bg-BG" sz="2400" b="1" dirty="0" smtClean="0">
              <a:solidFill>
                <a:srgbClr val="003399"/>
              </a:solidFill>
            </a:rPr>
            <a:t>подобряване на качеството на професионалното образование и обучение</a:t>
          </a:r>
          <a:endParaRPr lang="bg-BG" sz="2400" b="1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 custT="1"/>
      <dgm:spPr>
        <a:solidFill>
          <a:srgbClr val="F6FAD0">
            <a:alpha val="90000"/>
          </a:srgbClr>
        </a:solidFill>
      </dgm:spPr>
      <dgm:t>
        <a:bodyPr/>
        <a:lstStyle/>
        <a:p>
          <a:pPr algn="just"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bg-BG" sz="2400" b="1" u="none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noProof="0" dirty="0" smtClean="0">
              <a:solidFill>
                <a:srgbClr val="FF0000"/>
              </a:solidFill>
            </a:rPr>
            <a:t>Повишаване на броя на завършилите </a:t>
          </a:r>
          <a:r>
            <a:rPr lang="bg-BG" sz="2400" b="1" u="none" noProof="0" dirty="0" smtClean="0">
              <a:solidFill>
                <a:srgbClr val="002060"/>
              </a:solidFill>
            </a:rPr>
            <a:t>професионално или </a:t>
          </a:r>
          <a:r>
            <a:rPr lang="bg-BG" sz="2400" b="1" u="none" noProof="0" dirty="0" smtClean="0">
              <a:solidFill>
                <a:srgbClr val="FF0000"/>
              </a:solidFill>
            </a:rPr>
            <a:t>висше образование, които са се реализирали успешно на пазара на труда</a:t>
          </a:r>
          <a:endParaRPr lang="bg-BG" sz="2400" b="1" u="none" noProof="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636662" custScaleY="251304" custLinFactNeighborX="-5087" custLinFactNeighborY="509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0" presStyleCnt="2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0" presStyleCnt="2" custScaleX="639461" custScaleY="113779" custLinFactNeighborX="8862" custLinFactNeighborY="521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1" presStyleCnt="2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1" presStyleCnt="2" custScaleX="637434" custScaleY="150281" custLinFactNeighborX="2118" custLinFactNeighborY="3106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94165BD2-39C4-414F-BA53-95F1115D371A}" type="presOf" srcId="{CA983512-8FCC-4907-8197-36C647B4286A}" destId="{1C70B66F-643B-4A3B-B0C5-A39F6E2BF543}" srcOrd="0" destOrd="0" presId="urn:microsoft.com/office/officeart/2005/8/layout/hierarchy3"/>
    <dgm:cxn modelId="{0D438BD3-6870-43CA-A01A-1B9A485D202C}" type="presOf" srcId="{63698C8F-A783-43AF-8EF3-B85BA9584553}" destId="{B8E2F433-8569-47EA-AC80-7BFDF0BA9603}" srcOrd="0" destOrd="0" presId="urn:microsoft.com/office/officeart/2005/8/layout/hierarchy3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DE45522E-9158-4C47-ABA7-71898B01F502}" type="presOf" srcId="{B4DCDB21-99D7-4B80-BF22-8DCD29758BED}" destId="{35E31B76-A478-4C86-A3D7-AB8DEBA40DAA}" srcOrd="0" destOrd="0" presId="urn:microsoft.com/office/officeart/2005/8/layout/hierarchy3"/>
    <dgm:cxn modelId="{704C4311-462A-4E0A-9A2B-52D7289FF92C}" srcId="{F6E83424-0709-467B-9486-F260B2793C42}" destId="{89AC9E54-5D8A-4DC6-88A9-E04E3902C257}" srcOrd="1" destOrd="0" parTransId="{63698C8F-A783-43AF-8EF3-B85BA9584553}" sibTransId="{291E6A84-B6D0-447E-B728-596BEA40D47C}"/>
    <dgm:cxn modelId="{97F7969F-63DA-4AE4-9287-6E2E87E5F731}" type="presOf" srcId="{89AC9E54-5D8A-4DC6-88A9-E04E3902C257}" destId="{F9BB14AA-E343-4857-9380-7F2AAD0BA8BA}" srcOrd="0" destOrd="0" presId="urn:microsoft.com/office/officeart/2005/8/layout/hierarchy3"/>
    <dgm:cxn modelId="{55742566-0E0A-4109-89DB-EBBCCEC6070C}" type="presOf" srcId="{F6E83424-0709-467B-9486-F260B2793C42}" destId="{5C1F5461-D047-409B-8419-3E5D4D7C8844}" srcOrd="0" destOrd="0" presId="urn:microsoft.com/office/officeart/2005/8/layout/hierarchy3"/>
    <dgm:cxn modelId="{EAD6AE19-F0BE-4DC7-944E-970B0457ECDE}" type="presOf" srcId="{DB41B05B-987C-4B71-A14D-D09F89BCA6A0}" destId="{AA7FC03F-0ECF-41E2-A808-B7B4EB5D312F}" srcOrd="0" destOrd="0" presId="urn:microsoft.com/office/officeart/2005/8/layout/hierarchy3"/>
    <dgm:cxn modelId="{4CC6BE68-E5B0-4CEE-8443-CD08FFCE6ABD}" srcId="{F6E83424-0709-467B-9486-F260B2793C42}" destId="{CA983512-8FCC-4907-8197-36C647B4286A}" srcOrd="0" destOrd="0" parTransId="{B4DCDB21-99D7-4B80-BF22-8DCD29758BED}" sibTransId="{C68F80A1-C643-43CA-BA3E-CAD121C311B1}"/>
    <dgm:cxn modelId="{C3998302-3276-4648-BE45-D54EBFD58C24}" type="presOf" srcId="{F6E83424-0709-467B-9486-F260B2793C42}" destId="{E59D4505-0DE9-482A-BD14-85AE4EFD0394}" srcOrd="1" destOrd="0" presId="urn:microsoft.com/office/officeart/2005/8/layout/hierarchy3"/>
    <dgm:cxn modelId="{36BD4C94-A6C4-40FA-AC75-5945E3AF0F1C}" type="presParOf" srcId="{AA7FC03F-0ECF-41E2-A808-B7B4EB5D312F}" destId="{8392D09D-0E9E-48CA-AFEB-558771670A0B}" srcOrd="0" destOrd="0" presId="urn:microsoft.com/office/officeart/2005/8/layout/hierarchy3"/>
    <dgm:cxn modelId="{7B518EEB-90C4-47A8-B9F4-88C88BD35A09}" type="presParOf" srcId="{8392D09D-0E9E-48CA-AFEB-558771670A0B}" destId="{5849DA4C-48E5-4033-B5DA-BCC22DE99389}" srcOrd="0" destOrd="0" presId="urn:microsoft.com/office/officeart/2005/8/layout/hierarchy3"/>
    <dgm:cxn modelId="{8F2826B4-827E-45EE-9DA8-2B80D7039229}" type="presParOf" srcId="{5849DA4C-48E5-4033-B5DA-BCC22DE99389}" destId="{5C1F5461-D047-409B-8419-3E5D4D7C8844}" srcOrd="0" destOrd="0" presId="urn:microsoft.com/office/officeart/2005/8/layout/hierarchy3"/>
    <dgm:cxn modelId="{8AF5F2EA-9AE2-4436-BAFE-1DC8AD6A9BA2}" type="presParOf" srcId="{5849DA4C-48E5-4033-B5DA-BCC22DE99389}" destId="{E59D4505-0DE9-482A-BD14-85AE4EFD0394}" srcOrd="1" destOrd="0" presId="urn:microsoft.com/office/officeart/2005/8/layout/hierarchy3"/>
    <dgm:cxn modelId="{10306FD4-9CB5-4933-A394-FE899B45529B}" type="presParOf" srcId="{8392D09D-0E9E-48CA-AFEB-558771670A0B}" destId="{80687C81-3BDF-432F-9941-854DC32860DF}" srcOrd="1" destOrd="0" presId="urn:microsoft.com/office/officeart/2005/8/layout/hierarchy3"/>
    <dgm:cxn modelId="{8CB85C28-BDBC-4CE9-A5EA-949F48D9A027}" type="presParOf" srcId="{80687C81-3BDF-432F-9941-854DC32860DF}" destId="{35E31B76-A478-4C86-A3D7-AB8DEBA40DAA}" srcOrd="0" destOrd="0" presId="urn:microsoft.com/office/officeart/2005/8/layout/hierarchy3"/>
    <dgm:cxn modelId="{ACE58294-BFA3-41F1-A904-D311FE79BCF7}" type="presParOf" srcId="{80687C81-3BDF-432F-9941-854DC32860DF}" destId="{1C70B66F-643B-4A3B-B0C5-A39F6E2BF543}" srcOrd="1" destOrd="0" presId="urn:microsoft.com/office/officeart/2005/8/layout/hierarchy3"/>
    <dgm:cxn modelId="{4480C2FC-65FE-4E8E-8D14-8D05EA22C2A1}" type="presParOf" srcId="{80687C81-3BDF-432F-9941-854DC32860DF}" destId="{B8E2F433-8569-47EA-AC80-7BFDF0BA9603}" srcOrd="2" destOrd="0" presId="urn:microsoft.com/office/officeart/2005/8/layout/hierarchy3"/>
    <dgm:cxn modelId="{5DD284AF-72B1-4D17-90A8-BF5297793A36}" type="presParOf" srcId="{80687C81-3BDF-432F-9941-854DC32860DF}" destId="{F9BB14AA-E343-4857-9380-7F2AAD0BA8B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6_2" csCatId="accent6" phldr="1"/>
      <dgm:spPr/>
      <dgm:t>
        <a:bodyPr/>
        <a:lstStyle/>
        <a:p>
          <a:endParaRPr lang="bg-BG"/>
        </a:p>
      </dgm:t>
    </dgm:pt>
    <dgm:pt modelId="{F6E83424-0709-467B-9486-F260B2793C42}">
      <dgm:prSet custT="1"/>
      <dgm:spPr>
        <a:solidFill>
          <a:srgbClr val="DFE0B4"/>
        </a:solidFill>
      </dgm:spPr>
      <dgm:t>
        <a:bodyPr/>
        <a:lstStyle/>
        <a:p>
          <a:pPr rtl="0"/>
          <a:r>
            <a:rPr lang="bg-BG" sz="2800" b="1" i="0" u="none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2800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2800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 I</a:t>
          </a:r>
          <a:r>
            <a:rPr lang="bg-BG" sz="2800" b="1" i="0" u="none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800" b="1" dirty="0" smtClean="0">
              <a:solidFill>
                <a:srgbClr val="003399"/>
              </a:solidFill>
            </a:rPr>
            <a:t>Активно приобщаване, включително с оглед насърчаване на равните възможности и активното участие и по-добрата пригодност за заетост</a:t>
          </a:r>
          <a:endParaRPr lang="bg-BG" sz="2800" b="1" i="0" u="none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CA983512-8FCC-4907-8197-36C647B4286A}">
      <dgm:prSet custT="1"/>
      <dgm:spPr>
        <a:solidFill>
          <a:srgbClr val="DFE0B4">
            <a:alpha val="89804"/>
          </a:srgbClr>
        </a:solidFill>
      </dgm:spPr>
      <dgm:t>
        <a:bodyPr/>
        <a:lstStyle/>
        <a:p>
          <a:pPr rtl="0"/>
          <a:r>
            <a:rPr lang="bg-BG" sz="2400" b="1" u="sng" dirty="0" smtClean="0">
              <a:solidFill>
                <a:srgbClr val="003399"/>
              </a:solidFill>
              <a:effectLst/>
            </a:rPr>
            <a:t>Специфична цел 1: </a:t>
          </a:r>
          <a:endParaRPr lang="en-US" sz="2400" b="1" u="sng" dirty="0" smtClean="0">
            <a:solidFill>
              <a:srgbClr val="003399"/>
            </a:solidFill>
            <a:effectLst/>
          </a:endParaRPr>
        </a:p>
        <a:p>
          <a:pPr rtl="0"/>
          <a:r>
            <a:rPr lang="bg-BG" sz="2400" b="1" dirty="0" smtClean="0">
              <a:solidFill>
                <a:srgbClr val="003399"/>
              </a:solidFill>
            </a:rPr>
            <a:t>Създаване на подкрепяща среда за включващо образование</a:t>
          </a:r>
          <a:endParaRPr lang="bg-BG" sz="2400" b="1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607592" custScaleY="200209" custLinFactNeighborX="5183" custLinFactNeighborY="-5513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0" presStyleCnt="1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0" presStyleCnt="1" custScaleX="639461" custScaleY="113779" custLinFactNeighborX="8862" custLinFactNeighborY="521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60516A9A-B8FD-4105-B084-AE38DFF10178}" type="presOf" srcId="{F6E83424-0709-467B-9486-F260B2793C42}" destId="{E59D4505-0DE9-482A-BD14-85AE4EFD0394}" srcOrd="1" destOrd="0" presId="urn:microsoft.com/office/officeart/2005/8/layout/hierarchy3"/>
    <dgm:cxn modelId="{F6F5C93F-1213-4DC8-874D-CDE222A44DBD}" type="presOf" srcId="{DB41B05B-987C-4B71-A14D-D09F89BCA6A0}" destId="{AA7FC03F-0ECF-41E2-A808-B7B4EB5D312F}" srcOrd="0" destOrd="0" presId="urn:microsoft.com/office/officeart/2005/8/layout/hierarchy3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CABBEBBA-C400-4040-A29C-495762CA3D30}" type="presOf" srcId="{CA983512-8FCC-4907-8197-36C647B4286A}" destId="{1C70B66F-643B-4A3B-B0C5-A39F6E2BF543}" srcOrd="0" destOrd="0" presId="urn:microsoft.com/office/officeart/2005/8/layout/hierarchy3"/>
    <dgm:cxn modelId="{896F33CC-03F0-4D4D-AFBA-A7D49ECC2962}" type="presOf" srcId="{F6E83424-0709-467B-9486-F260B2793C42}" destId="{5C1F5461-D047-409B-8419-3E5D4D7C8844}" srcOrd="0" destOrd="0" presId="urn:microsoft.com/office/officeart/2005/8/layout/hierarchy3"/>
    <dgm:cxn modelId="{104DA8BC-BFDA-404C-B59F-89C318DA6CA8}" type="presOf" srcId="{B4DCDB21-99D7-4B80-BF22-8DCD29758BED}" destId="{35E31B76-A478-4C86-A3D7-AB8DEBA40DAA}" srcOrd="0" destOrd="0" presId="urn:microsoft.com/office/officeart/2005/8/layout/hierarchy3"/>
    <dgm:cxn modelId="{4CC6BE68-E5B0-4CEE-8443-CD08FFCE6ABD}" srcId="{F6E83424-0709-467B-9486-F260B2793C42}" destId="{CA983512-8FCC-4907-8197-36C647B4286A}" srcOrd="0" destOrd="0" parTransId="{B4DCDB21-99D7-4B80-BF22-8DCD29758BED}" sibTransId="{C68F80A1-C643-43CA-BA3E-CAD121C311B1}"/>
    <dgm:cxn modelId="{716420B1-2F7F-4C7D-8A6B-DF61B3B7C51E}" type="presParOf" srcId="{AA7FC03F-0ECF-41E2-A808-B7B4EB5D312F}" destId="{8392D09D-0E9E-48CA-AFEB-558771670A0B}" srcOrd="0" destOrd="0" presId="urn:microsoft.com/office/officeart/2005/8/layout/hierarchy3"/>
    <dgm:cxn modelId="{711CC364-0874-4DE0-A401-87D6B12F9748}" type="presParOf" srcId="{8392D09D-0E9E-48CA-AFEB-558771670A0B}" destId="{5849DA4C-48E5-4033-B5DA-BCC22DE99389}" srcOrd="0" destOrd="0" presId="urn:microsoft.com/office/officeart/2005/8/layout/hierarchy3"/>
    <dgm:cxn modelId="{3884F4A5-48AE-489F-A03A-FEEBD8EDC232}" type="presParOf" srcId="{5849DA4C-48E5-4033-B5DA-BCC22DE99389}" destId="{5C1F5461-D047-409B-8419-3E5D4D7C8844}" srcOrd="0" destOrd="0" presId="urn:microsoft.com/office/officeart/2005/8/layout/hierarchy3"/>
    <dgm:cxn modelId="{D9E7DCAC-54C9-4C34-89B9-8370BCEE3E95}" type="presParOf" srcId="{5849DA4C-48E5-4033-B5DA-BCC22DE99389}" destId="{E59D4505-0DE9-482A-BD14-85AE4EFD0394}" srcOrd="1" destOrd="0" presId="urn:microsoft.com/office/officeart/2005/8/layout/hierarchy3"/>
    <dgm:cxn modelId="{8090763E-50F1-4878-9DD2-B6D8A0EDDBC5}" type="presParOf" srcId="{8392D09D-0E9E-48CA-AFEB-558771670A0B}" destId="{80687C81-3BDF-432F-9941-854DC32860DF}" srcOrd="1" destOrd="0" presId="urn:microsoft.com/office/officeart/2005/8/layout/hierarchy3"/>
    <dgm:cxn modelId="{D012F611-5C6F-4C1B-ABE4-A63024EBF4E2}" type="presParOf" srcId="{80687C81-3BDF-432F-9941-854DC32860DF}" destId="{35E31B76-A478-4C86-A3D7-AB8DEBA40DAA}" srcOrd="0" destOrd="0" presId="urn:microsoft.com/office/officeart/2005/8/layout/hierarchy3"/>
    <dgm:cxn modelId="{5132FE7F-08EE-4928-BA18-D1BEA489E562}" type="presParOf" srcId="{80687C81-3BDF-432F-9941-854DC32860DF}" destId="{1C70B66F-643B-4A3B-B0C5-A39F6E2BF543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C26091-6023-4DA0-9190-A32AB21A07B5}" type="doc">
      <dgm:prSet loTypeId="urn:microsoft.com/office/officeart/2005/8/layout/orgChart1" loCatId="hierarchy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97F8EAA-03D1-4A24-930C-DA4E4ADC7704}">
      <dgm:prSet phldrT="[Text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bg-BG" sz="2000" b="1" dirty="0" smtClean="0"/>
            <a:t>Приоритетна ос 1 „Научни изследвания и технологично развитие“</a:t>
          </a:r>
          <a:endParaRPr lang="en-US" sz="20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7224EA2-628E-4E2E-95B8-59CAA8F12C5C}" type="parTrans" cxnId="{A975648D-B1F6-4B62-852B-4454FD328F7A}">
      <dgm:prSet/>
      <dgm:spPr/>
      <dgm:t>
        <a:bodyPr/>
        <a:lstStyle/>
        <a:p>
          <a:endParaRPr lang="en-US"/>
        </a:p>
      </dgm:t>
    </dgm:pt>
    <dgm:pt modelId="{0CCF6926-F4C8-4E0D-934B-D89469A7A4B8}" type="sibTrans" cxnId="{A975648D-B1F6-4B62-852B-4454FD328F7A}">
      <dgm:prSet/>
      <dgm:spPr/>
      <dgm:t>
        <a:bodyPr/>
        <a:lstStyle/>
        <a:p>
          <a:endParaRPr lang="en-US"/>
        </a:p>
      </dgm:t>
    </dgm:pt>
    <dgm:pt modelId="{D7CC2811-59F9-4E91-A033-6EA0FBF99BC4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 prst="convex"/>
        </a:sp3d>
      </dgm:spPr>
      <dgm:t>
        <a:bodyPr/>
        <a:lstStyle/>
        <a:p>
          <a:pPr rtl="0"/>
          <a:r>
            <a:rPr lang="bg-BG" dirty="0" smtClean="0"/>
            <a:t>Планове за развитие на Центрове за върхови постижения</a:t>
          </a:r>
          <a:endParaRPr lang="en-US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C1C8CB-1D0F-4D16-9103-1C3B36821647}" type="parTrans" cxnId="{54F3D624-A380-45F5-BFF3-FD46C34B1E6A}">
      <dgm:prSet/>
      <dgm:spPr/>
      <dgm:t>
        <a:bodyPr/>
        <a:lstStyle/>
        <a:p>
          <a:endParaRPr lang="en-US"/>
        </a:p>
      </dgm:t>
    </dgm:pt>
    <dgm:pt modelId="{610D97BD-1845-4B97-9484-DBAD73EF13F0}" type="sibTrans" cxnId="{54F3D624-A380-45F5-BFF3-FD46C34B1E6A}">
      <dgm:prSet/>
      <dgm:spPr/>
      <dgm:t>
        <a:bodyPr/>
        <a:lstStyle/>
        <a:p>
          <a:endParaRPr lang="en-US"/>
        </a:p>
      </dgm:t>
    </dgm:pt>
    <dgm:pt modelId="{14CFCD69-C245-45F2-89EE-455B9340C1E2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bg-BG" dirty="0" smtClean="0"/>
            <a:t>Планове за развитие на Центрове  за компетентност</a:t>
          </a:r>
          <a:endParaRPr lang="en-US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A0CB18-A8A4-40FA-88A0-20BD8FB87FFC}" type="parTrans" cxnId="{7F6831CB-E102-45AE-97C7-384CFF8F97C5}">
      <dgm:prSet/>
      <dgm:spPr/>
      <dgm:t>
        <a:bodyPr/>
        <a:lstStyle/>
        <a:p>
          <a:endParaRPr lang="en-US"/>
        </a:p>
      </dgm:t>
    </dgm:pt>
    <dgm:pt modelId="{14CEB0A4-760F-419D-B562-4C51B0C5ABF0}" type="sibTrans" cxnId="{7F6831CB-E102-45AE-97C7-384CFF8F97C5}">
      <dgm:prSet/>
      <dgm:spPr/>
      <dgm:t>
        <a:bodyPr/>
        <a:lstStyle/>
        <a:p>
          <a:endParaRPr lang="en-US"/>
        </a:p>
      </dgm:t>
    </dgm:pt>
    <dgm:pt modelId="{9C904444-5774-421C-88FC-DA5EF0E2F510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 prst="convex"/>
        </a:sp3d>
      </dgm:spPr>
      <dgm:t>
        <a:bodyPr/>
        <a:lstStyle/>
        <a:p>
          <a:pPr rtl="0"/>
          <a:r>
            <a:rPr lang="bg-BG" dirty="0" smtClean="0"/>
            <a:t>Модернизация на научна инфраструктура</a:t>
          </a:r>
          <a:endParaRPr lang="en-US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12978D-E76E-4666-96D9-F06B5899B0E1}" type="parTrans" cxnId="{EFBE9B43-8AAC-4ED7-A273-266C844380F5}">
      <dgm:prSet/>
      <dgm:spPr/>
      <dgm:t>
        <a:bodyPr/>
        <a:lstStyle/>
        <a:p>
          <a:endParaRPr lang="en-GB"/>
        </a:p>
      </dgm:t>
    </dgm:pt>
    <dgm:pt modelId="{778C57A4-744A-498D-8E77-85309560F599}" type="sibTrans" cxnId="{EFBE9B43-8AAC-4ED7-A273-266C844380F5}">
      <dgm:prSet/>
      <dgm:spPr/>
      <dgm:t>
        <a:bodyPr/>
        <a:lstStyle/>
        <a:p>
          <a:endParaRPr lang="en-GB"/>
        </a:p>
      </dgm:t>
    </dgm:pt>
    <dgm:pt modelId="{91E92A0C-5D94-4A04-8310-C1D39FAE0EC9}">
      <dgm:prSet phldrT="[Text]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rtl="0"/>
          <a:r>
            <a:rPr lang="bg-BG" dirty="0" smtClean="0"/>
            <a:t>Подпомагане на български научни организации за участие в програмата Хоризонт 2020</a:t>
          </a:r>
          <a:endParaRPr lang="en-US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338B2A-E3FB-484C-9AFF-62FEDFAC6545}" type="parTrans" cxnId="{00089633-D950-4639-BEE6-A4032D5CCFAA}">
      <dgm:prSet/>
      <dgm:spPr/>
      <dgm:t>
        <a:bodyPr/>
        <a:lstStyle/>
        <a:p>
          <a:endParaRPr lang="en-GB"/>
        </a:p>
      </dgm:t>
    </dgm:pt>
    <dgm:pt modelId="{F79AD3BC-A667-440C-9C98-BFDE8EDC34DB}" type="sibTrans" cxnId="{00089633-D950-4639-BEE6-A4032D5CCFAA}">
      <dgm:prSet/>
      <dgm:spPr/>
      <dgm:t>
        <a:bodyPr/>
        <a:lstStyle/>
        <a:p>
          <a:endParaRPr lang="en-GB"/>
        </a:p>
      </dgm:t>
    </dgm:pt>
    <dgm:pt modelId="{F3F67C51-26A1-4221-B94C-F492C4B3CD67}" type="pres">
      <dgm:prSet presAssocID="{CFC26091-6023-4DA0-9190-A32AB21A07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A0CF504-D8DF-4443-845F-82F82B2D799A}" type="pres">
      <dgm:prSet presAssocID="{C97F8EAA-03D1-4A24-930C-DA4E4ADC7704}" presName="hierRoot1" presStyleCnt="0">
        <dgm:presLayoutVars>
          <dgm:hierBranch val="init"/>
        </dgm:presLayoutVars>
      </dgm:prSet>
      <dgm:spPr/>
    </dgm:pt>
    <dgm:pt modelId="{946F44A1-D454-4FD2-92BB-D2C5D34930F7}" type="pres">
      <dgm:prSet presAssocID="{C97F8EAA-03D1-4A24-930C-DA4E4ADC7704}" presName="rootComposite1" presStyleCnt="0"/>
      <dgm:spPr/>
    </dgm:pt>
    <dgm:pt modelId="{A711E565-0787-4193-B214-EE35D38264BD}" type="pres">
      <dgm:prSet presAssocID="{C97F8EAA-03D1-4A24-930C-DA4E4ADC7704}" presName="rootText1" presStyleLbl="node0" presStyleIdx="0" presStyleCnt="1" custScaleX="338176" custScaleY="5977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F118785-CA1D-4AAB-9D5B-2C23B4D16202}" type="pres">
      <dgm:prSet presAssocID="{C97F8EAA-03D1-4A24-930C-DA4E4ADC7704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72C56BA-3BE6-425F-B80B-A184E8BF7F13}" type="pres">
      <dgm:prSet presAssocID="{C97F8EAA-03D1-4A24-930C-DA4E4ADC7704}" presName="hierChild2" presStyleCnt="0"/>
      <dgm:spPr/>
    </dgm:pt>
    <dgm:pt modelId="{06B2BF1F-136A-4840-B16D-FA3795B7E66E}" type="pres">
      <dgm:prSet presAssocID="{6BC1C8CB-1D0F-4D16-9103-1C3B36821647}" presName="Name37" presStyleLbl="parChTrans1D2" presStyleIdx="0" presStyleCnt="4"/>
      <dgm:spPr/>
      <dgm:t>
        <a:bodyPr/>
        <a:lstStyle/>
        <a:p>
          <a:endParaRPr lang="en-US"/>
        </a:p>
      </dgm:t>
    </dgm:pt>
    <dgm:pt modelId="{BFE199BC-9432-4A55-9422-CC78BD42D05F}" type="pres">
      <dgm:prSet presAssocID="{D7CC2811-59F9-4E91-A033-6EA0FBF99BC4}" presName="hierRoot2" presStyleCnt="0">
        <dgm:presLayoutVars>
          <dgm:hierBranch val="init"/>
        </dgm:presLayoutVars>
      </dgm:prSet>
      <dgm:spPr/>
    </dgm:pt>
    <dgm:pt modelId="{6E977431-93FA-4950-ACDD-EDEC9D4ABEC2}" type="pres">
      <dgm:prSet presAssocID="{D7CC2811-59F9-4E91-A033-6EA0FBF99BC4}" presName="rootComposite" presStyleCnt="0"/>
      <dgm:spPr/>
    </dgm:pt>
    <dgm:pt modelId="{147DF2C4-270E-4EBE-9BF1-6E5242D68D05}" type="pres">
      <dgm:prSet presAssocID="{D7CC2811-59F9-4E91-A033-6EA0FBF99BC4}" presName="rootText" presStyleLbl="node2" presStyleIdx="0" presStyleCnt="4" custScaleX="115040" custScaleY="11504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C0CA5E24-AF94-4EB4-A990-F49B14E1DCCB}" type="pres">
      <dgm:prSet presAssocID="{D7CC2811-59F9-4E91-A033-6EA0FBF99BC4}" presName="rootConnector" presStyleLbl="node2" presStyleIdx="0" presStyleCnt="4"/>
      <dgm:spPr/>
      <dgm:t>
        <a:bodyPr/>
        <a:lstStyle/>
        <a:p>
          <a:endParaRPr lang="en-US"/>
        </a:p>
      </dgm:t>
    </dgm:pt>
    <dgm:pt modelId="{6AAAD9C1-A837-4EEE-B725-F3F609A2ECD4}" type="pres">
      <dgm:prSet presAssocID="{D7CC2811-59F9-4E91-A033-6EA0FBF99BC4}" presName="hierChild4" presStyleCnt="0"/>
      <dgm:spPr/>
    </dgm:pt>
    <dgm:pt modelId="{948B1587-0F73-4297-8E2B-F2689C5973A2}" type="pres">
      <dgm:prSet presAssocID="{D7CC2811-59F9-4E91-A033-6EA0FBF99BC4}" presName="hierChild5" presStyleCnt="0"/>
      <dgm:spPr/>
    </dgm:pt>
    <dgm:pt modelId="{8C5447F8-F67B-4429-B988-798F3BEE92D8}" type="pres">
      <dgm:prSet presAssocID="{A1A0CB18-A8A4-40FA-88A0-20BD8FB87FFC}" presName="Name37" presStyleLbl="parChTrans1D2" presStyleIdx="1" presStyleCnt="4"/>
      <dgm:spPr/>
      <dgm:t>
        <a:bodyPr/>
        <a:lstStyle/>
        <a:p>
          <a:endParaRPr lang="en-US"/>
        </a:p>
      </dgm:t>
    </dgm:pt>
    <dgm:pt modelId="{20C94358-E07D-4C29-8455-1EE575B91FFF}" type="pres">
      <dgm:prSet presAssocID="{14CFCD69-C245-45F2-89EE-455B9340C1E2}" presName="hierRoot2" presStyleCnt="0">
        <dgm:presLayoutVars>
          <dgm:hierBranch val="init"/>
        </dgm:presLayoutVars>
      </dgm:prSet>
      <dgm:spPr/>
    </dgm:pt>
    <dgm:pt modelId="{25CC1753-4643-4398-A258-6D16E4EBBDA7}" type="pres">
      <dgm:prSet presAssocID="{14CFCD69-C245-45F2-89EE-455B9340C1E2}" presName="rootComposite" presStyleCnt="0"/>
      <dgm:spPr/>
    </dgm:pt>
    <dgm:pt modelId="{199EEEBB-EFEA-4434-8446-D4FCA6412F31}" type="pres">
      <dgm:prSet presAssocID="{14CFCD69-C245-45F2-89EE-455B9340C1E2}" presName="rootText" presStyleLbl="node2" presStyleIdx="1" presStyleCnt="4" custScaleX="112297" custScaleY="11522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698BC753-D68B-4637-87A8-E4A53EBBE8FB}" type="pres">
      <dgm:prSet presAssocID="{14CFCD69-C245-45F2-89EE-455B9340C1E2}" presName="rootConnector" presStyleLbl="node2" presStyleIdx="1" presStyleCnt="4"/>
      <dgm:spPr/>
      <dgm:t>
        <a:bodyPr/>
        <a:lstStyle/>
        <a:p>
          <a:endParaRPr lang="en-US"/>
        </a:p>
      </dgm:t>
    </dgm:pt>
    <dgm:pt modelId="{918ABB5D-4123-4B96-BEA2-325C4B4EBFF6}" type="pres">
      <dgm:prSet presAssocID="{14CFCD69-C245-45F2-89EE-455B9340C1E2}" presName="hierChild4" presStyleCnt="0"/>
      <dgm:spPr/>
    </dgm:pt>
    <dgm:pt modelId="{E630BB0A-63B6-4159-BE18-EA906D4D0385}" type="pres">
      <dgm:prSet presAssocID="{14CFCD69-C245-45F2-89EE-455B9340C1E2}" presName="hierChild5" presStyleCnt="0"/>
      <dgm:spPr/>
    </dgm:pt>
    <dgm:pt modelId="{E18B3536-FF11-414C-9009-3DB462EA40B9}" type="pres">
      <dgm:prSet presAssocID="{1212978D-E76E-4666-96D9-F06B5899B0E1}" presName="Name37" presStyleLbl="parChTrans1D2" presStyleIdx="2" presStyleCnt="4"/>
      <dgm:spPr/>
      <dgm:t>
        <a:bodyPr/>
        <a:lstStyle/>
        <a:p>
          <a:endParaRPr lang="en-GB"/>
        </a:p>
      </dgm:t>
    </dgm:pt>
    <dgm:pt modelId="{E0263599-55F7-405B-91A0-29C1FB997658}" type="pres">
      <dgm:prSet presAssocID="{9C904444-5774-421C-88FC-DA5EF0E2F510}" presName="hierRoot2" presStyleCnt="0">
        <dgm:presLayoutVars>
          <dgm:hierBranch val="init"/>
        </dgm:presLayoutVars>
      </dgm:prSet>
      <dgm:spPr/>
    </dgm:pt>
    <dgm:pt modelId="{D3ADF7D2-CEEA-4140-8E49-499A5B3D07A3}" type="pres">
      <dgm:prSet presAssocID="{9C904444-5774-421C-88FC-DA5EF0E2F510}" presName="rootComposite" presStyleCnt="0"/>
      <dgm:spPr/>
    </dgm:pt>
    <dgm:pt modelId="{7A56EE9F-CF2F-492A-96F6-6721F8DA8018}" type="pres">
      <dgm:prSet presAssocID="{9C904444-5774-421C-88FC-DA5EF0E2F510}" presName="rootText" presStyleLbl="node2" presStyleIdx="2" presStyleCnt="4" custScaleX="112244" custScaleY="11522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6D72269A-8E28-409F-B31D-95648A31194A}" type="pres">
      <dgm:prSet presAssocID="{9C904444-5774-421C-88FC-DA5EF0E2F510}" presName="rootConnector" presStyleLbl="node2" presStyleIdx="2" presStyleCnt="4"/>
      <dgm:spPr/>
      <dgm:t>
        <a:bodyPr/>
        <a:lstStyle/>
        <a:p>
          <a:endParaRPr lang="en-GB"/>
        </a:p>
      </dgm:t>
    </dgm:pt>
    <dgm:pt modelId="{D8D88F38-9522-436B-B156-2491B601728E}" type="pres">
      <dgm:prSet presAssocID="{9C904444-5774-421C-88FC-DA5EF0E2F510}" presName="hierChild4" presStyleCnt="0"/>
      <dgm:spPr/>
    </dgm:pt>
    <dgm:pt modelId="{A854675C-E863-4655-BC19-B9054566462C}" type="pres">
      <dgm:prSet presAssocID="{9C904444-5774-421C-88FC-DA5EF0E2F510}" presName="hierChild5" presStyleCnt="0"/>
      <dgm:spPr/>
    </dgm:pt>
    <dgm:pt modelId="{214EE950-9461-4C41-BF5D-3AC329E985BB}" type="pres">
      <dgm:prSet presAssocID="{2C338B2A-E3FB-484C-9AFF-62FEDFAC6545}" presName="Name37" presStyleLbl="parChTrans1D2" presStyleIdx="3" presStyleCnt="4"/>
      <dgm:spPr/>
      <dgm:t>
        <a:bodyPr/>
        <a:lstStyle/>
        <a:p>
          <a:endParaRPr lang="en-GB"/>
        </a:p>
      </dgm:t>
    </dgm:pt>
    <dgm:pt modelId="{B567AB95-42AC-49CD-AE3E-E19AF7F4DF1D}" type="pres">
      <dgm:prSet presAssocID="{91E92A0C-5D94-4A04-8310-C1D39FAE0EC9}" presName="hierRoot2" presStyleCnt="0">
        <dgm:presLayoutVars>
          <dgm:hierBranch val="init"/>
        </dgm:presLayoutVars>
      </dgm:prSet>
      <dgm:spPr/>
    </dgm:pt>
    <dgm:pt modelId="{820EB501-6E57-4AA7-95F1-0D236D2CA274}" type="pres">
      <dgm:prSet presAssocID="{91E92A0C-5D94-4A04-8310-C1D39FAE0EC9}" presName="rootComposite" presStyleCnt="0"/>
      <dgm:spPr/>
    </dgm:pt>
    <dgm:pt modelId="{16395FBA-748C-4872-BE9C-6E538057059B}" type="pres">
      <dgm:prSet presAssocID="{91E92A0C-5D94-4A04-8310-C1D39FAE0EC9}" presName="rootText" presStyleLbl="node2" presStyleIdx="3" presStyleCnt="4" custScaleX="112242" custScaleY="11496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364C7BA6-C2F1-44D9-9011-1E7EC462E69E}" type="pres">
      <dgm:prSet presAssocID="{91E92A0C-5D94-4A04-8310-C1D39FAE0EC9}" presName="rootConnector" presStyleLbl="node2" presStyleIdx="3" presStyleCnt="4"/>
      <dgm:spPr/>
      <dgm:t>
        <a:bodyPr/>
        <a:lstStyle/>
        <a:p>
          <a:endParaRPr lang="en-GB"/>
        </a:p>
      </dgm:t>
    </dgm:pt>
    <dgm:pt modelId="{90169413-E82F-452C-B5D3-CC8A6046608C}" type="pres">
      <dgm:prSet presAssocID="{91E92A0C-5D94-4A04-8310-C1D39FAE0EC9}" presName="hierChild4" presStyleCnt="0"/>
      <dgm:spPr/>
    </dgm:pt>
    <dgm:pt modelId="{E1C4E1FC-AF6A-493E-B005-24D4A0DD8DFC}" type="pres">
      <dgm:prSet presAssocID="{91E92A0C-5D94-4A04-8310-C1D39FAE0EC9}" presName="hierChild5" presStyleCnt="0"/>
      <dgm:spPr/>
    </dgm:pt>
    <dgm:pt modelId="{94643360-E794-458D-A9B2-5E563D436D74}" type="pres">
      <dgm:prSet presAssocID="{C97F8EAA-03D1-4A24-930C-DA4E4ADC7704}" presName="hierChild3" presStyleCnt="0"/>
      <dgm:spPr/>
    </dgm:pt>
  </dgm:ptLst>
  <dgm:cxnLst>
    <dgm:cxn modelId="{F614C27A-78A0-4B0E-A538-0DAB801DF42B}" type="presOf" srcId="{6BC1C8CB-1D0F-4D16-9103-1C3B36821647}" destId="{06B2BF1F-136A-4840-B16D-FA3795B7E66E}" srcOrd="0" destOrd="0" presId="urn:microsoft.com/office/officeart/2005/8/layout/orgChart1"/>
    <dgm:cxn modelId="{EFBE9B43-8AAC-4ED7-A273-266C844380F5}" srcId="{C97F8EAA-03D1-4A24-930C-DA4E4ADC7704}" destId="{9C904444-5774-421C-88FC-DA5EF0E2F510}" srcOrd="2" destOrd="0" parTransId="{1212978D-E76E-4666-96D9-F06B5899B0E1}" sibTransId="{778C57A4-744A-498D-8E77-85309560F599}"/>
    <dgm:cxn modelId="{FD4F871E-DDC5-4E7B-87F0-B3E5068678A7}" type="presOf" srcId="{91E92A0C-5D94-4A04-8310-C1D39FAE0EC9}" destId="{364C7BA6-C2F1-44D9-9011-1E7EC462E69E}" srcOrd="1" destOrd="0" presId="urn:microsoft.com/office/officeart/2005/8/layout/orgChart1"/>
    <dgm:cxn modelId="{7F6831CB-E102-45AE-97C7-384CFF8F97C5}" srcId="{C97F8EAA-03D1-4A24-930C-DA4E4ADC7704}" destId="{14CFCD69-C245-45F2-89EE-455B9340C1E2}" srcOrd="1" destOrd="0" parTransId="{A1A0CB18-A8A4-40FA-88A0-20BD8FB87FFC}" sibTransId="{14CEB0A4-760F-419D-B562-4C51B0C5ABF0}"/>
    <dgm:cxn modelId="{F7E1FFBB-8652-45E3-B16A-FC00FAC46692}" type="presOf" srcId="{91E92A0C-5D94-4A04-8310-C1D39FAE0EC9}" destId="{16395FBA-748C-4872-BE9C-6E538057059B}" srcOrd="0" destOrd="0" presId="urn:microsoft.com/office/officeart/2005/8/layout/orgChart1"/>
    <dgm:cxn modelId="{BDC2B930-E34F-4E0F-A19E-CE41A6FC2E46}" type="presOf" srcId="{9C904444-5774-421C-88FC-DA5EF0E2F510}" destId="{7A56EE9F-CF2F-492A-96F6-6721F8DA8018}" srcOrd="0" destOrd="0" presId="urn:microsoft.com/office/officeart/2005/8/layout/orgChart1"/>
    <dgm:cxn modelId="{54B007A4-E8F7-4F3D-A5C1-A2365D04BF3D}" type="presOf" srcId="{1212978D-E76E-4666-96D9-F06B5899B0E1}" destId="{E18B3536-FF11-414C-9009-3DB462EA40B9}" srcOrd="0" destOrd="0" presId="urn:microsoft.com/office/officeart/2005/8/layout/orgChart1"/>
    <dgm:cxn modelId="{EC195B92-B68B-4C3F-BFB1-391AB691EDD9}" type="presOf" srcId="{C97F8EAA-03D1-4A24-930C-DA4E4ADC7704}" destId="{6F118785-CA1D-4AAB-9D5B-2C23B4D16202}" srcOrd="1" destOrd="0" presId="urn:microsoft.com/office/officeart/2005/8/layout/orgChart1"/>
    <dgm:cxn modelId="{00089633-D950-4639-BEE6-A4032D5CCFAA}" srcId="{C97F8EAA-03D1-4A24-930C-DA4E4ADC7704}" destId="{91E92A0C-5D94-4A04-8310-C1D39FAE0EC9}" srcOrd="3" destOrd="0" parTransId="{2C338B2A-E3FB-484C-9AFF-62FEDFAC6545}" sibTransId="{F79AD3BC-A667-440C-9C98-BFDE8EDC34DB}"/>
    <dgm:cxn modelId="{3809ADC8-43FC-43F2-9907-D91B691297E9}" type="presOf" srcId="{CFC26091-6023-4DA0-9190-A32AB21A07B5}" destId="{F3F67C51-26A1-4221-B94C-F492C4B3CD67}" srcOrd="0" destOrd="0" presId="urn:microsoft.com/office/officeart/2005/8/layout/orgChart1"/>
    <dgm:cxn modelId="{9A87FA87-533E-466D-861E-774D2EB2041C}" type="presOf" srcId="{14CFCD69-C245-45F2-89EE-455B9340C1E2}" destId="{199EEEBB-EFEA-4434-8446-D4FCA6412F31}" srcOrd="0" destOrd="0" presId="urn:microsoft.com/office/officeart/2005/8/layout/orgChart1"/>
    <dgm:cxn modelId="{54F3D624-A380-45F5-BFF3-FD46C34B1E6A}" srcId="{C97F8EAA-03D1-4A24-930C-DA4E4ADC7704}" destId="{D7CC2811-59F9-4E91-A033-6EA0FBF99BC4}" srcOrd="0" destOrd="0" parTransId="{6BC1C8CB-1D0F-4D16-9103-1C3B36821647}" sibTransId="{610D97BD-1845-4B97-9484-DBAD73EF13F0}"/>
    <dgm:cxn modelId="{A975648D-B1F6-4B62-852B-4454FD328F7A}" srcId="{CFC26091-6023-4DA0-9190-A32AB21A07B5}" destId="{C97F8EAA-03D1-4A24-930C-DA4E4ADC7704}" srcOrd="0" destOrd="0" parTransId="{B7224EA2-628E-4E2E-95B8-59CAA8F12C5C}" sibTransId="{0CCF6926-F4C8-4E0D-934B-D89469A7A4B8}"/>
    <dgm:cxn modelId="{C090AA84-F5B2-4C9E-A966-24E5670C0F0A}" type="presOf" srcId="{D7CC2811-59F9-4E91-A033-6EA0FBF99BC4}" destId="{C0CA5E24-AF94-4EB4-A990-F49B14E1DCCB}" srcOrd="1" destOrd="0" presId="urn:microsoft.com/office/officeart/2005/8/layout/orgChart1"/>
    <dgm:cxn modelId="{B1D5E981-AFB6-406D-8C54-0AF0766FEC52}" type="presOf" srcId="{D7CC2811-59F9-4E91-A033-6EA0FBF99BC4}" destId="{147DF2C4-270E-4EBE-9BF1-6E5242D68D05}" srcOrd="0" destOrd="0" presId="urn:microsoft.com/office/officeart/2005/8/layout/orgChart1"/>
    <dgm:cxn modelId="{056B9312-9A4E-4149-8A13-3FA5FBDEE470}" type="presOf" srcId="{A1A0CB18-A8A4-40FA-88A0-20BD8FB87FFC}" destId="{8C5447F8-F67B-4429-B988-798F3BEE92D8}" srcOrd="0" destOrd="0" presId="urn:microsoft.com/office/officeart/2005/8/layout/orgChart1"/>
    <dgm:cxn modelId="{B4BE4ECD-4693-45C3-ADE4-C0351C693965}" type="presOf" srcId="{14CFCD69-C245-45F2-89EE-455B9340C1E2}" destId="{698BC753-D68B-4637-87A8-E4A53EBBE8FB}" srcOrd="1" destOrd="0" presId="urn:microsoft.com/office/officeart/2005/8/layout/orgChart1"/>
    <dgm:cxn modelId="{953B1A6C-3425-43A8-B973-F99D758F9AE5}" type="presOf" srcId="{9C904444-5774-421C-88FC-DA5EF0E2F510}" destId="{6D72269A-8E28-409F-B31D-95648A31194A}" srcOrd="1" destOrd="0" presId="urn:microsoft.com/office/officeart/2005/8/layout/orgChart1"/>
    <dgm:cxn modelId="{9DBDDD91-8CFC-48C9-B451-FDA6A16028BF}" type="presOf" srcId="{2C338B2A-E3FB-484C-9AFF-62FEDFAC6545}" destId="{214EE950-9461-4C41-BF5D-3AC329E985BB}" srcOrd="0" destOrd="0" presId="urn:microsoft.com/office/officeart/2005/8/layout/orgChart1"/>
    <dgm:cxn modelId="{361B32A8-D20C-4B75-8E5A-23955AB751F7}" type="presOf" srcId="{C97F8EAA-03D1-4A24-930C-DA4E4ADC7704}" destId="{A711E565-0787-4193-B214-EE35D38264BD}" srcOrd="0" destOrd="0" presId="urn:microsoft.com/office/officeart/2005/8/layout/orgChart1"/>
    <dgm:cxn modelId="{90187663-9FF4-441F-BEC7-85E61191A301}" type="presParOf" srcId="{F3F67C51-26A1-4221-B94C-F492C4B3CD67}" destId="{AA0CF504-D8DF-4443-845F-82F82B2D799A}" srcOrd="0" destOrd="0" presId="urn:microsoft.com/office/officeart/2005/8/layout/orgChart1"/>
    <dgm:cxn modelId="{A535D182-FA8F-45E1-81F2-459AF5D5C659}" type="presParOf" srcId="{AA0CF504-D8DF-4443-845F-82F82B2D799A}" destId="{946F44A1-D454-4FD2-92BB-D2C5D34930F7}" srcOrd="0" destOrd="0" presId="urn:microsoft.com/office/officeart/2005/8/layout/orgChart1"/>
    <dgm:cxn modelId="{1B9A7F43-BF75-4DB4-A1E4-637A5EB27ADB}" type="presParOf" srcId="{946F44A1-D454-4FD2-92BB-D2C5D34930F7}" destId="{A711E565-0787-4193-B214-EE35D38264BD}" srcOrd="0" destOrd="0" presId="urn:microsoft.com/office/officeart/2005/8/layout/orgChart1"/>
    <dgm:cxn modelId="{885FF9C9-7234-4B8E-BFAC-D2ED7AB1D252}" type="presParOf" srcId="{946F44A1-D454-4FD2-92BB-D2C5D34930F7}" destId="{6F118785-CA1D-4AAB-9D5B-2C23B4D16202}" srcOrd="1" destOrd="0" presId="urn:microsoft.com/office/officeart/2005/8/layout/orgChart1"/>
    <dgm:cxn modelId="{2DDE0577-BD35-4CF8-8566-9E24F3236C80}" type="presParOf" srcId="{AA0CF504-D8DF-4443-845F-82F82B2D799A}" destId="{172C56BA-3BE6-425F-B80B-A184E8BF7F13}" srcOrd="1" destOrd="0" presId="urn:microsoft.com/office/officeart/2005/8/layout/orgChart1"/>
    <dgm:cxn modelId="{8CF5074B-96CF-4894-88C4-18DDF77B135E}" type="presParOf" srcId="{172C56BA-3BE6-425F-B80B-A184E8BF7F13}" destId="{06B2BF1F-136A-4840-B16D-FA3795B7E66E}" srcOrd="0" destOrd="0" presId="urn:microsoft.com/office/officeart/2005/8/layout/orgChart1"/>
    <dgm:cxn modelId="{32EF5F2F-236E-4C36-921B-F2831C2293CE}" type="presParOf" srcId="{172C56BA-3BE6-425F-B80B-A184E8BF7F13}" destId="{BFE199BC-9432-4A55-9422-CC78BD42D05F}" srcOrd="1" destOrd="0" presId="urn:microsoft.com/office/officeart/2005/8/layout/orgChart1"/>
    <dgm:cxn modelId="{8BDA27D0-EC6B-4A8C-9D07-4A5764439F91}" type="presParOf" srcId="{BFE199BC-9432-4A55-9422-CC78BD42D05F}" destId="{6E977431-93FA-4950-ACDD-EDEC9D4ABEC2}" srcOrd="0" destOrd="0" presId="urn:microsoft.com/office/officeart/2005/8/layout/orgChart1"/>
    <dgm:cxn modelId="{5D59C504-FEAB-44DA-B7C4-277FFC18E849}" type="presParOf" srcId="{6E977431-93FA-4950-ACDD-EDEC9D4ABEC2}" destId="{147DF2C4-270E-4EBE-9BF1-6E5242D68D05}" srcOrd="0" destOrd="0" presId="urn:microsoft.com/office/officeart/2005/8/layout/orgChart1"/>
    <dgm:cxn modelId="{85F269AE-4368-4D70-BF17-51BA266FF3FB}" type="presParOf" srcId="{6E977431-93FA-4950-ACDD-EDEC9D4ABEC2}" destId="{C0CA5E24-AF94-4EB4-A990-F49B14E1DCCB}" srcOrd="1" destOrd="0" presId="urn:microsoft.com/office/officeart/2005/8/layout/orgChart1"/>
    <dgm:cxn modelId="{E357C081-9A90-4777-9537-0CF8DEB67040}" type="presParOf" srcId="{BFE199BC-9432-4A55-9422-CC78BD42D05F}" destId="{6AAAD9C1-A837-4EEE-B725-F3F609A2ECD4}" srcOrd="1" destOrd="0" presId="urn:microsoft.com/office/officeart/2005/8/layout/orgChart1"/>
    <dgm:cxn modelId="{AA40F64A-7878-4D97-B9FF-4E574CC50571}" type="presParOf" srcId="{BFE199BC-9432-4A55-9422-CC78BD42D05F}" destId="{948B1587-0F73-4297-8E2B-F2689C5973A2}" srcOrd="2" destOrd="0" presId="urn:microsoft.com/office/officeart/2005/8/layout/orgChart1"/>
    <dgm:cxn modelId="{F567108A-0AA9-44E7-8479-0C57AA555D7F}" type="presParOf" srcId="{172C56BA-3BE6-425F-B80B-A184E8BF7F13}" destId="{8C5447F8-F67B-4429-B988-798F3BEE92D8}" srcOrd="2" destOrd="0" presId="urn:microsoft.com/office/officeart/2005/8/layout/orgChart1"/>
    <dgm:cxn modelId="{2460A78D-2A07-4266-B16C-E45596759445}" type="presParOf" srcId="{172C56BA-3BE6-425F-B80B-A184E8BF7F13}" destId="{20C94358-E07D-4C29-8455-1EE575B91FFF}" srcOrd="3" destOrd="0" presId="urn:microsoft.com/office/officeart/2005/8/layout/orgChart1"/>
    <dgm:cxn modelId="{A0D5AD16-D21E-4A5F-8703-C548618BA4F0}" type="presParOf" srcId="{20C94358-E07D-4C29-8455-1EE575B91FFF}" destId="{25CC1753-4643-4398-A258-6D16E4EBBDA7}" srcOrd="0" destOrd="0" presId="urn:microsoft.com/office/officeart/2005/8/layout/orgChart1"/>
    <dgm:cxn modelId="{769E47D6-29DB-45A9-B432-A7B0BBC16920}" type="presParOf" srcId="{25CC1753-4643-4398-A258-6D16E4EBBDA7}" destId="{199EEEBB-EFEA-4434-8446-D4FCA6412F31}" srcOrd="0" destOrd="0" presId="urn:microsoft.com/office/officeart/2005/8/layout/orgChart1"/>
    <dgm:cxn modelId="{47AAF85B-FB49-498E-98EC-93C5F76FA1FD}" type="presParOf" srcId="{25CC1753-4643-4398-A258-6D16E4EBBDA7}" destId="{698BC753-D68B-4637-87A8-E4A53EBBE8FB}" srcOrd="1" destOrd="0" presId="urn:microsoft.com/office/officeart/2005/8/layout/orgChart1"/>
    <dgm:cxn modelId="{421CFE95-E41D-4FC5-A4E9-C042A7C3A7BC}" type="presParOf" srcId="{20C94358-E07D-4C29-8455-1EE575B91FFF}" destId="{918ABB5D-4123-4B96-BEA2-325C4B4EBFF6}" srcOrd="1" destOrd="0" presId="urn:microsoft.com/office/officeart/2005/8/layout/orgChart1"/>
    <dgm:cxn modelId="{6D04923D-D699-4809-9E96-7A0A035B8734}" type="presParOf" srcId="{20C94358-E07D-4C29-8455-1EE575B91FFF}" destId="{E630BB0A-63B6-4159-BE18-EA906D4D0385}" srcOrd="2" destOrd="0" presId="urn:microsoft.com/office/officeart/2005/8/layout/orgChart1"/>
    <dgm:cxn modelId="{12A04E01-26BE-41A1-A077-A6D699943A55}" type="presParOf" srcId="{172C56BA-3BE6-425F-B80B-A184E8BF7F13}" destId="{E18B3536-FF11-414C-9009-3DB462EA40B9}" srcOrd="4" destOrd="0" presId="urn:microsoft.com/office/officeart/2005/8/layout/orgChart1"/>
    <dgm:cxn modelId="{94913D5D-8151-49EE-BC96-862CE0E8C9C7}" type="presParOf" srcId="{172C56BA-3BE6-425F-B80B-A184E8BF7F13}" destId="{E0263599-55F7-405B-91A0-29C1FB997658}" srcOrd="5" destOrd="0" presId="urn:microsoft.com/office/officeart/2005/8/layout/orgChart1"/>
    <dgm:cxn modelId="{49664834-4025-42BB-84CE-842E21B6301E}" type="presParOf" srcId="{E0263599-55F7-405B-91A0-29C1FB997658}" destId="{D3ADF7D2-CEEA-4140-8E49-499A5B3D07A3}" srcOrd="0" destOrd="0" presId="urn:microsoft.com/office/officeart/2005/8/layout/orgChart1"/>
    <dgm:cxn modelId="{436F164D-5A67-4CC0-956E-D2655BF32A33}" type="presParOf" srcId="{D3ADF7D2-CEEA-4140-8E49-499A5B3D07A3}" destId="{7A56EE9F-CF2F-492A-96F6-6721F8DA8018}" srcOrd="0" destOrd="0" presId="urn:microsoft.com/office/officeart/2005/8/layout/orgChart1"/>
    <dgm:cxn modelId="{99159A07-BBE6-45BF-9DD0-8B591FCC8A25}" type="presParOf" srcId="{D3ADF7D2-CEEA-4140-8E49-499A5B3D07A3}" destId="{6D72269A-8E28-409F-B31D-95648A31194A}" srcOrd="1" destOrd="0" presId="urn:microsoft.com/office/officeart/2005/8/layout/orgChart1"/>
    <dgm:cxn modelId="{876DC98B-871C-4601-B64A-7722B20CB882}" type="presParOf" srcId="{E0263599-55F7-405B-91A0-29C1FB997658}" destId="{D8D88F38-9522-436B-B156-2491B601728E}" srcOrd="1" destOrd="0" presId="urn:microsoft.com/office/officeart/2005/8/layout/orgChart1"/>
    <dgm:cxn modelId="{1C69BCCF-A095-4592-BED2-9328D2FAD1AB}" type="presParOf" srcId="{E0263599-55F7-405B-91A0-29C1FB997658}" destId="{A854675C-E863-4655-BC19-B9054566462C}" srcOrd="2" destOrd="0" presId="urn:microsoft.com/office/officeart/2005/8/layout/orgChart1"/>
    <dgm:cxn modelId="{5D490AFB-0282-4A8D-B52C-7B350D297F9C}" type="presParOf" srcId="{172C56BA-3BE6-425F-B80B-A184E8BF7F13}" destId="{214EE950-9461-4C41-BF5D-3AC329E985BB}" srcOrd="6" destOrd="0" presId="urn:microsoft.com/office/officeart/2005/8/layout/orgChart1"/>
    <dgm:cxn modelId="{011060F7-9C96-49B7-A270-8D37EBBAE92E}" type="presParOf" srcId="{172C56BA-3BE6-425F-B80B-A184E8BF7F13}" destId="{B567AB95-42AC-49CD-AE3E-E19AF7F4DF1D}" srcOrd="7" destOrd="0" presId="urn:microsoft.com/office/officeart/2005/8/layout/orgChart1"/>
    <dgm:cxn modelId="{D2528776-BB18-471E-811D-19B8D72E3C62}" type="presParOf" srcId="{B567AB95-42AC-49CD-AE3E-E19AF7F4DF1D}" destId="{820EB501-6E57-4AA7-95F1-0D236D2CA274}" srcOrd="0" destOrd="0" presId="urn:microsoft.com/office/officeart/2005/8/layout/orgChart1"/>
    <dgm:cxn modelId="{0DA4062A-D8BD-40EA-96C8-A1B72C994855}" type="presParOf" srcId="{820EB501-6E57-4AA7-95F1-0D236D2CA274}" destId="{16395FBA-748C-4872-BE9C-6E538057059B}" srcOrd="0" destOrd="0" presId="urn:microsoft.com/office/officeart/2005/8/layout/orgChart1"/>
    <dgm:cxn modelId="{F6250438-6581-4B48-ADBE-46AC4A7D854D}" type="presParOf" srcId="{820EB501-6E57-4AA7-95F1-0D236D2CA274}" destId="{364C7BA6-C2F1-44D9-9011-1E7EC462E69E}" srcOrd="1" destOrd="0" presId="urn:microsoft.com/office/officeart/2005/8/layout/orgChart1"/>
    <dgm:cxn modelId="{432BAF45-6906-4957-930B-79C9CC5E5F04}" type="presParOf" srcId="{B567AB95-42AC-49CD-AE3E-E19AF7F4DF1D}" destId="{90169413-E82F-452C-B5D3-CC8A6046608C}" srcOrd="1" destOrd="0" presId="urn:microsoft.com/office/officeart/2005/8/layout/orgChart1"/>
    <dgm:cxn modelId="{2D96D70B-BA68-47A1-AEC2-4B82D45CDC34}" type="presParOf" srcId="{B567AB95-42AC-49CD-AE3E-E19AF7F4DF1D}" destId="{E1C4E1FC-AF6A-493E-B005-24D4A0DD8DFC}" srcOrd="2" destOrd="0" presId="urn:microsoft.com/office/officeart/2005/8/layout/orgChart1"/>
    <dgm:cxn modelId="{FAACDF02-B942-4034-A441-71EA9D368786}" type="presParOf" srcId="{AA0CF504-D8DF-4443-845F-82F82B2D799A}" destId="{94643360-E794-458D-A9B2-5E563D436D7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B41B05B-987C-4B71-A14D-D09F89BCA6A0}" type="doc">
      <dgm:prSet loTypeId="urn:microsoft.com/office/officeart/2005/8/layout/hierarchy3" loCatId="hierarchy" qsTypeId="urn:microsoft.com/office/officeart/2005/8/quickstyle/3d3" qsCatId="3D" csTypeId="urn:microsoft.com/office/officeart/2005/8/colors/accent5_1" csCatId="accent5" phldr="1"/>
      <dgm:spPr/>
      <dgm:t>
        <a:bodyPr/>
        <a:lstStyle/>
        <a:p>
          <a:endParaRPr lang="bg-BG"/>
        </a:p>
      </dgm:t>
    </dgm:pt>
    <dgm:pt modelId="{F6E83424-0709-467B-9486-F260B2793C42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pPr rtl="0"/>
          <a:r>
            <a:rPr lang="bg-BG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Планове за развитие на Центрове за върхови постижения</a:t>
          </a:r>
          <a:endParaRPr lang="bg-BG" b="1" u="none" cap="none" spc="0" dirty="0">
            <a:ln w="10160">
              <a:solidFill>
                <a:schemeClr val="accent5"/>
              </a:solidFill>
              <a:prstDash val="solid"/>
            </a:ln>
            <a:solidFill>
              <a:srgbClr val="FFFFFF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gm:t>
    </dgm:pt>
    <dgm:pt modelId="{40F9A150-F519-4817-A2E5-A43EE7582030}" type="parTrans" cxnId="{D4B3E853-3DD6-4592-A967-418B66E1EFBE}">
      <dgm:prSet/>
      <dgm:spPr/>
      <dgm:t>
        <a:bodyPr/>
        <a:lstStyle/>
        <a:p>
          <a:endParaRPr lang="bg-BG"/>
        </a:p>
      </dgm:t>
    </dgm:pt>
    <dgm:pt modelId="{817760A0-CA9E-4C22-BDA4-90BE12A53933}" type="sibTrans" cxnId="{D4B3E853-3DD6-4592-A967-418B66E1EFBE}">
      <dgm:prSet/>
      <dgm:spPr/>
      <dgm:t>
        <a:bodyPr/>
        <a:lstStyle/>
        <a:p>
          <a:endParaRPr lang="bg-BG"/>
        </a:p>
      </dgm:t>
    </dgm:pt>
    <dgm:pt modelId="{78A526C8-7D11-4877-A58A-282B99A9FF4F}">
      <dgm:prSet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just" rtl="0"/>
          <a:r>
            <a:rPr lang="bg-BG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Цел: </a:t>
          </a:r>
          <a:r>
            <a:rPr lang="bg-BG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Осигуряване на  стратегически партньорства в областта на научните изследвания.</a:t>
          </a:r>
          <a:endParaRPr lang="bg-BG" b="0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EB0CDB-FB23-4296-8924-B1744422EED8}" type="parTrans" cxnId="{0EE0D557-6EFC-4F83-82DE-166EB5CA2A58}">
      <dgm:prSet/>
      <dgm:spPr/>
      <dgm:t>
        <a:bodyPr/>
        <a:lstStyle/>
        <a:p>
          <a:endParaRPr lang="bg-BG"/>
        </a:p>
      </dgm:t>
    </dgm:pt>
    <dgm:pt modelId="{36AF48BF-A5D9-4714-998E-5055E942291B}" type="sibTrans" cxnId="{0EE0D557-6EFC-4F83-82DE-166EB5CA2A58}">
      <dgm:prSet/>
      <dgm:spPr/>
      <dgm:t>
        <a:bodyPr/>
        <a:lstStyle/>
        <a:p>
          <a:endParaRPr lang="bg-BG"/>
        </a:p>
      </dgm:t>
    </dgm:pt>
    <dgm:pt modelId="{CA983512-8FCC-4907-8197-36C647B4286A}">
      <dgm:prSet/>
      <dgm:spPr>
        <a:solidFill>
          <a:schemeClr val="accent5">
            <a:lumMod val="40000"/>
            <a:lumOff val="60000"/>
            <a:alpha val="90000"/>
          </a:schemeClr>
        </a:solidFill>
      </dgm:spPr>
      <dgm:t>
        <a:bodyPr/>
        <a:lstStyle/>
        <a:p>
          <a:pPr algn="l" rtl="0"/>
          <a:r>
            <a:rPr lang="bg-BG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Размер на БФП: </a:t>
          </a:r>
          <a:r>
            <a:rPr lang="bg-BG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1 500 000 лв.</a:t>
          </a:r>
          <a:endParaRPr lang="bg-BG" b="0" i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DCDB21-99D7-4B80-BF22-8DCD29758BED}" type="parTrans" cxnId="{4CC6BE68-E5B0-4CEE-8443-CD08FFCE6ABD}">
      <dgm:prSet/>
      <dgm:spPr/>
      <dgm:t>
        <a:bodyPr/>
        <a:lstStyle/>
        <a:p>
          <a:endParaRPr lang="bg-BG"/>
        </a:p>
      </dgm:t>
    </dgm:pt>
    <dgm:pt modelId="{C68F80A1-C643-43CA-BA3E-CAD121C311B1}" type="sibTrans" cxnId="{4CC6BE68-E5B0-4CEE-8443-CD08FFCE6ABD}">
      <dgm:prSet/>
      <dgm:spPr/>
      <dgm:t>
        <a:bodyPr/>
        <a:lstStyle/>
        <a:p>
          <a:endParaRPr lang="bg-BG"/>
        </a:p>
      </dgm:t>
    </dgm:pt>
    <dgm:pt modelId="{89AC9E54-5D8A-4DC6-88A9-E04E3902C257}">
      <dgm:prSet/>
      <dgm:spPr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</dgm:spPr>
      <dgm:t>
        <a:bodyPr/>
        <a:lstStyle/>
        <a:p>
          <a:pPr algn="just" rtl="0"/>
          <a:r>
            <a:rPr lang="bg-BG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Допустими кандидати</a:t>
          </a:r>
          <a:r>
            <a:rPr lang="bg-BG" b="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върхови постижения, публични и частни научни организации, институти, лаборатории, предприятия за НИРД (включително БАН и СА), </a:t>
          </a:r>
          <a:r>
            <a:rPr lang="bg-BG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звена, консорциуми от научни организации и/или висши училища</a:t>
          </a:r>
          <a:r>
            <a:rPr lang="bg-BG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3698C8F-A783-43AF-8EF3-B85BA9584553}" type="parTrans" cxnId="{704C4311-462A-4E0A-9A2B-52D7289FF92C}">
      <dgm:prSet/>
      <dgm:spPr/>
      <dgm:t>
        <a:bodyPr/>
        <a:lstStyle/>
        <a:p>
          <a:endParaRPr lang="bg-BG"/>
        </a:p>
      </dgm:t>
    </dgm:pt>
    <dgm:pt modelId="{291E6A84-B6D0-447E-B728-596BEA40D47C}" type="sibTrans" cxnId="{704C4311-462A-4E0A-9A2B-52D7289FF92C}">
      <dgm:prSet/>
      <dgm:spPr/>
      <dgm:t>
        <a:bodyPr/>
        <a:lstStyle/>
        <a:p>
          <a:endParaRPr lang="bg-BG"/>
        </a:p>
      </dgm:t>
    </dgm:pt>
    <dgm:pt modelId="{AA7FC03F-0ECF-41E2-A808-B7B4EB5D312F}" type="pres">
      <dgm:prSet presAssocID="{DB41B05B-987C-4B71-A14D-D09F89BCA6A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bg-BG"/>
        </a:p>
      </dgm:t>
    </dgm:pt>
    <dgm:pt modelId="{8392D09D-0E9E-48CA-AFEB-558771670A0B}" type="pres">
      <dgm:prSet presAssocID="{F6E83424-0709-467B-9486-F260B2793C42}" presName="root" presStyleCnt="0"/>
      <dgm:spPr/>
      <dgm:t>
        <a:bodyPr/>
        <a:lstStyle/>
        <a:p>
          <a:endParaRPr lang="bg-BG"/>
        </a:p>
      </dgm:t>
    </dgm:pt>
    <dgm:pt modelId="{5849DA4C-48E5-4033-B5DA-BCC22DE99389}" type="pres">
      <dgm:prSet presAssocID="{F6E83424-0709-467B-9486-F260B2793C42}" presName="rootComposite" presStyleCnt="0"/>
      <dgm:spPr/>
      <dgm:t>
        <a:bodyPr/>
        <a:lstStyle/>
        <a:p>
          <a:endParaRPr lang="bg-BG"/>
        </a:p>
      </dgm:t>
    </dgm:pt>
    <dgm:pt modelId="{5C1F5461-D047-409B-8419-3E5D4D7C8844}" type="pres">
      <dgm:prSet presAssocID="{F6E83424-0709-467B-9486-F260B2793C42}" presName="rootText" presStyleLbl="node1" presStyleIdx="0" presStyleCnt="1" custScaleX="568401" custLinFactNeighborY="3292"/>
      <dgm:spPr/>
      <dgm:t>
        <a:bodyPr/>
        <a:lstStyle/>
        <a:p>
          <a:endParaRPr lang="bg-BG"/>
        </a:p>
      </dgm:t>
    </dgm:pt>
    <dgm:pt modelId="{E59D4505-0DE9-482A-BD14-85AE4EFD0394}" type="pres">
      <dgm:prSet presAssocID="{F6E83424-0709-467B-9486-F260B2793C42}" presName="rootConnector" presStyleLbl="node1" presStyleIdx="0" presStyleCnt="1"/>
      <dgm:spPr/>
      <dgm:t>
        <a:bodyPr/>
        <a:lstStyle/>
        <a:p>
          <a:endParaRPr lang="bg-BG"/>
        </a:p>
      </dgm:t>
    </dgm:pt>
    <dgm:pt modelId="{80687C81-3BDF-432F-9941-854DC32860DF}" type="pres">
      <dgm:prSet presAssocID="{F6E83424-0709-467B-9486-F260B2793C42}" presName="childShape" presStyleCnt="0"/>
      <dgm:spPr/>
      <dgm:t>
        <a:bodyPr/>
        <a:lstStyle/>
        <a:p>
          <a:endParaRPr lang="bg-BG"/>
        </a:p>
      </dgm:t>
    </dgm:pt>
    <dgm:pt modelId="{F74EB7AE-F0F2-4B6A-9F0D-E9E1E79F66BC}" type="pres">
      <dgm:prSet presAssocID="{EAEB0CDB-FB23-4296-8924-B1744422EED8}" presName="Name13" presStyleLbl="parChTrans1D2" presStyleIdx="0" presStyleCnt="3"/>
      <dgm:spPr/>
      <dgm:t>
        <a:bodyPr/>
        <a:lstStyle/>
        <a:p>
          <a:endParaRPr lang="bg-BG"/>
        </a:p>
      </dgm:t>
    </dgm:pt>
    <dgm:pt modelId="{0657E57B-B4C5-4AD0-947A-8F542409B5EF}" type="pres">
      <dgm:prSet presAssocID="{78A526C8-7D11-4877-A58A-282B99A9FF4F}" presName="childText" presStyleLbl="bgAcc1" presStyleIdx="0" presStyleCnt="3" custScaleX="59328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35E31B76-A478-4C86-A3D7-AB8DEBA40DAA}" type="pres">
      <dgm:prSet presAssocID="{B4DCDB21-99D7-4B80-BF22-8DCD29758BED}" presName="Name13" presStyleLbl="parChTrans1D2" presStyleIdx="1" presStyleCnt="3"/>
      <dgm:spPr/>
      <dgm:t>
        <a:bodyPr/>
        <a:lstStyle/>
        <a:p>
          <a:endParaRPr lang="bg-BG"/>
        </a:p>
      </dgm:t>
    </dgm:pt>
    <dgm:pt modelId="{1C70B66F-643B-4A3B-B0C5-A39F6E2BF543}" type="pres">
      <dgm:prSet presAssocID="{CA983512-8FCC-4907-8197-36C647B4286A}" presName="childText" presStyleLbl="bgAcc1" presStyleIdx="1" presStyleCnt="3" custScaleX="593512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8E2F433-8569-47EA-AC80-7BFDF0BA9603}" type="pres">
      <dgm:prSet presAssocID="{63698C8F-A783-43AF-8EF3-B85BA9584553}" presName="Name13" presStyleLbl="parChTrans1D2" presStyleIdx="2" presStyleCnt="3"/>
      <dgm:spPr/>
      <dgm:t>
        <a:bodyPr/>
        <a:lstStyle/>
        <a:p>
          <a:endParaRPr lang="bg-BG"/>
        </a:p>
      </dgm:t>
    </dgm:pt>
    <dgm:pt modelId="{F9BB14AA-E343-4857-9380-7F2AAD0BA8BA}" type="pres">
      <dgm:prSet presAssocID="{89AC9E54-5D8A-4DC6-88A9-E04E3902C257}" presName="childText" presStyleLbl="bgAcc1" presStyleIdx="2" presStyleCnt="3" custScaleX="592140" custScaleY="168997" custLinFactNeighborX="2058" custLinFactNeighborY="-2195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</dgm:ptLst>
  <dgm:cxnLst>
    <dgm:cxn modelId="{3F01B3B1-A02F-4CB2-9221-96169C59190E}" type="presOf" srcId="{F6E83424-0709-467B-9486-F260B2793C42}" destId="{5C1F5461-D047-409B-8419-3E5D4D7C8844}" srcOrd="0" destOrd="0" presId="urn:microsoft.com/office/officeart/2005/8/layout/hierarchy3"/>
    <dgm:cxn modelId="{BCA34461-08C0-4EE3-956F-E82F3CA69601}" type="presOf" srcId="{DB41B05B-987C-4B71-A14D-D09F89BCA6A0}" destId="{AA7FC03F-0ECF-41E2-A808-B7B4EB5D312F}" srcOrd="0" destOrd="0" presId="urn:microsoft.com/office/officeart/2005/8/layout/hierarchy3"/>
    <dgm:cxn modelId="{0EE0D557-6EFC-4F83-82DE-166EB5CA2A58}" srcId="{F6E83424-0709-467B-9486-F260B2793C42}" destId="{78A526C8-7D11-4877-A58A-282B99A9FF4F}" srcOrd="0" destOrd="0" parTransId="{EAEB0CDB-FB23-4296-8924-B1744422EED8}" sibTransId="{36AF48BF-A5D9-4714-998E-5055E942291B}"/>
    <dgm:cxn modelId="{D4B3E853-3DD6-4592-A967-418B66E1EFBE}" srcId="{DB41B05B-987C-4B71-A14D-D09F89BCA6A0}" destId="{F6E83424-0709-467B-9486-F260B2793C42}" srcOrd="0" destOrd="0" parTransId="{40F9A150-F519-4817-A2E5-A43EE7582030}" sibTransId="{817760A0-CA9E-4C22-BDA4-90BE12A53933}"/>
    <dgm:cxn modelId="{98798065-4035-4196-B627-EE44420A5C2F}" type="presOf" srcId="{B4DCDB21-99D7-4B80-BF22-8DCD29758BED}" destId="{35E31B76-A478-4C86-A3D7-AB8DEBA40DAA}" srcOrd="0" destOrd="0" presId="urn:microsoft.com/office/officeart/2005/8/layout/hierarchy3"/>
    <dgm:cxn modelId="{704C4311-462A-4E0A-9A2B-52D7289FF92C}" srcId="{F6E83424-0709-467B-9486-F260B2793C42}" destId="{89AC9E54-5D8A-4DC6-88A9-E04E3902C257}" srcOrd="2" destOrd="0" parTransId="{63698C8F-A783-43AF-8EF3-B85BA9584553}" sibTransId="{291E6A84-B6D0-447E-B728-596BEA40D47C}"/>
    <dgm:cxn modelId="{C87C5D98-97B5-43C2-85AE-3C423015CB04}" type="presOf" srcId="{89AC9E54-5D8A-4DC6-88A9-E04E3902C257}" destId="{F9BB14AA-E343-4857-9380-7F2AAD0BA8BA}" srcOrd="0" destOrd="0" presId="urn:microsoft.com/office/officeart/2005/8/layout/hierarchy3"/>
    <dgm:cxn modelId="{049330FD-16CF-49C5-AD7A-CCAA578B15FC}" type="presOf" srcId="{78A526C8-7D11-4877-A58A-282B99A9FF4F}" destId="{0657E57B-B4C5-4AD0-947A-8F542409B5EF}" srcOrd="0" destOrd="0" presId="urn:microsoft.com/office/officeart/2005/8/layout/hierarchy3"/>
    <dgm:cxn modelId="{887915F6-7538-4E44-96D1-8DC72890EE42}" type="presOf" srcId="{EAEB0CDB-FB23-4296-8924-B1744422EED8}" destId="{F74EB7AE-F0F2-4B6A-9F0D-E9E1E79F66BC}" srcOrd="0" destOrd="0" presId="urn:microsoft.com/office/officeart/2005/8/layout/hierarchy3"/>
    <dgm:cxn modelId="{C7A8751D-8CB5-449B-B4FB-5CC84B635AF1}" type="presOf" srcId="{CA983512-8FCC-4907-8197-36C647B4286A}" destId="{1C70B66F-643B-4A3B-B0C5-A39F6E2BF543}" srcOrd="0" destOrd="0" presId="urn:microsoft.com/office/officeart/2005/8/layout/hierarchy3"/>
    <dgm:cxn modelId="{4CC6BE68-E5B0-4CEE-8443-CD08FFCE6ABD}" srcId="{F6E83424-0709-467B-9486-F260B2793C42}" destId="{CA983512-8FCC-4907-8197-36C647B4286A}" srcOrd="1" destOrd="0" parTransId="{B4DCDB21-99D7-4B80-BF22-8DCD29758BED}" sibTransId="{C68F80A1-C643-43CA-BA3E-CAD121C311B1}"/>
    <dgm:cxn modelId="{D063D4B7-A804-4FBC-B592-38B22F61053C}" type="presOf" srcId="{63698C8F-A783-43AF-8EF3-B85BA9584553}" destId="{B8E2F433-8569-47EA-AC80-7BFDF0BA9603}" srcOrd="0" destOrd="0" presId="urn:microsoft.com/office/officeart/2005/8/layout/hierarchy3"/>
    <dgm:cxn modelId="{01358188-3927-49FE-8010-4019C205E368}" type="presOf" srcId="{F6E83424-0709-467B-9486-F260B2793C42}" destId="{E59D4505-0DE9-482A-BD14-85AE4EFD0394}" srcOrd="1" destOrd="0" presId="urn:microsoft.com/office/officeart/2005/8/layout/hierarchy3"/>
    <dgm:cxn modelId="{3E149361-037B-49BF-9EAE-B448345A5072}" type="presParOf" srcId="{AA7FC03F-0ECF-41E2-A808-B7B4EB5D312F}" destId="{8392D09D-0E9E-48CA-AFEB-558771670A0B}" srcOrd="0" destOrd="0" presId="urn:microsoft.com/office/officeart/2005/8/layout/hierarchy3"/>
    <dgm:cxn modelId="{00A1C4F7-1E46-4029-AC7C-CC78B3BCAB9C}" type="presParOf" srcId="{8392D09D-0E9E-48CA-AFEB-558771670A0B}" destId="{5849DA4C-48E5-4033-B5DA-BCC22DE99389}" srcOrd="0" destOrd="0" presId="urn:microsoft.com/office/officeart/2005/8/layout/hierarchy3"/>
    <dgm:cxn modelId="{8C898D48-995B-4FF0-90F8-C315DBE93789}" type="presParOf" srcId="{5849DA4C-48E5-4033-B5DA-BCC22DE99389}" destId="{5C1F5461-D047-409B-8419-3E5D4D7C8844}" srcOrd="0" destOrd="0" presId="urn:microsoft.com/office/officeart/2005/8/layout/hierarchy3"/>
    <dgm:cxn modelId="{D71F5BD1-21AF-4555-815F-80D4CBEE0D3E}" type="presParOf" srcId="{5849DA4C-48E5-4033-B5DA-BCC22DE99389}" destId="{E59D4505-0DE9-482A-BD14-85AE4EFD0394}" srcOrd="1" destOrd="0" presId="urn:microsoft.com/office/officeart/2005/8/layout/hierarchy3"/>
    <dgm:cxn modelId="{78AA044F-8192-400D-8994-AFE47F41EC94}" type="presParOf" srcId="{8392D09D-0E9E-48CA-AFEB-558771670A0B}" destId="{80687C81-3BDF-432F-9941-854DC32860DF}" srcOrd="1" destOrd="0" presId="urn:microsoft.com/office/officeart/2005/8/layout/hierarchy3"/>
    <dgm:cxn modelId="{C021F015-63BE-4267-BFEF-133A815DDF2B}" type="presParOf" srcId="{80687C81-3BDF-432F-9941-854DC32860DF}" destId="{F74EB7AE-F0F2-4B6A-9F0D-E9E1E79F66BC}" srcOrd="0" destOrd="0" presId="urn:microsoft.com/office/officeart/2005/8/layout/hierarchy3"/>
    <dgm:cxn modelId="{76A3660F-4615-4226-B35E-C5451D110042}" type="presParOf" srcId="{80687C81-3BDF-432F-9941-854DC32860DF}" destId="{0657E57B-B4C5-4AD0-947A-8F542409B5EF}" srcOrd="1" destOrd="0" presId="urn:microsoft.com/office/officeart/2005/8/layout/hierarchy3"/>
    <dgm:cxn modelId="{9C4C01BD-80F2-4C38-B9A2-ABA6BC341C65}" type="presParOf" srcId="{80687C81-3BDF-432F-9941-854DC32860DF}" destId="{35E31B76-A478-4C86-A3D7-AB8DEBA40DAA}" srcOrd="2" destOrd="0" presId="urn:microsoft.com/office/officeart/2005/8/layout/hierarchy3"/>
    <dgm:cxn modelId="{478658AF-354C-4870-9946-2A1A3BEF3088}" type="presParOf" srcId="{80687C81-3BDF-432F-9941-854DC32860DF}" destId="{1C70B66F-643B-4A3B-B0C5-A39F6E2BF543}" srcOrd="3" destOrd="0" presId="urn:microsoft.com/office/officeart/2005/8/layout/hierarchy3"/>
    <dgm:cxn modelId="{7596E90D-1CD3-4982-964E-B7E53DCE80EF}" type="presParOf" srcId="{80687C81-3BDF-432F-9941-854DC32860DF}" destId="{B8E2F433-8569-47EA-AC80-7BFDF0BA9603}" srcOrd="4" destOrd="0" presId="urn:microsoft.com/office/officeart/2005/8/layout/hierarchy3"/>
    <dgm:cxn modelId="{FCC2DA38-C1F1-4CB6-A857-E7E41E13E825}" type="presParOf" srcId="{80687C81-3BDF-432F-9941-854DC32860DF}" destId="{F9BB14AA-E343-4857-9380-7F2AAD0BA8B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2EBB5-5F38-4203-ABB8-A799023FC078}">
      <dsp:nvSpPr>
        <dsp:cNvPr id="0" name=""/>
        <dsp:cNvSpPr/>
      </dsp:nvSpPr>
      <dsp:spPr>
        <a:xfrm>
          <a:off x="2173787" y="0"/>
          <a:ext cx="4701308" cy="4701308"/>
        </a:xfrm>
        <a:prstGeom prst="diamond">
          <a:avLst/>
        </a:prstGeom>
        <a:gradFill rotWithShape="0">
          <a:gsLst>
            <a:gs pos="0">
              <a:schemeClr val="accent5">
                <a:tint val="55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tint val="55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tint val="55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EE029D2-3DD5-4C23-841A-A7EC546F7A5F}">
      <dsp:nvSpPr>
        <dsp:cNvPr id="0" name=""/>
        <dsp:cNvSpPr/>
      </dsp:nvSpPr>
      <dsp:spPr>
        <a:xfrm>
          <a:off x="309574" y="179307"/>
          <a:ext cx="4150278" cy="2132683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altLang="bg-BG" sz="2400" b="1" kern="1200" dirty="0" smtClean="0">
              <a:solidFill>
                <a:srgbClr val="FFFF00"/>
              </a:solidFill>
            </a:rPr>
            <a:t>1. Научни изследвания и технологично развитие ЕФРР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altLang="bg-BG" sz="2400" b="1" kern="1200" dirty="0" smtClean="0">
              <a:solidFill>
                <a:srgbClr val="FFFF00"/>
              </a:solidFill>
            </a:rPr>
            <a:t>560 млн. лв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kern="1200" dirty="0">
            <a:solidFill>
              <a:srgbClr val="FFFF00"/>
            </a:solidFill>
          </a:endParaRPr>
        </a:p>
      </dsp:txBody>
      <dsp:txXfrm>
        <a:off x="413683" y="283416"/>
        <a:ext cx="3942060" cy="1924465"/>
      </dsp:txXfrm>
    </dsp:sp>
    <dsp:sp modelId="{46B2D6B0-A675-4E65-883B-C7E4BE78DB76}">
      <dsp:nvSpPr>
        <dsp:cNvPr id="0" name=""/>
        <dsp:cNvSpPr/>
      </dsp:nvSpPr>
      <dsp:spPr>
        <a:xfrm>
          <a:off x="4573050" y="179307"/>
          <a:ext cx="4045493" cy="2132683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4838"/>
                <a:satOff val="14708"/>
                <a:lumOff val="14377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4838"/>
                <a:satOff val="14708"/>
                <a:lumOff val="14377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4838"/>
                <a:satOff val="14708"/>
                <a:lumOff val="143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altLang="bg-BG" sz="2800" b="1" kern="1200" dirty="0" smtClean="0">
              <a:solidFill>
                <a:srgbClr val="006600"/>
              </a:solidFill>
            </a:rPr>
            <a:t>3. Образователна среда за активно социално приобщаване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6600"/>
              </a:solidFill>
              <a:effectLst/>
            </a:rPr>
            <a:t>ЕСФ – 2</a:t>
          </a:r>
          <a:r>
            <a:rPr lang="en-US" sz="2800" b="1" kern="1200" dirty="0" smtClean="0">
              <a:solidFill>
                <a:srgbClr val="006600"/>
              </a:solidFill>
              <a:effectLst/>
            </a:rPr>
            <a:t>52</a:t>
          </a:r>
          <a:r>
            <a:rPr lang="bg-BG" altLang="bg-BG" sz="2800" b="1" kern="1200" dirty="0" smtClean="0">
              <a:solidFill>
                <a:srgbClr val="006600"/>
              </a:solidFill>
              <a:effectLst/>
              <a:latin typeface="+mn-lt"/>
            </a:rPr>
            <a:t> млн. лв.</a:t>
          </a:r>
          <a:endParaRPr lang="bg-BG" sz="2800" kern="1200" dirty="0">
            <a:solidFill>
              <a:srgbClr val="006600"/>
            </a:solidFill>
          </a:endParaRPr>
        </a:p>
      </dsp:txBody>
      <dsp:txXfrm>
        <a:off x="4677159" y="283416"/>
        <a:ext cx="3837275" cy="1924465"/>
      </dsp:txXfrm>
    </dsp:sp>
    <dsp:sp modelId="{12402BFF-28EF-4139-894C-95B30ACD1DAF}">
      <dsp:nvSpPr>
        <dsp:cNvPr id="0" name=""/>
        <dsp:cNvSpPr/>
      </dsp:nvSpPr>
      <dsp:spPr>
        <a:xfrm>
          <a:off x="384372" y="2461584"/>
          <a:ext cx="4016487" cy="2055988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9675"/>
                <a:satOff val="29416"/>
                <a:lumOff val="28755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9675"/>
                <a:satOff val="29416"/>
                <a:lumOff val="28755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9675"/>
                <a:satOff val="29416"/>
                <a:lumOff val="2875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altLang="bg-BG" sz="2800" b="1" kern="1200" noProof="0" dirty="0" smtClean="0">
              <a:solidFill>
                <a:srgbClr val="FF0000"/>
              </a:solidFill>
            </a:rPr>
            <a:t>2. Образование и учене през целия живот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FF0000"/>
              </a:solidFill>
              <a:effectLst/>
            </a:rPr>
            <a:t>ЕСФ – 505</a:t>
          </a:r>
          <a:r>
            <a:rPr lang="bg-BG" altLang="bg-BG" sz="2800" b="1" kern="1200" dirty="0" smtClean="0">
              <a:solidFill>
                <a:srgbClr val="FF0000"/>
              </a:solidFill>
              <a:effectLst/>
              <a:latin typeface="+mn-lt"/>
            </a:rPr>
            <a:t> млн. лв</a:t>
          </a:r>
          <a:endParaRPr lang="bg-BG" altLang="bg-BG" sz="2800" b="1" kern="1200" noProof="0" dirty="0" smtClean="0">
            <a:solidFill>
              <a:srgbClr val="FF0000"/>
            </a:solidFill>
          </a:endParaRPr>
        </a:p>
      </dsp:txBody>
      <dsp:txXfrm>
        <a:off x="484737" y="2561949"/>
        <a:ext cx="3815757" cy="1855258"/>
      </dsp:txXfrm>
    </dsp:sp>
    <dsp:sp modelId="{D40F5B8B-8865-4631-9801-E0E212528319}">
      <dsp:nvSpPr>
        <dsp:cNvPr id="0" name=""/>
        <dsp:cNvSpPr/>
      </dsp:nvSpPr>
      <dsp:spPr>
        <a:xfrm>
          <a:off x="4581025" y="2423227"/>
          <a:ext cx="4077396" cy="2055951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4838"/>
                <a:satOff val="14708"/>
                <a:lumOff val="14377"/>
                <a:alphaOff val="0"/>
                <a:shade val="51000"/>
                <a:satMod val="130000"/>
              </a:schemeClr>
            </a:gs>
            <a:gs pos="80000">
              <a:schemeClr val="accent5">
                <a:shade val="50000"/>
                <a:hueOff val="4838"/>
                <a:satOff val="14708"/>
                <a:lumOff val="14377"/>
                <a:alphaOff val="0"/>
                <a:shade val="93000"/>
                <a:satMod val="130000"/>
              </a:schemeClr>
            </a:gs>
            <a:gs pos="100000">
              <a:schemeClr val="accent5">
                <a:shade val="50000"/>
                <a:hueOff val="4838"/>
                <a:satOff val="14708"/>
                <a:lumOff val="143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dirty="0" smtClean="0">
            <a:solidFill>
              <a:srgbClr val="00206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dirty="0" smtClean="0">
            <a:solidFill>
              <a:srgbClr val="00206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</a:rPr>
            <a:t>4. Техническа помощ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kern="1200" dirty="0" smtClean="0">
              <a:solidFill>
                <a:srgbClr val="002060"/>
              </a:solidFill>
              <a:effectLst/>
            </a:rPr>
            <a:t>ЕСФ – </a:t>
          </a:r>
          <a:r>
            <a:rPr kumimoji="0" lang="bg-BG" altLang="bg-BG" sz="2800" b="1" i="0" u="none" strike="noStrike" kern="1200" cap="none" spc="0" normalizeH="0" baseline="0" noProof="0" dirty="0" smtClean="0">
              <a:ln/>
              <a:solidFill>
                <a:srgbClr val="002060"/>
              </a:solidFill>
              <a:effectLst/>
              <a:uLnTx/>
              <a:uFillTx/>
              <a:latin typeface="+mn-lt"/>
              <a:cs typeface="Arial" charset="0"/>
            </a:rPr>
            <a:t>55 млн. лв</a:t>
          </a:r>
          <a:endParaRPr lang="bg-BG" sz="2800" b="1" kern="1200" dirty="0" smtClean="0">
            <a:solidFill>
              <a:srgbClr val="00206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dirty="0" smtClean="0">
            <a:solidFill>
              <a:srgbClr val="002060"/>
            </a:solidFill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800" b="1" kern="1200" dirty="0">
            <a:solidFill>
              <a:srgbClr val="002060"/>
            </a:solidFill>
          </a:endParaRPr>
        </a:p>
      </dsp:txBody>
      <dsp:txXfrm>
        <a:off x="4681388" y="2523590"/>
        <a:ext cx="3876670" cy="185522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469232" y="30535"/>
          <a:ext cx="9783241" cy="860593"/>
        </a:xfrm>
        <a:prstGeom prst="roundRect">
          <a:avLst>
            <a:gd name="adj" fmla="val 10000"/>
          </a:avLst>
        </a:prstGeom>
        <a:solidFill>
          <a:srgbClr val="E1001A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Планове за развитие на Центрове за компетентност</a:t>
          </a:r>
          <a:endParaRPr lang="bg-BG" sz="3200" b="1" u="none" kern="1200" cap="none" spc="0" dirty="0">
            <a:ln w="10160">
              <a:solidFill>
                <a:schemeClr val="accent5"/>
              </a:solidFill>
              <a:prstDash val="solid"/>
            </a:ln>
            <a:solidFill>
              <a:srgbClr val="FFFFFF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494438" y="55741"/>
        <a:ext cx="9732829" cy="810181"/>
      </dsp:txXfrm>
    </dsp:sp>
    <dsp:sp modelId="{F74EB7AE-F0F2-4B6A-9F0D-E9E1E79F66BC}">
      <dsp:nvSpPr>
        <dsp:cNvPr id="0" name=""/>
        <dsp:cNvSpPr/>
      </dsp:nvSpPr>
      <dsp:spPr>
        <a:xfrm>
          <a:off x="1447556" y="891128"/>
          <a:ext cx="978324" cy="617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7114"/>
              </a:lnTo>
              <a:lnTo>
                <a:pt x="978324" y="61711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425881" y="1077946"/>
          <a:ext cx="8169288" cy="860593"/>
        </a:xfrm>
        <a:prstGeom prst="roundRect">
          <a:avLst>
            <a:gd name="adj" fmla="val 10000"/>
          </a:avLst>
        </a:prstGeom>
        <a:solidFill>
          <a:srgbClr val="F8CBAD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Цел: </a:t>
          </a:r>
          <a:r>
            <a:rPr lang="bg-BG" sz="17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асърчаване инвестициите на предприятията в НИД,</a:t>
          </a:r>
          <a:r>
            <a:rPr lang="en-US" sz="1700" i="1" kern="1200" dirty="0" smtClean="0">
              <a:effectLst/>
            </a:rPr>
            <a:t> </a:t>
          </a:r>
          <a:r>
            <a:rPr lang="bg-BG" sz="1700" i="1" kern="1200" dirty="0" smtClean="0">
              <a:effectLst/>
            </a:rPr>
            <a:t>                         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разработване на връзки и взаимодействия между предприятията, центровете за НИРД и висшите учебни заведения</a:t>
          </a:r>
          <a:r>
            <a:rPr lang="en-US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изграждане на мрежи, на клъстерите.</a:t>
          </a:r>
          <a:r>
            <a:rPr lang="bg-BG" sz="1700" kern="1200" dirty="0" smtClean="0"/>
            <a:t> </a:t>
          </a:r>
          <a:endParaRPr lang="bg-BG" sz="17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1103152"/>
        <a:ext cx="8118876" cy="810181"/>
      </dsp:txXfrm>
    </dsp:sp>
    <dsp:sp modelId="{35E31B76-A478-4C86-A3D7-AB8DEBA40DAA}">
      <dsp:nvSpPr>
        <dsp:cNvPr id="0" name=""/>
        <dsp:cNvSpPr/>
      </dsp:nvSpPr>
      <dsp:spPr>
        <a:xfrm>
          <a:off x="1447556" y="891128"/>
          <a:ext cx="978324" cy="1692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2855"/>
              </a:lnTo>
              <a:lnTo>
                <a:pt x="978324" y="169285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425881" y="2153687"/>
          <a:ext cx="8172359" cy="860593"/>
        </a:xfrm>
        <a:prstGeom prst="roundRect">
          <a:avLst>
            <a:gd name="adj" fmla="val 10000"/>
          </a:avLst>
        </a:prstGeom>
        <a:solidFill>
          <a:srgbClr val="F8CBAD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1 000 000 лв.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2178893"/>
        <a:ext cx="8121947" cy="810181"/>
      </dsp:txXfrm>
    </dsp:sp>
    <dsp:sp modelId="{B8E2F433-8569-47EA-AC80-7BFDF0BA9603}">
      <dsp:nvSpPr>
        <dsp:cNvPr id="0" name=""/>
        <dsp:cNvSpPr/>
      </dsp:nvSpPr>
      <dsp:spPr>
        <a:xfrm>
          <a:off x="1447556" y="891128"/>
          <a:ext cx="1006661" cy="3046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599"/>
              </a:lnTo>
              <a:lnTo>
                <a:pt x="1006661" y="304659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454218" y="3210539"/>
          <a:ext cx="8153467" cy="1454376"/>
        </a:xfrm>
        <a:prstGeom prst="roundRect">
          <a:avLst>
            <a:gd name="adj" fmla="val 10000"/>
          </a:avLst>
        </a:prstGeom>
        <a:solidFill>
          <a:srgbClr val="F8CBAD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компетентност</a:t>
          </a:r>
          <a:r>
            <a:rPr lang="en-US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публични и частни научни организации (включително БАН и СА), научни институти,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центрове за върхови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постижения,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училища,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клъстери.</a:t>
          </a:r>
          <a:endParaRPr lang="bg-BG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96815" y="3253136"/>
        <a:ext cx="8068273" cy="136918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469232" y="30535"/>
          <a:ext cx="9783241" cy="860593"/>
        </a:xfrm>
        <a:prstGeom prst="roundRect">
          <a:avLst>
            <a:gd name="adj" fmla="val 10000"/>
          </a:avLst>
        </a:prstGeom>
        <a:solidFill>
          <a:srgbClr val="54813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6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Модернизация на научна инфраструктура</a:t>
          </a:r>
          <a:endParaRPr lang="bg-BG" sz="36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494438" y="55741"/>
        <a:ext cx="9732829" cy="810181"/>
      </dsp:txXfrm>
    </dsp:sp>
    <dsp:sp modelId="{F74EB7AE-F0F2-4B6A-9F0D-E9E1E79F66BC}">
      <dsp:nvSpPr>
        <dsp:cNvPr id="0" name=""/>
        <dsp:cNvSpPr/>
      </dsp:nvSpPr>
      <dsp:spPr>
        <a:xfrm>
          <a:off x="1447556" y="891128"/>
          <a:ext cx="978324" cy="617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7114"/>
              </a:lnTo>
              <a:lnTo>
                <a:pt x="978324" y="61711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425881" y="1077946"/>
          <a:ext cx="8169288" cy="860593"/>
        </a:xfrm>
        <a:prstGeom prst="roundRect">
          <a:avLst>
            <a:gd name="adj" fmla="val 10000"/>
          </a:avLst>
        </a:prstGeom>
        <a:solidFill>
          <a:srgbClr val="B0D4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Цел: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Укрепването на инфраструктурата, необходима за НИД, и на капацитета за реализиране на достижения</a:t>
          </a:r>
          <a:r>
            <a:rPr lang="en-US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насърчаване на центрове на компетентност.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1103152"/>
        <a:ext cx="8118876" cy="810181"/>
      </dsp:txXfrm>
    </dsp:sp>
    <dsp:sp modelId="{35E31B76-A478-4C86-A3D7-AB8DEBA40DAA}">
      <dsp:nvSpPr>
        <dsp:cNvPr id="0" name=""/>
        <dsp:cNvSpPr/>
      </dsp:nvSpPr>
      <dsp:spPr>
        <a:xfrm>
          <a:off x="1447556" y="891128"/>
          <a:ext cx="978324" cy="1692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2855"/>
              </a:lnTo>
              <a:lnTo>
                <a:pt x="978324" y="169285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425881" y="2153687"/>
          <a:ext cx="8172359" cy="86059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20 000 000 лв.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2178893"/>
        <a:ext cx="8121947" cy="810181"/>
      </dsp:txXfrm>
    </dsp:sp>
    <dsp:sp modelId="{B8E2F433-8569-47EA-AC80-7BFDF0BA9603}">
      <dsp:nvSpPr>
        <dsp:cNvPr id="0" name=""/>
        <dsp:cNvSpPr/>
      </dsp:nvSpPr>
      <dsp:spPr>
        <a:xfrm>
          <a:off x="1447556" y="891128"/>
          <a:ext cx="1006661" cy="3046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599"/>
              </a:lnTo>
              <a:lnTo>
                <a:pt x="1006661" y="304659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454218" y="3210539"/>
          <a:ext cx="8153467" cy="145437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компетентност; публични и частни научни организации (включително БАН и ССА), научни институти,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центрове за върхови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постижения,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училища.</a:t>
          </a:r>
          <a:endParaRPr lang="bg-BG" sz="2000" b="1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96815" y="3253136"/>
        <a:ext cx="8068273" cy="13691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246617" y="31878"/>
          <a:ext cx="10213274" cy="898421"/>
        </a:xfrm>
        <a:prstGeom prst="roundRect">
          <a:avLst>
            <a:gd name="adj" fmla="val 10000"/>
          </a:avLst>
        </a:prstGeom>
        <a:solidFill>
          <a:srgbClr val="FFBF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Подпомагане на български научни организации за участие в програмата Хоризонт 2020</a:t>
          </a:r>
          <a:endParaRPr lang="bg-BG" sz="32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272931" y="58192"/>
        <a:ext cx="10160646" cy="845793"/>
      </dsp:txXfrm>
    </dsp:sp>
    <dsp:sp modelId="{F74EB7AE-F0F2-4B6A-9F0D-E9E1E79F66BC}">
      <dsp:nvSpPr>
        <dsp:cNvPr id="0" name=""/>
        <dsp:cNvSpPr/>
      </dsp:nvSpPr>
      <dsp:spPr>
        <a:xfrm>
          <a:off x="1267944" y="930300"/>
          <a:ext cx="1021327" cy="8379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7930"/>
              </a:lnTo>
              <a:lnTo>
                <a:pt x="1021327" y="83793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289272" y="1125329"/>
          <a:ext cx="8528378" cy="1285802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Цел: </a:t>
          </a:r>
          <a:r>
            <a:rPr lang="bg-BG" sz="18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крепване  и модернизиране  на съществуващи центрове за върхови постижения и центрове за компетентност. Създаване на нови такива структури въз основа потенциал за принос в реализирането на ИСИС и 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ESFRI</a:t>
          </a:r>
          <a:r>
            <a:rPr lang="en-US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(European Strategy Forum on Research Infrastructures)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18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26932" y="1162989"/>
        <a:ext cx="8453058" cy="1210482"/>
      </dsp:txXfrm>
    </dsp:sp>
    <dsp:sp modelId="{35E31B76-A478-4C86-A3D7-AB8DEBA40DAA}">
      <dsp:nvSpPr>
        <dsp:cNvPr id="0" name=""/>
        <dsp:cNvSpPr/>
      </dsp:nvSpPr>
      <dsp:spPr>
        <a:xfrm>
          <a:off x="1267944" y="930300"/>
          <a:ext cx="1021327" cy="18579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7967"/>
              </a:lnTo>
              <a:lnTo>
                <a:pt x="1021327" y="1857967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289272" y="2635738"/>
          <a:ext cx="8531583" cy="305059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2 000 000 лв.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98207" y="2644673"/>
        <a:ext cx="8513713" cy="287189"/>
      </dsp:txXfrm>
    </dsp:sp>
    <dsp:sp modelId="{B8E2F433-8569-47EA-AC80-7BFDF0BA9603}">
      <dsp:nvSpPr>
        <dsp:cNvPr id="0" name=""/>
        <dsp:cNvSpPr/>
      </dsp:nvSpPr>
      <dsp:spPr>
        <a:xfrm>
          <a:off x="1267944" y="930300"/>
          <a:ext cx="1050910" cy="29745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4534"/>
              </a:lnTo>
              <a:lnTo>
                <a:pt x="1050910" y="29745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318855" y="3145682"/>
          <a:ext cx="8511861" cy="1518305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2000" b="1" i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ублични и частни научни организации (включително БАН и СА), научни институти, </a:t>
          </a:r>
          <a:r>
            <a:rPr lang="bg-BG" sz="18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звена, 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върхови постижения, центрове за компетентност, </a:t>
          </a:r>
          <a:r>
            <a:rPr lang="bg-BG" sz="18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консорциуми от научни организации и/или висши училища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МОН и др. секторни министерства.</a:t>
          </a:r>
          <a:endParaRPr lang="en-GB" sz="1800" i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 smtClean="0"/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bg-BG" sz="14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63325" y="3190152"/>
        <a:ext cx="8422921" cy="142936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186" y="181863"/>
          <a:ext cx="10658665" cy="937600"/>
        </a:xfrm>
        <a:prstGeom prst="roundRect">
          <a:avLst>
            <a:gd name="adj" fmla="val 10000"/>
          </a:avLst>
        </a:prstGeom>
        <a:solidFill>
          <a:srgbClr val="54813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40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</a:t>
          </a:r>
          <a:r>
            <a:rPr lang="bg-BG" sz="36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Студентски практики</a:t>
          </a:r>
          <a:r>
            <a:rPr lang="en-US" sz="36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</a:t>
          </a:r>
          <a:endParaRPr lang="bg-BG" sz="36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27647" y="209324"/>
        <a:ext cx="10603743" cy="882678"/>
      </dsp:txXfrm>
    </dsp:sp>
    <dsp:sp modelId="{F74EB7AE-F0F2-4B6A-9F0D-E9E1E79F66BC}">
      <dsp:nvSpPr>
        <dsp:cNvPr id="0" name=""/>
        <dsp:cNvSpPr/>
      </dsp:nvSpPr>
      <dsp:spPr>
        <a:xfrm>
          <a:off x="1066053" y="1119464"/>
          <a:ext cx="1065866" cy="660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0736"/>
              </a:lnTo>
              <a:lnTo>
                <a:pt x="1065866" y="66073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131919" y="1322998"/>
          <a:ext cx="8933686" cy="914404"/>
        </a:xfrm>
        <a:prstGeom prst="roundRect">
          <a:avLst>
            <a:gd name="adj" fmla="val 10000"/>
          </a:avLst>
        </a:prstGeom>
        <a:solidFill>
          <a:srgbClr val="B0D4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Цел:</a:t>
          </a:r>
          <a:r>
            <a:rPr lang="bg-BG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17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редоставяне на качествена професионална подготовка в реални работни условия за студенти</a:t>
          </a:r>
          <a:r>
            <a:rPr lang="en-US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повишаване на успешната реализация на трудовия пазар</a:t>
          </a:r>
          <a:r>
            <a:rPr lang="en-US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bg-BG" sz="17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изграждане на стабилни партньорства между образователните и обучителни институции. </a:t>
          </a:r>
          <a:endParaRPr lang="bg-BG" sz="17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8701" y="1349780"/>
        <a:ext cx="8880122" cy="860840"/>
      </dsp:txXfrm>
    </dsp:sp>
    <dsp:sp modelId="{35E31B76-A478-4C86-A3D7-AB8DEBA40DAA}">
      <dsp:nvSpPr>
        <dsp:cNvPr id="0" name=""/>
        <dsp:cNvSpPr/>
      </dsp:nvSpPr>
      <dsp:spPr>
        <a:xfrm>
          <a:off x="1066053" y="1119464"/>
          <a:ext cx="1065866" cy="18095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9541"/>
              </a:lnTo>
              <a:lnTo>
                <a:pt x="1065866" y="1809541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31919" y="2471803"/>
          <a:ext cx="8933686" cy="914404"/>
        </a:xfrm>
        <a:prstGeom prst="roundRect">
          <a:avLst>
            <a:gd name="adj" fmla="val 10000"/>
          </a:avLst>
        </a:prstGeom>
        <a:solidFill>
          <a:srgbClr val="B0D4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60 000 000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лв</a:t>
          </a:r>
          <a:r>
            <a:rPr lang="bg-BG" sz="18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18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8701" y="2498585"/>
        <a:ext cx="8880122" cy="860840"/>
      </dsp:txXfrm>
    </dsp:sp>
    <dsp:sp modelId="{B8E2F433-8569-47EA-AC80-7BFDF0BA9603}">
      <dsp:nvSpPr>
        <dsp:cNvPr id="0" name=""/>
        <dsp:cNvSpPr/>
      </dsp:nvSpPr>
      <dsp:spPr>
        <a:xfrm>
          <a:off x="1066053" y="1119464"/>
          <a:ext cx="1066053" cy="29377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7766"/>
              </a:lnTo>
              <a:lnTo>
                <a:pt x="1066053" y="293776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32106" y="3600028"/>
          <a:ext cx="8935366" cy="914404"/>
        </a:xfrm>
        <a:prstGeom prst="roundRect">
          <a:avLst>
            <a:gd name="adj" fmla="val 10000"/>
          </a:avLst>
        </a:prstGeom>
        <a:solidFill>
          <a:srgbClr val="B0D499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 </a:t>
          </a:r>
          <a:endParaRPr lang="bg-BG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8888" y="3626810"/>
        <a:ext cx="8881802" cy="86084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1026" y="182524"/>
          <a:ext cx="10658665" cy="937600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40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   </a:t>
          </a:r>
          <a:r>
            <a:rPr lang="bg-BG" sz="36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Студентски стипендии</a:t>
          </a:r>
          <a:endParaRPr lang="bg-BG" sz="36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28487" y="209985"/>
        <a:ext cx="10603743" cy="882678"/>
      </dsp:txXfrm>
    </dsp:sp>
    <dsp:sp modelId="{F74EB7AE-F0F2-4B6A-9F0D-E9E1E79F66BC}">
      <dsp:nvSpPr>
        <dsp:cNvPr id="0" name=""/>
        <dsp:cNvSpPr/>
      </dsp:nvSpPr>
      <dsp:spPr>
        <a:xfrm>
          <a:off x="1066893" y="1120125"/>
          <a:ext cx="1065866" cy="660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0075"/>
              </a:lnTo>
              <a:lnTo>
                <a:pt x="1065866" y="66007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132760" y="1323659"/>
          <a:ext cx="8920829" cy="91308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Цел: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лесняване на достъпа до висше образование и допълнително мотивирани студенти с добър успех.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9503" y="1350402"/>
        <a:ext cx="8867343" cy="859596"/>
      </dsp:txXfrm>
    </dsp:sp>
    <dsp:sp modelId="{35E31B76-A478-4C86-A3D7-AB8DEBA40DAA}">
      <dsp:nvSpPr>
        <dsp:cNvPr id="0" name=""/>
        <dsp:cNvSpPr/>
      </dsp:nvSpPr>
      <dsp:spPr>
        <a:xfrm>
          <a:off x="1066893" y="1120125"/>
          <a:ext cx="1065866" cy="18082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8219"/>
              </a:lnTo>
              <a:lnTo>
                <a:pt x="1065866" y="180821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32760" y="2471142"/>
          <a:ext cx="8933686" cy="91440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Размер на БФП: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39 000 000 лв.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9542" y="2497924"/>
        <a:ext cx="8880122" cy="860840"/>
      </dsp:txXfrm>
    </dsp:sp>
    <dsp:sp modelId="{B8E2F433-8569-47EA-AC80-7BFDF0BA9603}">
      <dsp:nvSpPr>
        <dsp:cNvPr id="0" name=""/>
        <dsp:cNvSpPr/>
      </dsp:nvSpPr>
      <dsp:spPr>
        <a:xfrm>
          <a:off x="1066893" y="1120125"/>
          <a:ext cx="1066893" cy="29364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6444"/>
              </a:lnTo>
              <a:lnTo>
                <a:pt x="1066893" y="293644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33786" y="3599367"/>
          <a:ext cx="8933686" cy="914404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55880" rIns="83820" bIns="55880" numCol="1" spcCol="1270" anchor="ctr" anchorCtr="0">
          <a:noAutofit/>
        </a:bodyPr>
        <a:lstStyle/>
        <a:p>
          <a:pPr lvl="0" algn="just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44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</a:t>
          </a:r>
          <a:endParaRPr lang="bg-BG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0568" y="3626149"/>
        <a:ext cx="8880122" cy="86084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186" y="160936"/>
          <a:ext cx="10658665" cy="937600"/>
        </a:xfrm>
        <a:prstGeom prst="roundRect">
          <a:avLst>
            <a:gd name="adj" fmla="val 10000"/>
          </a:avLst>
        </a:prstGeom>
        <a:solidFill>
          <a:srgbClr val="548134"/>
        </a:solidFill>
        <a:ln w="19050" cap="flat" cmpd="sng" algn="ctr">
          <a:noFill/>
          <a:prstDash val="solid"/>
          <a:miter lim="800000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>
          <a:bevelT/>
        </a:sp3d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Развитие на  Рейтинговата  система на висшите училища</a:t>
          </a:r>
          <a:endParaRPr lang="bg-BG" sz="32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27647" y="188397"/>
        <a:ext cx="10603743" cy="882678"/>
      </dsp:txXfrm>
    </dsp:sp>
    <dsp:sp modelId="{F74EB7AE-F0F2-4B6A-9F0D-E9E1E79F66BC}">
      <dsp:nvSpPr>
        <dsp:cNvPr id="0" name=""/>
        <dsp:cNvSpPr/>
      </dsp:nvSpPr>
      <dsp:spPr>
        <a:xfrm>
          <a:off x="1066053" y="1098537"/>
          <a:ext cx="1065866" cy="681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81663"/>
              </a:lnTo>
              <a:lnTo>
                <a:pt x="1065866" y="681663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131919" y="1302071"/>
          <a:ext cx="8933686" cy="956259"/>
        </a:xfrm>
        <a:prstGeom prst="roundRect">
          <a:avLst>
            <a:gd name="adj" fmla="val 10000"/>
          </a:avLst>
        </a:prstGeom>
        <a:solidFill>
          <a:srgbClr val="B0D4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Цел: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адграждане и допълване на системата за мониторинг и оценка на качеството на българското висше образование, осигуряване на условия за поддържане на актуално състояние на данните за висшите училища</a:t>
          </a:r>
          <a:r>
            <a:rPr lang="en-US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9927" y="1330079"/>
        <a:ext cx="8877670" cy="900243"/>
      </dsp:txXfrm>
    </dsp:sp>
    <dsp:sp modelId="{35E31B76-A478-4C86-A3D7-AB8DEBA40DAA}">
      <dsp:nvSpPr>
        <dsp:cNvPr id="0" name=""/>
        <dsp:cNvSpPr/>
      </dsp:nvSpPr>
      <dsp:spPr>
        <a:xfrm>
          <a:off x="1066053" y="1098537"/>
          <a:ext cx="1065866" cy="1851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1396"/>
              </a:lnTo>
              <a:lnTo>
                <a:pt x="1065866" y="185139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31919" y="2492730"/>
          <a:ext cx="8933686" cy="914404"/>
        </a:xfrm>
        <a:prstGeom prst="roundRect">
          <a:avLst>
            <a:gd name="adj" fmla="val 10000"/>
          </a:avLst>
        </a:prstGeom>
        <a:solidFill>
          <a:srgbClr val="B0D49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2 000  000 лв.</a:t>
          </a:r>
          <a:endParaRPr lang="bg-BG" sz="18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8701" y="2519512"/>
        <a:ext cx="8880122" cy="860840"/>
      </dsp:txXfrm>
    </dsp:sp>
    <dsp:sp modelId="{B8E2F433-8569-47EA-AC80-7BFDF0BA9603}">
      <dsp:nvSpPr>
        <dsp:cNvPr id="0" name=""/>
        <dsp:cNvSpPr/>
      </dsp:nvSpPr>
      <dsp:spPr>
        <a:xfrm>
          <a:off x="1066053" y="1098537"/>
          <a:ext cx="1066053" cy="2979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79620"/>
              </a:lnTo>
              <a:lnTo>
                <a:pt x="1066053" y="2979620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32106" y="3620955"/>
          <a:ext cx="8935366" cy="914404"/>
        </a:xfrm>
        <a:prstGeom prst="roundRect">
          <a:avLst>
            <a:gd name="adj" fmla="val 10000"/>
          </a:avLst>
        </a:prstGeom>
        <a:solidFill>
          <a:srgbClr val="B0D499">
            <a:alpha val="90000"/>
          </a:srgb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МОН.</a:t>
          </a:r>
          <a:endParaRPr lang="bg-BG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8888" y="3647737"/>
        <a:ext cx="8881802" cy="86084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1026" y="155953"/>
          <a:ext cx="10658665" cy="937600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200" b="1" kern="1200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rPr>
            <a:t>Подкрепа за развитието на докторанти , постдокторанти, специализанти и млади учени</a:t>
          </a:r>
          <a:endParaRPr lang="bg-BG" sz="3200" b="1" u="none" kern="1200" cap="none" spc="50" dirty="0">
            <a:ln w="9525" cmpd="sng">
              <a:solidFill>
                <a:schemeClr val="accent1"/>
              </a:solidFill>
              <a:prstDash val="solid"/>
            </a:ln>
            <a:solidFill>
              <a:srgbClr val="70AD47">
                <a:tint val="1000"/>
              </a:srgbClr>
            </a:solidFill>
            <a:effectLst>
              <a:glow rad="38100">
                <a:schemeClr val="accent1">
                  <a:alpha val="40000"/>
                </a:schemeClr>
              </a:glow>
            </a:effectLst>
          </a:endParaRPr>
        </a:p>
      </dsp:txBody>
      <dsp:txXfrm>
        <a:off x="28487" y="183414"/>
        <a:ext cx="10603743" cy="882678"/>
      </dsp:txXfrm>
    </dsp:sp>
    <dsp:sp modelId="{F74EB7AE-F0F2-4B6A-9F0D-E9E1E79F66BC}">
      <dsp:nvSpPr>
        <dsp:cNvPr id="0" name=""/>
        <dsp:cNvSpPr/>
      </dsp:nvSpPr>
      <dsp:spPr>
        <a:xfrm>
          <a:off x="1066893" y="1093553"/>
          <a:ext cx="1065866" cy="660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0075"/>
              </a:lnTo>
              <a:lnTo>
                <a:pt x="1065866" y="66007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132760" y="1297088"/>
          <a:ext cx="8920829" cy="91308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just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7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Цел: </a:t>
          </a:r>
          <a:r>
            <a:rPr lang="bg-BG" sz="17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Засилване интереса на младите хора към реализация в сферата на образованието и науката и повишаване качеството на научните разработки чрез подобряване условията за работа на докторанти, постдокторанти, специализанти и млади учени.</a:t>
          </a:r>
          <a:endParaRPr lang="bg-BG" sz="17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9503" y="1323831"/>
        <a:ext cx="8867343" cy="859596"/>
      </dsp:txXfrm>
    </dsp:sp>
    <dsp:sp modelId="{35E31B76-A478-4C86-A3D7-AB8DEBA40DAA}">
      <dsp:nvSpPr>
        <dsp:cNvPr id="0" name=""/>
        <dsp:cNvSpPr/>
      </dsp:nvSpPr>
      <dsp:spPr>
        <a:xfrm>
          <a:off x="1066893" y="1093553"/>
          <a:ext cx="1065866" cy="15870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7058"/>
              </a:lnTo>
              <a:lnTo>
                <a:pt x="1065866" y="1587058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32760" y="2444571"/>
          <a:ext cx="8933686" cy="472082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6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Размер на БФП: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5 000 000 лв.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6587" y="2458398"/>
        <a:ext cx="8906032" cy="444428"/>
      </dsp:txXfrm>
    </dsp:sp>
    <dsp:sp modelId="{B8E2F433-8569-47EA-AC80-7BFDF0BA9603}">
      <dsp:nvSpPr>
        <dsp:cNvPr id="0" name=""/>
        <dsp:cNvSpPr/>
      </dsp:nvSpPr>
      <dsp:spPr>
        <a:xfrm>
          <a:off x="1066893" y="1093553"/>
          <a:ext cx="1066893" cy="27418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1854"/>
              </a:lnTo>
              <a:lnTo>
                <a:pt x="1066893" y="274185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33786" y="3130473"/>
          <a:ext cx="8933686" cy="1409870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lvl="0" algn="just" defTabSz="5334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bg-BG" sz="1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</a:t>
          </a: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</a:t>
          </a:r>
          <a:r>
            <a:rPr lang="bg-BG" sz="18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БАН и нейните основни структурни звена, научни организации по смисъла на чл. 47, ал. 1 от Закона за висшето образование, Научноизследователски институт или център по смисъла на чл. 60 от Закона за Администрацията, научни организации, по смисъла на параграф 1 от Допълнителните разпоредби на Закона за насърчаване на научните изследвания.</a:t>
          </a:r>
          <a:endParaRPr lang="bg-BG" sz="18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75080" y="3171767"/>
        <a:ext cx="8851098" cy="13272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DA4AE1-9F4B-4CEB-8DA1-54914D8DE6DC}">
      <dsp:nvSpPr>
        <dsp:cNvPr id="0" name=""/>
        <dsp:cNvSpPr/>
      </dsp:nvSpPr>
      <dsp:spPr>
        <a:xfrm rot="5400000">
          <a:off x="7265677" y="-2302829"/>
          <a:ext cx="1269355" cy="5976627"/>
        </a:xfrm>
        <a:prstGeom prst="roundRect">
          <a:avLst/>
        </a:prstGeom>
        <a:solidFill>
          <a:schemeClr val="accent4">
            <a:lumMod val="20000"/>
            <a:lumOff val="80000"/>
            <a:alpha val="9000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228600" lvl="1" indent="-228600" algn="just" defTabSz="9779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b="1" u="sng" kern="1200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sz="2200" b="1" u="sng" kern="1200" baseline="0" dirty="0" smtClean="0">
              <a:solidFill>
                <a:srgbClr val="003399"/>
              </a:solidFill>
              <a:effectLst/>
            </a:rPr>
            <a:t> цел</a:t>
          </a:r>
          <a:r>
            <a:rPr lang="bg-BG" altLang="bg-BG" sz="2200" b="1" u="sng" kern="1200" dirty="0" smtClean="0">
              <a:solidFill>
                <a:srgbClr val="003399"/>
              </a:solidFill>
              <a:effectLst/>
            </a:rPr>
            <a:t> 1:</a:t>
          </a:r>
          <a:r>
            <a:rPr lang="en-US" altLang="bg-BG" sz="2200" b="1" kern="1200" dirty="0" smtClean="0">
              <a:effectLst/>
            </a:rPr>
            <a:t> </a:t>
          </a:r>
          <a:r>
            <a:rPr lang="bg-BG" sz="2200" b="1" kern="1200" noProof="0" dirty="0" smtClean="0">
              <a:solidFill>
                <a:srgbClr val="FF0000"/>
              </a:solidFill>
              <a:effectLst/>
            </a:rPr>
            <a:t>Засилване на научноизследователската дейност, технологичното развитие и иновациите</a:t>
          </a:r>
          <a:endParaRPr lang="en-US" sz="2200" b="1" kern="1200" dirty="0">
            <a:solidFill>
              <a:srgbClr val="FF0000"/>
            </a:solidFill>
            <a:effectLst/>
          </a:endParaRPr>
        </a:p>
      </dsp:txBody>
      <dsp:txXfrm rot="-5400000">
        <a:off x="4974006" y="112772"/>
        <a:ext cx="5852697" cy="1145425"/>
      </dsp:txXfrm>
    </dsp:sp>
    <dsp:sp modelId="{92359DEC-BFC3-4DE9-BE82-2023D2EA27D8}">
      <dsp:nvSpPr>
        <dsp:cNvPr id="0" name=""/>
        <dsp:cNvSpPr/>
      </dsp:nvSpPr>
      <dsp:spPr>
        <a:xfrm>
          <a:off x="1046" y="1929"/>
          <a:ext cx="4910994" cy="1367109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u="sng" kern="1200" dirty="0" smtClean="0">
              <a:solidFill>
                <a:srgbClr val="003399"/>
              </a:solidFill>
              <a:effectLst/>
            </a:rPr>
            <a:t>Приоритетна ос 1: </a:t>
          </a:r>
          <a:endParaRPr lang="en-US" altLang="bg-BG" sz="2400" b="1" u="sng" kern="1200" dirty="0" smtClean="0">
            <a:solidFill>
              <a:srgbClr val="003399"/>
            </a:solidFill>
            <a:effectLst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kern="1200" dirty="0" smtClean="0">
              <a:solidFill>
                <a:srgbClr val="FF0000"/>
              </a:solidFill>
              <a:effectLst/>
            </a:rPr>
            <a:t>Научни изследвания и технологично развитие </a:t>
          </a:r>
        </a:p>
      </dsp:txBody>
      <dsp:txXfrm>
        <a:off x="67783" y="68666"/>
        <a:ext cx="4777520" cy="1233635"/>
      </dsp:txXfrm>
    </dsp:sp>
    <dsp:sp modelId="{955EEF0E-530F-473B-B1D6-2CAA58789217}">
      <dsp:nvSpPr>
        <dsp:cNvPr id="0" name=""/>
        <dsp:cNvSpPr/>
      </dsp:nvSpPr>
      <dsp:spPr>
        <a:xfrm rot="5400000">
          <a:off x="7265288" y="-849902"/>
          <a:ext cx="1328786" cy="5922170"/>
        </a:xfrm>
        <a:prstGeom prst="roundRect">
          <a:avLst/>
        </a:prstGeom>
        <a:solidFill>
          <a:schemeClr val="accent6">
            <a:lumMod val="20000"/>
            <a:lumOff val="80000"/>
            <a:alpha val="90000"/>
          </a:schemeClr>
        </a:solidFill>
        <a:ln w="9525" cap="flat" cmpd="sng" algn="ctr">
          <a:solidFill>
            <a:schemeClr val="accent4">
              <a:tint val="40000"/>
              <a:alpha val="90000"/>
              <a:hueOff val="5577458"/>
              <a:satOff val="19029"/>
              <a:lumOff val="81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sz="2000" b="1" u="sng" kern="1200" baseline="0" dirty="0" smtClean="0">
              <a:solidFill>
                <a:srgbClr val="003399"/>
              </a:solidFill>
              <a:effectLst/>
            </a:rPr>
            <a:t> цел</a:t>
          </a:r>
          <a:r>
            <a:rPr kumimoji="0" lang="ru-RU" altLang="bg-BG" sz="2000" b="1" i="0" u="sng" strike="noStrike" kern="1200" cap="none" spc="0" normalizeH="0" baseline="0" noProof="0" dirty="0" smtClean="0">
              <a:ln/>
              <a:solidFill>
                <a:srgbClr val="003399"/>
              </a:solidFill>
              <a:effectLst/>
              <a:uLnTx/>
              <a:uFillTx/>
              <a:latin typeface="+mn-lt"/>
            </a:rPr>
            <a:t> 10: </a:t>
          </a:r>
          <a:r>
            <a:rPr kumimoji="0" lang="bg-BG" altLang="bg-BG" sz="2000" b="1" i="0" u="none" strike="noStrike" kern="1200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+mn-lt"/>
            </a:rPr>
            <a:t>Инвестиции в образованието, обучението, включително професионално обучение за придобиване на умения и ученето през целия </a:t>
          </a:r>
          <a:r>
            <a:rPr kumimoji="0" lang="ru-RU" altLang="bg-BG" sz="2000" b="1" i="0" u="none" strike="noStrike" kern="1200" cap="none" spc="0" normalizeH="0" baseline="0" noProof="0" dirty="0" smtClean="0">
              <a:ln/>
              <a:solidFill>
                <a:srgbClr val="FF0000"/>
              </a:solidFill>
              <a:effectLst/>
              <a:uLnTx/>
              <a:uFillTx/>
              <a:latin typeface="+mn-lt"/>
            </a:rPr>
            <a:t>живот</a:t>
          </a:r>
          <a:endParaRPr lang="en-US" sz="2000" b="1" kern="1200" dirty="0">
            <a:solidFill>
              <a:srgbClr val="FF0000"/>
            </a:solidFill>
            <a:effectLst/>
          </a:endParaRPr>
        </a:p>
      </dsp:txBody>
      <dsp:txXfrm rot="-5400000">
        <a:off x="5033462" y="1511656"/>
        <a:ext cx="5792438" cy="1199054"/>
      </dsp:txXfrm>
    </dsp:sp>
    <dsp:sp modelId="{E24C7E92-75BE-461D-9506-E4E974E5383C}">
      <dsp:nvSpPr>
        <dsp:cNvPr id="0" name=""/>
        <dsp:cNvSpPr/>
      </dsp:nvSpPr>
      <dsp:spPr>
        <a:xfrm>
          <a:off x="1046" y="1437394"/>
          <a:ext cx="4967083" cy="136710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u="sng" kern="1200" dirty="0" smtClean="0">
              <a:solidFill>
                <a:srgbClr val="003399"/>
              </a:solidFill>
              <a:effectLst/>
            </a:rPr>
            <a:t>Приоритетна ос 2: </a:t>
          </a:r>
          <a:endParaRPr lang="en-US" altLang="bg-BG" sz="2400" b="1" u="sng" kern="1200" dirty="0" smtClean="0">
            <a:solidFill>
              <a:srgbClr val="003399"/>
            </a:solidFill>
            <a:effectLst/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kern="1200" noProof="0" dirty="0" smtClean="0">
              <a:solidFill>
                <a:srgbClr val="FF0000"/>
              </a:solidFill>
              <a:effectLst/>
            </a:rPr>
            <a:t>Образование и учене</a:t>
          </a:r>
          <a:endParaRPr lang="en-US" altLang="bg-BG" sz="2400" b="1" kern="1200" noProof="0" dirty="0" smtClean="0">
            <a:solidFill>
              <a:srgbClr val="FF0000"/>
            </a:solidFill>
            <a:effectLst/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kern="1200" noProof="0" dirty="0" smtClean="0">
              <a:solidFill>
                <a:srgbClr val="FF0000"/>
              </a:solidFill>
              <a:effectLst/>
            </a:rPr>
            <a:t>през целия живот</a:t>
          </a:r>
        </a:p>
      </dsp:txBody>
      <dsp:txXfrm>
        <a:off x="67783" y="1504131"/>
        <a:ext cx="4833609" cy="1233635"/>
      </dsp:txXfrm>
    </dsp:sp>
    <dsp:sp modelId="{E524334B-C489-40EB-A38A-50C1E8AE9CBD}">
      <dsp:nvSpPr>
        <dsp:cNvPr id="0" name=""/>
        <dsp:cNvSpPr/>
      </dsp:nvSpPr>
      <dsp:spPr>
        <a:xfrm rot="5400000">
          <a:off x="7243511" y="588522"/>
          <a:ext cx="1349162" cy="5935784"/>
        </a:xfrm>
        <a:prstGeom prst="roundRect">
          <a:avLst/>
        </a:prstGeom>
        <a:solidFill>
          <a:srgbClr val="F7BBC8">
            <a:alpha val="90000"/>
          </a:srgbClr>
        </a:solidFill>
        <a:ln w="9525" cap="flat" cmpd="sng" algn="ctr">
          <a:solidFill>
            <a:schemeClr val="accent4">
              <a:tint val="40000"/>
              <a:alpha val="90000"/>
              <a:hueOff val="11154917"/>
              <a:satOff val="38059"/>
              <a:lumOff val="162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bg-BG" sz="2200" b="1" u="sng" kern="1200" dirty="0" smtClean="0">
              <a:solidFill>
                <a:srgbClr val="003399"/>
              </a:solidFill>
              <a:effectLst/>
            </a:rPr>
            <a:t>Тематична</a:t>
          </a:r>
          <a:r>
            <a:rPr lang="bg-BG" sz="2200" b="1" u="sng" kern="1200" baseline="0" dirty="0" smtClean="0">
              <a:solidFill>
                <a:srgbClr val="003399"/>
              </a:solidFill>
              <a:effectLst/>
            </a:rPr>
            <a:t> цел</a:t>
          </a:r>
          <a:r>
            <a:rPr lang="bg-BG" sz="2200" b="1" u="sng" kern="1200" dirty="0" smtClean="0">
              <a:solidFill>
                <a:srgbClr val="003399"/>
              </a:solidFill>
              <a:effectLst/>
            </a:rPr>
            <a:t> 9:</a:t>
          </a:r>
          <a:r>
            <a:rPr lang="ru-RU" sz="2200" b="1" u="sng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200" b="1" kern="1200" noProof="0" dirty="0" smtClean="0">
              <a:effectLst/>
            </a:rPr>
            <a:t>Насърчаване</a:t>
          </a:r>
          <a:r>
            <a:rPr lang="ru-RU" sz="2200" b="1" kern="1200" dirty="0" smtClean="0">
              <a:effectLst/>
            </a:rPr>
            <a:t> на </a:t>
          </a:r>
          <a:r>
            <a:rPr lang="bg-BG" sz="2200" b="1" kern="1200" noProof="0" dirty="0" smtClean="0">
              <a:effectLst/>
            </a:rPr>
            <a:t>социалното приобщаване, борба с бедността </a:t>
          </a:r>
          <a:r>
            <a:rPr lang="ru-RU" sz="2200" b="1" kern="1200" dirty="0" smtClean="0">
              <a:effectLst/>
            </a:rPr>
            <a:t>и всяка форма на дискриминация</a:t>
          </a:r>
          <a:endParaRPr lang="en-US" sz="2200" b="1" kern="1200" dirty="0">
            <a:effectLst/>
          </a:endParaRPr>
        </a:p>
      </dsp:txBody>
      <dsp:txXfrm rot="-5400000">
        <a:off x="5016061" y="2947694"/>
        <a:ext cx="5804062" cy="1217440"/>
      </dsp:txXfrm>
    </dsp:sp>
    <dsp:sp modelId="{C113774C-BB64-46B1-874F-D31AB444A0C2}">
      <dsp:nvSpPr>
        <dsp:cNvPr id="0" name=""/>
        <dsp:cNvSpPr/>
      </dsp:nvSpPr>
      <dsp:spPr>
        <a:xfrm>
          <a:off x="572" y="2907693"/>
          <a:ext cx="4949153" cy="1367109"/>
        </a:xfrm>
        <a:prstGeom prst="roundRect">
          <a:avLst/>
        </a:prstGeom>
        <a:solidFill>
          <a:srgbClr val="F7BBC8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u="sng" kern="1200" dirty="0" smtClean="0">
              <a:solidFill>
                <a:srgbClr val="003399"/>
              </a:solidFill>
              <a:effectLst/>
            </a:rPr>
            <a:t>Приоритетна ос 3: </a:t>
          </a:r>
          <a:endParaRPr lang="en-US" altLang="bg-BG" sz="2400" b="1" u="sng" kern="1200" dirty="0" smtClean="0">
            <a:solidFill>
              <a:srgbClr val="003399"/>
            </a:solidFill>
            <a:effectLst/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bg-BG" altLang="bg-BG" sz="2400" b="1" kern="1200" dirty="0" smtClean="0">
              <a:solidFill>
                <a:schemeClr val="tx1"/>
              </a:solidFill>
              <a:effectLst/>
            </a:rPr>
            <a:t>Образователна среда за активно социално приобщаване</a:t>
          </a:r>
        </a:p>
      </dsp:txBody>
      <dsp:txXfrm>
        <a:off x="67309" y="2974430"/>
        <a:ext cx="4815679" cy="1233635"/>
      </dsp:txXfrm>
    </dsp:sp>
    <dsp:sp modelId="{208F37EA-B791-48AC-A928-60CA0C9D6B97}">
      <dsp:nvSpPr>
        <dsp:cNvPr id="0" name=""/>
        <dsp:cNvSpPr/>
      </dsp:nvSpPr>
      <dsp:spPr>
        <a:xfrm>
          <a:off x="10627" y="4310254"/>
          <a:ext cx="10880720" cy="427208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bg-BG" altLang="bg-BG" sz="2400" b="1" i="0" u="sng" strike="noStrike" kern="1200" cap="none" spc="0" normalizeH="0" baseline="0" noProof="0" dirty="0" smtClean="0">
              <a:ln/>
              <a:solidFill>
                <a:srgbClr val="003399"/>
              </a:solidFill>
              <a:effectLst/>
              <a:uLnTx/>
              <a:uFillTx/>
              <a:latin typeface="+mn-lt"/>
              <a:cs typeface="Arial" charset="0"/>
            </a:rPr>
            <a:t>Приоритетна ос 4:</a:t>
          </a:r>
          <a:r>
            <a:rPr kumimoji="0" lang="bg-BG" altLang="bg-BG" sz="2400" b="1" i="0" u="none" strike="noStrike" kern="1200" cap="none" spc="0" normalizeH="0" baseline="0" noProof="0" dirty="0" smtClean="0">
              <a:ln/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cs typeface="Arial" charset="0"/>
            </a:rPr>
            <a:t> </a:t>
          </a:r>
          <a:r>
            <a:rPr kumimoji="0" lang="bg-BG" altLang="bg-BG" sz="2400" b="1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Техническа помощ</a:t>
          </a:r>
          <a:r>
            <a:rPr kumimoji="0" lang="en-US" altLang="bg-BG" sz="2400" b="1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;</a:t>
          </a:r>
          <a:r>
            <a:rPr kumimoji="0" lang="bg-BG" altLang="bg-BG" sz="2400" b="1" i="0" u="none" strike="noStrike" kern="1200" cap="none" spc="0" normalizeH="0" baseline="0" noProof="0" dirty="0" smtClean="0">
              <a:ln/>
              <a:solidFill>
                <a:schemeClr val="tx1"/>
              </a:solidFill>
              <a:effectLst/>
              <a:uLnTx/>
              <a:uFillTx/>
              <a:latin typeface="+mn-lt"/>
              <a:cs typeface="Arial" charset="0"/>
            </a:rPr>
            <a:t> </a:t>
          </a:r>
          <a:endParaRPr lang="en-US" altLang="bg-BG" sz="2400" b="1" kern="1200" dirty="0" smtClean="0">
            <a:solidFill>
              <a:srgbClr val="006600"/>
            </a:solidFill>
            <a:effectLst/>
          </a:endParaRPr>
        </a:p>
      </dsp:txBody>
      <dsp:txXfrm>
        <a:off x="31482" y="4331109"/>
        <a:ext cx="10839010" cy="3854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16586" y="0"/>
          <a:ext cx="10701157" cy="1220777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Инвестиционен приоритет</a:t>
          </a:r>
          <a:r>
            <a:rPr lang="en-US" sz="2000" b="1" u="sng" kern="1200" dirty="0" smtClean="0">
              <a:solidFill>
                <a:srgbClr val="003399"/>
              </a:solidFill>
              <a:effectLst/>
            </a:rPr>
            <a:t> 1a</a:t>
          </a:r>
          <a:r>
            <a:rPr lang="bg-BG" sz="2000" b="1" u="sng" kern="1200" dirty="0" smtClean="0">
              <a:solidFill>
                <a:srgbClr val="003399"/>
              </a:solidFill>
              <a:effectLst/>
            </a:rPr>
            <a:t>:</a:t>
          </a:r>
          <a:r>
            <a:rPr lang="en-US" sz="2000" b="0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kern="1200" dirty="0" smtClean="0">
              <a:solidFill>
                <a:srgbClr val="003399"/>
              </a:solidFill>
            </a:rPr>
            <a:t>Укрепване на инфраструктурата, необходима за </a:t>
          </a:r>
          <a:r>
            <a:rPr lang="bg-BG" sz="2000" b="1" u="sng" kern="1200" dirty="0" smtClean="0">
              <a:solidFill>
                <a:srgbClr val="003399"/>
              </a:solidFill>
            </a:rPr>
            <a:t>научноизследователска и иновационна дейност </a:t>
          </a:r>
          <a:r>
            <a:rPr lang="bg-BG" sz="2000" b="1" kern="1200" dirty="0" smtClean="0">
              <a:solidFill>
                <a:srgbClr val="003399"/>
              </a:solidFill>
            </a:rPr>
            <a:t>и на </a:t>
          </a:r>
          <a:r>
            <a:rPr lang="bg-BG" sz="2000" b="1" u="sng" kern="1200" dirty="0" smtClean="0">
              <a:solidFill>
                <a:srgbClr val="003399"/>
              </a:solidFill>
            </a:rPr>
            <a:t>капацитета</a:t>
          </a:r>
          <a:r>
            <a:rPr lang="bg-BG" sz="2000" b="1" kern="1200" dirty="0" smtClean="0">
              <a:solidFill>
                <a:srgbClr val="003399"/>
              </a:solidFill>
            </a:rPr>
            <a:t> за реализиране на достижения в областта на научноизследователската и иновационната дейност и насърчаване на центрове на компетентност, по-специално центрове, които са от интерес за Европа</a:t>
          </a:r>
          <a:endParaRPr lang="bg-BG" sz="2000" b="1" u="sng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2341" y="35755"/>
        <a:ext cx="10629647" cy="1149267"/>
      </dsp:txXfrm>
    </dsp:sp>
    <dsp:sp modelId="{35E31B76-A478-4C86-A3D7-AB8DEBA40DAA}">
      <dsp:nvSpPr>
        <dsp:cNvPr id="0" name=""/>
        <dsp:cNvSpPr/>
      </dsp:nvSpPr>
      <dsp:spPr>
        <a:xfrm>
          <a:off x="1086702" y="1220777"/>
          <a:ext cx="1071084" cy="7404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0401"/>
              </a:lnTo>
              <a:lnTo>
                <a:pt x="1071084" y="740401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57786" y="1539246"/>
          <a:ext cx="8507188" cy="843865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en-US" sz="2400" b="1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2400" b="1" kern="1200" dirty="0" smtClean="0">
              <a:solidFill>
                <a:srgbClr val="003399"/>
              </a:solidFill>
            </a:rPr>
            <a:t>Развитие на върхови</a:t>
          </a:r>
          <a:r>
            <a:rPr lang="bg-BG" sz="2400" b="1" kern="1200" smtClean="0">
              <a:solidFill>
                <a:srgbClr val="003399"/>
              </a:solidFill>
            </a:rPr>
            <a:t>, приложни </a:t>
          </a:r>
          <a:r>
            <a:rPr lang="bg-BG" sz="2400" b="1" kern="1200" dirty="0" smtClean="0">
              <a:solidFill>
                <a:srgbClr val="003399"/>
              </a:solidFill>
            </a:rPr>
            <a:t>и пазарно-ориентирани научни изследвания</a:t>
          </a:r>
          <a:endParaRPr lang="bg-BG" sz="2400" b="1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82502" y="1563962"/>
        <a:ext cx="8457756" cy="794433"/>
      </dsp:txXfrm>
    </dsp:sp>
    <dsp:sp modelId="{B8E2F433-8569-47EA-AC80-7BFDF0BA9603}">
      <dsp:nvSpPr>
        <dsp:cNvPr id="0" name=""/>
        <dsp:cNvSpPr/>
      </dsp:nvSpPr>
      <dsp:spPr>
        <a:xfrm>
          <a:off x="1086702" y="1220777"/>
          <a:ext cx="1057569" cy="19137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3741"/>
              </a:lnTo>
              <a:lnTo>
                <a:pt x="1057569" y="1913741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44271" y="2585411"/>
          <a:ext cx="8431875" cy="1098214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en-US" sz="2400" b="1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bg-BG" sz="2400" b="1" kern="1200" dirty="0" smtClean="0">
              <a:solidFill>
                <a:srgbClr val="003399"/>
              </a:solidFill>
              <a:effectLst/>
            </a:rPr>
            <a:t>Подобряване на </a:t>
          </a:r>
          <a:r>
            <a:rPr lang="bg-BG" sz="2400" b="1" u="sng" kern="1200" dirty="0" smtClean="0">
              <a:solidFill>
                <a:srgbClr val="003399"/>
              </a:solidFill>
            </a:rPr>
            <a:t>териториално и тематично разпределение на научни инфраструктури </a:t>
          </a:r>
          <a:r>
            <a:rPr lang="bg-BG" sz="2400" b="1" kern="1200" dirty="0" smtClean="0">
              <a:solidFill>
                <a:srgbClr val="003399"/>
              </a:solidFill>
            </a:rPr>
            <a:t>с цел </a:t>
          </a:r>
          <a:r>
            <a:rPr lang="bg-BG" sz="2400" b="1" u="sng" kern="1200" dirty="0" smtClean="0">
              <a:solidFill>
                <a:srgbClr val="003399"/>
              </a:solidFill>
            </a:rPr>
            <a:t>развитие на регионална интелигентна специализация</a:t>
          </a:r>
          <a:r>
            <a:rPr lang="en-US" sz="2400" b="1" u="sng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</a:t>
          </a:r>
          <a:endParaRPr lang="bg-BG" sz="2400" b="1" u="sng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76437" y="2617577"/>
        <a:ext cx="8367543" cy="1033882"/>
      </dsp:txXfrm>
    </dsp:sp>
    <dsp:sp modelId="{3442A14E-ED3B-46FF-8998-D27741EA19F0}">
      <dsp:nvSpPr>
        <dsp:cNvPr id="0" name=""/>
        <dsp:cNvSpPr/>
      </dsp:nvSpPr>
      <dsp:spPr>
        <a:xfrm>
          <a:off x="1086702" y="1220777"/>
          <a:ext cx="1059419" cy="3050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0069"/>
              </a:lnTo>
              <a:lnTo>
                <a:pt x="1059419" y="3050069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A8E729-55B3-482D-B0C9-EA5E8A38CE12}">
      <dsp:nvSpPr>
        <dsp:cNvPr id="0" name=""/>
        <dsp:cNvSpPr/>
      </dsp:nvSpPr>
      <dsp:spPr>
        <a:xfrm>
          <a:off x="2146121" y="3848914"/>
          <a:ext cx="8485653" cy="843865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3: </a:t>
          </a:r>
          <a:r>
            <a:rPr lang="en-GB" sz="2400" b="1" kern="1200" dirty="0" smtClean="0">
              <a:solidFill>
                <a:srgbClr val="003399"/>
              </a:solidFill>
            </a:rPr>
            <a:t>Увеличаване на участието на </a:t>
          </a:r>
          <a:r>
            <a:rPr lang="en-GB" sz="2400" b="1" u="sng" kern="1200" dirty="0" smtClean="0">
              <a:solidFill>
                <a:srgbClr val="003399"/>
              </a:solidFill>
            </a:rPr>
            <a:t>български </a:t>
          </a:r>
          <a:r>
            <a:rPr lang="en-GB" sz="2400" b="1" u="sng" kern="1200" dirty="0" err="1" smtClean="0">
              <a:solidFill>
                <a:srgbClr val="003399"/>
              </a:solidFill>
            </a:rPr>
            <a:t>изследователи</a:t>
          </a:r>
          <a:r>
            <a:rPr lang="en-GB" sz="2400" b="1" u="sng" kern="1200" dirty="0" smtClean="0">
              <a:solidFill>
                <a:srgbClr val="003399"/>
              </a:solidFill>
            </a:rPr>
            <a:t> в </a:t>
          </a:r>
          <a:r>
            <a:rPr lang="en-GB" sz="2400" b="1" u="sng" kern="1200" dirty="0" err="1" smtClean="0">
              <a:solidFill>
                <a:srgbClr val="003399"/>
              </a:solidFill>
            </a:rPr>
            <a:t>международно</a:t>
          </a:r>
          <a:r>
            <a:rPr lang="en-GB" sz="2400" b="1" u="sng" kern="1200" dirty="0" smtClean="0">
              <a:solidFill>
                <a:srgbClr val="003399"/>
              </a:solidFill>
            </a:rPr>
            <a:t> </a:t>
          </a:r>
          <a:r>
            <a:rPr lang="en-GB" sz="2400" b="1" u="sng" kern="1200" dirty="0" err="1" smtClean="0">
              <a:solidFill>
                <a:srgbClr val="003399"/>
              </a:solidFill>
            </a:rPr>
            <a:t>сътрудничество</a:t>
          </a:r>
          <a:endParaRPr lang="bg-BG" sz="2400" b="1" u="sng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70837" y="3873630"/>
        <a:ext cx="8436221" cy="7944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42914" y="266"/>
          <a:ext cx="10194639" cy="864861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800" b="1" i="0" u="none" kern="120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1800" b="1" i="0" u="none" kern="1200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1800" b="1" i="0" u="none" kern="1200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10ii </a:t>
          </a:r>
          <a:r>
            <a:rPr lang="bg-BG" sz="1800" b="1" i="0" u="none" kern="1200" baseline="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1800" b="1" kern="1200" dirty="0" smtClean="0">
              <a:solidFill>
                <a:schemeClr val="accent5">
                  <a:lumMod val="50000"/>
                </a:schemeClr>
              </a:solidFill>
            </a:rPr>
            <a:t>Подобряване на </a:t>
          </a:r>
          <a:r>
            <a:rPr lang="bg-BG" sz="1800" b="1" u="sng" kern="1200" dirty="0" smtClean="0">
              <a:solidFill>
                <a:schemeClr val="accent5">
                  <a:lumMod val="50000"/>
                </a:schemeClr>
              </a:solidFill>
            </a:rPr>
            <a:t>качеството</a:t>
          </a:r>
          <a:r>
            <a:rPr lang="bg-BG" sz="1800" b="1" kern="1200" dirty="0" smtClean="0">
              <a:solidFill>
                <a:schemeClr val="accent5">
                  <a:lumMod val="50000"/>
                </a:schemeClr>
              </a:solidFill>
            </a:rPr>
            <a:t> и ефикасността на и </a:t>
          </a:r>
          <a:r>
            <a:rPr lang="bg-BG" sz="1800" b="1" u="sng" kern="1200" dirty="0" smtClean="0">
              <a:solidFill>
                <a:schemeClr val="accent5">
                  <a:lumMod val="50000"/>
                </a:schemeClr>
              </a:solidFill>
            </a:rPr>
            <a:t>достъпа до висше </a:t>
          </a:r>
          <a:r>
            <a:rPr lang="bg-BG" sz="1800" b="1" kern="1200" dirty="0" smtClean="0">
              <a:solidFill>
                <a:schemeClr val="accent5">
                  <a:lumMod val="50000"/>
                </a:schemeClr>
              </a:solidFill>
            </a:rPr>
            <a:t>и равностойното на него образование с цел увеличаване на участието и </a:t>
          </a:r>
          <a:r>
            <a:rPr lang="bg-BG" sz="1800" b="1" u="sng" kern="1200" dirty="0" smtClean="0">
              <a:solidFill>
                <a:schemeClr val="accent5">
                  <a:lumMod val="50000"/>
                </a:schemeClr>
              </a:solidFill>
            </a:rPr>
            <a:t>подобряване на равнищата на образование</a:t>
          </a:r>
          <a:r>
            <a:rPr lang="bg-BG" sz="1800" b="1" kern="1200" dirty="0" smtClean="0">
              <a:solidFill>
                <a:schemeClr val="accent5">
                  <a:lumMod val="50000"/>
                </a:schemeClr>
              </a:solidFill>
            </a:rPr>
            <a:t>, по-специално за групите в </a:t>
          </a:r>
          <a:r>
            <a:rPr lang="bg-BG" sz="1800" b="1" u="sng" kern="1200" dirty="0" smtClean="0">
              <a:solidFill>
                <a:schemeClr val="accent5">
                  <a:lumMod val="50000"/>
                </a:schemeClr>
              </a:solidFill>
            </a:rPr>
            <a:t>неравностойно положение</a:t>
          </a:r>
          <a:endParaRPr lang="bg-BG" sz="1800" b="1" u="sng" kern="1200" dirty="0">
            <a:solidFill>
              <a:schemeClr val="accent5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245" y="25597"/>
        <a:ext cx="10143977" cy="814199"/>
      </dsp:txXfrm>
    </dsp:sp>
    <dsp:sp modelId="{F74EB7AE-F0F2-4B6A-9F0D-E9E1E79F66BC}">
      <dsp:nvSpPr>
        <dsp:cNvPr id="0" name=""/>
        <dsp:cNvSpPr/>
      </dsp:nvSpPr>
      <dsp:spPr>
        <a:xfrm>
          <a:off x="1062378" y="865128"/>
          <a:ext cx="1019463" cy="7331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3146"/>
              </a:lnTo>
              <a:lnTo>
                <a:pt x="1019463" y="733146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081842" y="1063094"/>
          <a:ext cx="8146424" cy="1070358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89804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0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kern="1200" dirty="0" smtClean="0">
              <a:solidFill>
                <a:srgbClr val="003399"/>
              </a:solidFill>
            </a:rPr>
            <a:t>Въвеждане на </a:t>
          </a:r>
          <a:r>
            <a:rPr lang="bg-BG" sz="2000" b="1" u="sng" kern="1200" dirty="0" smtClean="0">
              <a:solidFill>
                <a:srgbClr val="003399"/>
              </a:solidFill>
            </a:rPr>
            <a:t>система за проследяване броя на завършили висше образование</a:t>
          </a:r>
          <a:r>
            <a:rPr lang="bg-BG" sz="2000" b="1" kern="1200" dirty="0" smtClean="0">
              <a:solidFill>
                <a:srgbClr val="003399"/>
              </a:solidFill>
            </a:rPr>
            <a:t>, които не са включени в следващи програми за обучение и </a:t>
          </a:r>
          <a:r>
            <a:rPr lang="bg-BG" sz="2000" b="1" u="sng" kern="1200" dirty="0" smtClean="0">
              <a:solidFill>
                <a:srgbClr val="003399"/>
              </a:solidFill>
            </a:rPr>
            <a:t>са започнали работа през първата година след завършването</a:t>
          </a:r>
          <a:endParaRPr lang="bg-BG" sz="2000" b="1" u="sng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13192" y="1094444"/>
        <a:ext cx="8083724" cy="1007658"/>
      </dsp:txXfrm>
    </dsp:sp>
    <dsp:sp modelId="{35E31B76-A478-4C86-A3D7-AB8DEBA40DAA}">
      <dsp:nvSpPr>
        <dsp:cNvPr id="0" name=""/>
        <dsp:cNvSpPr/>
      </dsp:nvSpPr>
      <dsp:spPr>
        <a:xfrm>
          <a:off x="1062378" y="865128"/>
          <a:ext cx="1019489" cy="1888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88349"/>
              </a:lnTo>
              <a:lnTo>
                <a:pt x="1019489" y="1888349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081867" y="2357544"/>
          <a:ext cx="8098633" cy="791867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Специфична цел </a:t>
          </a:r>
          <a:r>
            <a:rPr lang="en-US" sz="2000" b="1" u="sng" kern="1200" dirty="0" smtClean="0">
              <a:solidFill>
                <a:srgbClr val="003399"/>
              </a:solidFill>
              <a:effectLst/>
            </a:rPr>
            <a:t>2</a:t>
          </a:r>
          <a:r>
            <a:rPr lang="bg-BG" sz="2000" b="1" u="sng" kern="1200" dirty="0" smtClean="0">
              <a:solidFill>
                <a:srgbClr val="003399"/>
              </a:solidFill>
              <a:effectLst/>
            </a:rPr>
            <a:t>:</a:t>
          </a:r>
          <a:r>
            <a:rPr lang="bg-BG" sz="20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u="none" kern="1200" dirty="0" smtClean="0">
              <a:solidFill>
                <a:srgbClr val="003399"/>
              </a:solidFill>
            </a:rPr>
            <a:t>Въвеждане на </a:t>
          </a:r>
          <a:r>
            <a:rPr lang="bg-BG" sz="2000" b="1" u="sng" kern="1200" dirty="0" smtClean="0">
              <a:solidFill>
                <a:srgbClr val="003399"/>
              </a:solidFill>
            </a:rPr>
            <a:t>системи за управление </a:t>
          </a:r>
          <a:r>
            <a:rPr lang="bg-BG" sz="2000" b="1" u="none" kern="1200" dirty="0" smtClean="0">
              <a:solidFill>
                <a:srgbClr val="003399"/>
              </a:solidFill>
            </a:rPr>
            <a:t>и </a:t>
          </a:r>
          <a:r>
            <a:rPr lang="bg-BG" sz="2000" b="1" u="sng" kern="1200" dirty="0" smtClean="0">
              <a:solidFill>
                <a:srgbClr val="003399"/>
              </a:solidFill>
            </a:rPr>
            <a:t>финансиране на висшите училища, съобразно постигнатите резултати</a:t>
          </a:r>
          <a:endParaRPr lang="bg-BG" sz="2000" b="1" u="sng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05060" y="2380737"/>
        <a:ext cx="8052247" cy="745481"/>
      </dsp:txXfrm>
    </dsp:sp>
    <dsp:sp modelId="{B8E2F433-8569-47EA-AC80-7BFDF0BA9603}">
      <dsp:nvSpPr>
        <dsp:cNvPr id="0" name=""/>
        <dsp:cNvSpPr/>
      </dsp:nvSpPr>
      <dsp:spPr>
        <a:xfrm>
          <a:off x="1062378" y="865128"/>
          <a:ext cx="1020718" cy="2821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21691"/>
              </a:lnTo>
              <a:lnTo>
                <a:pt x="1020718" y="2821691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083096" y="3290886"/>
          <a:ext cx="8066414" cy="791867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Специфична цел 3:</a:t>
          </a:r>
          <a:r>
            <a:rPr lang="bg-BG" sz="20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kern="1200" dirty="0" smtClean="0">
              <a:solidFill>
                <a:srgbClr val="003399"/>
              </a:solidFill>
            </a:rPr>
            <a:t>Увеличаване на броя на завършилите висше образование между 30-34 годишните </a:t>
          </a:r>
          <a:endParaRPr lang="bg-BG" sz="2000" b="1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06289" y="3314079"/>
        <a:ext cx="8020028" cy="745481"/>
      </dsp:txXfrm>
    </dsp:sp>
    <dsp:sp modelId="{3442A14E-ED3B-46FF-8998-D27741EA19F0}">
      <dsp:nvSpPr>
        <dsp:cNvPr id="0" name=""/>
        <dsp:cNvSpPr/>
      </dsp:nvSpPr>
      <dsp:spPr>
        <a:xfrm>
          <a:off x="1062378" y="865128"/>
          <a:ext cx="1051645" cy="3842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2160"/>
              </a:lnTo>
              <a:lnTo>
                <a:pt x="1051645" y="384216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A8E729-55B3-482D-B0C9-EA5E8A38CE12}">
      <dsp:nvSpPr>
        <dsp:cNvPr id="0" name=""/>
        <dsp:cNvSpPr/>
      </dsp:nvSpPr>
      <dsp:spPr>
        <a:xfrm>
          <a:off x="2114023" y="4311354"/>
          <a:ext cx="8137429" cy="791867"/>
        </a:xfrm>
        <a:prstGeom prst="roundRect">
          <a:avLst>
            <a:gd name="adj" fmla="val 10000"/>
          </a:avLst>
        </a:prstGeom>
        <a:solidFill>
          <a:schemeClr val="accent4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u="sng" kern="1200" dirty="0" smtClean="0">
              <a:solidFill>
                <a:srgbClr val="003399"/>
              </a:solidFill>
              <a:effectLst/>
            </a:rPr>
            <a:t>Специфична цел </a:t>
          </a:r>
          <a:r>
            <a:rPr lang="en-US" sz="2000" b="1" u="sng" kern="1200" dirty="0" smtClean="0">
              <a:solidFill>
                <a:srgbClr val="003399"/>
              </a:solidFill>
              <a:effectLst/>
            </a:rPr>
            <a:t>4</a:t>
          </a:r>
          <a:r>
            <a:rPr lang="bg-BG" sz="2000" b="1" u="sng" kern="1200" dirty="0" smtClean="0">
              <a:solidFill>
                <a:srgbClr val="003399"/>
              </a:solidFill>
              <a:effectLst/>
            </a:rPr>
            <a:t>:</a:t>
          </a:r>
          <a:r>
            <a:rPr lang="bg-BG" sz="20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000" b="1" u="sng" kern="1200" dirty="0" smtClean="0">
              <a:solidFill>
                <a:srgbClr val="003399"/>
              </a:solidFill>
            </a:rPr>
            <a:t>Повишаване на квалификацията на заетите в сферата на научните изследвания </a:t>
          </a:r>
          <a:r>
            <a:rPr lang="bg-BG" sz="2000" b="1" u="none" kern="1200" dirty="0" smtClean="0">
              <a:solidFill>
                <a:srgbClr val="003399"/>
              </a:solidFill>
            </a:rPr>
            <a:t>и развойната дейност </a:t>
          </a:r>
          <a:endParaRPr lang="bg-BG" sz="2000" b="1" u="none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37216" y="4334547"/>
        <a:ext cx="8091043" cy="7454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0" y="155593"/>
          <a:ext cx="10540778" cy="1892649"/>
        </a:xfrm>
        <a:prstGeom prst="roundRect">
          <a:avLst>
            <a:gd name="adj" fmla="val 10000"/>
          </a:avLst>
        </a:prstGeom>
        <a:solidFill>
          <a:srgbClr val="E5F5D5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0" u="none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20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20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III</a:t>
          </a:r>
          <a:r>
            <a:rPr lang="bg-BG" sz="20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b="1" kern="1200" dirty="0" smtClean="0">
              <a:solidFill>
                <a:srgbClr val="003399"/>
              </a:solidFill>
            </a:rPr>
            <a:t>Подобряване на равния достъп до възможностите за учене през целия живот за всички възрастови групи чрез</a:t>
          </a:r>
          <a:r>
            <a:rPr lang="bg-BG" sz="2000" b="1" kern="1200" dirty="0" smtClean="0">
              <a:solidFill>
                <a:srgbClr val="FF0000"/>
              </a:solidFill>
            </a:rPr>
            <a:t> формално, неформално и самостоятелно учене</a:t>
          </a:r>
          <a:r>
            <a:rPr lang="bg-BG" sz="2000" b="1" kern="1200" dirty="0" smtClean="0">
              <a:solidFill>
                <a:srgbClr val="003399"/>
              </a:solidFill>
            </a:rPr>
            <a:t>, осъвременяване на познанията, уменията и компетенциите на работната ръка, както и насърчаване на </a:t>
          </a:r>
          <a:r>
            <a:rPr lang="bg-BG" sz="2000" b="1" kern="1200" dirty="0" smtClean="0">
              <a:solidFill>
                <a:srgbClr val="FF0000"/>
              </a:solidFill>
            </a:rPr>
            <a:t>гъвкави пътеки на учене</a:t>
          </a:r>
          <a:r>
            <a:rPr lang="bg-BG" sz="2000" b="1" kern="1200" dirty="0" smtClean="0">
              <a:solidFill>
                <a:srgbClr val="003399"/>
              </a:solidFill>
            </a:rPr>
            <a:t>, включително чрез професионална ориентация и </a:t>
          </a:r>
          <a:r>
            <a:rPr lang="bg-BG" sz="2000" b="1" kern="1200" dirty="0" smtClean="0">
              <a:solidFill>
                <a:srgbClr val="FF0000"/>
              </a:solidFill>
            </a:rPr>
            <a:t>валидиране</a:t>
          </a:r>
          <a:r>
            <a:rPr lang="bg-BG" sz="2000" b="1" kern="1200" dirty="0" smtClean="0">
              <a:solidFill>
                <a:srgbClr val="003399"/>
              </a:solidFill>
            </a:rPr>
            <a:t> на придобитите знания, умения и компетентности</a:t>
          </a:r>
          <a:endParaRPr lang="bg-BG" sz="2000" b="1" i="0" u="none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434" y="211027"/>
        <a:ext cx="10429910" cy="1781781"/>
      </dsp:txXfrm>
    </dsp:sp>
    <dsp:sp modelId="{35E31B76-A478-4C86-A3D7-AB8DEBA40DAA}">
      <dsp:nvSpPr>
        <dsp:cNvPr id="0" name=""/>
        <dsp:cNvSpPr/>
      </dsp:nvSpPr>
      <dsp:spPr>
        <a:xfrm>
          <a:off x="1054077" y="2048243"/>
          <a:ext cx="1056534" cy="6936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3664"/>
              </a:lnTo>
              <a:lnTo>
                <a:pt x="1056534" y="693664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10612" y="2263325"/>
          <a:ext cx="8607131" cy="957164"/>
        </a:xfrm>
        <a:prstGeom prst="roundRect">
          <a:avLst>
            <a:gd name="adj" fmla="val 10000"/>
          </a:avLst>
        </a:prstGeom>
        <a:solidFill>
          <a:srgbClr val="E5F5D5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4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kern="1200" noProof="0" dirty="0" smtClean="0">
              <a:solidFill>
                <a:srgbClr val="003399"/>
              </a:solidFill>
            </a:rPr>
            <a:t>Развитие на капацитета и повишаване на квалификацията на заетите в областта на образованието</a:t>
          </a:r>
          <a:endParaRPr lang="bg-BG" sz="2400" b="1" kern="1200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38646" y="2291359"/>
        <a:ext cx="8551063" cy="901096"/>
      </dsp:txXfrm>
    </dsp:sp>
    <dsp:sp modelId="{B8E2F433-8569-47EA-AC80-7BFDF0BA9603}">
      <dsp:nvSpPr>
        <dsp:cNvPr id="0" name=""/>
        <dsp:cNvSpPr/>
      </dsp:nvSpPr>
      <dsp:spPr>
        <a:xfrm>
          <a:off x="1054077" y="2048243"/>
          <a:ext cx="1056059" cy="19707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0789"/>
              </a:lnTo>
              <a:lnTo>
                <a:pt x="1056059" y="1970789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10137" y="3386914"/>
          <a:ext cx="8579848" cy="1264236"/>
        </a:xfrm>
        <a:prstGeom prst="roundRect">
          <a:avLst>
            <a:gd name="adj" fmla="val 10000"/>
          </a:avLst>
        </a:prstGeom>
        <a:solidFill>
          <a:srgbClr val="E5F5D5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bg-BG" sz="24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kern="1200" dirty="0" smtClean="0">
              <a:solidFill>
                <a:srgbClr val="003399"/>
              </a:solidFill>
            </a:rPr>
            <a:t>Повишаване на участието в продължаващо обучение и надграждане на знания, умения и компетентности на обхванатите от дейности по ОП</a:t>
          </a:r>
          <a:endParaRPr lang="bg-BG" sz="2400" b="1" u="none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47165" y="3423942"/>
        <a:ext cx="8505792" cy="11901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0" y="17420"/>
          <a:ext cx="10678503" cy="2107515"/>
        </a:xfrm>
        <a:prstGeom prst="roundRect">
          <a:avLst>
            <a:gd name="adj" fmla="val 10000"/>
          </a:avLst>
        </a:prstGeom>
        <a:solidFill>
          <a:srgbClr val="E2F0D9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100" b="1" i="0" u="none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21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21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IV</a:t>
          </a:r>
          <a:r>
            <a:rPr lang="bg-BG" sz="21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100" b="1" kern="1200" dirty="0" smtClean="0">
              <a:solidFill>
                <a:srgbClr val="003399"/>
              </a:solidFill>
            </a:rPr>
            <a:t>Подобряване на системите за образование и обучение спрямо пазара на труда, </a:t>
          </a:r>
          <a:r>
            <a:rPr lang="bg-BG" sz="2100" b="1" u="sng" kern="1200" dirty="0" smtClean="0">
              <a:solidFill>
                <a:srgbClr val="003399"/>
              </a:solidFill>
            </a:rPr>
            <a:t>улесняване на прехода от образование към работа </a:t>
          </a:r>
          <a:r>
            <a:rPr lang="bg-BG" sz="2100" b="1" kern="1200" dirty="0" smtClean="0">
              <a:solidFill>
                <a:srgbClr val="003399"/>
              </a:solidFill>
            </a:rPr>
            <a:t>и укрепване на професионалното образование и системите на обучение, както и тяхното качество, включително чрез механизми за предвиждане на уменията, адаптиране на учебните програми и създаване и развитие на основаващи се на работата системи за учене, включително </a:t>
          </a:r>
          <a:r>
            <a:rPr lang="bg-BG" sz="2100" b="1" kern="1200" dirty="0" err="1" smtClean="0">
              <a:solidFill>
                <a:srgbClr val="003399"/>
              </a:solidFill>
            </a:rPr>
            <a:t>дуална</a:t>
          </a:r>
          <a:r>
            <a:rPr lang="bg-BG" sz="2100" b="1" kern="1200" dirty="0" smtClean="0">
              <a:solidFill>
                <a:srgbClr val="003399"/>
              </a:solidFill>
            </a:rPr>
            <a:t> система на учене и схеми за чиракуване</a:t>
          </a:r>
          <a:endParaRPr lang="bg-BG" sz="2100" b="1" i="0" u="none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727" y="79147"/>
        <a:ext cx="10555049" cy="1984061"/>
      </dsp:txXfrm>
    </dsp:sp>
    <dsp:sp modelId="{35E31B76-A478-4C86-A3D7-AB8DEBA40DAA}">
      <dsp:nvSpPr>
        <dsp:cNvPr id="0" name=""/>
        <dsp:cNvSpPr/>
      </dsp:nvSpPr>
      <dsp:spPr>
        <a:xfrm>
          <a:off x="1067850" y="2124936"/>
          <a:ext cx="1069533" cy="726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6234"/>
              </a:lnTo>
              <a:lnTo>
                <a:pt x="1069533" y="726234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137383" y="2374076"/>
          <a:ext cx="8580360" cy="954187"/>
        </a:xfrm>
        <a:prstGeom prst="roundRect">
          <a:avLst>
            <a:gd name="adj" fmla="val 10000"/>
          </a:avLst>
        </a:prstGeom>
        <a:solidFill>
          <a:srgbClr val="F6FAD0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1:</a:t>
          </a:r>
          <a:r>
            <a:rPr lang="bg-BG" sz="24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kern="1200" dirty="0" smtClean="0">
              <a:solidFill>
                <a:srgbClr val="003399"/>
              </a:solidFill>
            </a:rPr>
            <a:t>Повишаване на броя на учениците в професионалните училища и </a:t>
          </a:r>
          <a:r>
            <a:rPr lang="bg-BG" sz="2400" b="1" kern="1200" dirty="0" smtClean="0">
              <a:solidFill>
                <a:srgbClr val="003399"/>
              </a:solidFill>
            </a:rPr>
            <a:t>подобряване на качеството на професионалното образование и обучение</a:t>
          </a:r>
          <a:endParaRPr lang="bg-BG" sz="2400" b="1" kern="1200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65330" y="2402023"/>
        <a:ext cx="8524466" cy="898293"/>
      </dsp:txXfrm>
    </dsp:sp>
    <dsp:sp modelId="{B8E2F433-8569-47EA-AC80-7BFDF0BA9603}">
      <dsp:nvSpPr>
        <dsp:cNvPr id="0" name=""/>
        <dsp:cNvSpPr/>
      </dsp:nvSpPr>
      <dsp:spPr>
        <a:xfrm>
          <a:off x="1067850" y="2124936"/>
          <a:ext cx="1096732" cy="20125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12538"/>
              </a:lnTo>
              <a:lnTo>
                <a:pt x="1096732" y="2012538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164582" y="3507322"/>
          <a:ext cx="8553161" cy="1260304"/>
        </a:xfrm>
        <a:prstGeom prst="roundRect">
          <a:avLst>
            <a:gd name="adj" fmla="val 10000"/>
          </a:avLst>
        </a:prstGeom>
        <a:solidFill>
          <a:srgbClr val="F6FAD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just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2:</a:t>
          </a:r>
          <a:r>
            <a:rPr lang="bg-BG" sz="2400" b="1" u="none" kern="1200" dirty="0" smtClean="0">
              <a:solidFill>
                <a:srgbClr val="003399"/>
              </a:solidFill>
              <a:effectLst/>
            </a:rPr>
            <a:t> </a:t>
          </a:r>
          <a:r>
            <a:rPr lang="bg-BG" sz="2400" b="1" u="none" kern="1200" noProof="0" dirty="0" smtClean="0">
              <a:solidFill>
                <a:srgbClr val="FF0000"/>
              </a:solidFill>
            </a:rPr>
            <a:t>Повишаване на броя на завършилите </a:t>
          </a:r>
          <a:r>
            <a:rPr lang="bg-BG" sz="2400" b="1" u="none" kern="1200" noProof="0" dirty="0" smtClean="0">
              <a:solidFill>
                <a:srgbClr val="002060"/>
              </a:solidFill>
            </a:rPr>
            <a:t>професионално или </a:t>
          </a:r>
          <a:r>
            <a:rPr lang="bg-BG" sz="2400" b="1" u="none" kern="1200" noProof="0" dirty="0" smtClean="0">
              <a:solidFill>
                <a:srgbClr val="FF0000"/>
              </a:solidFill>
            </a:rPr>
            <a:t>висше образование, които са се реализирали успешно на пазара на труда</a:t>
          </a:r>
          <a:endParaRPr lang="bg-BG" sz="2400" b="1" u="none" kern="1200" noProof="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01495" y="3544235"/>
        <a:ext cx="8479335" cy="11864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95796" y="293745"/>
          <a:ext cx="10270415" cy="1692113"/>
        </a:xfrm>
        <a:prstGeom prst="roundRect">
          <a:avLst>
            <a:gd name="adj" fmla="val 10000"/>
          </a:avLst>
        </a:prstGeom>
        <a:solidFill>
          <a:srgbClr val="DFE0B4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800" b="1" i="0" u="none" kern="120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Инвестиционен</a:t>
          </a:r>
          <a:r>
            <a:rPr lang="bg-BG" sz="28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приоритет </a:t>
          </a:r>
          <a:r>
            <a:rPr lang="en-US" sz="28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9 I</a:t>
          </a:r>
          <a:r>
            <a:rPr lang="bg-BG" sz="2800" b="1" i="0" u="none" kern="1200" baseline="0" dirty="0" smtClean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800" b="1" kern="1200" dirty="0" smtClean="0">
              <a:solidFill>
                <a:srgbClr val="003399"/>
              </a:solidFill>
            </a:rPr>
            <a:t>Активно приобщаване, включително с оглед насърчаване на равните възможности и активното участие и по-добрата пригодност за заетост</a:t>
          </a:r>
          <a:endParaRPr lang="bg-BG" sz="2800" b="1" i="0" u="none" kern="120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5356" y="343305"/>
        <a:ext cx="10171295" cy="1592993"/>
      </dsp:txXfrm>
    </dsp:sp>
    <dsp:sp modelId="{35E31B76-A478-4C86-A3D7-AB8DEBA40DAA}">
      <dsp:nvSpPr>
        <dsp:cNvPr id="0" name=""/>
        <dsp:cNvSpPr/>
      </dsp:nvSpPr>
      <dsp:spPr>
        <a:xfrm>
          <a:off x="1122837" y="1985858"/>
          <a:ext cx="947616" cy="1202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2162"/>
              </a:lnTo>
              <a:lnTo>
                <a:pt x="947616" y="120216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070454" y="2707206"/>
          <a:ext cx="8647289" cy="961630"/>
        </a:xfrm>
        <a:prstGeom prst="roundRect">
          <a:avLst>
            <a:gd name="adj" fmla="val 10000"/>
          </a:avLst>
        </a:prstGeom>
        <a:solidFill>
          <a:srgbClr val="DFE0B4">
            <a:alpha val="89804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u="sng" kern="1200" dirty="0" smtClean="0">
              <a:solidFill>
                <a:srgbClr val="003399"/>
              </a:solidFill>
              <a:effectLst/>
            </a:rPr>
            <a:t>Специфична цел 1: </a:t>
          </a:r>
          <a:endParaRPr lang="en-US" sz="2400" b="1" u="sng" kern="1200" dirty="0" smtClean="0">
            <a:solidFill>
              <a:srgbClr val="003399"/>
            </a:solidFill>
            <a:effectLst/>
          </a:endParaRP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400" b="1" kern="1200" dirty="0" smtClean="0">
              <a:solidFill>
                <a:srgbClr val="003399"/>
              </a:solidFill>
            </a:rPr>
            <a:t>Създаване на подкрепяща среда за включващо образование</a:t>
          </a:r>
          <a:endParaRPr lang="bg-BG" sz="2400" b="1" kern="1200" noProof="0" dirty="0">
            <a:solidFill>
              <a:srgbClr val="00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98619" y="2735371"/>
        <a:ext cx="8590959" cy="9053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4EE950-9461-4C41-BF5D-3AC329E985BB}">
      <dsp:nvSpPr>
        <dsp:cNvPr id="0" name=""/>
        <dsp:cNvSpPr/>
      </dsp:nvSpPr>
      <dsp:spPr>
        <a:xfrm>
          <a:off x="5765857" y="1855088"/>
          <a:ext cx="4505306" cy="470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012"/>
              </a:lnTo>
              <a:lnTo>
                <a:pt x="4505306" y="235012"/>
              </a:lnTo>
              <a:lnTo>
                <a:pt x="4505306" y="47002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8B3536-FF11-414C-9009-3DB462EA40B9}">
      <dsp:nvSpPr>
        <dsp:cNvPr id="0" name=""/>
        <dsp:cNvSpPr/>
      </dsp:nvSpPr>
      <dsp:spPr>
        <a:xfrm>
          <a:off x="5765857" y="1855088"/>
          <a:ext cx="1523046" cy="470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012"/>
              </a:lnTo>
              <a:lnTo>
                <a:pt x="1523046" y="235012"/>
              </a:lnTo>
              <a:lnTo>
                <a:pt x="1523046" y="47002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5447F8-F67B-4429-B988-798F3BEE92D8}">
      <dsp:nvSpPr>
        <dsp:cNvPr id="0" name=""/>
        <dsp:cNvSpPr/>
      </dsp:nvSpPr>
      <dsp:spPr>
        <a:xfrm>
          <a:off x="4306028" y="1855088"/>
          <a:ext cx="1459828" cy="470024"/>
        </a:xfrm>
        <a:custGeom>
          <a:avLst/>
          <a:gdLst/>
          <a:ahLst/>
          <a:cxnLst/>
          <a:rect l="0" t="0" r="0" b="0"/>
          <a:pathLst>
            <a:path>
              <a:moveTo>
                <a:pt x="1459828" y="0"/>
              </a:moveTo>
              <a:lnTo>
                <a:pt x="1459828" y="235012"/>
              </a:lnTo>
              <a:lnTo>
                <a:pt x="0" y="235012"/>
              </a:lnTo>
              <a:lnTo>
                <a:pt x="0" y="47002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B2BF1F-136A-4840-B16D-FA3795B7E66E}">
      <dsp:nvSpPr>
        <dsp:cNvPr id="0" name=""/>
        <dsp:cNvSpPr/>
      </dsp:nvSpPr>
      <dsp:spPr>
        <a:xfrm>
          <a:off x="1291863" y="1855088"/>
          <a:ext cx="4473993" cy="470024"/>
        </a:xfrm>
        <a:custGeom>
          <a:avLst/>
          <a:gdLst/>
          <a:ahLst/>
          <a:cxnLst/>
          <a:rect l="0" t="0" r="0" b="0"/>
          <a:pathLst>
            <a:path>
              <a:moveTo>
                <a:pt x="4473993" y="0"/>
              </a:moveTo>
              <a:lnTo>
                <a:pt x="4473993" y="235012"/>
              </a:lnTo>
              <a:lnTo>
                <a:pt x="0" y="235012"/>
              </a:lnTo>
              <a:lnTo>
                <a:pt x="0" y="47002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11E565-0787-4193-B214-EE35D38264BD}">
      <dsp:nvSpPr>
        <dsp:cNvPr id="0" name=""/>
        <dsp:cNvSpPr/>
      </dsp:nvSpPr>
      <dsp:spPr>
        <a:xfrm>
          <a:off x="1981310" y="1186165"/>
          <a:ext cx="7569092" cy="66892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kern="1200" dirty="0" smtClean="0"/>
            <a:t>Приоритетна ос 1 „Научни изследвания и технологично развитие“</a:t>
          </a:r>
          <a:endParaRPr lang="en-US" sz="2000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13964" y="1218819"/>
        <a:ext cx="7503784" cy="603614"/>
      </dsp:txXfrm>
    </dsp:sp>
    <dsp:sp modelId="{147DF2C4-270E-4EBE-9BF1-6E5242D68D05}">
      <dsp:nvSpPr>
        <dsp:cNvPr id="0" name=""/>
        <dsp:cNvSpPr/>
      </dsp:nvSpPr>
      <dsp:spPr>
        <a:xfrm>
          <a:off x="4444" y="2325112"/>
          <a:ext cx="2574838" cy="1287419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 prst="convex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Планове за развитие на Центрове за върхови постижения</a:t>
          </a:r>
          <a:endParaRPr lang="en-US" sz="1600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291" y="2387959"/>
        <a:ext cx="2449144" cy="1161725"/>
      </dsp:txXfrm>
    </dsp:sp>
    <dsp:sp modelId="{199EEEBB-EFEA-4434-8446-D4FCA6412F31}">
      <dsp:nvSpPr>
        <dsp:cNvPr id="0" name=""/>
        <dsp:cNvSpPr/>
      </dsp:nvSpPr>
      <dsp:spPr>
        <a:xfrm>
          <a:off x="3049306" y="2325112"/>
          <a:ext cx="2513443" cy="1289466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Планове за развитие на Центрове  за компетентност</a:t>
          </a:r>
          <a:endParaRPr lang="en-US" sz="16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12253" y="2388059"/>
        <a:ext cx="2387549" cy="1163572"/>
      </dsp:txXfrm>
    </dsp:sp>
    <dsp:sp modelId="{7A56EE9F-CF2F-492A-96F6-6721F8DA8018}">
      <dsp:nvSpPr>
        <dsp:cNvPr id="0" name=""/>
        <dsp:cNvSpPr/>
      </dsp:nvSpPr>
      <dsp:spPr>
        <a:xfrm>
          <a:off x="6032774" y="2325112"/>
          <a:ext cx="2512257" cy="1289466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 prst="convex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Модернизация на научна инфраструктура</a:t>
          </a:r>
          <a:endParaRPr lang="en-US" sz="16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5721" y="2388059"/>
        <a:ext cx="2386363" cy="1163572"/>
      </dsp:txXfrm>
    </dsp:sp>
    <dsp:sp modelId="{16395FBA-748C-4872-BE9C-6E538057059B}">
      <dsp:nvSpPr>
        <dsp:cNvPr id="0" name=""/>
        <dsp:cNvSpPr/>
      </dsp:nvSpPr>
      <dsp:spPr>
        <a:xfrm>
          <a:off x="9015056" y="2325112"/>
          <a:ext cx="2512212" cy="1286557"/>
        </a:xfrm>
        <a:prstGeom prst="roundRect">
          <a:avLst/>
        </a:prstGeom>
        <a:gradFill rotWithShape="1">
          <a:gsLst>
            <a:gs pos="0">
              <a:schemeClr val="accent1">
                <a:satMod val="103000"/>
                <a:lumMod val="102000"/>
                <a:tint val="94000"/>
              </a:schemeClr>
            </a:gs>
            <a:gs pos="50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600" kern="1200" dirty="0" smtClean="0"/>
            <a:t>Подпомагане на български научни организации за участие в програмата Хоризонт 2020</a:t>
          </a:r>
          <a:endParaRPr lang="en-US" sz="1600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077861" y="2387917"/>
        <a:ext cx="2386602" cy="116094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1F5461-D047-409B-8419-3E5D4D7C8844}">
      <dsp:nvSpPr>
        <dsp:cNvPr id="0" name=""/>
        <dsp:cNvSpPr/>
      </dsp:nvSpPr>
      <dsp:spPr>
        <a:xfrm>
          <a:off x="469232" y="30535"/>
          <a:ext cx="9783241" cy="860593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3000" b="1" kern="1200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rPr>
            <a:t>Планове за развитие на Центрове за върхови постижения</a:t>
          </a:r>
          <a:endParaRPr lang="bg-BG" sz="3000" b="1" u="none" kern="1200" cap="none" spc="0" dirty="0">
            <a:ln w="10160">
              <a:solidFill>
                <a:schemeClr val="accent5"/>
              </a:solidFill>
              <a:prstDash val="solid"/>
            </a:ln>
            <a:solidFill>
              <a:srgbClr val="FFFFFF"/>
            </a:solidFill>
            <a:effectLst>
              <a:outerShdw blurRad="38100" dist="22860" dir="5400000" algn="tl" rotWithShape="0">
                <a:srgbClr val="000000">
                  <a:alpha val="30000"/>
                </a:srgbClr>
              </a:outerShdw>
            </a:effectLst>
          </a:endParaRPr>
        </a:p>
      </dsp:txBody>
      <dsp:txXfrm>
        <a:off x="494438" y="55741"/>
        <a:ext cx="9732829" cy="810181"/>
      </dsp:txXfrm>
    </dsp:sp>
    <dsp:sp modelId="{F74EB7AE-F0F2-4B6A-9F0D-E9E1E79F66BC}">
      <dsp:nvSpPr>
        <dsp:cNvPr id="0" name=""/>
        <dsp:cNvSpPr/>
      </dsp:nvSpPr>
      <dsp:spPr>
        <a:xfrm>
          <a:off x="1447556" y="891128"/>
          <a:ext cx="978324" cy="617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7114"/>
              </a:lnTo>
              <a:lnTo>
                <a:pt x="978324" y="61711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7E57B-B4C5-4AD0-947A-8F542409B5EF}">
      <dsp:nvSpPr>
        <dsp:cNvPr id="0" name=""/>
        <dsp:cNvSpPr/>
      </dsp:nvSpPr>
      <dsp:spPr>
        <a:xfrm>
          <a:off x="2425881" y="1077946"/>
          <a:ext cx="8169288" cy="86059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Цел: 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Осигуряване на  стратегически партньорства в областта на научните изследвания.</a:t>
          </a:r>
          <a:endParaRPr lang="bg-BG" sz="2000" b="0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1103152"/>
        <a:ext cx="8118876" cy="810181"/>
      </dsp:txXfrm>
    </dsp:sp>
    <dsp:sp modelId="{35E31B76-A478-4C86-A3D7-AB8DEBA40DAA}">
      <dsp:nvSpPr>
        <dsp:cNvPr id="0" name=""/>
        <dsp:cNvSpPr/>
      </dsp:nvSpPr>
      <dsp:spPr>
        <a:xfrm>
          <a:off x="1447556" y="891128"/>
          <a:ext cx="978324" cy="1692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2855"/>
              </a:lnTo>
              <a:lnTo>
                <a:pt x="978324" y="1692855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70B66F-643B-4A3B-B0C5-A39F6E2BF543}">
      <dsp:nvSpPr>
        <dsp:cNvPr id="0" name=""/>
        <dsp:cNvSpPr/>
      </dsp:nvSpPr>
      <dsp:spPr>
        <a:xfrm>
          <a:off x="2425881" y="2153687"/>
          <a:ext cx="8172359" cy="860593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Размер на БФП: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1 500 000 лв.</a:t>
          </a:r>
          <a:endParaRPr lang="bg-BG" sz="2000" b="0" i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1087" y="2178893"/>
        <a:ext cx="8121947" cy="810181"/>
      </dsp:txXfrm>
    </dsp:sp>
    <dsp:sp modelId="{B8E2F433-8569-47EA-AC80-7BFDF0BA9603}">
      <dsp:nvSpPr>
        <dsp:cNvPr id="0" name=""/>
        <dsp:cNvSpPr/>
      </dsp:nvSpPr>
      <dsp:spPr>
        <a:xfrm>
          <a:off x="1447556" y="891128"/>
          <a:ext cx="1006661" cy="3046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599"/>
              </a:lnTo>
              <a:lnTo>
                <a:pt x="1006661" y="3046599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BB14AA-E343-4857-9380-7F2AAD0BA8BA}">
      <dsp:nvSpPr>
        <dsp:cNvPr id="0" name=""/>
        <dsp:cNvSpPr/>
      </dsp:nvSpPr>
      <dsp:spPr>
        <a:xfrm>
          <a:off x="2454218" y="3210539"/>
          <a:ext cx="8153467" cy="145437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  <a:alpha val="90000"/>
          </a:schemeClr>
        </a:solidFill>
        <a:ln>
          <a:solidFill>
            <a:schemeClr val="accent5">
              <a:lumMod val="40000"/>
              <a:lumOff val="6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Допустими кандидати</a:t>
          </a:r>
          <a:r>
            <a:rPr lang="bg-BG" sz="2000" b="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: 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Центрове за върхови постижения, публични и частни научни организации, институти, лаборатории, предприятия за НИРД (включително БАН и СА), </a:t>
          </a:r>
          <a:r>
            <a:rPr lang="bg-BG" sz="2000" i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висши училища и/или техни основни звена, консорциуми от научни организации и/или висши училища</a:t>
          </a:r>
          <a:r>
            <a:rPr lang="bg-BG" sz="20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bg-BG" sz="20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96815" y="3253136"/>
        <a:ext cx="8068273" cy="1369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CF397D-0289-4FA3-AD77-EF4F0BF5E0FA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4A4521-6F18-4433-A286-E4A982215D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683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F4820-94DD-461E-B2E3-38600A3C4967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DFA25-5AC4-449A-B193-274CA14A61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38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bg-BG" altLang="bg-BG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563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5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383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678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4"/>
            <a:ext cx="12192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89866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4"/>
            <a:ext cx="12192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0680551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981227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59832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19470773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782348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95840403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76720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59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030798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834135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6237920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201901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7903470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 smtClean="0"/>
          </a:p>
        </p:txBody>
      </p:sp>
    </p:spTree>
    <p:extLst>
      <p:ext uri="{BB962C8B-B14F-4D97-AF65-F5344CB8AC3E}">
        <p14:creationId xmlns:p14="http://schemas.microsoft.com/office/powerpoint/2010/main" val="180444345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4"/>
            <a:ext cx="12192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670356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843254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420019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764406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8862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65610772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43631164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35507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6117747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40531446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74789447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9993339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36526234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 smtClean="0"/>
          </a:p>
        </p:txBody>
      </p:sp>
    </p:spTree>
    <p:extLst>
      <p:ext uri="{BB962C8B-B14F-4D97-AF65-F5344CB8AC3E}">
        <p14:creationId xmlns:p14="http://schemas.microsoft.com/office/powerpoint/2010/main" val="399538774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B8DB-5232-45DC-9798-45C97341393D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368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4914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E7F27-D211-40EA-BBA1-E8F6FF693AA8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217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9948DA-8899-4ADE-B0BC-3069AB2D0BCD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932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23575-3A6C-4148-ACCF-3F63F17C4ED5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171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0B254-96DA-4529-BEA2-91B7F2FD4E69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0566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5C1BE-D868-4645-B5B1-8C5798844190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69967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38677D-E9E0-43D3-BDB4-6C824CB408F5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0535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FAC06-AE8D-4214-B71E-0C1E273DE719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383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05340D-7C2C-42E1-9590-7ABD3A46735A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2617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0D7E2-FE7C-4A78-AEDA-36963669831E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5987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EFE70-B23A-435F-8969-5C6D6131B148}" type="slidenum">
              <a:rPr lang="es-ES" altLang="bg-BG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8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18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4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68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331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931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A0DD0-C3B2-458F-BA85-4CC4040FC781}" type="datetimeFigureOut">
              <a:rPr lang="en-US" smtClean="0"/>
              <a:pPr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BD24C-EE4C-4679-882A-EFC358096F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779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92588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7586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bg-BG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bg-BG" smtClean="0"/>
              <a:t>Haga clic para modificar el estilo de texto del patrón</a:t>
            </a:r>
          </a:p>
          <a:p>
            <a:pPr lvl="1"/>
            <a:r>
              <a:rPr lang="es-ES" altLang="bg-BG" smtClean="0"/>
              <a:t>Segundo nivel</a:t>
            </a:r>
          </a:p>
          <a:p>
            <a:pPr lvl="2"/>
            <a:r>
              <a:rPr lang="es-ES" altLang="bg-BG" smtClean="0"/>
              <a:t>Tercer nivel</a:t>
            </a:r>
          </a:p>
          <a:p>
            <a:pPr lvl="3"/>
            <a:r>
              <a:rPr lang="es-ES" altLang="bg-BG" smtClean="0"/>
              <a:t>Cuarto nivel</a:t>
            </a:r>
          </a:p>
          <a:p>
            <a:pPr lvl="4"/>
            <a:r>
              <a:rPr lang="es-ES" altLang="bg-BG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 altLang="bg-BG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278A57-CF66-485E-AEFB-862E91D56FAE}" type="slidenum">
              <a:rPr lang="es-ES" alt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16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microsoft.com/office/2007/relationships/hdphoto" Target="../media/hdphoto1.wdp"/><Relationship Id="rId7" Type="http://schemas.openxmlformats.org/officeDocument/2006/relationships/diagramColors" Target="../diagrams/colors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microsoft.com/office/2007/relationships/hdphoto" Target="../media/hdphoto1.wdp"/><Relationship Id="rId7" Type="http://schemas.openxmlformats.org/officeDocument/2006/relationships/diagramColors" Target="../diagrams/colors9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microsoft.com/office/2007/relationships/hdphoto" Target="../media/hdphoto1.wdp"/><Relationship Id="rId7" Type="http://schemas.openxmlformats.org/officeDocument/2006/relationships/diagramColors" Target="../diagrams/colors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microsoft.com/office/2007/relationships/hdphoto" Target="../media/hdphoto1.wdp"/><Relationship Id="rId7" Type="http://schemas.openxmlformats.org/officeDocument/2006/relationships/diagramColors" Target="../diagrams/colors1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microsoft.com/office/2007/relationships/hdphoto" Target="../media/hdphoto1.wdp"/><Relationship Id="rId7" Type="http://schemas.openxmlformats.org/officeDocument/2006/relationships/diagramColors" Target="../diagrams/colors1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microsoft.com/office/2007/relationships/hdphoto" Target="../media/hdphoto1.wdp"/><Relationship Id="rId7" Type="http://schemas.openxmlformats.org/officeDocument/2006/relationships/diagramColors" Target="../diagrams/colors1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microsoft.com/office/2007/relationships/hdphoto" Target="../media/hdphoto1.wdp"/><Relationship Id="rId7" Type="http://schemas.openxmlformats.org/officeDocument/2006/relationships/diagramColors" Target="../diagrams/colors14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4.xml"/><Relationship Id="rId5" Type="http://schemas.openxmlformats.org/officeDocument/2006/relationships/diagramLayout" Target="../diagrams/layout14.xml"/><Relationship Id="rId4" Type="http://schemas.openxmlformats.org/officeDocument/2006/relationships/diagramData" Target="../diagrams/data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microsoft.com/office/2007/relationships/hdphoto" Target="../media/hdphoto1.wdp"/><Relationship Id="rId7" Type="http://schemas.openxmlformats.org/officeDocument/2006/relationships/diagramColors" Target="../diagrams/colors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microsoft.com/office/2007/relationships/hdphoto" Target="../media/hdphoto1.wdp"/><Relationship Id="rId7" Type="http://schemas.openxmlformats.org/officeDocument/2006/relationships/diagramColors" Target="../diagrams/colors1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6.xml"/><Relationship Id="rId5" Type="http://schemas.openxmlformats.org/officeDocument/2006/relationships/diagramLayout" Target="../diagrams/layout16.xml"/><Relationship Id="rId4" Type="http://schemas.openxmlformats.org/officeDocument/2006/relationships/diagramData" Target="../diagrams/data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81760" y="1397228"/>
            <a:ext cx="8243887" cy="23698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12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bg-BG" sz="80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24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en-US" sz="24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bg-BG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ОПЕРАТИВНА </a:t>
            </a: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ПРОГРАМА 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bg-BG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„НАУКА </a:t>
            </a: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ОБРАЗОВАНИЕ </a:t>
            </a: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ЗА ИНТЕЛИГЕНТЕН </a:t>
            </a:r>
            <a:r>
              <a:rPr lang="bg-BG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РАСТЕЖ“</a:t>
            </a:r>
            <a:endParaRPr lang="bg-BG" sz="3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bg-BG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</a:t>
            </a: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2014-2020</a:t>
            </a:r>
            <a:r>
              <a:rPr 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bg-BG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г.</a:t>
            </a:r>
            <a:r>
              <a:rPr lang="bg-BG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</a:t>
            </a:r>
            <a:endParaRPr lang="bg-BG" sz="32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5" name="Picture 166" descr="C:\Users\a.radeva\Desktop\GDSFMOP\LOGA\OP_nauka_logo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6" y="4763"/>
            <a:ext cx="24479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67" descr="C:\Users\a.radeva\Desktop\GDSFMOP\LOGA\LOGO_MO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25401"/>
            <a:ext cx="2870200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Box 1"/>
          <p:cNvSpPr txBox="1">
            <a:spLocks noChangeArrowheads="1"/>
          </p:cNvSpPr>
          <p:nvPr/>
        </p:nvSpPr>
        <p:spPr bwMode="auto">
          <a:xfrm>
            <a:off x="167489" y="4837926"/>
            <a:ext cx="7201988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  <a:defRPr/>
            </a:pPr>
            <a:r>
              <a:rPr lang="bg-BG" sz="2400" b="1" dirty="0" smtClean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    </a:t>
            </a:r>
            <a:r>
              <a:rPr lang="en-US" sz="2400" b="1" dirty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bg-BG" sz="2400" b="1" dirty="0" smtClean="0">
                <a:solidFill>
                  <a:srgbClr val="99F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Магдалена Аткова – главен експерт</a:t>
            </a:r>
            <a:endParaRPr lang="bg-BG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charset="0"/>
            </a:endParaRPr>
          </a:p>
          <a:p>
            <a:pPr>
              <a:buNone/>
              <a:defRPr/>
            </a:pPr>
            <a:r>
              <a:rPr lang="bg-BG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 </a:t>
            </a:r>
            <a:r>
              <a:rPr lang="bg-BG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   Главна дирекция “Структурни фондове и международни образователни програми”</a:t>
            </a:r>
          </a:p>
          <a:p>
            <a:pPr>
              <a:buNone/>
              <a:defRPr/>
            </a:pPr>
            <a:r>
              <a:rPr lang="bg-BG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charset="0"/>
              </a:rPr>
              <a:t>Министерство на образованието и науката</a:t>
            </a:r>
            <a:endParaRPr lang="bg-BG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25400"/>
            <a:ext cx="2327275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17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77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3 (международно сътрудничество):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382" y="1584959"/>
            <a:ext cx="10515600" cy="479406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just">
              <a:lnSpc>
                <a:spcPct val="110000"/>
              </a:lnSpc>
              <a:spcBef>
                <a:spcPts val="1800"/>
              </a:spcBef>
            </a:pPr>
            <a:r>
              <a:rPr lang="bg-BG" b="1" dirty="0" smtClean="0">
                <a:solidFill>
                  <a:srgbClr val="003399"/>
                </a:solidFill>
              </a:rPr>
              <a:t>Създаване и </a:t>
            </a:r>
            <a:r>
              <a:rPr lang="bg-BG" b="1" dirty="0">
                <a:solidFill>
                  <a:srgbClr val="003399"/>
                </a:solidFill>
              </a:rPr>
              <a:t>модернизиране на уникални </a:t>
            </a:r>
            <a:r>
              <a:rPr lang="bg-BG" b="1" u="sng" dirty="0">
                <a:solidFill>
                  <a:srgbClr val="003399"/>
                </a:solidFill>
              </a:rPr>
              <a:t>научни </a:t>
            </a:r>
            <a:r>
              <a:rPr lang="bg-BG" b="1" u="sng" dirty="0" smtClean="0">
                <a:solidFill>
                  <a:srgbClr val="003399"/>
                </a:solidFill>
              </a:rPr>
              <a:t>инфраструктури</a:t>
            </a:r>
            <a:r>
              <a:rPr lang="bg-BG" b="1" dirty="0" smtClean="0">
                <a:solidFill>
                  <a:srgbClr val="003399"/>
                </a:solidFill>
              </a:rPr>
              <a:t> като регионални </a:t>
            </a:r>
            <a:r>
              <a:rPr lang="bg-BG" b="1" dirty="0">
                <a:solidFill>
                  <a:srgbClr val="003399"/>
                </a:solidFill>
              </a:rPr>
              <a:t>партньорски </a:t>
            </a:r>
            <a:r>
              <a:rPr lang="bg-BG" b="1" dirty="0" smtClean="0">
                <a:solidFill>
                  <a:srgbClr val="003399"/>
                </a:solidFill>
              </a:rPr>
              <a:t>съоръжения </a:t>
            </a:r>
            <a:r>
              <a:rPr lang="bg-BG" b="1" dirty="0">
                <a:solidFill>
                  <a:srgbClr val="003399"/>
                </a:solidFill>
              </a:rPr>
              <a:t>на </a:t>
            </a:r>
            <a:r>
              <a:rPr lang="bg-BG" b="1" dirty="0" smtClean="0">
                <a:solidFill>
                  <a:srgbClr val="003399"/>
                </a:solidFill>
              </a:rPr>
              <a:t>паневропейски </a:t>
            </a:r>
            <a:r>
              <a:rPr lang="bg-BG" b="1" dirty="0">
                <a:solidFill>
                  <a:srgbClr val="003399"/>
                </a:solidFill>
              </a:rPr>
              <a:t>научни </a:t>
            </a:r>
            <a:r>
              <a:rPr lang="bg-BG" b="1" dirty="0" smtClean="0">
                <a:solidFill>
                  <a:srgbClr val="003399"/>
                </a:solidFill>
              </a:rPr>
              <a:t>комплекси</a:t>
            </a:r>
            <a:endParaRPr lang="en-US" b="1" dirty="0">
              <a:solidFill>
                <a:srgbClr val="003399"/>
              </a:solidFill>
            </a:endParaRPr>
          </a:p>
          <a:p>
            <a:pPr algn="just">
              <a:lnSpc>
                <a:spcPct val="110000"/>
              </a:lnSpc>
              <a:spcBef>
                <a:spcPts val="2400"/>
              </a:spcBef>
            </a:pPr>
            <a:r>
              <a:rPr lang="bg-BG" b="1" dirty="0" smtClean="0">
                <a:solidFill>
                  <a:srgbClr val="003399"/>
                </a:solidFill>
              </a:rPr>
              <a:t>Достъп </a:t>
            </a:r>
            <a:r>
              <a:rPr lang="bg-BG" b="1" dirty="0">
                <a:solidFill>
                  <a:srgbClr val="003399"/>
                </a:solidFill>
              </a:rPr>
              <a:t>на български научни организации </a:t>
            </a:r>
            <a:r>
              <a:rPr lang="bg-BG" b="1" dirty="0" smtClean="0">
                <a:solidFill>
                  <a:srgbClr val="003399"/>
                </a:solidFill>
              </a:rPr>
              <a:t>до </a:t>
            </a:r>
            <a:r>
              <a:rPr lang="bg-BG" b="1" u="sng" dirty="0">
                <a:solidFill>
                  <a:srgbClr val="003399"/>
                </a:solidFill>
              </a:rPr>
              <a:t>европейски технологични платформи</a:t>
            </a:r>
            <a:r>
              <a:rPr lang="bg-BG" b="1" dirty="0">
                <a:solidFill>
                  <a:srgbClr val="003399"/>
                </a:solidFill>
              </a:rPr>
              <a:t>, </a:t>
            </a:r>
            <a:r>
              <a:rPr lang="bg-BG" b="1" u="sng" dirty="0" smtClean="0">
                <a:solidFill>
                  <a:srgbClr val="003399"/>
                </a:solidFill>
              </a:rPr>
              <a:t>провеждане на съвместни </a:t>
            </a:r>
            <a:r>
              <a:rPr lang="bg-BG" b="1" u="sng" dirty="0">
                <a:solidFill>
                  <a:srgbClr val="003399"/>
                </a:solidFill>
              </a:rPr>
              <a:t>технологични инициативи</a:t>
            </a:r>
            <a:r>
              <a:rPr lang="bg-BG" b="1" dirty="0">
                <a:solidFill>
                  <a:srgbClr val="003399"/>
                </a:solidFill>
              </a:rPr>
              <a:t> и Европейския институт за технологии и </a:t>
            </a:r>
            <a:r>
              <a:rPr lang="bg-BG" b="1" dirty="0" smtClean="0">
                <a:solidFill>
                  <a:srgbClr val="003399"/>
                </a:solidFill>
              </a:rPr>
              <a:t>иновации</a:t>
            </a:r>
            <a:endParaRPr lang="en-US" b="1" dirty="0">
              <a:solidFill>
                <a:srgbClr val="003399"/>
              </a:solidFill>
            </a:endParaRPr>
          </a:p>
          <a:p>
            <a:pPr algn="just">
              <a:lnSpc>
                <a:spcPct val="110000"/>
              </a:lnSpc>
              <a:spcBef>
                <a:spcPts val="1800"/>
              </a:spcBef>
            </a:pPr>
            <a:r>
              <a:rPr lang="bg-BG" b="1" dirty="0" smtClean="0">
                <a:solidFill>
                  <a:srgbClr val="003399"/>
                </a:solidFill>
              </a:rPr>
              <a:t>Достъп </a:t>
            </a:r>
            <a:r>
              <a:rPr lang="bg-BG" b="1" dirty="0">
                <a:solidFill>
                  <a:srgbClr val="003399"/>
                </a:solidFill>
              </a:rPr>
              <a:t>на български изследователи до </a:t>
            </a:r>
            <a:r>
              <a:rPr lang="bg-BG" b="1" u="sng" dirty="0">
                <a:solidFill>
                  <a:srgbClr val="003399"/>
                </a:solidFill>
              </a:rPr>
              <a:t>международни бази данни и </a:t>
            </a:r>
            <a:r>
              <a:rPr lang="bg-BG" b="1" u="sng" dirty="0" smtClean="0">
                <a:solidFill>
                  <a:srgbClr val="003399"/>
                </a:solidFill>
              </a:rPr>
              <a:t>публикации</a:t>
            </a:r>
            <a:r>
              <a:rPr lang="bg-BG" b="1" dirty="0" smtClean="0">
                <a:solidFill>
                  <a:srgbClr val="003399"/>
                </a:solidFill>
              </a:rPr>
              <a:t>, </a:t>
            </a:r>
            <a:r>
              <a:rPr lang="bg-BG" b="1" dirty="0">
                <a:solidFill>
                  <a:srgbClr val="003399"/>
                </a:solidFill>
              </a:rPr>
              <a:t>и подкрепа за </a:t>
            </a:r>
            <a:r>
              <a:rPr lang="bg-BG" b="1" dirty="0" smtClean="0">
                <a:solidFill>
                  <a:srgbClr val="003399"/>
                </a:solidFill>
              </a:rPr>
              <a:t>участие в международни </a:t>
            </a:r>
            <a:r>
              <a:rPr lang="bg-BG" b="1" u="sng" dirty="0">
                <a:solidFill>
                  <a:srgbClr val="003399"/>
                </a:solidFill>
              </a:rPr>
              <a:t>партньорски проекти и </a:t>
            </a:r>
            <a:r>
              <a:rPr lang="bg-BG" b="1" u="sng" dirty="0" smtClean="0">
                <a:solidFill>
                  <a:srgbClr val="003399"/>
                </a:solidFill>
              </a:rPr>
              <a:t>мрежи</a:t>
            </a:r>
            <a:endParaRPr lang="en-US" b="1" u="sng" dirty="0">
              <a:solidFill>
                <a:srgbClr val="003399"/>
              </a:solidFill>
            </a:endParaRPr>
          </a:p>
          <a:p>
            <a:pPr>
              <a:spcBef>
                <a:spcPts val="1800"/>
              </a:spcBef>
            </a:pPr>
            <a:endParaRPr lang="en-US" b="1" dirty="0">
              <a:solidFill>
                <a:srgbClr val="0033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46239" y="178076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420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274639"/>
            <a:ext cx="10406743" cy="9223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bg-BG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2: </a:t>
            </a:r>
            <a: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и учене през целия живот</a:t>
            </a:r>
            <a:endParaRPr lang="bg-BG" sz="28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6056564"/>
              </p:ext>
            </p:extLst>
          </p:nvPr>
        </p:nvGraphicFramePr>
        <p:xfrm>
          <a:off x="1036320" y="1375955"/>
          <a:ext cx="10280468" cy="5103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209525" y="262687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1860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1 (реализация на студентите):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5">
                    <a:lumMod val="50000"/>
                  </a:schemeClr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39" y="1824446"/>
            <a:ext cx="10515600" cy="457458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разработване и внедряване на модели за </a:t>
            </a:r>
            <a:r>
              <a:rPr lang="ru-RU" sz="2400" b="1" u="sng" dirty="0" smtClean="0">
                <a:solidFill>
                  <a:srgbClr val="003399"/>
                </a:solidFill>
              </a:rPr>
              <a:t>обвързване на финансирането на висшите училища с резултатите от обучението </a:t>
            </a:r>
            <a:r>
              <a:rPr lang="ru-RU" sz="2400" b="1" dirty="0" smtClean="0">
                <a:solidFill>
                  <a:srgbClr val="003399"/>
                </a:solidFill>
              </a:rPr>
              <a:t>и професионалната </a:t>
            </a:r>
            <a:r>
              <a:rPr lang="ru-RU" sz="2400" b="1" u="sng" dirty="0" smtClean="0">
                <a:solidFill>
                  <a:srgbClr val="003399"/>
                </a:solidFill>
              </a:rPr>
              <a:t>реализацията на студентите</a:t>
            </a:r>
            <a:endParaRPr lang="en-US" sz="2400" b="1" u="sng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err="1" smtClean="0">
                <a:solidFill>
                  <a:srgbClr val="003399"/>
                </a:solidFill>
              </a:rPr>
              <a:t>интегриране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въпросите</a:t>
            </a:r>
            <a:r>
              <a:rPr lang="ru-RU" sz="2400" b="1" dirty="0" smtClean="0">
                <a:solidFill>
                  <a:srgbClr val="003399"/>
                </a:solidFill>
              </a:rPr>
              <a:t> за </a:t>
            </a:r>
            <a:r>
              <a:rPr lang="ru-RU" sz="2400" b="1" u="sng" dirty="0" smtClean="0">
                <a:solidFill>
                  <a:srgbClr val="003399"/>
                </a:solidFill>
              </a:rPr>
              <a:t>устойчиво развитие</a:t>
            </a:r>
            <a:r>
              <a:rPr lang="ru-RU" sz="2400" b="1" dirty="0" smtClean="0">
                <a:solidFill>
                  <a:srgbClr val="003399"/>
                </a:solidFill>
              </a:rPr>
              <a:t> в </a:t>
            </a:r>
            <a:r>
              <a:rPr lang="ru-RU" sz="2400" b="1" dirty="0" err="1" smtClean="0">
                <a:solidFill>
                  <a:srgbClr val="003399"/>
                </a:solidFill>
              </a:rPr>
              <a:t>учебното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съдържание</a:t>
            </a:r>
            <a:r>
              <a:rPr lang="ru-RU" sz="2400" b="1" dirty="0" smtClean="0">
                <a:solidFill>
                  <a:srgbClr val="003399"/>
                </a:solidFill>
              </a:rPr>
              <a:t> и реализация на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интердисциплинарни</a:t>
            </a:r>
            <a:r>
              <a:rPr lang="ru-RU" sz="2400" b="1" u="sng" dirty="0" smtClean="0">
                <a:solidFill>
                  <a:srgbClr val="003399"/>
                </a:solidFill>
              </a:rPr>
              <a:t>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програми</a:t>
            </a:r>
            <a:r>
              <a:rPr lang="ru-RU" sz="2400" b="1" u="sng" dirty="0" smtClean="0">
                <a:solidFill>
                  <a:srgbClr val="003399"/>
                </a:solidFill>
              </a:rPr>
              <a:t> </a:t>
            </a:r>
            <a:r>
              <a:rPr lang="ru-RU" sz="2400" b="1" dirty="0" smtClean="0">
                <a:solidFill>
                  <a:srgbClr val="003399"/>
                </a:solidFill>
              </a:rPr>
              <a:t>за </a:t>
            </a:r>
            <a:r>
              <a:rPr lang="ru-RU" sz="2400" b="1" dirty="0" err="1" smtClean="0">
                <a:solidFill>
                  <a:srgbClr val="003399"/>
                </a:solidFill>
              </a:rPr>
              <a:t>повишаване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знанията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dirty="0" err="1" smtClean="0">
                <a:solidFill>
                  <a:srgbClr val="003399"/>
                </a:solidFill>
              </a:rPr>
              <a:t>уменията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студентите</a:t>
            </a:r>
            <a:r>
              <a:rPr lang="ru-RU" sz="2400" b="1" dirty="0" smtClean="0">
                <a:solidFill>
                  <a:srgbClr val="003399"/>
                </a:solidFill>
              </a:rPr>
              <a:t> по </a:t>
            </a:r>
            <a:r>
              <a:rPr lang="ru-RU" sz="2400" b="1" dirty="0" err="1" smtClean="0">
                <a:solidFill>
                  <a:srgbClr val="003399"/>
                </a:solidFill>
              </a:rPr>
              <a:t>въпросите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устойчивото</a:t>
            </a:r>
            <a:r>
              <a:rPr lang="ru-RU" sz="2400" b="1" dirty="0" smtClean="0">
                <a:solidFill>
                  <a:srgbClr val="003399"/>
                </a:solidFill>
              </a:rPr>
              <a:t> развитие и </a:t>
            </a:r>
            <a:r>
              <a:rPr lang="ru-RU" sz="2400" b="1" dirty="0" err="1" smtClean="0">
                <a:solidFill>
                  <a:srgbClr val="003399"/>
                </a:solidFill>
              </a:rPr>
              <a:t>климатичните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промени</a:t>
            </a:r>
            <a:endParaRPr lang="en-US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създаване на </a:t>
            </a:r>
            <a:r>
              <a:rPr lang="ru-RU" sz="2400" b="1" u="sng" dirty="0" smtClean="0">
                <a:solidFill>
                  <a:srgbClr val="003399"/>
                </a:solidFill>
              </a:rPr>
              <a:t>Национална система за оценяване на придобитите знания</a:t>
            </a:r>
            <a:r>
              <a:rPr lang="ru-RU" sz="2400" b="1" dirty="0" smtClean="0">
                <a:solidFill>
                  <a:srgbClr val="003399"/>
                </a:solidFill>
              </a:rPr>
              <a:t>, умения и компетентности на завършващите по </a:t>
            </a:r>
            <a:r>
              <a:rPr lang="ru-RU" sz="2400" b="1" u="sng" dirty="0" smtClean="0">
                <a:solidFill>
                  <a:srgbClr val="003399"/>
                </a:solidFill>
              </a:rPr>
              <a:t>професионални направления </a:t>
            </a:r>
            <a:r>
              <a:rPr lang="ru-RU" sz="2400" b="1" dirty="0" smtClean="0">
                <a:solidFill>
                  <a:srgbClr val="003399"/>
                </a:solidFill>
              </a:rPr>
              <a:t>в системата на висшето образование, с участието на </a:t>
            </a:r>
            <a:r>
              <a:rPr lang="ru-RU" sz="2400" b="1" u="sng" dirty="0" smtClean="0">
                <a:solidFill>
                  <a:srgbClr val="003399"/>
                </a:solidFill>
              </a:rPr>
              <a:t>работодателите</a:t>
            </a:r>
            <a:endParaRPr lang="en-US" sz="2400" b="1" u="sng" dirty="0" smtClean="0">
              <a:solidFill>
                <a:srgbClr val="003399"/>
              </a:solidFill>
            </a:endParaRPr>
          </a:p>
          <a:p>
            <a:pPr>
              <a:spcBef>
                <a:spcPts val="2400"/>
              </a:spcBef>
            </a:pPr>
            <a:endParaRPr lang="en-US" b="1" dirty="0">
              <a:solidFill>
                <a:srgbClr val="0033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31939" y="250812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385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55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2 (управление и финансиране ВУ):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355" y="1745956"/>
            <a:ext cx="10580913" cy="48355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усъвършенстване на системите за </a:t>
            </a:r>
            <a:r>
              <a:rPr lang="ru-RU" sz="2400" b="1" u="sng" dirty="0" smtClean="0">
                <a:solidFill>
                  <a:srgbClr val="003399"/>
                </a:solidFill>
              </a:rPr>
              <a:t>управление на висшите училища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u="sng" dirty="0" smtClean="0">
                <a:solidFill>
                  <a:srgbClr val="003399"/>
                </a:solidFill>
              </a:rPr>
              <a:t>въвеждане на системи за мониторинг и контрол</a:t>
            </a:r>
            <a:endParaRPr lang="en-US" sz="2400" b="1" u="sng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err="1" smtClean="0">
                <a:solidFill>
                  <a:srgbClr val="003399"/>
                </a:solidFill>
              </a:rPr>
              <a:t>усъвършенстване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системата</a:t>
            </a:r>
            <a:r>
              <a:rPr lang="ru-RU" sz="2400" b="1" u="sng" dirty="0" smtClean="0">
                <a:solidFill>
                  <a:srgbClr val="003399"/>
                </a:solidFill>
              </a:rPr>
              <a:t> за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акредитация</a:t>
            </a:r>
            <a:r>
              <a:rPr lang="ru-RU" sz="2400" b="1" dirty="0" smtClean="0">
                <a:solidFill>
                  <a:srgbClr val="003399"/>
                </a:solidFill>
              </a:rPr>
              <a:t>, чрез </a:t>
            </a:r>
            <a:r>
              <a:rPr lang="ru-RU" sz="2400" b="1" dirty="0" err="1" smtClean="0">
                <a:solidFill>
                  <a:srgbClr val="003399"/>
                </a:solidFill>
              </a:rPr>
              <a:t>стимулиране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гъвкавостта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dirty="0" err="1" smtClean="0">
                <a:solidFill>
                  <a:srgbClr val="003399"/>
                </a:solidFill>
              </a:rPr>
              <a:t>прозрачността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външното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dirty="0" err="1" smtClean="0">
                <a:solidFill>
                  <a:srgbClr val="003399"/>
                </a:solidFill>
              </a:rPr>
              <a:t>вътрешно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оценяване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качеството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във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висшите</a:t>
            </a:r>
            <a:r>
              <a:rPr lang="ru-RU" sz="2400" b="1" dirty="0" smtClean="0">
                <a:solidFill>
                  <a:srgbClr val="003399"/>
                </a:solidFill>
              </a:rPr>
              <a:t> училища и </a:t>
            </a:r>
            <a:r>
              <a:rPr lang="ru-RU" sz="2400" b="1" dirty="0" err="1" smtClean="0">
                <a:solidFill>
                  <a:srgbClr val="003399"/>
                </a:solidFill>
              </a:rPr>
              <a:t>научните</a:t>
            </a:r>
            <a:r>
              <a:rPr lang="ru-RU" sz="2400" b="1" dirty="0" smtClean="0">
                <a:solidFill>
                  <a:srgbClr val="003399"/>
                </a:solidFill>
              </a:rPr>
              <a:t> организации </a:t>
            </a:r>
            <a:endParaRPr lang="en-US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err="1" smtClean="0">
                <a:solidFill>
                  <a:srgbClr val="003399"/>
                </a:solidFill>
              </a:rPr>
              <a:t>поддържане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dirty="0" err="1" smtClean="0">
                <a:solidFill>
                  <a:srgbClr val="003399"/>
                </a:solidFill>
              </a:rPr>
              <a:t>усъвършенстване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разработената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рейтингова</a:t>
            </a:r>
            <a:r>
              <a:rPr lang="ru-RU" sz="2400" b="1" u="sng" dirty="0" smtClean="0">
                <a:solidFill>
                  <a:srgbClr val="003399"/>
                </a:solidFill>
              </a:rPr>
              <a:t> система </a:t>
            </a:r>
            <a:r>
              <a:rPr lang="ru-RU" sz="2400" b="1" dirty="0" smtClean="0">
                <a:solidFill>
                  <a:srgbClr val="003399"/>
                </a:solidFill>
              </a:rPr>
              <a:t>на </a:t>
            </a:r>
            <a:r>
              <a:rPr lang="ru-RU" sz="2400" b="1" dirty="0" err="1" smtClean="0">
                <a:solidFill>
                  <a:srgbClr val="003399"/>
                </a:solidFill>
              </a:rPr>
              <a:t>висшите</a:t>
            </a:r>
            <a:r>
              <a:rPr lang="ru-RU" sz="2400" b="1" dirty="0" smtClean="0">
                <a:solidFill>
                  <a:srgbClr val="003399"/>
                </a:solidFill>
              </a:rPr>
              <a:t> училища</a:t>
            </a:r>
            <a:endParaRPr lang="en-US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u="sng" dirty="0" err="1" smtClean="0">
                <a:solidFill>
                  <a:srgbClr val="003399"/>
                </a:solidFill>
              </a:rPr>
              <a:t>оптимизиране</a:t>
            </a:r>
            <a:r>
              <a:rPr lang="ru-RU" sz="2400" b="1" u="sng" dirty="0" smtClean="0">
                <a:solidFill>
                  <a:srgbClr val="003399"/>
                </a:solidFill>
              </a:rPr>
              <a:t>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структурата</a:t>
            </a:r>
            <a:r>
              <a:rPr lang="ru-RU" sz="2400" b="1" u="sng" dirty="0" smtClean="0">
                <a:solidFill>
                  <a:srgbClr val="003399"/>
                </a:solidFill>
              </a:rPr>
              <a:t> </a:t>
            </a:r>
            <a:r>
              <a:rPr lang="ru-RU" sz="2400" b="1" dirty="0" smtClean="0">
                <a:solidFill>
                  <a:srgbClr val="003399"/>
                </a:solidFill>
              </a:rPr>
              <a:t>и </a:t>
            </a:r>
            <a:r>
              <a:rPr lang="ru-RU" sz="2400" b="1" dirty="0" err="1" smtClean="0">
                <a:solidFill>
                  <a:srgbClr val="003399"/>
                </a:solidFill>
              </a:rPr>
              <a:t>дейността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висшите</a:t>
            </a:r>
            <a:r>
              <a:rPr lang="ru-RU" sz="2400" b="1" dirty="0" smtClean="0">
                <a:solidFill>
                  <a:srgbClr val="003399"/>
                </a:solidFill>
              </a:rPr>
              <a:t> училища чрез </a:t>
            </a:r>
            <a:r>
              <a:rPr lang="ru-RU" sz="2400" b="1" dirty="0" err="1" smtClean="0">
                <a:solidFill>
                  <a:srgbClr val="003399"/>
                </a:solidFill>
              </a:rPr>
              <a:t>подобряване</a:t>
            </a:r>
            <a:r>
              <a:rPr lang="ru-RU" sz="2400" b="1" dirty="0" smtClean="0">
                <a:solidFill>
                  <a:srgbClr val="003399"/>
                </a:solidFill>
              </a:rPr>
              <a:t> </a:t>
            </a:r>
            <a:r>
              <a:rPr lang="ru-RU" sz="2400" b="1" dirty="0" err="1" smtClean="0">
                <a:solidFill>
                  <a:srgbClr val="003399"/>
                </a:solidFill>
              </a:rPr>
              <a:t>модела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dirty="0" err="1" smtClean="0">
                <a:solidFill>
                  <a:srgbClr val="003399"/>
                </a:solidFill>
              </a:rPr>
              <a:t>финансиране</a:t>
            </a:r>
            <a:endParaRPr lang="en-US" sz="2400" b="1" dirty="0">
              <a:solidFill>
                <a:srgbClr val="003399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21548" y="302766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202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3 (увеличаване броя завършили):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006" y="1767728"/>
            <a:ext cx="10511245" cy="344652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just">
              <a:lnSpc>
                <a:spcPct val="100000"/>
              </a:lnSpc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насърчаване участието на студенти в различни </a:t>
            </a:r>
            <a:r>
              <a:rPr lang="ru-RU" sz="2400" b="1" u="sng" dirty="0" smtClean="0">
                <a:solidFill>
                  <a:srgbClr val="003399"/>
                </a:solidFill>
              </a:rPr>
              <a:t>допълнителни форми на обучение </a:t>
            </a:r>
            <a:r>
              <a:rPr lang="ru-RU" sz="2400" b="1" dirty="0" smtClean="0">
                <a:solidFill>
                  <a:srgbClr val="003399"/>
                </a:solidFill>
              </a:rPr>
              <a:t>като </a:t>
            </a:r>
            <a:r>
              <a:rPr lang="ru-RU" sz="2400" b="1" u="sng" dirty="0" smtClean="0">
                <a:solidFill>
                  <a:srgbClr val="003399"/>
                </a:solidFill>
              </a:rPr>
              <a:t>студентски научни клубове</a:t>
            </a:r>
            <a:r>
              <a:rPr lang="ru-RU" sz="2400" b="1" dirty="0" smtClean="0">
                <a:solidFill>
                  <a:srgbClr val="003399"/>
                </a:solidFill>
              </a:rPr>
              <a:t>, изследователски школи и др.</a:t>
            </a:r>
            <a:endParaRPr lang="en-US" sz="2400" b="1" dirty="0" smtClean="0">
              <a:solidFill>
                <a:srgbClr val="003399"/>
              </a:solidFill>
            </a:endParaRPr>
          </a:p>
          <a:p>
            <a:pPr lvl="0" algn="just">
              <a:lnSpc>
                <a:spcPct val="100000"/>
              </a:lnSpc>
              <a:spcBef>
                <a:spcPts val="2400"/>
              </a:spcBef>
            </a:pPr>
            <a:r>
              <a:rPr lang="ru-RU" sz="2400" b="1" dirty="0" err="1" smtClean="0">
                <a:solidFill>
                  <a:srgbClr val="003399"/>
                </a:solidFill>
              </a:rPr>
              <a:t>предоставяне</a:t>
            </a:r>
            <a:r>
              <a:rPr lang="ru-RU" sz="2400" b="1" dirty="0" smtClean="0">
                <a:solidFill>
                  <a:srgbClr val="003399"/>
                </a:solidFill>
              </a:rPr>
              <a:t> на </a:t>
            </a:r>
            <a:r>
              <a:rPr lang="ru-RU" sz="2400" b="1" u="sng" dirty="0" err="1" smtClean="0">
                <a:solidFill>
                  <a:srgbClr val="003399"/>
                </a:solidFill>
              </a:rPr>
              <a:t>студентски</a:t>
            </a:r>
            <a:r>
              <a:rPr lang="ru-RU" sz="2400" b="1" u="sng" dirty="0" smtClean="0">
                <a:solidFill>
                  <a:srgbClr val="003399"/>
                </a:solidFill>
              </a:rPr>
              <a:t> стипендии </a:t>
            </a:r>
            <a:r>
              <a:rPr lang="ru-RU" sz="2400" b="1" dirty="0" smtClean="0">
                <a:solidFill>
                  <a:srgbClr val="003399"/>
                </a:solidFill>
              </a:rPr>
              <a:t>в т. ч. за </a:t>
            </a:r>
            <a:r>
              <a:rPr lang="ru-RU" sz="2400" b="1" u="sng" dirty="0" smtClean="0">
                <a:solidFill>
                  <a:srgbClr val="003399"/>
                </a:solidFill>
              </a:rPr>
              <a:t>обучение в приоритетни за икономиката области – </a:t>
            </a:r>
            <a:r>
              <a:rPr lang="ru-RU" sz="2400" b="1" dirty="0" smtClean="0">
                <a:solidFill>
                  <a:srgbClr val="003399"/>
                </a:solidFill>
              </a:rPr>
              <a:t>и</a:t>
            </a:r>
            <a:r>
              <a:rPr lang="ru-RU" sz="2400" b="1" u="sng" dirty="0" smtClean="0">
                <a:solidFill>
                  <a:srgbClr val="003399"/>
                </a:solidFill>
              </a:rPr>
              <a:t>нженерно-технически</a:t>
            </a:r>
            <a:r>
              <a:rPr lang="ru-RU" sz="2400" b="1" dirty="0" smtClean="0">
                <a:solidFill>
                  <a:srgbClr val="003399"/>
                </a:solidFill>
              </a:rPr>
              <a:t> специалности, </a:t>
            </a:r>
            <a:r>
              <a:rPr lang="ru-RU" sz="2400" b="1" u="sng" dirty="0" smtClean="0">
                <a:solidFill>
                  <a:srgbClr val="003399"/>
                </a:solidFill>
              </a:rPr>
              <a:t>учители, </a:t>
            </a:r>
            <a:r>
              <a:rPr lang="ru-RU" sz="2400" b="1" dirty="0" smtClean="0">
                <a:solidFill>
                  <a:srgbClr val="003399"/>
                </a:solidFill>
              </a:rPr>
              <a:t>както и на </a:t>
            </a:r>
            <a:r>
              <a:rPr lang="ru-RU" sz="2400" b="1" u="sng" dirty="0" smtClean="0">
                <a:solidFill>
                  <a:srgbClr val="003399"/>
                </a:solidFill>
              </a:rPr>
              <a:t>стипендии за специални постижения в науката, иновациите и предприемачеството</a:t>
            </a:r>
            <a:r>
              <a:rPr lang="ru-RU" sz="2400" b="1" dirty="0" smtClean="0">
                <a:solidFill>
                  <a:srgbClr val="003399"/>
                </a:solidFill>
              </a:rPr>
              <a:t>, изкуството, културата и спорта (на конкурсен принцип)</a:t>
            </a:r>
            <a:endParaRPr lang="en-US" sz="2400" b="1" dirty="0">
              <a:solidFill>
                <a:srgbClr val="003399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48812" y="209248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760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4 (изследователи):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245" y="1438191"/>
            <a:ext cx="11598730" cy="512886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just">
              <a:spcBef>
                <a:spcPts val="1800"/>
              </a:spcBef>
            </a:pPr>
            <a:r>
              <a:rPr lang="bg-BG" sz="2400" b="1" u="sng" dirty="0" smtClean="0">
                <a:solidFill>
                  <a:srgbClr val="003399"/>
                </a:solidFill>
              </a:rPr>
              <a:t>мобилност</a:t>
            </a:r>
            <a:r>
              <a:rPr lang="bg-BG" sz="2400" b="1" dirty="0" smtClean="0">
                <a:solidFill>
                  <a:srgbClr val="003399"/>
                </a:solidFill>
              </a:rPr>
              <a:t> </a:t>
            </a:r>
            <a:r>
              <a:rPr lang="bg-BG" sz="2400" b="1" dirty="0">
                <a:solidFill>
                  <a:srgbClr val="003399"/>
                </a:solidFill>
              </a:rPr>
              <a:t>с цел обмен на </a:t>
            </a:r>
            <a:r>
              <a:rPr lang="bg-BG" sz="2400" b="1" dirty="0" smtClean="0">
                <a:solidFill>
                  <a:srgbClr val="003399"/>
                </a:solidFill>
              </a:rPr>
              <a:t>опит </a:t>
            </a:r>
            <a:r>
              <a:rPr lang="bg-BG" sz="2400" b="1" dirty="0">
                <a:solidFill>
                  <a:srgbClr val="003399"/>
                </a:solidFill>
              </a:rPr>
              <a:t>на студенти, докторанти, пост-докторанти, специализанти, млади учени и </a:t>
            </a:r>
            <a:r>
              <a:rPr lang="bg-BG" sz="2400" b="1" dirty="0" smtClean="0">
                <a:solidFill>
                  <a:srgbClr val="003399"/>
                </a:solidFill>
              </a:rPr>
              <a:t>изследователи, </a:t>
            </a:r>
            <a:r>
              <a:rPr lang="bg-BG" sz="2400" b="1" dirty="0">
                <a:solidFill>
                  <a:srgbClr val="003399"/>
                </a:solidFill>
              </a:rPr>
              <a:t>включително като </a:t>
            </a:r>
            <a:r>
              <a:rPr lang="bg-BG" sz="2400" b="1" u="sng" dirty="0">
                <a:solidFill>
                  <a:srgbClr val="003399"/>
                </a:solidFill>
              </a:rPr>
              <a:t>допълнително финансиране по </a:t>
            </a:r>
            <a:r>
              <a:rPr lang="bg-BG" sz="2400" b="1" u="sng" dirty="0" smtClean="0">
                <a:solidFill>
                  <a:srgbClr val="003399"/>
                </a:solidFill>
              </a:rPr>
              <a:t>програми </a:t>
            </a:r>
            <a:r>
              <a:rPr lang="bg-BG" sz="2400" b="1" u="sng" dirty="0">
                <a:solidFill>
                  <a:srgbClr val="003399"/>
                </a:solidFill>
              </a:rPr>
              <a:t>за мобилност в рамките на </a:t>
            </a:r>
            <a:r>
              <a:rPr lang="bg-BG" sz="2400" b="1" u="sng" dirty="0" smtClean="0">
                <a:solidFill>
                  <a:srgbClr val="003399"/>
                </a:solidFill>
              </a:rPr>
              <a:t>ЕС – </a:t>
            </a:r>
            <a:r>
              <a:rPr lang="bg-BG" sz="2400" b="1" u="sng" dirty="0" smtClean="0">
                <a:solidFill>
                  <a:srgbClr val="FF0000"/>
                </a:solidFill>
              </a:rPr>
              <a:t>Еразъм </a:t>
            </a:r>
            <a:r>
              <a:rPr lang="en-US" sz="2400" b="1" u="sng" dirty="0" smtClean="0">
                <a:solidFill>
                  <a:srgbClr val="FF0000"/>
                </a:solidFill>
              </a:rPr>
              <a:t>+ </a:t>
            </a:r>
            <a:r>
              <a:rPr lang="bg-BG" sz="2400" b="1" u="sng" dirty="0" smtClean="0">
                <a:solidFill>
                  <a:srgbClr val="FF0000"/>
                </a:solidFill>
              </a:rPr>
              <a:t>Хоризонт 2020</a:t>
            </a:r>
            <a:endParaRPr lang="en-US" sz="2400" b="1" u="sng" dirty="0">
              <a:solidFill>
                <a:srgbClr val="FF0000"/>
              </a:solidFill>
            </a:endParaRPr>
          </a:p>
          <a:p>
            <a:pPr lvl="0" algn="just">
              <a:spcBef>
                <a:spcPts val="18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подкрепа за </a:t>
            </a:r>
            <a:r>
              <a:rPr lang="bg-BG" sz="2400" b="1" dirty="0">
                <a:solidFill>
                  <a:srgbClr val="003399"/>
                </a:solidFill>
              </a:rPr>
              <a:t>мерки за </a:t>
            </a:r>
            <a:r>
              <a:rPr lang="bg-BG" sz="2400" b="1" u="sng" dirty="0">
                <a:solidFill>
                  <a:srgbClr val="003399"/>
                </a:solidFill>
              </a:rPr>
              <a:t>популяризиране на науката и научните </a:t>
            </a:r>
            <a:r>
              <a:rPr lang="bg-BG" sz="2400" b="1" u="sng" dirty="0" smtClean="0">
                <a:solidFill>
                  <a:srgbClr val="003399"/>
                </a:solidFill>
              </a:rPr>
              <a:t>изследвания</a:t>
            </a:r>
            <a:endParaRPr lang="en-US" sz="2400" b="1" u="sng" dirty="0">
              <a:solidFill>
                <a:srgbClr val="003399"/>
              </a:solidFill>
            </a:endParaRPr>
          </a:p>
          <a:p>
            <a:pPr lvl="0" algn="just">
              <a:spcBef>
                <a:spcPts val="18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подкрепа за </a:t>
            </a:r>
            <a:r>
              <a:rPr lang="bg-BG" sz="2400" b="1" u="sng" dirty="0" smtClean="0">
                <a:solidFill>
                  <a:srgbClr val="003399"/>
                </a:solidFill>
              </a:rPr>
              <a:t>продължаващо обучение и квалификация</a:t>
            </a:r>
            <a:r>
              <a:rPr lang="bg-BG" sz="2400" b="1" dirty="0">
                <a:solidFill>
                  <a:srgbClr val="003399"/>
                </a:solidFill>
              </a:rPr>
              <a:t>, </a:t>
            </a:r>
            <a:r>
              <a:rPr lang="bg-BG" sz="2400" b="1" u="sng" dirty="0" smtClean="0">
                <a:solidFill>
                  <a:srgbClr val="003399"/>
                </a:solidFill>
              </a:rPr>
              <a:t>кариерно </a:t>
            </a:r>
            <a:r>
              <a:rPr lang="bg-BG" sz="2400" b="1" u="sng" dirty="0">
                <a:solidFill>
                  <a:srgbClr val="003399"/>
                </a:solidFill>
              </a:rPr>
              <a:t>развитие </a:t>
            </a:r>
            <a:r>
              <a:rPr lang="bg-BG" sz="2400" b="1" dirty="0">
                <a:solidFill>
                  <a:srgbClr val="003399"/>
                </a:solidFill>
              </a:rPr>
              <a:t>на заетите в сферата на </a:t>
            </a:r>
            <a:r>
              <a:rPr lang="bg-BG" sz="2400" b="1" dirty="0" smtClean="0">
                <a:solidFill>
                  <a:srgbClr val="003399"/>
                </a:solidFill>
              </a:rPr>
              <a:t>науката</a:t>
            </a:r>
            <a:endParaRPr lang="en-US" sz="2400" b="1" dirty="0">
              <a:solidFill>
                <a:srgbClr val="003399"/>
              </a:solidFill>
            </a:endParaRPr>
          </a:p>
          <a:p>
            <a:pPr lvl="0" algn="just">
              <a:spcBef>
                <a:spcPts val="18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мотивиране </a:t>
            </a:r>
            <a:r>
              <a:rPr lang="bg-BG" sz="2400" b="1" dirty="0">
                <a:solidFill>
                  <a:srgbClr val="003399"/>
                </a:solidFill>
              </a:rPr>
              <a:t>на </a:t>
            </a:r>
            <a:r>
              <a:rPr lang="bg-BG" sz="2400" b="1" u="sng" dirty="0" smtClean="0">
                <a:solidFill>
                  <a:srgbClr val="003399"/>
                </a:solidFill>
              </a:rPr>
              <a:t>младите изследователи </a:t>
            </a:r>
            <a:r>
              <a:rPr lang="bg-BG" sz="2400" b="1" dirty="0" smtClean="0">
                <a:solidFill>
                  <a:srgbClr val="003399"/>
                </a:solidFill>
              </a:rPr>
              <a:t>– чрез </a:t>
            </a:r>
            <a:r>
              <a:rPr lang="bg-BG" sz="2400" b="1" u="sng" dirty="0" smtClean="0">
                <a:solidFill>
                  <a:srgbClr val="003399"/>
                </a:solidFill>
              </a:rPr>
              <a:t>програми за научни </a:t>
            </a:r>
            <a:r>
              <a:rPr lang="bg-BG" sz="2400" b="1" u="sng" dirty="0">
                <a:solidFill>
                  <a:srgbClr val="003399"/>
                </a:solidFill>
              </a:rPr>
              <a:t>изследвания с </a:t>
            </a:r>
            <a:r>
              <a:rPr lang="bg-BG" sz="2400" b="1" u="sng" dirty="0" smtClean="0">
                <a:solidFill>
                  <a:srgbClr val="003399"/>
                </a:solidFill>
              </a:rPr>
              <a:t>бизнеса</a:t>
            </a:r>
            <a:endParaRPr lang="en-US" sz="2400" b="1" u="sng" dirty="0">
              <a:solidFill>
                <a:srgbClr val="003399"/>
              </a:solidFill>
            </a:endParaRPr>
          </a:p>
          <a:p>
            <a:pPr lvl="0" algn="just">
              <a:spcBef>
                <a:spcPts val="18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подкрепа на </a:t>
            </a:r>
            <a:r>
              <a:rPr lang="bg-BG" sz="2400" b="1" u="sng" dirty="0">
                <a:solidFill>
                  <a:srgbClr val="003399"/>
                </a:solidFill>
              </a:rPr>
              <a:t>докторанти</a:t>
            </a:r>
            <a:r>
              <a:rPr lang="bg-BG" sz="2400" b="1" dirty="0">
                <a:solidFill>
                  <a:srgbClr val="003399"/>
                </a:solidFill>
              </a:rPr>
              <a:t>, които реализират </a:t>
            </a:r>
            <a:r>
              <a:rPr lang="bg-BG" sz="2400" b="1" dirty="0" smtClean="0">
                <a:solidFill>
                  <a:srgbClr val="003399"/>
                </a:solidFill>
              </a:rPr>
              <a:t>докторантура </a:t>
            </a:r>
            <a:r>
              <a:rPr lang="bg-BG" sz="2400" b="1" dirty="0">
                <a:solidFill>
                  <a:srgbClr val="003399"/>
                </a:solidFill>
              </a:rPr>
              <a:t>в </a:t>
            </a:r>
            <a:r>
              <a:rPr lang="bg-BG" sz="2400" b="1" u="sng" dirty="0">
                <a:solidFill>
                  <a:srgbClr val="003399"/>
                </a:solidFill>
              </a:rPr>
              <a:t>приоритетни за държавата научни области и икономически </a:t>
            </a:r>
            <a:r>
              <a:rPr lang="bg-BG" sz="2400" b="1" u="sng" dirty="0" smtClean="0">
                <a:solidFill>
                  <a:srgbClr val="003399"/>
                </a:solidFill>
              </a:rPr>
              <a:t>сектори</a:t>
            </a:r>
            <a:endParaRPr lang="en-US" sz="2400" b="1" u="sng" dirty="0">
              <a:solidFill>
                <a:srgbClr val="0033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76075" y="281985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1572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4 (изследователи):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418" y="1641057"/>
            <a:ext cx="11502737" cy="48355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just">
              <a:spcBef>
                <a:spcPts val="24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развитие на </a:t>
            </a:r>
            <a:r>
              <a:rPr lang="bg-BG" sz="2400" b="1" u="sng" dirty="0">
                <a:solidFill>
                  <a:srgbClr val="003399"/>
                </a:solidFill>
              </a:rPr>
              <a:t>партньорски мрежи </a:t>
            </a:r>
            <a:r>
              <a:rPr lang="bg-BG" sz="2400" b="1" dirty="0">
                <a:solidFill>
                  <a:srgbClr val="003399"/>
                </a:solidFill>
              </a:rPr>
              <a:t>между български и чуждестранни </a:t>
            </a:r>
            <a:r>
              <a:rPr lang="bg-BG" sz="2400" b="1" dirty="0" smtClean="0">
                <a:solidFill>
                  <a:srgbClr val="003399"/>
                </a:solidFill>
              </a:rPr>
              <a:t>изследователи</a:t>
            </a:r>
            <a:r>
              <a:rPr lang="bg-BG" sz="2400" b="1" dirty="0">
                <a:solidFill>
                  <a:srgbClr val="003399"/>
                </a:solidFill>
              </a:rPr>
              <a:t>, докторанти, </a:t>
            </a:r>
            <a:r>
              <a:rPr lang="bg-BG" sz="2400" b="1" dirty="0" smtClean="0">
                <a:solidFill>
                  <a:srgbClr val="003399"/>
                </a:solidFill>
              </a:rPr>
              <a:t>пост-докторанти </a:t>
            </a:r>
            <a:r>
              <a:rPr lang="bg-BG" sz="2400" b="1" u="sng" dirty="0" smtClean="0">
                <a:solidFill>
                  <a:srgbClr val="003399"/>
                </a:solidFill>
              </a:rPr>
              <a:t>за </a:t>
            </a:r>
            <a:r>
              <a:rPr lang="bg-BG" sz="2400" b="1" u="sng" dirty="0">
                <a:solidFill>
                  <a:srgbClr val="003399"/>
                </a:solidFill>
              </a:rPr>
              <a:t>провеждане на научни </a:t>
            </a:r>
            <a:r>
              <a:rPr lang="bg-BG" sz="2400" b="1" u="sng" dirty="0" smtClean="0">
                <a:solidFill>
                  <a:srgbClr val="003399"/>
                </a:solidFill>
              </a:rPr>
              <a:t>изследвания</a:t>
            </a:r>
            <a:endParaRPr lang="en-US" sz="2400" b="1" u="sng" dirty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създаване на </a:t>
            </a:r>
            <a:r>
              <a:rPr lang="bg-BG" sz="2400" b="1" dirty="0">
                <a:solidFill>
                  <a:srgbClr val="003399"/>
                </a:solidFill>
              </a:rPr>
              <a:t>благоприятни условия за провеждане на научни изследвания, включително чрез </a:t>
            </a:r>
            <a:r>
              <a:rPr lang="bg-BG" sz="2400" b="1" u="sng" dirty="0">
                <a:solidFill>
                  <a:srgbClr val="003399"/>
                </a:solidFill>
              </a:rPr>
              <a:t>привличане на учени </a:t>
            </a:r>
            <a:r>
              <a:rPr lang="bg-BG" sz="2400" b="1" dirty="0">
                <a:solidFill>
                  <a:srgbClr val="003399"/>
                </a:solidFill>
              </a:rPr>
              <a:t>от други държави или </a:t>
            </a:r>
            <a:r>
              <a:rPr lang="bg-BG" sz="2400" b="1" u="sng" dirty="0">
                <a:solidFill>
                  <a:srgbClr val="003399"/>
                </a:solidFill>
              </a:rPr>
              <a:t>отваряне на позиции за български учени, които </a:t>
            </a:r>
            <a:r>
              <a:rPr lang="bg-BG" sz="2400" b="1" u="sng" dirty="0" smtClean="0">
                <a:solidFill>
                  <a:srgbClr val="003399"/>
                </a:solidFill>
              </a:rPr>
              <a:t>работят </a:t>
            </a:r>
            <a:r>
              <a:rPr lang="bg-BG" sz="2400" b="1" u="sng" dirty="0">
                <a:solidFill>
                  <a:srgbClr val="003399"/>
                </a:solidFill>
              </a:rPr>
              <a:t>в чуждестранни научни </a:t>
            </a:r>
            <a:r>
              <a:rPr lang="bg-BG" sz="2400" b="1" u="sng" dirty="0" smtClean="0">
                <a:solidFill>
                  <a:srgbClr val="003399"/>
                </a:solidFill>
              </a:rPr>
              <a:t>организации</a:t>
            </a:r>
            <a:endParaRPr lang="en-US" sz="2400" b="1" u="sng" dirty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bg-BG" sz="2400" b="1" u="sng" dirty="0" smtClean="0">
                <a:solidFill>
                  <a:srgbClr val="003399"/>
                </a:solidFill>
              </a:rPr>
              <a:t>разпространение </a:t>
            </a:r>
            <a:r>
              <a:rPr lang="bg-BG" sz="2400" b="1" u="sng" dirty="0">
                <a:solidFill>
                  <a:srgbClr val="003399"/>
                </a:solidFill>
              </a:rPr>
              <a:t>на научните резултати</a:t>
            </a:r>
            <a:r>
              <a:rPr lang="bg-BG" sz="2400" b="1" dirty="0">
                <a:solidFill>
                  <a:srgbClr val="003399"/>
                </a:solidFill>
              </a:rPr>
              <a:t>, вкл. подпомагане на организирането на национални и международни научни </a:t>
            </a:r>
            <a:r>
              <a:rPr lang="bg-BG" sz="2400" b="1" dirty="0" smtClean="0">
                <a:solidFill>
                  <a:srgbClr val="003399"/>
                </a:solidFill>
              </a:rPr>
              <a:t>форуми</a:t>
            </a:r>
            <a:endParaRPr lang="en-US" sz="2400" b="1" dirty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bg-BG" sz="2400" b="1" u="sng" dirty="0" smtClean="0">
                <a:solidFill>
                  <a:srgbClr val="003399"/>
                </a:solidFill>
              </a:rPr>
              <a:t>мерки за </a:t>
            </a:r>
            <a:r>
              <a:rPr lang="bg-BG" sz="2400" b="1" u="sng" dirty="0">
                <a:solidFill>
                  <a:srgbClr val="003399"/>
                </a:solidFill>
              </a:rPr>
              <a:t>въвеждане на задължителна, периодична </a:t>
            </a:r>
            <a:r>
              <a:rPr lang="bg-BG" sz="2400" b="1" u="sng" dirty="0" smtClean="0">
                <a:solidFill>
                  <a:srgbClr val="003399"/>
                </a:solidFill>
              </a:rPr>
              <a:t>и независима </a:t>
            </a:r>
            <a:r>
              <a:rPr lang="bg-BG" sz="2400" b="1" u="sng" dirty="0">
                <a:solidFill>
                  <a:srgbClr val="003399"/>
                </a:solidFill>
              </a:rPr>
              <a:t>оценка на </a:t>
            </a:r>
            <a:r>
              <a:rPr lang="bg-BG" sz="2400" b="1" u="sng" dirty="0" smtClean="0">
                <a:solidFill>
                  <a:srgbClr val="003399"/>
                </a:solidFill>
              </a:rPr>
              <a:t>научните организации</a:t>
            </a:r>
            <a:r>
              <a:rPr lang="bg-BG" sz="2400" b="1" dirty="0" smtClean="0">
                <a:solidFill>
                  <a:srgbClr val="003399"/>
                </a:solidFill>
              </a:rPr>
              <a:t>, включително и </a:t>
            </a:r>
            <a:r>
              <a:rPr lang="bg-BG" sz="2400" b="1" u="sng" dirty="0" smtClean="0">
                <a:solidFill>
                  <a:srgbClr val="003399"/>
                </a:solidFill>
              </a:rPr>
              <a:t>на </a:t>
            </a:r>
            <a:r>
              <a:rPr lang="bg-BG" sz="2400" b="1" u="sng" dirty="0">
                <a:solidFill>
                  <a:srgbClr val="003399"/>
                </a:solidFill>
              </a:rPr>
              <a:t>система за </a:t>
            </a:r>
            <a:r>
              <a:rPr lang="bg-BG" sz="2400" b="1" u="sng" dirty="0" smtClean="0">
                <a:solidFill>
                  <a:srgbClr val="003399"/>
                </a:solidFill>
              </a:rPr>
              <a:t>мониторинг </a:t>
            </a:r>
            <a:r>
              <a:rPr lang="bg-BG" sz="2400" b="1" dirty="0">
                <a:solidFill>
                  <a:srgbClr val="003399"/>
                </a:solidFill>
              </a:rPr>
              <a:t>и </a:t>
            </a:r>
            <a:r>
              <a:rPr lang="bg-BG" sz="2400" b="1" dirty="0" smtClean="0">
                <a:solidFill>
                  <a:srgbClr val="003399"/>
                </a:solidFill>
              </a:rPr>
              <a:t>анализ</a:t>
            </a:r>
            <a:endParaRPr lang="en-US" sz="2400" b="1" dirty="0">
              <a:solidFill>
                <a:srgbClr val="0033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79984" y="323548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8134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35" y="347131"/>
            <a:ext cx="10920547" cy="922337"/>
          </a:xfrm>
        </p:spPr>
        <p:txBody>
          <a:bodyPr>
            <a:normAutofit/>
          </a:bodyPr>
          <a:lstStyle/>
          <a:p>
            <a:pPr lvl="0"/>
            <a:r>
              <a:rPr lang="bg-BG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</a:t>
            </a:r>
            <a:r>
              <a:rPr lang="bg-BG" altLang="bg-BG" sz="28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и учене през целия живот</a:t>
            </a:r>
            <a:endParaRPr lang="en-US" sz="28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920978"/>
              </p:ext>
            </p:extLst>
          </p:nvPr>
        </p:nvGraphicFramePr>
        <p:xfrm>
          <a:off x="729673" y="1402080"/>
          <a:ext cx="10717744" cy="476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99678" y="271594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3267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1 (развитие на преподавателите във ВО):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418" y="1641057"/>
            <a:ext cx="11502737" cy="483554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just">
              <a:spcBef>
                <a:spcPts val="2400"/>
              </a:spcBef>
            </a:pPr>
            <a:endParaRPr lang="bg-BG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Подобряване на условията за усъвършенстване и придобиване на нови личностни и професионални знания и умения, включително чрез развитие на </a:t>
            </a:r>
            <a:r>
              <a:rPr lang="bg-BG" sz="2400" b="1" u="sng" dirty="0">
                <a:solidFill>
                  <a:srgbClr val="003399"/>
                </a:solidFill>
              </a:rPr>
              <a:t>партньорски мрежи </a:t>
            </a:r>
            <a:r>
              <a:rPr lang="bg-BG" sz="2400" b="1" dirty="0">
                <a:solidFill>
                  <a:srgbClr val="003399"/>
                </a:solidFill>
              </a:rPr>
              <a:t>между български и чуждестранни </a:t>
            </a:r>
            <a:r>
              <a:rPr lang="bg-BG" sz="2400" b="1" dirty="0" smtClean="0">
                <a:solidFill>
                  <a:srgbClr val="003399"/>
                </a:solidFill>
              </a:rPr>
              <a:t>преподаватели </a:t>
            </a:r>
          </a:p>
          <a:p>
            <a:pPr lvl="0" algn="just">
              <a:spcBef>
                <a:spcPts val="24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Развитие на капацитета и мотивиране на млади специалисти във висшето образование, включително и чрез съвместни програми с бизнеса;</a:t>
            </a:r>
          </a:p>
          <a:p>
            <a:pPr lvl="0" algn="just">
              <a:spcBef>
                <a:spcPts val="2400"/>
              </a:spcBef>
            </a:pPr>
            <a:r>
              <a:rPr lang="bg-BG" sz="2400" b="1" dirty="0" smtClean="0">
                <a:solidFill>
                  <a:srgbClr val="003399"/>
                </a:solidFill>
              </a:rPr>
              <a:t>Финансиране на мобилност на преподавателите по Еразъм +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67900" y="1009348"/>
            <a:ext cx="2009205" cy="5654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3550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35" y="347131"/>
            <a:ext cx="10920547" cy="922337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bg-BG" altLang="bg-BG" sz="2800" b="1" u="sng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</a:t>
            </a:r>
            <a:r>
              <a:rPr lang="bg-BG" altLang="bg-BG" sz="2800" b="1" u="sn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2: </a:t>
            </a:r>
            <a:r>
              <a:rPr lang="en-US" altLang="bg-BG" sz="2800" b="1" u="sng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bg-BG" sz="2800" b="1" u="sng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и учене през целия живот</a:t>
            </a:r>
            <a:endParaRPr lang="en-US" sz="28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148208"/>
              </p:ext>
            </p:extLst>
          </p:nvPr>
        </p:nvGraphicFramePr>
        <p:xfrm>
          <a:off x="729673" y="1402080"/>
          <a:ext cx="10717744" cy="47676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850296" y="458630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9689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 bwMode="auto">
          <a:xfrm>
            <a:off x="3066473" y="233916"/>
            <a:ext cx="5875626" cy="124202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bg-BG" altLang="en-US" sz="32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3399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ОП НОИР 2014-2020</a:t>
            </a:r>
            <a:endParaRPr lang="bg-BG" altLang="en-US" sz="32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3399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4235978"/>
              </p:ext>
            </p:extLst>
          </p:nvPr>
        </p:nvGraphicFramePr>
        <p:xfrm>
          <a:off x="1609377" y="1570183"/>
          <a:ext cx="9012441" cy="4701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http://sf.mon.bg/attachments/542e6aa473f9f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15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2 (реализация):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074" y="1599508"/>
            <a:ext cx="11108178" cy="4929050"/>
          </a:xfrm>
        </p:spPr>
        <p:txBody>
          <a:bodyPr>
            <a:noAutofit/>
          </a:bodyPr>
          <a:lstStyle/>
          <a:p>
            <a:pPr lvl="0">
              <a:spcBef>
                <a:spcPts val="2400"/>
              </a:spcBef>
            </a:pPr>
            <a:endParaRPr lang="ru-RU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поддържане на </a:t>
            </a:r>
            <a:r>
              <a:rPr lang="ru-RU" sz="2400" b="1" u="sng" dirty="0" smtClean="0">
                <a:solidFill>
                  <a:srgbClr val="003399"/>
                </a:solidFill>
              </a:rPr>
              <a:t>информационна платформа</a:t>
            </a:r>
            <a:r>
              <a:rPr lang="ru-RU" sz="2400" b="1" dirty="0" smtClean="0">
                <a:solidFill>
                  <a:srgbClr val="003399"/>
                </a:solidFill>
              </a:rPr>
              <a:t> „наука-образование-бизнес”</a:t>
            </a:r>
          </a:p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подкрепа за изграждане на системи за </a:t>
            </a:r>
            <a:r>
              <a:rPr lang="ru-RU" sz="2400" b="1" u="sng" dirty="0" smtClean="0">
                <a:solidFill>
                  <a:srgbClr val="003399"/>
                </a:solidFill>
              </a:rPr>
              <a:t>планиране на обучението</a:t>
            </a:r>
            <a:r>
              <a:rPr lang="ru-RU" sz="2400" b="1" dirty="0" smtClean="0">
                <a:solidFill>
                  <a:srgbClr val="003399"/>
                </a:solidFill>
              </a:rPr>
              <a:t> в зависимост от нуждите на </a:t>
            </a:r>
            <a:r>
              <a:rPr lang="ru-RU" sz="2400" b="1" u="sng" dirty="0" smtClean="0">
                <a:solidFill>
                  <a:srgbClr val="003399"/>
                </a:solidFill>
              </a:rPr>
              <a:t>пазара на труда</a:t>
            </a:r>
            <a:r>
              <a:rPr lang="ru-RU" sz="2400" b="1" dirty="0" smtClean="0">
                <a:solidFill>
                  <a:srgbClr val="003399"/>
                </a:solidFill>
              </a:rPr>
              <a:t> на национално и регионално ниво</a:t>
            </a:r>
          </a:p>
          <a:p>
            <a:pPr algn="just">
              <a:spcBef>
                <a:spcPts val="2400"/>
              </a:spcBef>
            </a:pPr>
            <a:r>
              <a:rPr lang="ru-RU" altLang="en-US" sz="2400" b="1" dirty="0" smtClean="0">
                <a:solidFill>
                  <a:srgbClr val="003399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осигуряване на допълнителна практическа подготовка на </a:t>
            </a:r>
            <a:r>
              <a:rPr lang="ru-RU" altLang="en-US" sz="2400" b="1" u="sng" dirty="0" smtClean="0">
                <a:solidFill>
                  <a:srgbClr val="003399"/>
                </a:solidFill>
                <a:ea typeface="Calibri" panose="020F0502020204030204" pitchFamily="34" charset="0"/>
                <a:cs typeface="Arial" panose="020B0604020202020204" pitchFamily="34" charset="0"/>
              </a:rPr>
              <a:t>студентите</a:t>
            </a:r>
            <a:r>
              <a:rPr lang="ru-RU" altLang="en-US" sz="2400" b="1" dirty="0" smtClean="0">
                <a:solidFill>
                  <a:srgbClr val="003399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в реална работна спреда</a:t>
            </a:r>
            <a:endParaRPr lang="en-US" sz="2400" b="1" dirty="0" smtClean="0">
              <a:solidFill>
                <a:srgbClr val="003399"/>
              </a:solidFill>
            </a:endParaRPr>
          </a:p>
          <a:p>
            <a:pPr lvl="0" algn="just">
              <a:spcBef>
                <a:spcPts val="2400"/>
              </a:spcBef>
            </a:pPr>
            <a:r>
              <a:rPr lang="ru-RU" sz="2400" b="1" dirty="0" smtClean="0">
                <a:solidFill>
                  <a:srgbClr val="003399"/>
                </a:solidFill>
              </a:rPr>
              <a:t>стимулиране на образованието в областите на </a:t>
            </a:r>
            <a:r>
              <a:rPr lang="ru-RU" sz="2400" b="1" u="sng" dirty="0" smtClean="0">
                <a:solidFill>
                  <a:srgbClr val="003399"/>
                </a:solidFill>
              </a:rPr>
              <a:t>инженернотехническите</a:t>
            </a:r>
            <a:r>
              <a:rPr lang="ru-RU" sz="2400" b="1" dirty="0" smtClean="0">
                <a:solidFill>
                  <a:srgbClr val="003399"/>
                </a:solidFill>
              </a:rPr>
              <a:t> и </a:t>
            </a:r>
            <a:r>
              <a:rPr lang="ru-RU" sz="2400" b="1" u="sng" dirty="0" smtClean="0">
                <a:solidFill>
                  <a:srgbClr val="003399"/>
                </a:solidFill>
              </a:rPr>
              <a:t>природните професионални направления, </a:t>
            </a:r>
            <a:r>
              <a:rPr lang="ru-RU" sz="2400" b="1" dirty="0" smtClean="0">
                <a:solidFill>
                  <a:srgbClr val="003399"/>
                </a:solidFill>
              </a:rPr>
              <a:t>необходими на  икономиката </a:t>
            </a:r>
            <a:endParaRPr lang="en-US" sz="2400" b="1" dirty="0" smtClean="0">
              <a:solidFill>
                <a:srgbClr val="0033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96857" y="292375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2855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35" y="347131"/>
            <a:ext cx="10920547" cy="1438126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</a:pPr>
            <a:r>
              <a:rPr lang="bg-BG" altLang="bg-BG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Приоритетна ос 3</a:t>
            </a:r>
            <a:r>
              <a:rPr lang="bg-BG" altLang="bg-BG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en-US" altLang="bg-BG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bg-BG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Образователна </a:t>
            </a:r>
            <a:r>
              <a:rPr lang="bg-BG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среда за активно </a:t>
            </a:r>
            <a:r>
              <a:rPr lang="bg-BG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социално </a:t>
            </a:r>
            <a:r>
              <a:rPr lang="bg-BG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приобщаване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1951824"/>
              </p:ext>
            </p:extLst>
          </p:nvPr>
        </p:nvGraphicFramePr>
        <p:xfrm>
          <a:off x="729673" y="1785257"/>
          <a:ext cx="10717744" cy="4384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67861" y="194396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6692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0908373"/>
              </p:ext>
            </p:extLst>
          </p:nvPr>
        </p:nvGraphicFramePr>
        <p:xfrm>
          <a:off x="498764" y="1376218"/>
          <a:ext cx="11531714" cy="4800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939799" y="614392"/>
            <a:ext cx="10515600" cy="1325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bg-BG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Предстоящи процедури за 2015 г</a:t>
            </a:r>
            <a:endParaRPr lang="bg-BG" altLang="en-US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02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500062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1 „Научни изследвания и технологично развитие“</a:t>
            </a:r>
            <a: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732926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1586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500062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1 „Научни изследвания и технологично развитие“</a:t>
            </a:r>
            <a: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4280170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7799544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500062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1 „Научни изследвания и технологично развитие“</a:t>
            </a:r>
            <a: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4014521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057517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500062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1 „Научни изследвания и технологично развитие“</a:t>
            </a:r>
            <a: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4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818895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6885973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 bwMode="auto">
          <a:xfrm>
            <a:off x="2998381" y="688820"/>
            <a:ext cx="3979477" cy="17241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bg-BG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Процедури 2015  </a:t>
            </a:r>
            <a:endParaRPr lang="bg-BG" altLang="en-US" sz="36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1" y="1232060"/>
            <a:ext cx="11773989" cy="5360126"/>
          </a:xfrm>
        </p:spPr>
      </p:pic>
    </p:spTree>
    <p:extLst>
      <p:ext uri="{BB962C8B-B14F-4D97-AF65-F5344CB8AC3E}">
        <p14:creationId xmlns:p14="http://schemas.microsoft.com/office/powerpoint/2010/main" val="369018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436540"/>
            <a:ext cx="8310354" cy="1088570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</a:t>
            </a:r>
            <a:r>
              <a:rPr lang="en-US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bg-BG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„Образование и учене през целия живот“</a:t>
            </a: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4429322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909405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1429135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2854035" y="436540"/>
            <a:ext cx="8310354" cy="108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„Образование и учене през целия живот“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7938568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5617" y="321018"/>
            <a:ext cx="10515600" cy="1132114"/>
          </a:xfrm>
        </p:spPr>
        <p:txBody>
          <a:bodyPr/>
          <a:lstStyle/>
          <a:p>
            <a:r>
              <a:rPr lang="bg-BG" altLang="bg-BG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bg-BG" alt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риоритетни оси на ОП:</a:t>
            </a:r>
            <a:endParaRPr lang="en-US" dirty="0">
              <a:solidFill>
                <a:srgbClr val="00206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5420255"/>
              </p:ext>
            </p:extLst>
          </p:nvPr>
        </p:nvGraphicFramePr>
        <p:xfrm>
          <a:off x="775854" y="1558834"/>
          <a:ext cx="10891348" cy="4737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32427" y="265697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885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4035" y="436540"/>
            <a:ext cx="8310354" cy="1088570"/>
          </a:xfrm>
        </p:spPr>
        <p:txBody>
          <a:bodyPr>
            <a:normAutofit/>
          </a:bodyPr>
          <a:lstStyle/>
          <a:p>
            <a:pPr lvl="0"/>
            <a:r>
              <a:rPr lang="bg-BG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</a:t>
            </a:r>
            <a:r>
              <a:rPr lang="en-US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bg-BG" sz="24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„Образование и учене през целия живот“</a:t>
            </a:r>
            <a:endParaRPr lang="en-GB" sz="2400" dirty="0"/>
          </a:p>
        </p:txBody>
      </p:sp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74976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0958456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sf.mon.bg/attachments/542e6aa473f9f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720" y="178291"/>
            <a:ext cx="2489315" cy="872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2607767"/>
              </p:ext>
            </p:extLst>
          </p:nvPr>
        </p:nvGraphicFramePr>
        <p:xfrm>
          <a:off x="838199" y="1825624"/>
          <a:ext cx="11067473" cy="4686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2854035" y="436540"/>
            <a:ext cx="8310354" cy="108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Приоритетна ос </a:t>
            </a:r>
            <a:r>
              <a:rPr lang="en-US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2</a:t>
            </a:r>
            <a:r>
              <a:rPr lang="bg-BG" sz="2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„Образование и учене през целия живот“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190714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>
            <a:spLocks/>
          </p:cNvSpPr>
          <p:nvPr/>
        </p:nvSpPr>
        <p:spPr bwMode="auto">
          <a:xfrm>
            <a:off x="2142310" y="2133600"/>
            <a:ext cx="8499564" cy="3877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/>
          <a:p>
            <a:pPr algn="r" eaLnBrk="1" hangingPunct="1">
              <a:lnSpc>
                <a:spcPct val="90000"/>
              </a:lnSpc>
              <a:defRPr/>
            </a:pPr>
            <a:endParaRPr lang="bg-BG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Arial" charset="0"/>
            </a:endParaRPr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6065839" y="59797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bg-BG" altLang="bg-BG"/>
          </a:p>
        </p:txBody>
      </p:sp>
      <p:pic>
        <p:nvPicPr>
          <p:cNvPr id="4100" name="Picture 6" descr="logo m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246064"/>
            <a:ext cx="3240088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http://sf.mon.bg/img/logo_eu_r_dva_fond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55" y="201614"/>
            <a:ext cx="254793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42310" y="3273740"/>
            <a:ext cx="740228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2813">
              <a:lnSpc>
                <a:spcPct val="90000"/>
              </a:lnSpc>
              <a:defRPr/>
            </a:pPr>
            <a:r>
              <a:rPr lang="bg-BG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БЛАГОДАРЯ ЗА ВНИМАНИЕТО!</a:t>
            </a:r>
            <a:endParaRPr 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53051" y="5822071"/>
            <a:ext cx="45197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web: </a:t>
            </a:r>
            <a:r>
              <a:rPr lang="en-US" sz="3200" b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http://sf.mon.bg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0581" y="246064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038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8291"/>
            <a:ext cx="10515600" cy="1325563"/>
          </a:xfrm>
        </p:spPr>
        <p:txBody>
          <a:bodyPr/>
          <a:lstStyle/>
          <a:p>
            <a:r>
              <a:rPr lang="bg-BG" altLang="bg-BG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Европейски контекст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5757952"/>
              </p:ext>
            </p:extLst>
          </p:nvPr>
        </p:nvGraphicFramePr>
        <p:xfrm>
          <a:off x="838199" y="1494740"/>
          <a:ext cx="10940143" cy="5187144"/>
        </p:xfrm>
        <a:graphic>
          <a:graphicData uri="http://schemas.openxmlformats.org/drawingml/2006/table">
            <a:tbl>
              <a:tblPr firstRow="1" bandRow="1">
                <a:effectLst/>
                <a:tableStyleId>{0505E3EF-67EA-436B-97B2-0124C06EBD24}</a:tableStyleId>
              </a:tblPr>
              <a:tblGrid>
                <a:gridCol w="2188029"/>
                <a:gridCol w="4376057"/>
                <a:gridCol w="4376057"/>
              </a:tblGrid>
              <a:tr h="6700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altLang="bg-BG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</a:t>
                      </a:r>
                    </a:p>
                    <a:p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1" marR="91461" marT="45725" marB="45725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ЕВРОПА 2020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БЪЛГАРИЯ 2020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670096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Трудова заетост 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работа за 75 % от хората на възраст между 20 и 64 години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р</a:t>
                      </a: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абота за 76 % от хората на възраст между 20 и 64 години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1039903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Изменение на климата</a:t>
                      </a:r>
                      <a:endParaRPr kumimoji="0" lang="bg-BG" altLang="bg-BG" sz="20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20 % енергия от ВЕИ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увеличаване на енергийната ефективност с 20 % 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16 % енергия от ВЕИ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увеличаване на енергийната ефективност с 25 %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388224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НИРД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3 % от БВП на ЕС в НИРД 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1,5 % от БВП на България в НИРД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382916">
                <a:tc rowSpan="2"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24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Образование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Намаляване</a:t>
                      </a: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 на ПНУ под 10 % </a:t>
                      </a:r>
                    </a:p>
                  </a:txBody>
                  <a:tcPr marL="91461" marR="91461" marT="45725" marB="45725" horzOverflow="overflow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Намаляване</a:t>
                      </a: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 на ПНУ под 11 % </a:t>
                      </a: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7131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40 % от 30-34-годишните с</a:t>
                      </a:r>
                      <a:r>
                        <a:rPr kumimoji="0" lang="en-US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висше</a:t>
                      </a: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образование</a:t>
                      </a: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36 % от 30-34-годишните с </a:t>
                      </a: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висше образование</a:t>
                      </a:r>
                      <a:endParaRPr kumimoji="0" lang="bg-BG" altLang="bg-B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733913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Борба с бедността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20 милиона бедни 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по-малко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260 хил. бедни по-малко</a:t>
                      </a: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48162" y="170622"/>
            <a:ext cx="2597121" cy="879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6496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275" y="300659"/>
            <a:ext cx="10515600" cy="1325563"/>
          </a:xfrm>
        </p:spPr>
        <p:txBody>
          <a:bodyPr/>
          <a:lstStyle/>
          <a:p>
            <a:r>
              <a:rPr lang="bg-BG" altLang="bg-BG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Национален контекст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1995446"/>
              </p:ext>
            </p:extLst>
          </p:nvPr>
        </p:nvGraphicFramePr>
        <p:xfrm>
          <a:off x="381000" y="1766884"/>
          <a:ext cx="11615057" cy="478101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068286"/>
                <a:gridCol w="4702629"/>
                <a:gridCol w="4844142"/>
              </a:tblGrid>
              <a:tr h="439074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ЦЕЛ</a:t>
                      </a:r>
                      <a:endParaRPr kumimoji="0" lang="bg-BG" altLang="bg-BG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БЪЛГАРИЯ 2020</a:t>
                      </a:r>
                      <a:endParaRPr kumimoji="0" lang="bg-BG" altLang="bg-BG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СЪСТОЯНИЕ 201</a:t>
                      </a:r>
                      <a:r>
                        <a:rPr kumimoji="0" lang="en-US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3</a:t>
                      </a:r>
                      <a:endParaRPr kumimoji="0" lang="bg-BG" altLang="bg-BG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768428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Трудова заетост 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работа за 76 % от хората на възраст между 20 и 64 години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работа за 63 % от хората на възраст между 20 и 64 години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768399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Изменение на климата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16 % енергия от ВЕИ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13,8 % енергия от ВЕИ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445238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НИРД 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1,5 % от БВП на</a:t>
                      </a:r>
                      <a:r>
                        <a:rPr kumimoji="0" lang="en-US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България в НИРД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0,6</a:t>
                      </a:r>
                      <a:r>
                        <a:rPr kumimoji="0" lang="en-US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% от БВП на България</a:t>
                      </a:r>
                      <a:r>
                        <a:rPr kumimoji="0" lang="en-US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в НИРД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443719">
                <a:tc rowSpan="2"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bg-BG" altLang="bg-BG" sz="2400" b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Образование</a:t>
                      </a:r>
                      <a:endParaRPr kumimoji="0" lang="bg-BG" altLang="bg-BG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Намаляване на ПНУ  - под 11 % </a:t>
                      </a:r>
                      <a:endParaRPr kumimoji="0" lang="bg-BG" altLang="bg-B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Актуално състояние на ПНУ  - 12,5 % </a:t>
                      </a:r>
                      <a:endParaRPr kumimoji="0" lang="bg-BG" altLang="bg-B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7684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36 % от 30-34-годишните с висше образование</a:t>
                      </a:r>
                      <a:endParaRPr kumimoji="0" lang="bg-BG" altLang="bg-B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41" marR="91441" marT="45681" marB="4568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kumimoji="0" lang="en-US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 </a:t>
                      </a:r>
                      <a:r>
                        <a:rPr kumimoji="0" lang="bg-BG" altLang="bg-BG" sz="2400" b="1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% от 30-34-годишните с висше образование</a:t>
                      </a:r>
                      <a:endParaRPr kumimoji="0" lang="bg-BG" altLang="bg-BG" sz="2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39" marR="91439" marT="45693" marB="45693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  <a:tr h="841694"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Борба с бедността</a:t>
                      </a:r>
                      <a:endParaRPr kumimoji="0" lang="bg-BG" altLang="bg-BG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61" marR="91461" marT="45725" marB="45725" horzOverflow="overflow">
                    <a:lnL w="12700" cmpd="sng"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</a:rPr>
                        <a:t>260 хил. бедни по-малко</a:t>
                      </a:r>
                    </a:p>
                  </a:txBody>
                  <a:tcPr marL="91461" marR="91461" marT="45725" marB="45725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  <a:tc>
                  <a:txBody>
                    <a:bodyPr/>
                    <a:lstStyle>
                      <a:lvl1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8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1pPr>
                      <a:lvl2pPr marL="517525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4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2pPr>
                      <a:lvl3pPr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3pPr>
                      <a:lvl4pPr marL="1258888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4pPr>
                      <a:lvl5pPr marL="1604963" defTabSz="912813" ea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5pPr>
                      <a:lvl6pPr marL="20621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6pPr>
                      <a:lvl7pPr marL="25193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7pPr>
                      <a:lvl8pPr marL="29765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8pPr>
                      <a:lvl9pPr marL="3433763" defTabSz="912813" eaLnBrk="0" fontAlgn="base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defRPr sz="2000">
                          <a:solidFill>
                            <a:schemeClr val="bg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2813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bg-BG" altLang="bg-BG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</a:rPr>
                        <a:t>Към 2008 – 1, 63 млн. </a:t>
                      </a:r>
                      <a:endParaRPr kumimoji="0" lang="bg-BG" altLang="bg-BG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1453" marR="91453" marT="45721" marB="45721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rgbClr val="FFF2CD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9336" y="253744"/>
            <a:ext cx="2597121" cy="879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059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435" y="347131"/>
            <a:ext cx="10920547" cy="74816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defRPr/>
            </a:pPr>
            <a:r>
              <a:rPr lang="bg-BG" altLang="bg-BG" sz="2800" b="1" u="sng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Приоритетна ос 1: </a:t>
            </a:r>
            <a: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altLang="bg-BG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Научни изследвания и технологично развитие </a:t>
            </a:r>
            <a:endParaRPr lang="bg-BG" sz="28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9304123"/>
              </p:ext>
            </p:extLst>
          </p:nvPr>
        </p:nvGraphicFramePr>
        <p:xfrm>
          <a:off x="729673" y="1262744"/>
          <a:ext cx="10717744" cy="4906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859004" y="284458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3521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118765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1 (качествена и ориентирана към бизнеса наука):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382" y="1911540"/>
            <a:ext cx="10515600" cy="457458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b="1" u="sng" dirty="0" smtClean="0">
                <a:solidFill>
                  <a:srgbClr val="003399"/>
                </a:solidFill>
              </a:rPr>
              <a:t>2-4 </a:t>
            </a:r>
            <a:r>
              <a:rPr lang="bg-BG" b="1" u="sng" dirty="0" smtClean="0">
                <a:solidFill>
                  <a:srgbClr val="003399"/>
                </a:solidFill>
              </a:rPr>
              <a:t>Центрове </a:t>
            </a:r>
            <a:r>
              <a:rPr lang="bg-BG" b="1" u="sng" dirty="0">
                <a:solidFill>
                  <a:srgbClr val="003399"/>
                </a:solidFill>
              </a:rPr>
              <a:t>за върхови </a:t>
            </a:r>
            <a:r>
              <a:rPr lang="bg-BG" b="1" u="sng" dirty="0" smtClean="0">
                <a:solidFill>
                  <a:srgbClr val="003399"/>
                </a:solidFill>
              </a:rPr>
              <a:t>постижения – основни характеристики</a:t>
            </a:r>
            <a:endParaRPr lang="bg-BG" dirty="0" smtClean="0"/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Привличане на световно признати изследователи </a:t>
            </a:r>
            <a:r>
              <a:rPr lang="ru-RU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bg-BG" sz="2000" b="1" u="sng" dirty="0" smtClean="0">
                <a:solidFill>
                  <a:srgbClr val="002060"/>
                </a:solidFill>
              </a:rPr>
              <a:t> Следване на собствена изследователска програма</a:t>
            </a:r>
            <a:r>
              <a:rPr lang="bg-BG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ru-RU" sz="2000" b="1" u="sng" dirty="0" smtClean="0">
                <a:solidFill>
                  <a:srgbClr val="002060"/>
                </a:solidFill>
              </a:rPr>
              <a:t>Провеждане на мултидисциплинарни приложни  изследвания </a:t>
            </a:r>
            <a:r>
              <a:rPr lang="ru-RU" sz="2000" b="1" dirty="0" smtClean="0">
                <a:solidFill>
                  <a:srgbClr val="002060"/>
                </a:solidFill>
              </a:rPr>
              <a:t>и изграждане на съответните за това </a:t>
            </a:r>
            <a:r>
              <a:rPr lang="ru-RU" sz="2000" b="1" u="sng" dirty="0" smtClean="0">
                <a:solidFill>
                  <a:srgbClr val="002060"/>
                </a:solidFill>
              </a:rPr>
              <a:t>умения</a:t>
            </a:r>
            <a:r>
              <a:rPr lang="ru-RU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bg-BG" sz="2000" b="1" u="sng" dirty="0" smtClean="0">
                <a:solidFill>
                  <a:srgbClr val="002060"/>
                </a:solidFill>
              </a:rPr>
              <a:t>Силна международна разпознаваемост</a:t>
            </a:r>
            <a:r>
              <a:rPr lang="bg-BG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Работа в </a:t>
            </a:r>
            <a:r>
              <a:rPr lang="ru-RU" sz="2000" b="1" u="sng" dirty="0" smtClean="0">
                <a:solidFill>
                  <a:srgbClr val="002060"/>
                </a:solidFill>
              </a:rPr>
              <a:t>развити мрежи и връзки с научни и индустриални общности</a:t>
            </a:r>
            <a:r>
              <a:rPr lang="ru-RU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Провеждане на </a:t>
            </a:r>
            <a:r>
              <a:rPr lang="ru-RU" sz="2000" b="1" u="sng" dirty="0" smtClean="0">
                <a:solidFill>
                  <a:srgbClr val="002060"/>
                </a:solidFill>
              </a:rPr>
              <a:t>динамичен обмен на квалифицирани специалисти</a:t>
            </a:r>
            <a:r>
              <a:rPr lang="ru-RU" sz="2000" b="1" dirty="0" smtClean="0">
                <a:solidFill>
                  <a:srgbClr val="002060"/>
                </a:solidFill>
              </a:rPr>
              <a:t>; 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Осигурени възможности за </a:t>
            </a:r>
            <a:r>
              <a:rPr lang="ru-RU" sz="2000" b="1" u="sng" dirty="0" smtClean="0">
                <a:solidFill>
                  <a:srgbClr val="002060"/>
                </a:solidFill>
              </a:rPr>
              <a:t>съфинансиране от различни финансови източници</a:t>
            </a:r>
            <a:endParaRPr lang="en-US" sz="2000" b="1" u="sng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bg-BG" sz="2000" b="1" i="1" dirty="0" smtClean="0">
                <a:solidFill>
                  <a:srgbClr val="FF0000"/>
                </a:solidFill>
              </a:rPr>
              <a:t>ОП ИНОВАЦИИ И КОНКУРЕНТОСПОСОБНОСТ – ХОРИЗОНТ 2020</a:t>
            </a:r>
            <a:endParaRPr lang="ru-RU" sz="2000" b="1" i="1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3503" y="250811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8930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8118765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1 (качествена и ориентирана към бизнеса наука):</a:t>
            </a:r>
            <a:r>
              <a:rPr lang="en-US" dirty="0">
                <a:solidFill>
                  <a:srgbClr val="002060"/>
                </a:solidFill>
              </a:rPr>
              <a:t/>
            </a:r>
            <a:br>
              <a:rPr lang="en-US" dirty="0">
                <a:solidFill>
                  <a:srgbClr val="002060"/>
                </a:solidFill>
              </a:rPr>
            </a:b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382" y="1911540"/>
            <a:ext cx="10515600" cy="457458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bg-BG" b="1" u="sng" dirty="0" smtClean="0">
                <a:solidFill>
                  <a:srgbClr val="003399"/>
                </a:solidFill>
              </a:rPr>
              <a:t>8-10 Центрове за компетентност в страната</a:t>
            </a:r>
          </a:p>
          <a:p>
            <a:pPr marL="0" indent="0">
              <a:lnSpc>
                <a:spcPct val="100000"/>
              </a:lnSpc>
              <a:buNone/>
            </a:pPr>
            <a:endParaRPr lang="en-US" b="1" dirty="0" smtClean="0">
              <a:solidFill>
                <a:srgbClr val="003399"/>
              </a:solidFill>
            </a:endParaRPr>
          </a:p>
          <a:p>
            <a:pPr algn="just">
              <a:lnSpc>
                <a:spcPct val="100000"/>
              </a:lnSpc>
            </a:pPr>
            <a:r>
              <a:rPr lang="bg-BG" b="1" u="sng" dirty="0" smtClean="0">
                <a:solidFill>
                  <a:srgbClr val="003399"/>
                </a:solidFill>
              </a:rPr>
              <a:t>Измерима научна продукция и технологични иновации;</a:t>
            </a:r>
          </a:p>
          <a:p>
            <a:pPr algn="just">
              <a:lnSpc>
                <a:spcPct val="100000"/>
              </a:lnSpc>
            </a:pPr>
            <a:r>
              <a:rPr lang="bg-BG" b="1" u="sng" dirty="0" smtClean="0">
                <a:solidFill>
                  <a:srgbClr val="003399"/>
                </a:solidFill>
              </a:rPr>
              <a:t>Съчетание на критична маса от учени на високо ниво и технологични разработчици с добре дефинирана организационна структура и собствена изследователска програма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73503" y="250811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8930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31" y="365125"/>
            <a:ext cx="10726783" cy="1036955"/>
          </a:xfrm>
        </p:spPr>
        <p:txBody>
          <a:bodyPr>
            <a:normAutofit fontScale="90000"/>
          </a:bodyPr>
          <a:lstStyle/>
          <a:p>
            <a:pPr lvl="0"/>
            <a: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bg-BG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bg-BG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СЦ 2 (научен капацитет извън София):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accent5">
                    <a:lumMod val="50000"/>
                  </a:schemeClr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972" y="1987733"/>
            <a:ext cx="11332028" cy="472479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bg-BG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Изграждане на </a:t>
            </a:r>
            <a:r>
              <a:rPr lang="bg-BG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регионален </a:t>
            </a:r>
            <a:r>
              <a:rPr lang="bg-BG" b="1" u="sn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научен капацитет</a:t>
            </a:r>
            <a:r>
              <a:rPr lang="bg-BG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 интелигентна специализация </a:t>
            </a:r>
            <a:r>
              <a:rPr lang="bg-BG" b="1" u="sng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извън София-град</a:t>
            </a:r>
            <a:r>
              <a:rPr lang="bg-BG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bg-BG" sz="12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bg-BG" sz="12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bg-BG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Подкрепа на регионални научноизследователски организации и висши училища с важна регионална роля за развитието на местната иновационна екосистема</a:t>
            </a:r>
            <a:endParaRPr lang="bg-BG" sz="2400" b="1" u="sng" dirty="0" smtClean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12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bg-BG" sz="2400" b="1" u="sng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Използване</a:t>
            </a:r>
            <a:r>
              <a:rPr lang="bg-BG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научната </a:t>
            </a:r>
            <a:r>
              <a:rPr lang="bg-BG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 за осигуряване на </a:t>
            </a:r>
            <a:r>
              <a:rPr lang="bg-BG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 </a:t>
            </a:r>
            <a:r>
              <a:rPr lang="bg-BG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bg-BG" sz="2400" b="1" u="sng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бизнеса</a:t>
            </a:r>
            <a:r>
              <a:rPr lang="bg-BG" sz="24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за обучение на </a:t>
            </a:r>
            <a:r>
              <a:rPr lang="bg-BG" sz="2400" b="1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висококвалифицирани </a:t>
            </a:r>
            <a:r>
              <a:rPr lang="bg-BG" sz="2400" b="1" u="sng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специалисти в интерес на бизнеса и региона</a:t>
            </a:r>
          </a:p>
          <a:p>
            <a:endParaRPr lang="en-US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1939" y="198857"/>
            <a:ext cx="2597121" cy="810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755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2351</Words>
  <Application>Microsoft Office PowerPoint</Application>
  <PresentationFormat>Custom</PresentationFormat>
  <Paragraphs>211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Office Theme</vt:lpstr>
      <vt:lpstr>Ppt0000003</vt:lpstr>
      <vt:lpstr>1_Ppt0000003</vt:lpstr>
      <vt:lpstr>Diseño predeterminado</vt:lpstr>
      <vt:lpstr>PowerPoint Presentation</vt:lpstr>
      <vt:lpstr>ОП НОИР 2014-2020</vt:lpstr>
      <vt:lpstr>Приоритетни оси на ОП:</vt:lpstr>
      <vt:lpstr>Европейски контекст</vt:lpstr>
      <vt:lpstr>Национален контекст</vt:lpstr>
      <vt:lpstr>Приоритетна ос 1:  Научни изследвания и технологично развитие </vt:lpstr>
      <vt:lpstr> СЦ 1 (качествена и ориентирана към бизнеса наука): </vt:lpstr>
      <vt:lpstr> СЦ 1 (качествена и ориентирана към бизнеса наука): </vt:lpstr>
      <vt:lpstr> СЦ 2 (научен капацитет извън София): </vt:lpstr>
      <vt:lpstr> СЦ 3 (международно сътрудничество): </vt:lpstr>
      <vt:lpstr>Приоритетна ос 2:  Образование и учене през целия живот</vt:lpstr>
      <vt:lpstr> СЦ 1 (реализация на студентите): </vt:lpstr>
      <vt:lpstr> СЦ 2 (управление и финансиране ВУ): </vt:lpstr>
      <vt:lpstr> СЦ 3 (увеличаване броя завършили): </vt:lpstr>
      <vt:lpstr> СЦ 4 (изследователи): </vt:lpstr>
      <vt:lpstr> СЦ 4 (изследователи): </vt:lpstr>
      <vt:lpstr>Приоритетна ос 2:  Образование и учене през целия живот</vt:lpstr>
      <vt:lpstr> СЦ 1 (развитие на преподавателите във ВО): </vt:lpstr>
      <vt:lpstr>Приоритетна ос 2:  Образование и учене през целия живот</vt:lpstr>
      <vt:lpstr> СЦ 2 (реализация): </vt:lpstr>
      <vt:lpstr>Приоритетна ос 3:   Образователна среда за активно социално приобщаване</vt:lpstr>
      <vt:lpstr>Предстоящи процедури за 2015 г</vt:lpstr>
      <vt:lpstr>Приоритетна ос 1 „Научни изследвания и технологично развитие“ </vt:lpstr>
      <vt:lpstr>Приоритетна ос 1 „Научни изследвания и технологично развитие“ </vt:lpstr>
      <vt:lpstr>Приоритетна ос 1 „Научни изследвания и технологично развитие“ </vt:lpstr>
      <vt:lpstr>Приоритетна ос 1 „Научни изследвания и технологично развитие“ </vt:lpstr>
      <vt:lpstr>Процедури 2015  </vt:lpstr>
      <vt:lpstr>Приоритетна ос 2 „Образование и учене през целия живот“</vt:lpstr>
      <vt:lpstr>PowerPoint Presentation</vt:lpstr>
      <vt:lpstr>Приоритетна ос 2 „Образование и учене през целия живот“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Asen P Petrov</dc:creator>
  <cp:lastModifiedBy>mon</cp:lastModifiedBy>
  <cp:revision>172</cp:revision>
  <dcterms:created xsi:type="dcterms:W3CDTF">2014-10-23T07:41:39Z</dcterms:created>
  <dcterms:modified xsi:type="dcterms:W3CDTF">2015-04-22T09:50:28Z</dcterms:modified>
</cp:coreProperties>
</file>