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handoutMasterIdLst>
    <p:handoutMasterId r:id="rId27"/>
  </p:handoutMasterIdLst>
  <p:sldIdLst>
    <p:sldId id="376" r:id="rId2"/>
    <p:sldId id="377" r:id="rId3"/>
    <p:sldId id="410" r:id="rId4"/>
    <p:sldId id="468" r:id="rId5"/>
    <p:sldId id="466" r:id="rId6"/>
    <p:sldId id="452" r:id="rId7"/>
    <p:sldId id="453" r:id="rId8"/>
    <p:sldId id="456" r:id="rId9"/>
    <p:sldId id="458" r:id="rId10"/>
    <p:sldId id="460" r:id="rId11"/>
    <p:sldId id="462" r:id="rId12"/>
    <p:sldId id="471" r:id="rId13"/>
    <p:sldId id="472" r:id="rId14"/>
    <p:sldId id="473" r:id="rId15"/>
    <p:sldId id="474" r:id="rId16"/>
    <p:sldId id="475" r:id="rId17"/>
    <p:sldId id="476" r:id="rId18"/>
    <p:sldId id="478" r:id="rId19"/>
    <p:sldId id="479" r:id="rId20"/>
    <p:sldId id="480" r:id="rId21"/>
    <p:sldId id="481" r:id="rId22"/>
    <p:sldId id="482" r:id="rId23"/>
    <p:sldId id="484" r:id="rId24"/>
    <p:sldId id="442" r:id="rId25"/>
  </p:sldIdLst>
  <p:sldSz cx="9144000" cy="6858000" type="screen4x3"/>
  <p:notesSz cx="6669088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A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ен стил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532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240" y="0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pPr>
              <a:defRPr/>
            </a:pPr>
            <a:fld id="{16C49352-48F5-4A8C-99C8-63FEEE71C7CB}" type="datetimeFigureOut">
              <a:rPr lang="bg-BG"/>
              <a:pPr>
                <a:defRPr/>
              </a:pPr>
              <a:t>30.8.2016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959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240" y="9429959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pPr>
              <a:defRPr/>
            </a:pPr>
            <a:fld id="{F4A16133-88E3-44C0-9A4C-EACB59E1BAB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6142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777240" y="0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pPr>
              <a:defRPr/>
            </a:pPr>
            <a:fld id="{CB2A9688-9407-4731-8983-27D061DE0B95}" type="datetimeFigureOut">
              <a:rPr lang="bg-BG"/>
              <a:pPr>
                <a:defRPr/>
              </a:pPr>
              <a:t>30.8.2016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pPr lvl="0"/>
            <a:endParaRPr lang="bg-BG" noProof="0" smtClean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67229" y="4716593"/>
            <a:ext cx="5334633" cy="4466653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bg-BG" noProof="0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smtClean="0"/>
              <a:t>Второ ниво</a:t>
            </a:r>
          </a:p>
          <a:p>
            <a:pPr lvl="2"/>
            <a:r>
              <a:rPr lang="bg-BG" noProof="0" smtClean="0"/>
              <a:t>Трето ниво</a:t>
            </a:r>
          </a:p>
          <a:p>
            <a:pPr lvl="3"/>
            <a:r>
              <a:rPr lang="bg-BG" noProof="0" smtClean="0"/>
              <a:t>Четвърто ниво</a:t>
            </a:r>
          </a:p>
          <a:p>
            <a:pPr lvl="4"/>
            <a:r>
              <a:rPr lang="bg-BG" noProof="0" smtClean="0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959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777240" y="9429959"/>
            <a:ext cx="2890257" cy="4966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pPr>
              <a:defRPr/>
            </a:pPr>
            <a:fld id="{8958BB4F-6DDB-4019-9AF2-3C29293A56D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4526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2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12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690340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13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2564866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14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329217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15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1871577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16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2646949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17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917241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18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2086287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19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4179534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20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919520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21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156132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3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22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138288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5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6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7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8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9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10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Контейнер за изображение на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Контейнер за бележ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Контейнер за номер н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D745-64C5-4A7D-9596-2C6EA92EE3E8}" type="slidenum">
              <a:rPr lang="bg-BG" smtClean="0"/>
              <a:pPr eaLnBrk="1" hangingPunct="1"/>
              <a:t>11</a:t>
            </a:fld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val="361227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73CF0-3047-49E0-9D3B-972BDC1ABC87}" type="datetime1">
              <a:rPr lang="bg-BG" smtClean="0"/>
              <a:t>30.8.2016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E56B1EC-49C5-4D46-9E2F-4D7A8D91FC3B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34E52-8E6F-4E29-87FB-64BD28E57776}" type="datetime1">
              <a:rPr lang="bg-BG" smtClean="0"/>
              <a:t>30.8.2016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F9708-3EF7-4F64-AE08-605453491995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95DC9-6326-4C75-B79E-FABEC9C3D95F}" type="datetime1">
              <a:rPr lang="bg-BG" smtClean="0"/>
              <a:t>30.8.2016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1D227-611A-4278-B80B-410C4C13FCFD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8DC75B-A681-47DB-B2AC-61FF08BF85B4}" type="datetime1">
              <a:rPr lang="bg-BG" smtClean="0"/>
              <a:t>30.8.2016 г.</a:t>
            </a:fld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EC6520-A610-4462-9289-096EB49F84E7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EB011C-95D1-41E9-84C2-3FF387DF7BD1}" type="datetime1">
              <a:rPr lang="bg-BG" smtClean="0"/>
              <a:t>30.8.2016 г.</a:t>
            </a:fld>
            <a:endParaRPr lang="bg-BG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2FABCB-FD0D-4253-A7A7-D009479CF5C1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9ECAF2-0412-4B4B-B5CE-325BE6403195}" type="datetime1">
              <a:rPr lang="bg-BG" smtClean="0"/>
              <a:t>30.8.2016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02A6CC-6605-44BF-9ECD-338C3D52523D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8D9F85-2E47-47DF-A060-30B2474022C6}" type="datetime1">
              <a:rPr lang="bg-BG" smtClean="0"/>
              <a:t>30.8.2016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CA49A-E0B8-4ADE-9C23-E27C0C1B295E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651B3-64C5-4D67-89F6-1E54A1292BB4}" type="datetime1">
              <a:rPr lang="bg-BG" smtClean="0"/>
              <a:t>30.8.2016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2B387-C74A-45B5-9C03-0D4B954C7168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C63E9-D0FA-4BA2-9EE5-4C3BB0A1EDE8}" type="datetime1">
              <a:rPr lang="bg-BG" smtClean="0"/>
              <a:t>30.8.2016 г.</a:t>
            </a:fld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9B8F20-B75B-4B7C-BBFE-7B139159911D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54A535D-32EE-4C47-9D66-F2A5812AEC1E}" type="datetime1">
              <a:rPr lang="bg-BG" smtClean="0"/>
              <a:t>30.8.2016 г.</a:t>
            </a:fld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72F9969-B5D7-42EE-B620-FE14C97FA79C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25538-B9D6-4035-907B-36022C0841B6}" type="datetime1">
              <a:rPr lang="bg-BG" smtClean="0"/>
              <a:t>30.8.2016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05CE60-791B-4073-8EA1-58A2A89EB9CD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bg-BG" smtClean="0"/>
              <a:t>23 октомври 2015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715DF0A9-570E-42D1-B35E-E22E2DA58D7A}" type="slidenum">
              <a:rPr lang="bg-BG" smtClean="0"/>
              <a:pPr>
                <a:defRPr/>
              </a:pPr>
              <a:t>‹#›</a:t>
            </a:fld>
            <a:endParaRPr lang="bg-BG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F16AEE-6C8B-4983-9705-D1830BE81749}" type="datetime1">
              <a:rPr lang="bg-BG" smtClean="0"/>
              <a:t>30.8.2016 г.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http://www.malkiobyavi.com/pro/pic-news/photo/1126776593MARIJAphoto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tif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4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11559" y="-9397423"/>
            <a:ext cx="8280921" cy="1588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0850" eaLnBrk="0" hangingPunct="0"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bg-BG" sz="2400" b="1" i="1" dirty="0" smtClean="0"/>
              <a:t/>
            </a:r>
            <a:br>
              <a:rPr lang="bg-BG" sz="2400" b="1" i="1" dirty="0" smtClean="0"/>
            </a:br>
            <a:r>
              <a:rPr lang="bg-BG" sz="2400" b="1" i="1" dirty="0" smtClean="0"/>
              <a:t/>
            </a:r>
            <a:br>
              <a:rPr lang="bg-BG" sz="2400" b="1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2400" i="1" dirty="0"/>
              <a:t/>
            </a:r>
            <a:br>
              <a:rPr lang="bg-BG" sz="2400" i="1" dirty="0"/>
            </a:br>
            <a:r>
              <a:rPr lang="bg-BG" sz="2400" i="1" dirty="0" smtClean="0"/>
              <a:t/>
            </a:r>
            <a:br>
              <a:rPr lang="bg-BG" sz="2400" i="1" dirty="0" smtClean="0"/>
            </a:br>
            <a:r>
              <a:rPr lang="bg-BG" sz="1800" i="1" dirty="0">
                <a:solidFill>
                  <a:schemeClr val="tx2"/>
                </a:solidFill>
                <a:effectLst/>
              </a:rPr>
              <a:t>Дирекция </a:t>
            </a:r>
            <a:r>
              <a:rPr lang="bg-BG" sz="1800" b="1" i="1" dirty="0" smtClean="0">
                <a:solidFill>
                  <a:schemeClr val="tx2"/>
                </a:solidFill>
                <a:effectLst/>
              </a:rPr>
              <a:t>„Формиране, анализ и оценка на политиките“</a:t>
            </a:r>
            <a:br>
              <a:rPr lang="bg-BG" sz="1800" b="1" i="1" dirty="0" smtClean="0">
                <a:solidFill>
                  <a:schemeClr val="tx2"/>
                </a:solidFill>
                <a:effectLst/>
              </a:rPr>
            </a:br>
            <a:r>
              <a:rPr lang="bg-BG" sz="1800" i="1" dirty="0">
                <a:solidFill>
                  <a:schemeClr val="tx2"/>
                </a:solidFill>
                <a:effectLst/>
              </a:rPr>
              <a:t/>
            </a:r>
            <a:br>
              <a:rPr lang="bg-BG" sz="1800" i="1" dirty="0">
                <a:solidFill>
                  <a:schemeClr val="tx2"/>
                </a:solidFill>
                <a:effectLst/>
              </a:rPr>
            </a:br>
            <a:r>
              <a:rPr lang="bg-BG" sz="1800" b="1" i="1" dirty="0" smtClean="0">
                <a:solidFill>
                  <a:schemeClr val="tx2"/>
                </a:solidFill>
                <a:effectLst/>
              </a:rPr>
              <a:t/>
            </a:r>
            <a:br>
              <a:rPr lang="bg-BG" sz="1800" b="1" i="1" dirty="0" smtClean="0">
                <a:solidFill>
                  <a:schemeClr val="tx2"/>
                </a:solidFill>
                <a:effectLst/>
              </a:rPr>
            </a:br>
            <a:r>
              <a:rPr lang="bg-BG" sz="1400" b="1" i="1" dirty="0" smtClean="0">
                <a:solidFill>
                  <a:schemeClr val="tx2"/>
                </a:solidFill>
                <a:effectLst/>
              </a:rPr>
              <a:t>                                                                                                                         </a:t>
            </a:r>
            <a:r>
              <a:rPr lang="bg-BG" sz="1400" b="1" i="1" u="sng" dirty="0" smtClean="0"/>
              <a:t>ПРОЕКТ</a:t>
            </a:r>
            <a:r>
              <a:rPr lang="bg-BG" sz="1400" b="1" i="1" dirty="0" smtClean="0"/>
              <a:t/>
            </a:r>
            <a:br>
              <a:rPr lang="bg-BG" sz="1400" b="1" i="1" dirty="0" smtClean="0"/>
            </a:br>
            <a:r>
              <a:rPr lang="bg-BG" sz="2000" b="1" i="1" dirty="0" smtClean="0"/>
              <a:t/>
            </a:r>
            <a:br>
              <a:rPr lang="bg-BG" sz="2000" b="1" i="1" dirty="0" smtClean="0"/>
            </a:br>
            <a:r>
              <a:rPr lang="bg-BG" sz="3200" i="1" dirty="0" smtClean="0"/>
              <a:t>ПРАВИЛНИК </a:t>
            </a:r>
            <a:br>
              <a:rPr lang="bg-BG" sz="3200" i="1" dirty="0" smtClean="0"/>
            </a:br>
            <a:r>
              <a:rPr lang="bg-BG" sz="2800" i="1" dirty="0" smtClean="0"/>
              <a:t>ЗА СЪЗДАВАНЕТО, УСТРОЙСТВОТО И ДЕЙНОСТТА НА ОБЩЕСТВЕНИТЕ СЪВЕТИ КЪМ ДЕТСКИТЕ ГРАДИНИ И УЧИЛИЩАТА</a:t>
            </a:r>
            <a:endParaRPr lang="bg-BG" sz="28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bg-BG" dirty="0"/>
              <a:t>31 август 2016 г.</a:t>
            </a:r>
          </a:p>
          <a:p>
            <a:pPr>
              <a:defRPr/>
            </a:pPr>
            <a:endParaRPr lang="bg-BG" dirty="0"/>
          </a:p>
        </p:txBody>
      </p:sp>
      <p:grpSp>
        <p:nvGrpSpPr>
          <p:cNvPr id="6" name="Group 5"/>
          <p:cNvGrpSpPr/>
          <p:nvPr/>
        </p:nvGrpSpPr>
        <p:grpSpPr>
          <a:xfrm>
            <a:off x="899592" y="116632"/>
            <a:ext cx="7992888" cy="792087"/>
            <a:chOff x="496456" y="159837"/>
            <a:chExt cx="8324016" cy="1108923"/>
          </a:xfrm>
        </p:grpSpPr>
        <p:sp>
          <p:nvSpPr>
            <p:cNvPr id="7" name="Rounded Rectangle 6"/>
            <p:cNvSpPr/>
            <p:nvPr/>
          </p:nvSpPr>
          <p:spPr>
            <a:xfrm>
              <a:off x="496456" y="159837"/>
              <a:ext cx="8324016" cy="1108923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800" b="1" dirty="0" smtClean="0"/>
                <a:t>           Министерство на образованието и науката</a:t>
              </a:r>
              <a:endParaRPr lang="bg-BG" sz="2800" b="1" dirty="0"/>
            </a:p>
          </p:txBody>
        </p:sp>
        <p:pic>
          <p:nvPicPr>
            <p:cNvPr id="8" name="Picture 7" descr="logo-MOMN.t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9422" y="321854"/>
              <a:ext cx="668894" cy="7848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26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sz="1600" dirty="0"/>
          </a:p>
        </p:txBody>
      </p:sp>
      <p:sp>
        <p:nvSpPr>
          <p:cNvPr id="4" name="Rectangle 3"/>
          <p:cNvSpPr/>
          <p:nvPr/>
        </p:nvSpPr>
        <p:spPr>
          <a:xfrm>
            <a:off x="539552" y="1997839"/>
            <a:ext cx="81361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dirty="0" smtClean="0">
                <a:solidFill>
                  <a:srgbClr val="4D5B6B"/>
                </a:solidFill>
              </a:rPr>
              <a:t>♦ </a:t>
            </a:r>
            <a:r>
              <a:rPr lang="bg-BG" sz="1600" dirty="0" smtClean="0"/>
              <a:t>За </a:t>
            </a:r>
            <a:r>
              <a:rPr lang="bg-BG" sz="1600" dirty="0"/>
              <a:t>участие в събранието и/или срещите на родителите директорът отправя писмена покана до родителите на всички деца и ученици в детската градина или училището, която съдържа:</a:t>
            </a:r>
          </a:p>
          <a:p>
            <a:r>
              <a:rPr lang="bg-BG" sz="1600" dirty="0"/>
              <a:t>1. дневния ред, датата, часа и мястото за провеждане на събранието/срещата на родителите;</a:t>
            </a:r>
          </a:p>
          <a:p>
            <a:r>
              <a:rPr lang="bg-BG" sz="1600" dirty="0"/>
              <a:t>2. информация за мястото и/или интернет страницата, на което са оповестени правомощията на обществения съвет.</a:t>
            </a:r>
          </a:p>
          <a:p>
            <a:r>
              <a:rPr lang="bg-BG" sz="1600" b="1" dirty="0">
                <a:solidFill>
                  <a:srgbClr val="4D5B6B"/>
                </a:solidFill>
              </a:rPr>
              <a:t>♦ </a:t>
            </a:r>
            <a:r>
              <a:rPr lang="bg-BG" sz="1600" dirty="0" smtClean="0"/>
              <a:t>Директорът </a:t>
            </a:r>
            <a:r>
              <a:rPr lang="bg-BG" sz="1600" dirty="0"/>
              <a:t>изпраща поканата чрез учителите на групата/класния ръководител на детето/ученика, както и по електронна поща, </a:t>
            </a:r>
            <a:r>
              <a:rPr lang="bg-BG" sz="1600" dirty="0" smtClean="0"/>
              <a:t>в </a:t>
            </a:r>
            <a:r>
              <a:rPr lang="bg-BG" sz="1600" dirty="0"/>
              <a:t>срок не по-малък от 15 дни преди датата на провеждането на събранието и/или срещите на родителите.</a:t>
            </a:r>
          </a:p>
          <a:p>
            <a:r>
              <a:rPr lang="bg-BG" sz="1600" b="1" dirty="0">
                <a:solidFill>
                  <a:srgbClr val="4D5B6B"/>
                </a:solidFill>
              </a:rPr>
              <a:t>♦ </a:t>
            </a:r>
            <a:r>
              <a:rPr lang="bg-BG" sz="1600" dirty="0" smtClean="0"/>
              <a:t>За </a:t>
            </a:r>
            <a:r>
              <a:rPr lang="bg-BG" sz="1600" dirty="0"/>
              <a:t>събранието и/или срещите на родителите директорът:</a:t>
            </a:r>
          </a:p>
          <a:p>
            <a:r>
              <a:rPr lang="bg-BG" sz="1600" dirty="0"/>
              <a:t>1. уведомява родителите на учениците чрез бележника за кореспонденция/ ученическата книжка; </a:t>
            </a:r>
          </a:p>
          <a:p>
            <a:r>
              <a:rPr lang="bg-BG" sz="1600" dirty="0"/>
              <a:t>2. поставя съобщение на видно място в сградата на детската градина или училището;</a:t>
            </a:r>
          </a:p>
          <a:p>
            <a:r>
              <a:rPr lang="bg-BG" sz="1600" dirty="0"/>
              <a:t>3. публикува съобщение на интернет страницата на детската градина или училището; </a:t>
            </a:r>
          </a:p>
          <a:p>
            <a:r>
              <a:rPr lang="bg-BG" sz="1600" dirty="0"/>
              <a:t>4. използва други подходящи начини за уведомяване на родителите. </a:t>
            </a:r>
          </a:p>
        </p:txBody>
      </p:sp>
    </p:spTree>
    <p:extLst>
      <p:ext uri="{BB962C8B-B14F-4D97-AF65-F5344CB8AC3E}">
        <p14:creationId xmlns:p14="http://schemas.microsoft.com/office/powerpoint/2010/main" val="91086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12328" y="1474609"/>
            <a:ext cx="813613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◙ </a:t>
            </a:r>
            <a:r>
              <a:rPr lang="bg-BG" dirty="0" smtClean="0"/>
              <a:t>В </a:t>
            </a:r>
            <a:r>
              <a:rPr lang="bg-BG" dirty="0"/>
              <a:t>срок не по-малко от 20 дни преди датата на провеждане на събранието на родителите директорът отправя писмено искане до финансиращия орган и до областния управител, в случаите по чл. 4, ал. 5, за определяне на представител и на резервен член.</a:t>
            </a:r>
          </a:p>
          <a:p>
            <a:r>
              <a:rPr lang="bg-BG" dirty="0" smtClean="0"/>
              <a:t>     Финансиращият </a:t>
            </a:r>
            <a:r>
              <a:rPr lang="bg-BG" dirty="0"/>
              <a:t>орган съответно областния управител уведомява директора за определените членове в срок до 30 дни от получаване на </a:t>
            </a:r>
            <a:r>
              <a:rPr lang="bg-BG" dirty="0" smtClean="0"/>
              <a:t>искането.</a:t>
            </a:r>
            <a:endParaRPr lang="bg-BG" dirty="0"/>
          </a:p>
          <a:p>
            <a:r>
              <a:rPr lang="bg-BG" b="1" dirty="0"/>
              <a:t>◙ </a:t>
            </a:r>
            <a:r>
              <a:rPr lang="bg-BG" b="1" dirty="0" smtClean="0"/>
              <a:t> </a:t>
            </a:r>
            <a:r>
              <a:rPr lang="bg-BG" dirty="0" smtClean="0"/>
              <a:t>Поименният </a:t>
            </a:r>
            <a:r>
              <a:rPr lang="bg-BG" dirty="0"/>
              <a:t>състав на обществения съвет се определя със заповед на директора въз основа на протокола от проведеното събрание на родителите и на писмените уведомления от финансиращия орган и от областния управител. В заповедта се включват и резервните членове на обществения съвет.</a:t>
            </a:r>
          </a:p>
          <a:p>
            <a:r>
              <a:rPr lang="bg-BG" b="1" dirty="0"/>
              <a:t>◙ </a:t>
            </a:r>
            <a:r>
              <a:rPr lang="bg-BG" b="1" dirty="0" smtClean="0"/>
              <a:t> </a:t>
            </a:r>
            <a:r>
              <a:rPr lang="bg-BG" dirty="0" smtClean="0"/>
              <a:t>Членовете </a:t>
            </a:r>
            <a:r>
              <a:rPr lang="bg-BG" dirty="0"/>
              <a:t>на обществения съвет се определят за срок до три години.</a:t>
            </a:r>
          </a:p>
          <a:p>
            <a:r>
              <a:rPr lang="bg-BG" b="1" dirty="0"/>
              <a:t>◙ </a:t>
            </a:r>
            <a:r>
              <a:rPr lang="bg-BG" b="1" dirty="0" smtClean="0"/>
              <a:t> </a:t>
            </a:r>
            <a:r>
              <a:rPr lang="bg-BG" dirty="0" smtClean="0"/>
              <a:t>Едно </a:t>
            </a:r>
            <a:r>
              <a:rPr lang="bg-BG" dirty="0"/>
              <a:t>лице може да участва в състави на обществения съвет не повече от шест години.</a:t>
            </a:r>
          </a:p>
          <a:p>
            <a:r>
              <a:rPr lang="bg-BG" b="1" dirty="0"/>
              <a:t>◙ </a:t>
            </a:r>
            <a:r>
              <a:rPr lang="bg-BG" dirty="0" smtClean="0"/>
              <a:t>В </a:t>
            </a:r>
            <a:r>
              <a:rPr lang="bg-BG" dirty="0"/>
              <a:t>едномесечен срок преди изтичане на срока </a:t>
            </a:r>
            <a:r>
              <a:rPr lang="bg-BG" dirty="0" smtClean="0"/>
              <a:t>директорът </a:t>
            </a:r>
            <a:r>
              <a:rPr lang="bg-BG" dirty="0"/>
              <a:t>организира конституирането на нов състав на обществения съвет.</a:t>
            </a:r>
          </a:p>
          <a:p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29149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◘ </a:t>
            </a:r>
            <a:r>
              <a:rPr lang="bg-BG" sz="1600" b="1" dirty="0" smtClean="0"/>
              <a:t>Промяна </a:t>
            </a:r>
            <a:r>
              <a:rPr lang="bg-BG" sz="1600" b="1" dirty="0"/>
              <a:t>в състава на обществения съвет </a:t>
            </a:r>
            <a:r>
              <a:rPr lang="bg-BG" sz="1600" dirty="0"/>
              <a:t>преди изчитане на срока </a:t>
            </a:r>
            <a:r>
              <a:rPr lang="bg-BG" sz="1600" dirty="0" smtClean="0"/>
              <a:t>се </a:t>
            </a:r>
            <a:r>
              <a:rPr lang="bg-BG" sz="1600" dirty="0"/>
              <a:t>прави:</a:t>
            </a:r>
          </a:p>
          <a:p>
            <a:r>
              <a:rPr lang="bg-BG" sz="1600" dirty="0"/>
              <a:t>1. при отписване или завършване на детето или ученика, чиито родител е член на обществения съвет;</a:t>
            </a:r>
          </a:p>
          <a:p>
            <a:r>
              <a:rPr lang="bg-BG" sz="1600" dirty="0"/>
              <a:t>2. след писмено заявление до директора на детската градина или училището от представител на родителите;</a:t>
            </a:r>
          </a:p>
          <a:p>
            <a:r>
              <a:rPr lang="bg-BG" sz="1600" dirty="0"/>
              <a:t>3. след писмено уведомление от финансиращия орган или от областния управител за промяна на представителя;</a:t>
            </a:r>
          </a:p>
          <a:p>
            <a:r>
              <a:rPr lang="bg-BG" sz="1600" dirty="0"/>
              <a:t>4. по инициатива на директора при възникване на някое от обстоятелствата по чл. 5, ал. 1;</a:t>
            </a:r>
          </a:p>
          <a:p>
            <a:r>
              <a:rPr lang="bg-BG" sz="1600" dirty="0"/>
              <a:t>5. при неявяване на три заседания на обществения съвет за една учебна година;</a:t>
            </a:r>
          </a:p>
          <a:p>
            <a:r>
              <a:rPr lang="bg-BG" sz="1600" dirty="0"/>
              <a:t>6. по решение на събранието на родителите.</a:t>
            </a:r>
          </a:p>
          <a:p>
            <a:r>
              <a:rPr lang="bg-BG" sz="1600" b="1" dirty="0"/>
              <a:t>◘ </a:t>
            </a:r>
            <a:r>
              <a:rPr lang="bg-BG" sz="1600" b="1" dirty="0" smtClean="0"/>
              <a:t>При </a:t>
            </a:r>
            <a:r>
              <a:rPr lang="bg-BG" sz="1600" b="1" dirty="0"/>
              <a:t>предсрочно прекратяване на правомощията на член на обществения съвет </a:t>
            </a:r>
            <a:r>
              <a:rPr lang="bg-BG" sz="1600" dirty="0"/>
              <a:t>от представителите на родителите, съставът се попълва от резервен член по поредността на заместване за срок до изтичането на срока по чл. 14, ал. 2.</a:t>
            </a:r>
          </a:p>
          <a:p>
            <a:r>
              <a:rPr lang="bg-BG" sz="1600" b="1" dirty="0"/>
              <a:t>◘ </a:t>
            </a:r>
            <a:r>
              <a:rPr lang="bg-BG" sz="1600" dirty="0" smtClean="0"/>
              <a:t>При </a:t>
            </a:r>
            <a:r>
              <a:rPr lang="bg-BG" sz="1600" dirty="0"/>
              <a:t>предсрочно прекратяване на правомощията на представител на финансиращия орган или на работодателите, съставът се попълва от посочения резервен член за срок до изтичането на срока по чл. 14, ал. 2. </a:t>
            </a:r>
          </a:p>
          <a:p>
            <a:r>
              <a:rPr lang="bg-BG" sz="1600" b="1" dirty="0"/>
              <a:t>◘ </a:t>
            </a:r>
            <a:r>
              <a:rPr lang="bg-BG" sz="1600" dirty="0" smtClean="0"/>
              <a:t>При </a:t>
            </a:r>
            <a:r>
              <a:rPr lang="bg-BG" sz="1600" dirty="0"/>
              <a:t>невъзможност съставът на обществения съвет да бъде попълнен с резервен член, директорът организира частично попълване на състава за срок до изтичането на срока по чл. 14, ал. 2.</a:t>
            </a:r>
          </a:p>
          <a:p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12328" y="1474609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2030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</a:t>
            </a:r>
            <a:r>
              <a:rPr lang="bg-BG" b="1" dirty="0"/>
              <a:t>Дейност на обществения съвет и организация на работа</a:t>
            </a:r>
            <a:endParaRPr lang="bg-BG" dirty="0"/>
          </a:p>
          <a:p>
            <a:r>
              <a:rPr lang="bg-BG" b="1" dirty="0" smtClean="0"/>
              <a:t>Дейност:</a:t>
            </a:r>
            <a:r>
              <a:rPr lang="bg-BG" b="1" dirty="0"/>
              <a:t> </a:t>
            </a:r>
            <a:endParaRPr lang="bg-BG" dirty="0"/>
          </a:p>
          <a:p>
            <a:r>
              <a:rPr lang="bg-BG" dirty="0" smtClean="0"/>
              <a:t>Общественият </a:t>
            </a:r>
            <a:r>
              <a:rPr lang="bg-BG" dirty="0"/>
              <a:t>съвет в детската градина и училището: </a:t>
            </a:r>
          </a:p>
          <a:p>
            <a:r>
              <a:rPr lang="bg-BG" dirty="0"/>
              <a:t>1. одобрява стратегията за развитие на детската градина или училището и приема ежегодния отчет на директора за изпълнението й;</a:t>
            </a:r>
          </a:p>
          <a:p>
            <a:r>
              <a:rPr lang="bg-BG" dirty="0"/>
              <a:t>2. участва в работата на педагогическия съвет при обсъждането на програмите за превенция на ранното напускане на училище и за предоставяне на равни възможности и за приобщаване на децата и учениците от уязвими групи, както и при обсъждане на избора на ученически униформи; </a:t>
            </a:r>
          </a:p>
          <a:p>
            <a:r>
              <a:rPr lang="bg-BG" dirty="0"/>
              <a:t>3. предлага политики и мерки за подобряване качеството на образователния процес въз основа на резултатите от самооценката на институцията, външното оценяване – за училищата, и инспектирането на детската градина или училището; </a:t>
            </a:r>
          </a:p>
          <a:p>
            <a:r>
              <a:rPr lang="bg-BG" dirty="0"/>
              <a:t>4. дава становище за разпределението на бюджета по дейности и размера на капиталовите разходи, както и за отчета за изпълнението му – за институциите на делегиран бюджет и за частните детски градини и частните училища, които получават средства от държавния бюджет;  </a:t>
            </a:r>
          </a:p>
          <a:p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12328" y="1474609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26233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600" dirty="0"/>
              <a:t>5. съгласува предложението на директора за разпределение на средствата от установеното към края на предходната година превишение на постъпленията над плащанията по бюджета на училището или детската градина;</a:t>
            </a:r>
          </a:p>
          <a:p>
            <a:r>
              <a:rPr lang="bg-BG" sz="1600" dirty="0"/>
              <a:t>6. съгласува училищния учебен план; </a:t>
            </a:r>
          </a:p>
          <a:p>
            <a:r>
              <a:rPr lang="bg-BG" sz="1600" dirty="0"/>
              <a:t>7. участва с представител на родителите в комисиите за атестиране на директорите при условията и по реда на държавния образователен стандарт за статута и професионалното развитие на учителите, директорите и другите педагогически специалисти; </a:t>
            </a:r>
          </a:p>
          <a:p>
            <a:r>
              <a:rPr lang="bg-BG" sz="1600" dirty="0"/>
              <a:t>8. съгласува избора от учителите на учебниците и учебните комплекти, които се предоставят за безвъзмездно ползване на учениците;</a:t>
            </a:r>
          </a:p>
          <a:p>
            <a:r>
              <a:rPr lang="bg-BG" sz="1600" dirty="0"/>
              <a:t>9. сигнализира компетентните органи, когато при осъществяване на дейността си констатира нарушения на нормативните актове; </a:t>
            </a:r>
          </a:p>
          <a:p>
            <a:r>
              <a:rPr lang="bg-BG" sz="1600" dirty="0"/>
              <a:t>10. дава становище по училищния план-прием; </a:t>
            </a:r>
          </a:p>
          <a:p>
            <a:r>
              <a:rPr lang="bg-BG" sz="1600" dirty="0"/>
              <a:t>11. участва с представители в създаването и приемането на етичния кодекс на училищната общност;</a:t>
            </a:r>
          </a:p>
          <a:p>
            <a:r>
              <a:rPr lang="bg-BG" sz="1600" dirty="0"/>
              <a:t>12. участва с представители в провеждането на конкурса за заемане на длъжността „директор“ в държавните и общинските детски градини и училища;</a:t>
            </a:r>
          </a:p>
          <a:p>
            <a:r>
              <a:rPr lang="bg-BG" sz="1600" dirty="0"/>
              <a:t>13. участват с представители в заседанията на педагогическия съвет с право на съвещателен глас.</a:t>
            </a:r>
          </a:p>
          <a:p>
            <a:r>
              <a:rPr lang="bg-BG" sz="1600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7074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 smtClean="0"/>
              <a:t>    Общественият </a:t>
            </a:r>
            <a:r>
              <a:rPr lang="bg-BG" dirty="0"/>
              <a:t>съвет дава становища по други въпроси по искане на директора, педагогическия съвет, </a:t>
            </a:r>
            <a:r>
              <a:rPr lang="bg-BG" b="1" dirty="0"/>
              <a:t>регионалното управление на образованието </a:t>
            </a:r>
            <a:r>
              <a:rPr lang="bg-BG" dirty="0"/>
              <a:t>или Министерството на образованието и науката</a:t>
            </a:r>
            <a:r>
              <a:rPr lang="bg-BG" dirty="0" smtClean="0"/>
              <a:t>.</a:t>
            </a:r>
          </a:p>
          <a:p>
            <a:pPr>
              <a:lnSpc>
                <a:spcPct val="150000"/>
              </a:lnSpc>
            </a:pPr>
            <a:endParaRPr lang="bg-BG" dirty="0"/>
          </a:p>
          <a:p>
            <a:pPr>
              <a:lnSpc>
                <a:spcPct val="150000"/>
              </a:lnSpc>
            </a:pPr>
            <a:r>
              <a:rPr lang="bg-BG" dirty="0" smtClean="0"/>
              <a:t>     При </a:t>
            </a:r>
            <a:r>
              <a:rPr lang="bg-BG" dirty="0"/>
              <a:t>неодобрение от обществения съвет на </a:t>
            </a:r>
            <a:r>
              <a:rPr lang="bg-BG" dirty="0" smtClean="0"/>
              <a:t>стратегията </a:t>
            </a:r>
            <a:r>
              <a:rPr lang="bg-BG" dirty="0"/>
              <a:t>за развитие на детската градина или училището и </a:t>
            </a:r>
            <a:r>
              <a:rPr lang="bg-BG" dirty="0" smtClean="0"/>
              <a:t>ежегодния </a:t>
            </a:r>
            <a:r>
              <a:rPr lang="bg-BG" dirty="0"/>
              <a:t>отчет на директора за изпълнението й </a:t>
            </a:r>
            <a:r>
              <a:rPr lang="bg-BG" dirty="0" smtClean="0"/>
              <a:t>и при </a:t>
            </a:r>
            <a:r>
              <a:rPr lang="bg-BG" dirty="0" err="1" smtClean="0"/>
              <a:t>несъгласуване</a:t>
            </a:r>
            <a:r>
              <a:rPr lang="bg-BG" dirty="0" smtClean="0"/>
              <a:t> на училищния </a:t>
            </a:r>
            <a:r>
              <a:rPr lang="bg-BG" dirty="0"/>
              <a:t>учебен план </a:t>
            </a:r>
            <a:r>
              <a:rPr lang="bg-BG" dirty="0" smtClean="0"/>
              <a:t>те </a:t>
            </a:r>
            <a:r>
              <a:rPr lang="bg-BG" dirty="0"/>
              <a:t>се връщат с мотиви за повторно разглеждане от педагогическия съвет. При повторното им разглеждане педагогическият съвет се произнася по мотивите и взема окончателно решение.</a:t>
            </a:r>
          </a:p>
          <a:p>
            <a:pPr>
              <a:lnSpc>
                <a:spcPct val="150000"/>
              </a:lnSpc>
            </a:pPr>
            <a:r>
              <a:rPr lang="bg-BG" sz="1600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9306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/>
              <a:t>● </a:t>
            </a:r>
            <a:r>
              <a:rPr lang="bg-BG" sz="1400" dirty="0" smtClean="0"/>
              <a:t>В </a:t>
            </a:r>
            <a:r>
              <a:rPr lang="bg-BG" sz="1400" dirty="0"/>
              <a:t>срок до 31 март на текущата година директорът представя на обществения съвет проекта на бюджет на детската градина или училището за становище.</a:t>
            </a:r>
          </a:p>
          <a:p>
            <a:pPr algn="just"/>
            <a:r>
              <a:rPr lang="bg-BG" sz="1400" dirty="0"/>
              <a:t>● </a:t>
            </a:r>
            <a:r>
              <a:rPr lang="bg-BG" sz="1400" dirty="0" smtClean="0"/>
              <a:t>Към </a:t>
            </a:r>
            <a:r>
              <a:rPr lang="bg-BG" sz="1400" dirty="0"/>
              <a:t>проекта на бюджет </a:t>
            </a:r>
            <a:r>
              <a:rPr lang="bg-BG" sz="1400" b="1" dirty="0" smtClean="0"/>
              <a:t>директорът </a:t>
            </a:r>
            <a:r>
              <a:rPr lang="bg-BG" sz="1400" b="1" dirty="0"/>
              <a:t>на институция, прилагаща система на делегиран бюджет, </a:t>
            </a:r>
            <a:r>
              <a:rPr lang="bg-BG" sz="1400" dirty="0"/>
              <a:t>както и на частна детска градина или частно училище, включени в системата на държавно финансиране, прилага обяснителна записка с информация за:</a:t>
            </a:r>
          </a:p>
          <a:p>
            <a:pPr algn="just"/>
            <a:r>
              <a:rPr lang="bg-BG" sz="1400" dirty="0"/>
              <a:t>1. очакваните приходи и разходи по видове; </a:t>
            </a:r>
          </a:p>
          <a:p>
            <a:pPr algn="just"/>
            <a:r>
              <a:rPr lang="bg-BG" sz="1400" dirty="0"/>
              <a:t>2. параметрите, въз основа на които са формирани разходите за персонал – численост, размер на възнагражденията, другите плащания за персонал, осигурителни вноски;</a:t>
            </a:r>
          </a:p>
          <a:p>
            <a:pPr algn="just"/>
            <a:r>
              <a:rPr lang="bg-BG" sz="1400" dirty="0"/>
              <a:t>3. списък на капиталовите разходи;</a:t>
            </a:r>
          </a:p>
          <a:p>
            <a:pPr algn="just"/>
            <a:r>
              <a:rPr lang="bg-BG" sz="1400" dirty="0"/>
              <a:t>4. разпределение на бюджета по дейности;</a:t>
            </a:r>
          </a:p>
          <a:p>
            <a:pPr algn="just"/>
            <a:r>
              <a:rPr lang="bg-BG" sz="1400" dirty="0"/>
              <a:t>5. основните ограничения при формирането на бюджета;</a:t>
            </a:r>
          </a:p>
          <a:p>
            <a:pPr algn="just"/>
            <a:r>
              <a:rPr lang="bg-BG" sz="1400" dirty="0"/>
              <a:t>6. размера на целевите средства по видове;</a:t>
            </a:r>
          </a:p>
          <a:p>
            <a:pPr algn="just"/>
            <a:r>
              <a:rPr lang="bg-BG" sz="1400" dirty="0"/>
              <a:t>7. размера на установеното към края на предходната година превишение на постъпленията над плащанията по бюджета на училището или детската градина;</a:t>
            </a:r>
          </a:p>
          <a:p>
            <a:pPr algn="just"/>
            <a:r>
              <a:rPr lang="bg-BG" sz="1400" dirty="0"/>
              <a:t>8. размера на собствените приходи и остатък от предходни години – за институциите, прилагащи система на делегиран бюджет.</a:t>
            </a:r>
          </a:p>
          <a:p>
            <a:pPr algn="just"/>
            <a:r>
              <a:rPr lang="bg-BG" sz="1400" dirty="0"/>
              <a:t>● </a:t>
            </a:r>
            <a:r>
              <a:rPr lang="bg-BG" sz="1400" dirty="0" smtClean="0"/>
              <a:t>Директорът </a:t>
            </a:r>
            <a:r>
              <a:rPr lang="bg-BG" sz="1400" dirty="0"/>
              <a:t>е длъжен да представи мотивиран отговор по всяко конкретно предложение, съдържащо се в становището </a:t>
            </a:r>
            <a:r>
              <a:rPr lang="bg-BG" sz="1400" dirty="0" smtClean="0"/>
              <a:t>на Обществения съвет, </a:t>
            </a:r>
            <a:r>
              <a:rPr lang="bg-BG" sz="1400" dirty="0"/>
              <a:t>в случай че съответното предложение не е прието и </a:t>
            </a:r>
            <a:r>
              <a:rPr lang="bg-BG" sz="1400" dirty="0" smtClean="0"/>
              <a:t>не е намерило </a:t>
            </a:r>
            <a:r>
              <a:rPr lang="bg-BG" sz="1400" dirty="0"/>
              <a:t>отражение в проекта на бюджет. </a:t>
            </a:r>
          </a:p>
          <a:p>
            <a:pPr algn="just"/>
            <a:r>
              <a:rPr lang="bg-BG" sz="1400" dirty="0"/>
              <a:t>● </a:t>
            </a:r>
            <a:r>
              <a:rPr lang="bg-BG" sz="1400" dirty="0" smtClean="0"/>
              <a:t>Общественият </a:t>
            </a:r>
            <a:r>
              <a:rPr lang="bg-BG" sz="1400" dirty="0"/>
              <a:t>съвет в частната детска градина и в частното училище изпълнява правомощието си </a:t>
            </a:r>
            <a:r>
              <a:rPr lang="bg-BG" sz="1400" dirty="0" smtClean="0"/>
              <a:t>само </a:t>
            </a:r>
            <a:r>
              <a:rPr lang="bg-BG" sz="1400" dirty="0"/>
              <a:t>за средствата, получавани от държавния бюджет.</a:t>
            </a:r>
          </a:p>
          <a:p>
            <a:pPr algn="just"/>
            <a:r>
              <a:rPr lang="bg-BG" sz="1400" b="1" dirty="0" smtClean="0"/>
              <a:t>	</a:t>
            </a:r>
            <a:endParaRPr lang="bg-BG" sz="1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6744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/>
              <a:t>▪ </a:t>
            </a:r>
            <a:r>
              <a:rPr lang="bg-BG" dirty="0"/>
              <a:t>▪ </a:t>
            </a:r>
            <a:r>
              <a:rPr lang="bg-BG" dirty="0" smtClean="0"/>
              <a:t>Общественият </a:t>
            </a:r>
            <a:r>
              <a:rPr lang="bg-BG" dirty="0"/>
              <a:t>съвет изготвя </a:t>
            </a:r>
            <a:r>
              <a:rPr lang="bg-BG" b="1" dirty="0"/>
              <a:t>отчет за своята дейност </a:t>
            </a:r>
            <a:r>
              <a:rPr lang="bg-BG" dirty="0"/>
              <a:t>за предходната учебна година, който се:</a:t>
            </a:r>
          </a:p>
          <a:p>
            <a:pPr lvl="0" algn="just"/>
            <a:r>
              <a:rPr lang="bg-BG" dirty="0"/>
              <a:t>▪ </a:t>
            </a:r>
            <a:r>
              <a:rPr lang="bg-BG" dirty="0" smtClean="0"/>
              <a:t>поставя </a:t>
            </a:r>
            <a:r>
              <a:rPr lang="bg-BG" dirty="0"/>
              <a:t>на мястото за обявления в сградата на детската градина или училището;</a:t>
            </a:r>
          </a:p>
          <a:p>
            <a:pPr lvl="0" algn="just"/>
            <a:r>
              <a:rPr lang="bg-BG" dirty="0"/>
              <a:t>▪ </a:t>
            </a:r>
            <a:r>
              <a:rPr lang="bg-BG" dirty="0" smtClean="0"/>
              <a:t>публикува </a:t>
            </a:r>
            <a:r>
              <a:rPr lang="bg-BG" dirty="0"/>
              <a:t>на интернет страницата на детската градина или училището.</a:t>
            </a:r>
          </a:p>
          <a:p>
            <a:pPr algn="just"/>
            <a:r>
              <a:rPr lang="bg-BG" dirty="0"/>
              <a:t>▪ ▪ </a:t>
            </a:r>
            <a:r>
              <a:rPr lang="bg-BG" dirty="0" smtClean="0"/>
              <a:t>Общественият </a:t>
            </a:r>
            <a:r>
              <a:rPr lang="bg-BG" dirty="0"/>
              <a:t>съвет използва и други подходящи начини за информиране на родителите за работата му и за взетите </a:t>
            </a:r>
            <a:r>
              <a:rPr lang="bg-BG" dirty="0" smtClean="0"/>
              <a:t>решения.</a:t>
            </a:r>
          </a:p>
          <a:p>
            <a:pPr algn="just"/>
            <a:endParaRPr lang="bg-BG" dirty="0" smtClean="0"/>
          </a:p>
          <a:p>
            <a:pPr algn="just"/>
            <a:r>
              <a:rPr lang="bg-BG" b="1" dirty="0" smtClean="0"/>
              <a:t>Организация на работа на Обществения съвет</a:t>
            </a:r>
            <a:endParaRPr lang="bg-BG" b="1" dirty="0"/>
          </a:p>
          <a:p>
            <a:pPr algn="just"/>
            <a:r>
              <a:rPr lang="bg-BG" dirty="0"/>
              <a:t> </a:t>
            </a:r>
            <a:r>
              <a:rPr lang="bg-BG" dirty="0" smtClean="0"/>
              <a:t>    На </a:t>
            </a:r>
            <a:r>
              <a:rPr lang="bg-BG" dirty="0"/>
              <a:t>първото заседание общественият съвет избира от състава си председател с обикновено мнозинство с явно </a:t>
            </a:r>
            <a:r>
              <a:rPr lang="bg-BG" dirty="0" smtClean="0"/>
              <a:t>гласуване.</a:t>
            </a:r>
          </a:p>
          <a:p>
            <a:pPr algn="just"/>
            <a:r>
              <a:rPr lang="bg-BG" dirty="0"/>
              <a:t> </a:t>
            </a:r>
            <a:r>
              <a:rPr lang="bg-BG" dirty="0" smtClean="0"/>
              <a:t>    Председателят:</a:t>
            </a:r>
          </a:p>
          <a:p>
            <a:pPr algn="just"/>
            <a:r>
              <a:rPr lang="bg-BG" dirty="0"/>
              <a:t> </a:t>
            </a:r>
            <a:r>
              <a:rPr lang="bg-BG" dirty="0" smtClean="0"/>
              <a:t>    1</a:t>
            </a:r>
            <a:r>
              <a:rPr lang="bg-BG" dirty="0"/>
              <a:t>. представлява обществения съвет и организира и ръководи дейността му;</a:t>
            </a:r>
          </a:p>
          <a:p>
            <a:pPr algn="just"/>
            <a:r>
              <a:rPr lang="bg-BG" dirty="0"/>
              <a:t> </a:t>
            </a:r>
            <a:r>
              <a:rPr lang="bg-BG" dirty="0" smtClean="0"/>
              <a:t>    2</a:t>
            </a:r>
            <a:r>
              <a:rPr lang="bg-BG" dirty="0"/>
              <a:t>. свиква, насрочва, определя дневния ред и ръководи заседанията на обществения </a:t>
            </a:r>
            <a:r>
              <a:rPr lang="bg-BG" dirty="0" smtClean="0"/>
              <a:t>съвет;</a:t>
            </a:r>
          </a:p>
          <a:p>
            <a:pPr algn="just"/>
            <a:r>
              <a:rPr lang="bg-BG" dirty="0"/>
              <a:t> </a:t>
            </a:r>
            <a:r>
              <a:rPr lang="bg-BG" dirty="0" smtClean="0"/>
              <a:t>    3</a:t>
            </a:r>
            <a:r>
              <a:rPr lang="bg-BG" dirty="0"/>
              <a:t>. удостоверява с подпис протоколите от заседанията на обществения съвет.</a:t>
            </a:r>
          </a:p>
          <a:p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410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dirty="0"/>
              <a:t>◙</a:t>
            </a:r>
            <a:r>
              <a:rPr lang="bg-BG" dirty="0" smtClean="0"/>
              <a:t> </a:t>
            </a:r>
            <a:r>
              <a:rPr lang="bg-BG" dirty="0"/>
              <a:t>Общественият съвет се свиква на </a:t>
            </a:r>
            <a:r>
              <a:rPr lang="bg-BG" b="1" dirty="0"/>
              <a:t>заседание най-малко 4 пъти годишно</a:t>
            </a:r>
            <a:r>
              <a:rPr lang="bg-BG" dirty="0"/>
              <a:t>, като задължително провежда заседание до два месеца след началото на учебната година.</a:t>
            </a:r>
          </a:p>
          <a:p>
            <a:pPr algn="just"/>
            <a:r>
              <a:rPr lang="bg-BG" dirty="0"/>
              <a:t> </a:t>
            </a:r>
            <a:r>
              <a:rPr lang="bg-BG" dirty="0" smtClean="0"/>
              <a:t>   Една </a:t>
            </a:r>
            <a:r>
              <a:rPr lang="bg-BG" dirty="0"/>
              <a:t>трета от членовете на обществения съвет може да прави искане до председателя за свикване на заседание.</a:t>
            </a:r>
          </a:p>
          <a:p>
            <a:pPr algn="just"/>
            <a:r>
              <a:rPr lang="bg-BG" dirty="0"/>
              <a:t> </a:t>
            </a:r>
            <a:r>
              <a:rPr lang="bg-BG" dirty="0" smtClean="0"/>
              <a:t>   При </a:t>
            </a:r>
            <a:r>
              <a:rPr lang="bg-BG" dirty="0"/>
              <a:t>необходимост директорът може да отправи искане до </a:t>
            </a:r>
            <a:r>
              <a:rPr lang="bg-BG" dirty="0" smtClean="0"/>
              <a:t>председателя </a:t>
            </a:r>
            <a:r>
              <a:rPr lang="bg-BG" dirty="0"/>
              <a:t>на обществения съвет за свикването му.</a:t>
            </a:r>
          </a:p>
          <a:p>
            <a:pPr algn="just"/>
            <a:r>
              <a:rPr lang="bg-BG" b="1" dirty="0"/>
              <a:t>◙ </a:t>
            </a:r>
            <a:r>
              <a:rPr lang="bg-BG" dirty="0" smtClean="0"/>
              <a:t>Заседанията </a:t>
            </a:r>
            <a:r>
              <a:rPr lang="bg-BG" dirty="0"/>
              <a:t>на обществения съвет се свикват с изпращане на покана от председателя до всеки член, както и до други лица, имащи право да присъстват. Поканата съдържа дневния ред, датата, часа и мястото за провеждане на заседание. Към поканата се изпращат и всички необходими материали по дневния ред.</a:t>
            </a:r>
          </a:p>
          <a:p>
            <a:pPr algn="just"/>
            <a:r>
              <a:rPr lang="bg-BG" b="1" dirty="0"/>
              <a:t>◙ </a:t>
            </a:r>
            <a:r>
              <a:rPr lang="bg-BG" dirty="0" smtClean="0"/>
              <a:t>Поканата </a:t>
            </a:r>
            <a:r>
              <a:rPr lang="bg-BG" dirty="0"/>
              <a:t>се поставя на мястото за обявление в сградата на детската градина или училището и/или на интернет страницата на съответната институция най-малко 10 дни преди деня на заседанието. Към поканата се посочва и мястото, на което заинтересованите лица могат да се запознаят с материалите по дневния ред.</a:t>
            </a:r>
          </a:p>
          <a:p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73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b="1" dirty="0"/>
              <a:t>◙ </a:t>
            </a:r>
            <a:r>
              <a:rPr lang="bg-BG" dirty="0" smtClean="0"/>
              <a:t>Членовете на обществения съвет или резервните членове потвърждават пред председателя участието си в предстоящото заседание.</a:t>
            </a:r>
          </a:p>
          <a:p>
            <a:pPr algn="just">
              <a:lnSpc>
                <a:spcPct val="150000"/>
              </a:lnSpc>
            </a:pPr>
            <a:r>
              <a:rPr lang="bg-BG" b="1" dirty="0"/>
              <a:t>◙ </a:t>
            </a:r>
            <a:r>
              <a:rPr lang="bg-BG" dirty="0" smtClean="0"/>
              <a:t>Всеки член на обществения съвет може да внесе писмено становище по всяка точка от дневния ред, което се регистрира в дневника за входяща кореспонденция на детската градина или училището.</a:t>
            </a:r>
          </a:p>
          <a:p>
            <a:pPr algn="just">
              <a:lnSpc>
                <a:spcPct val="150000"/>
              </a:lnSpc>
            </a:pPr>
            <a:r>
              <a:rPr lang="bg-BG" b="1" dirty="0" smtClean="0"/>
              <a:t>◙ </a:t>
            </a:r>
            <a:r>
              <a:rPr lang="bg-BG" dirty="0" smtClean="0"/>
              <a:t>Заседанието се счита за редовно, ако на него присъстват повече от половината от членовете на обществения съвет.</a:t>
            </a:r>
          </a:p>
          <a:p>
            <a:pPr algn="just">
              <a:lnSpc>
                <a:spcPct val="150000"/>
              </a:lnSpc>
            </a:pPr>
            <a:r>
              <a:rPr lang="bg-BG" b="1" dirty="0"/>
              <a:t>◙ </a:t>
            </a:r>
            <a:r>
              <a:rPr lang="bg-BG" dirty="0" smtClean="0"/>
              <a:t>Всеки член на обществения съвет може да прави предложение за включване на точки в дневния ред непосредствено преди неговото гласуване.</a:t>
            </a:r>
          </a:p>
          <a:p>
            <a:pPr algn="just">
              <a:lnSpc>
                <a:spcPct val="150000"/>
              </a:lnSpc>
            </a:pPr>
            <a:r>
              <a:rPr lang="bg-BG" b="1" dirty="0"/>
              <a:t>◙ </a:t>
            </a:r>
            <a:r>
              <a:rPr lang="bg-BG" dirty="0" smtClean="0"/>
              <a:t>Решенията на обществения съвет се вземат с обикновено мнозинство от присъстващите на заседанието членове.</a:t>
            </a:r>
          </a:p>
          <a:p>
            <a:r>
              <a:rPr lang="bg-BG" sz="1600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68624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611560" y="1550878"/>
            <a:ext cx="80641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ü"/>
            </a:pPr>
            <a:r>
              <a:rPr lang="bg-BG" sz="2400" dirty="0" smtClean="0"/>
              <a:t>Разработване на Правилника за създаването, устройството и дейността на обществените съвети към детските градини и училищата – на основание чл. 270 от Закона за предучилищното и училищното образование </a:t>
            </a:r>
            <a:r>
              <a:rPr lang="en-US" sz="2400" dirty="0" smtClean="0"/>
              <a:t>(</a:t>
            </a:r>
            <a:r>
              <a:rPr lang="bg-BG" sz="2400" dirty="0" smtClean="0"/>
              <a:t>ЗПУО</a:t>
            </a:r>
            <a:r>
              <a:rPr lang="en-US" sz="2400" dirty="0" smtClean="0"/>
              <a:t>)</a:t>
            </a:r>
            <a:r>
              <a:rPr lang="bg-BG" sz="2400" dirty="0" smtClean="0"/>
              <a:t> 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ü"/>
            </a:pPr>
            <a:r>
              <a:rPr lang="bg-BG" sz="2400" dirty="0" smtClean="0"/>
              <a:t>Съдържанието на Правилника – в глава четиринадесета - от чл</a:t>
            </a:r>
            <a:r>
              <a:rPr lang="bg-BG" sz="2400" dirty="0"/>
              <a:t>. </a:t>
            </a:r>
            <a:r>
              <a:rPr lang="bg-BG" sz="2400" dirty="0" smtClean="0"/>
              <a:t>265 до </a:t>
            </a:r>
            <a:r>
              <a:rPr lang="bg-BG" sz="2400" dirty="0"/>
              <a:t>чл. </a:t>
            </a:r>
            <a:r>
              <a:rPr lang="bg-BG" sz="2400" dirty="0" smtClean="0"/>
              <a:t>269,</a:t>
            </a:r>
            <a:r>
              <a:rPr lang="en-US" sz="2400" dirty="0" smtClean="0"/>
              <a:t> </a:t>
            </a:r>
            <a:r>
              <a:rPr lang="bg-BG" sz="2400" dirty="0" smtClean="0"/>
              <a:t> от ЗПУО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ü"/>
            </a:pPr>
            <a:r>
              <a:rPr lang="bg-BG" sz="2400" dirty="0" smtClean="0"/>
              <a:t>Правилникът се издава от министъра на образованието и науката - чл. 270 от ЗПУО</a:t>
            </a:r>
          </a:p>
          <a:p>
            <a:endParaRPr lang="bg-B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  <a:p>
            <a:pPr>
              <a:defRPr/>
            </a:pPr>
            <a:endParaRPr lang="bg-BG" dirty="0" smtClean="0"/>
          </a:p>
          <a:p>
            <a:pPr>
              <a:defRPr/>
            </a:pPr>
            <a:endParaRPr lang="bg-BG" dirty="0"/>
          </a:p>
          <a:p>
            <a:pPr>
              <a:defRPr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127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► </a:t>
            </a:r>
            <a:r>
              <a:rPr lang="bg-BG" dirty="0" smtClean="0"/>
              <a:t>С </a:t>
            </a:r>
            <a:r>
              <a:rPr lang="bg-BG" dirty="0"/>
              <a:t>право на съвещателен глас в заседанията на обществения съвет към училищата участват поне трима представители на ученическото самоуправление и представител на настоятелството. Директорът на училището съответно председателят на настоятелството писмено уведомява председателя на обществения съвет за определените </a:t>
            </a:r>
            <a:r>
              <a:rPr lang="bg-BG" dirty="0" smtClean="0"/>
              <a:t>представители.</a:t>
            </a:r>
          </a:p>
          <a:p>
            <a:r>
              <a:rPr lang="bg-BG" b="1" dirty="0"/>
              <a:t>► </a:t>
            </a:r>
            <a:r>
              <a:rPr lang="bg-BG" dirty="0" smtClean="0"/>
              <a:t>С </a:t>
            </a:r>
            <a:r>
              <a:rPr lang="bg-BG" dirty="0"/>
              <a:t>право на съвещателен глас в заседанията на обществения съвет към детските градини участва представител на настоятелството. Председателят на настоятелството писмено уведомява председателя на обществения съвет за определения представител.</a:t>
            </a:r>
          </a:p>
          <a:p>
            <a:r>
              <a:rPr lang="bg-BG" b="1" dirty="0"/>
              <a:t>► </a:t>
            </a:r>
            <a:r>
              <a:rPr lang="bg-BG" dirty="0" smtClean="0"/>
              <a:t>В </a:t>
            </a:r>
            <a:r>
              <a:rPr lang="bg-BG" dirty="0"/>
              <a:t>заседанията на обществения съвет могат да бъдат канени и служители на детската градина или на училището, </a:t>
            </a:r>
            <a:r>
              <a:rPr lang="bg-BG" b="1" dirty="0"/>
              <a:t>на регионалното управление на образованието,</a:t>
            </a:r>
            <a:r>
              <a:rPr lang="bg-BG" dirty="0"/>
              <a:t> експерти, както и представители на работодателите, на синдикатите, на юридическите лица с нестопанска цел и други заинтересовани.</a:t>
            </a:r>
          </a:p>
          <a:p>
            <a:r>
              <a:rPr lang="bg-BG" b="1" dirty="0"/>
              <a:t>► </a:t>
            </a:r>
            <a:r>
              <a:rPr lang="bg-BG" dirty="0" smtClean="0"/>
              <a:t>Директорът </a:t>
            </a:r>
            <a:r>
              <a:rPr lang="bg-BG" dirty="0"/>
              <a:t>на детската градина или на училището има право да присъства на заседанията на обществения съвет и да изразява становище по разглежданите въпроси.</a:t>
            </a:r>
          </a:p>
          <a:p>
            <a:r>
              <a:rPr lang="bg-BG" sz="1600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3104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☼ </a:t>
            </a:r>
            <a:r>
              <a:rPr lang="bg-BG" dirty="0" smtClean="0"/>
              <a:t>За </a:t>
            </a:r>
            <a:r>
              <a:rPr lang="bg-BG" dirty="0"/>
              <a:t>всяко заседание на обществения съвет се съставя протокол и присъствен списък. Списъкът се подписва от присъстващите лица. Протоколът се номерира, съобразно поредността на провеждането и се подписва от председателя и от лицето, което го е съставило</a:t>
            </a:r>
            <a:r>
              <a:rPr lang="bg-BG" dirty="0" smtClean="0"/>
              <a:t>.</a:t>
            </a:r>
            <a:endParaRPr lang="bg-BG" dirty="0"/>
          </a:p>
          <a:p>
            <a:r>
              <a:rPr lang="bg-BG" b="1" dirty="0" smtClean="0"/>
              <a:t>☼ </a:t>
            </a:r>
            <a:r>
              <a:rPr lang="bg-BG" dirty="0" smtClean="0"/>
              <a:t>В </a:t>
            </a:r>
            <a:r>
              <a:rPr lang="bg-BG" dirty="0"/>
              <a:t>срок до 3 дни от провеждане на заседанието протоколът се регистрира в дневника за входяща кореспонденция на детската градина или училището.</a:t>
            </a:r>
          </a:p>
          <a:p>
            <a:r>
              <a:rPr lang="bg-BG" b="1" dirty="0" smtClean="0"/>
              <a:t>☼ </a:t>
            </a:r>
            <a:r>
              <a:rPr lang="bg-BG" dirty="0" smtClean="0"/>
              <a:t>Кореспонденцията </a:t>
            </a:r>
            <a:r>
              <a:rPr lang="bg-BG" dirty="0"/>
              <a:t>и документите за дейността на обществения съвет се съхранява в детската градина или училището на място, определено от директора.</a:t>
            </a:r>
          </a:p>
          <a:p>
            <a:r>
              <a:rPr lang="bg-BG" b="1" dirty="0"/>
              <a:t>☼ </a:t>
            </a:r>
            <a:r>
              <a:rPr lang="bg-BG" dirty="0" smtClean="0"/>
              <a:t>Административното </a:t>
            </a:r>
            <a:r>
              <a:rPr lang="bg-BG" dirty="0"/>
              <a:t>и техническо подпомагане на обществения съвет се извършва от длъжностно лице от детската градина или училището, определено от директора.</a:t>
            </a:r>
          </a:p>
          <a:p>
            <a:r>
              <a:rPr lang="bg-BG" b="1" dirty="0"/>
              <a:t>☼ </a:t>
            </a:r>
            <a:r>
              <a:rPr lang="bg-BG" dirty="0" smtClean="0"/>
              <a:t>Общественият </a:t>
            </a:r>
            <a:r>
              <a:rPr lang="bg-BG" dirty="0"/>
              <a:t>съвет осъществява своята дейност без допълнителен персонал и издръжка.</a:t>
            </a:r>
          </a:p>
          <a:p>
            <a:r>
              <a:rPr lang="bg-BG" sz="1600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39718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 smtClean="0"/>
              <a:t>♦ За </a:t>
            </a:r>
            <a:r>
              <a:rPr lang="bg-BG" dirty="0"/>
              <a:t>изпълнението на правомощията на обществения съвет директорът е длъжен да осигурява изчерпателна, актуална, разбираема и вярна информация, както и всички сведения и документи, необходими за дейността му.</a:t>
            </a:r>
          </a:p>
          <a:p>
            <a:pPr>
              <a:lnSpc>
                <a:spcPct val="150000"/>
              </a:lnSpc>
            </a:pPr>
            <a:r>
              <a:rPr lang="bg-BG" dirty="0"/>
              <a:t>♦ </a:t>
            </a:r>
            <a:r>
              <a:rPr lang="bg-BG" dirty="0" smtClean="0"/>
              <a:t>Директорът </a:t>
            </a:r>
            <a:r>
              <a:rPr lang="bg-BG" dirty="0"/>
              <a:t>представя на обществения съвет тримесечни отчети за изпълнението на бюджета на училището или детската градина в срок до края на месеца, следващ съответното тримесечие.</a:t>
            </a:r>
          </a:p>
          <a:p>
            <a:pPr>
              <a:lnSpc>
                <a:spcPct val="150000"/>
              </a:lnSpc>
            </a:pPr>
            <a:r>
              <a:rPr lang="bg-BG" dirty="0"/>
              <a:t>♦ </a:t>
            </a:r>
            <a:r>
              <a:rPr lang="bg-BG" dirty="0" smtClean="0"/>
              <a:t>В </a:t>
            </a:r>
            <a:r>
              <a:rPr lang="bg-BG" dirty="0"/>
              <a:t>срок до един месец от влизане в сила на този правилник директорите на детските градини и на училищата предприемат действия за създаване на обществени съвети.</a:t>
            </a:r>
          </a:p>
          <a:p>
            <a:r>
              <a:rPr lang="bg-BG" sz="1600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.</a:t>
            </a: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684336" y="1632232"/>
            <a:ext cx="8136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/>
              <a:t>   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18517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F41217B5-AAB5-4FBE-99AA-70734E2EFF71}" type="slidenum">
              <a:rPr lang="en-US" altLang="bg-BG"/>
              <a:pPr/>
              <a:t>23</a:t>
            </a:fld>
            <a:endParaRPr lang="en-US" alt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538" y="1270000"/>
            <a:ext cx="7877175" cy="449897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bg-BG" sz="2800" dirty="0" smtClean="0">
                <a:latin typeface="Garamond" pitchFamily="18" charset="0"/>
              </a:rPr>
              <a:t>		След </a:t>
            </a:r>
            <a:r>
              <a:rPr lang="bg-BG" sz="2800" dirty="0">
                <a:latin typeface="Garamond" pitchFamily="18" charset="0"/>
              </a:rPr>
              <a:t>жаркото лято</a:t>
            </a:r>
            <a:r>
              <a:rPr lang="bg-BG" sz="2800" dirty="0" smtClean="0">
                <a:latin typeface="Garamond" pitchFamily="18" charset="0"/>
              </a:rPr>
              <a:t>,</a:t>
            </a:r>
            <a:r>
              <a:rPr lang="bg-BG" sz="2800" dirty="0">
                <a:latin typeface="Garamond" pitchFamily="18" charset="0"/>
              </a:rPr>
              <a:t/>
            </a:r>
            <a:br>
              <a:rPr lang="bg-BG" sz="2800" dirty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	  окъпано </a:t>
            </a:r>
            <a:r>
              <a:rPr lang="bg-BG" sz="2800" dirty="0">
                <a:latin typeface="Garamond" pitchFamily="18" charset="0"/>
              </a:rPr>
              <a:t>в игри и песен,</a:t>
            </a:r>
            <a:br>
              <a:rPr lang="bg-BG" sz="2800" dirty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	       отново </a:t>
            </a:r>
            <a:r>
              <a:rPr lang="bg-BG" sz="2800" dirty="0">
                <a:latin typeface="Garamond" pitchFamily="18" charset="0"/>
              </a:rPr>
              <a:t>е есен...</a:t>
            </a:r>
            <a:br>
              <a:rPr lang="bg-BG" sz="2800" dirty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И </a:t>
            </a:r>
            <a:r>
              <a:rPr lang="bg-BG" sz="2800" dirty="0">
                <a:latin typeface="Garamond" pitchFamily="18" charset="0"/>
              </a:rPr>
              <a:t>с </a:t>
            </a:r>
            <a:r>
              <a:rPr lang="bg-BG" sz="2800" dirty="0" smtClean="0">
                <a:latin typeface="Garamond" pitchFamily="18" charset="0"/>
              </a:rPr>
              <a:t>менче, </a:t>
            </a:r>
            <a:r>
              <a:rPr lang="bg-BG" sz="2800" dirty="0">
                <a:latin typeface="Garamond" pitchFamily="18" charset="0"/>
              </a:rPr>
              <a:t>и </a:t>
            </a:r>
            <a:r>
              <a:rPr lang="bg-BG" sz="2800" dirty="0" smtClean="0">
                <a:latin typeface="Garamond" pitchFamily="18" charset="0"/>
              </a:rPr>
              <a:t>звънче</a:t>
            </a:r>
            <a:r>
              <a:rPr lang="bg-BG" sz="2800" dirty="0">
                <a:latin typeface="Garamond" pitchFamily="18" charset="0"/>
              </a:rPr>
              <a:t/>
            </a:r>
            <a:br>
              <a:rPr lang="bg-BG" sz="2800" dirty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    школото </a:t>
            </a:r>
            <a:r>
              <a:rPr lang="bg-BG" sz="2800" dirty="0">
                <a:latin typeface="Garamond" pitchFamily="18" charset="0"/>
              </a:rPr>
              <a:t/>
            </a:r>
            <a:br>
              <a:rPr lang="bg-BG" sz="2800" dirty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            пак </a:t>
            </a:r>
            <a:r>
              <a:rPr lang="bg-BG" sz="2800" dirty="0">
                <a:latin typeface="Garamond" pitchFamily="18" charset="0"/>
              </a:rPr>
              <a:t>зове</a:t>
            </a:r>
            <a:br>
              <a:rPr lang="bg-BG" sz="2800" dirty="0">
                <a:latin typeface="Garamond" pitchFamily="18" charset="0"/>
              </a:rPr>
            </a:br>
            <a:r>
              <a:rPr lang="bg-BG" sz="2800" dirty="0">
                <a:latin typeface="Garamond" pitchFamily="18" charset="0"/>
              </a:rPr>
              <a:t>всяко българско дете...</a:t>
            </a: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/>
              <a:t/>
            </a:r>
            <a:br>
              <a:rPr lang="bg-BG" sz="2800" dirty="0"/>
            </a:b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	</a:t>
            </a:r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>
          <a:xfrm>
            <a:off x="606425" y="784225"/>
            <a:ext cx="7769225" cy="641350"/>
          </a:xfrm>
        </p:spPr>
        <p:txBody>
          <a:bodyPr>
            <a:normAutofit fontScale="70000" lnSpcReduction="20000"/>
          </a:bodyPr>
          <a:lstStyle/>
          <a:p>
            <a:r>
              <a:rPr lang="bg-BG" altLang="bg-BG" sz="3200" b="1" dirty="0" smtClean="0">
                <a:latin typeface="Garamond" panose="02020404030301010803" pitchFamily="18" charset="0"/>
              </a:rPr>
              <a:t/>
            </a:r>
            <a:br>
              <a:rPr lang="bg-BG" altLang="bg-BG" sz="3200" b="1" dirty="0" smtClean="0">
                <a:latin typeface="Garamond" panose="02020404030301010803" pitchFamily="18" charset="0"/>
              </a:rPr>
            </a:br>
            <a:endParaRPr lang="bg-BG" altLang="bg-BG" sz="3200" b="1" dirty="0" smtClean="0">
              <a:latin typeface="Garamond" panose="02020404030301010803" pitchFamily="18" charset="0"/>
            </a:endParaRPr>
          </a:p>
        </p:txBody>
      </p:sp>
      <p:pic>
        <p:nvPicPr>
          <p:cNvPr id="72709" name="Picture 2" descr="http://www.malkiobyavi.com/pro/pic-news/photo/1126776593MARIJAphoto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63" y="401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3954463"/>
            <a:ext cx="9620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168085">
            <a:off x="914400" y="1516063"/>
            <a:ext cx="1211263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69938" y="1422400"/>
            <a:ext cx="7877175" cy="44989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bg-BG" sz="2800" dirty="0" smtClean="0">
                <a:latin typeface="Garamond" pitchFamily="18" charset="0"/>
              </a:rPr>
              <a:t>		След жаркото лято,</a:t>
            </a:r>
            <a:br>
              <a:rPr lang="bg-BG" sz="2800" dirty="0" smtClean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	  окъпано в игри и песен,</a:t>
            </a:r>
            <a:br>
              <a:rPr lang="bg-BG" sz="2800" dirty="0" smtClean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	       отново е есен...</a:t>
            </a:r>
            <a:br>
              <a:rPr lang="bg-BG" sz="2800" dirty="0" smtClean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И с менче, и звънче</a:t>
            </a:r>
            <a:br>
              <a:rPr lang="bg-BG" sz="2800" dirty="0" smtClean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    школото </a:t>
            </a:r>
            <a:br>
              <a:rPr lang="bg-BG" sz="2800" dirty="0" smtClean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	            пак зове</a:t>
            </a:r>
            <a:br>
              <a:rPr lang="bg-BG" sz="2800" dirty="0" smtClean="0">
                <a:latin typeface="Garamond" pitchFamily="18" charset="0"/>
              </a:rPr>
            </a:br>
            <a:r>
              <a:rPr lang="bg-BG" sz="2800" dirty="0" smtClean="0">
                <a:latin typeface="Garamond" pitchFamily="18" charset="0"/>
              </a:rPr>
              <a:t>всяко българско дете...</a:t>
            </a: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dirty="0" smtClean="0"/>
              <a:t> </a:t>
            </a:r>
            <a:br>
              <a:rPr lang="bg-BG" dirty="0" smtClean="0"/>
            </a:br>
            <a:r>
              <a:rPr lang="bg-BG" dirty="0" smtClean="0"/>
              <a:t> </a:t>
            </a:r>
            <a:br>
              <a:rPr lang="bg-BG" dirty="0" smtClean="0"/>
            </a:br>
            <a:r>
              <a:rPr lang="bg-BG" dirty="0" smtClean="0"/>
              <a:t> </a:t>
            </a:r>
            <a:br>
              <a:rPr lang="bg-BG" dirty="0" smtClean="0"/>
            </a:br>
            <a:r>
              <a:rPr lang="bg-BG" dirty="0" smtClean="0"/>
              <a:t> </a:t>
            </a:r>
            <a:br>
              <a:rPr lang="bg-BG" dirty="0" smtClean="0"/>
            </a:br>
            <a:r>
              <a:rPr lang="bg-BG" dirty="0" smtClean="0"/>
              <a:t> </a:t>
            </a:r>
            <a:br>
              <a:rPr lang="bg-BG" dirty="0" smtClean="0"/>
            </a:br>
            <a:r>
              <a:rPr lang="bg-BG" dirty="0" smtClean="0"/>
              <a:t> 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93738" y="1372943"/>
            <a:ext cx="7877175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 cap="all">
                <a:solidFill>
                  <a:srgbClr val="5C230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5C2305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		След жаркото лято,</a:t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		  окъпано в игри и песен,</a:t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		       отново е есен...</a:t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	И с менче, и звънче</a:t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	    школото </a:t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	            пак зове</a:t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всяко българско дете...</a:t>
            </a: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/>
            </a:r>
            <a:br>
              <a:rPr kumimoji="1" lang="bg-BG" sz="28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 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 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 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 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 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	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 </a:t>
            </a:r>
            <a:br>
              <a:rPr kumimoji="1" lang="bg-BG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5C2305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endParaRPr kumimoji="1" lang="bg-BG" sz="4000" b="1" i="0" u="none" strike="noStrike" kern="0" cap="all" spc="0" normalizeH="0" baseline="0" noProof="0" dirty="0">
              <a:ln>
                <a:noFill/>
              </a:ln>
              <a:solidFill>
                <a:srgbClr val="5C2305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771527" y="885465"/>
            <a:ext cx="7769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2000">
                <a:solidFill>
                  <a:srgbClr val="5C2305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800">
                <a:solidFill>
                  <a:srgbClr val="5C2305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600">
                <a:solidFill>
                  <a:srgbClr val="5C2305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400">
                <a:solidFill>
                  <a:srgbClr val="5C2305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400">
                <a:solidFill>
                  <a:srgbClr val="5C2305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400">
                <a:solidFill>
                  <a:srgbClr val="5C2305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400">
                <a:solidFill>
                  <a:srgbClr val="5C2305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400">
                <a:solidFill>
                  <a:srgbClr val="5C2305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C2305"/>
              </a:buClr>
              <a:buNone/>
              <a:defRPr kumimoji="1" sz="1400">
                <a:solidFill>
                  <a:srgbClr val="5C2305"/>
                </a:solidFill>
                <a:latin typeface="+mn-lt"/>
              </a:defRPr>
            </a:lvl9pPr>
          </a:lstStyle>
          <a:p>
            <a:r>
              <a:rPr lang="bg-BG" altLang="bg-BG" sz="3200" b="1" kern="0" dirty="0" smtClean="0">
                <a:latin typeface="Garamond" panose="02020404030301010803" pitchFamily="18" charset="0"/>
              </a:rPr>
              <a:t/>
            </a:r>
            <a:br>
              <a:rPr lang="bg-BG" altLang="bg-BG" sz="3200" b="1" kern="0" dirty="0" smtClean="0">
                <a:latin typeface="Garamond" panose="02020404030301010803" pitchFamily="18" charset="0"/>
              </a:rPr>
            </a:br>
            <a:r>
              <a:rPr lang="bg-BG" altLang="bg-BG" sz="3200" b="1" kern="0" dirty="0" smtClean="0">
                <a:latin typeface="Garamond" panose="02020404030301010803" pitchFamily="18" charset="0"/>
              </a:rPr>
              <a:t>15 септември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60053" y="109861"/>
            <a:ext cx="8360419" cy="826764"/>
            <a:chOff x="323528" y="260648"/>
            <a:chExt cx="8496944" cy="1008112"/>
          </a:xfrm>
        </p:grpSpPr>
        <p:sp>
          <p:nvSpPr>
            <p:cNvPr id="13" name="Rounded Rectangle 12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14" name="Picture 13" descr="logo-MOMN.t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784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424936" cy="3456384"/>
          </a:xfrm>
        </p:spPr>
        <p:txBody>
          <a:bodyPr/>
          <a:lstStyle/>
          <a:p>
            <a:pPr algn="ctr"/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БЛАГОДАРЯ </a:t>
            </a:r>
            <a: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ЗА ВНИМАНИЕТО!</a:t>
            </a:r>
            <a:br>
              <a:rPr lang="bg-BG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.</a:t>
            </a:r>
            <a:endParaRPr lang="bg-BG" dirty="0"/>
          </a:p>
        </p:txBody>
      </p:sp>
      <p:grpSp>
        <p:nvGrpSpPr>
          <p:cNvPr id="5" name="Group 4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6" name="Rounded Rectangle 5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7" name="Picture 6" descr="logo-MOMN.t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342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178744" y="246584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250825" y="1782109"/>
            <a:ext cx="878567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СТРУКТУРА:</a:t>
            </a:r>
          </a:p>
          <a:p>
            <a:endParaRPr lang="ru-RU" dirty="0" smtClean="0"/>
          </a:p>
          <a:p>
            <a:pPr algn="just"/>
            <a:r>
              <a:rPr lang="bg-BG" sz="2400" dirty="0" smtClean="0"/>
              <a:t>Глава първа - Общи положения</a:t>
            </a:r>
          </a:p>
          <a:p>
            <a:pPr algn="just"/>
            <a:endParaRPr lang="bg-BG" sz="2400" dirty="0" smtClean="0"/>
          </a:p>
          <a:p>
            <a:pPr algn="just"/>
            <a:r>
              <a:rPr lang="bg-BG" sz="2400" dirty="0" smtClean="0"/>
              <a:t>Глава втора – създаване и устройство</a:t>
            </a:r>
          </a:p>
          <a:p>
            <a:pPr algn="just"/>
            <a:endParaRPr lang="bg-BG" sz="2400" dirty="0" smtClean="0"/>
          </a:p>
          <a:p>
            <a:pPr algn="just"/>
            <a:r>
              <a:rPr lang="bg-BG" sz="2400" dirty="0" smtClean="0"/>
              <a:t>Глава трета – дейност на обществения съвет и организация на работа </a:t>
            </a:r>
          </a:p>
          <a:p>
            <a:pPr algn="just"/>
            <a:endParaRPr lang="bg-BG" sz="2400" dirty="0" smtClean="0"/>
          </a:p>
          <a:p>
            <a:pPr algn="just"/>
            <a:r>
              <a:rPr lang="bg-BG" sz="2400" dirty="0" smtClean="0"/>
              <a:t>Преходни и заключителни разпоредби</a:t>
            </a:r>
          </a:p>
        </p:txBody>
      </p:sp>
    </p:spTree>
    <p:extLst>
      <p:ext uri="{BB962C8B-B14F-4D97-AF65-F5344CB8AC3E}">
        <p14:creationId xmlns:p14="http://schemas.microsoft.com/office/powerpoint/2010/main" val="13491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54696"/>
            <a:ext cx="8136136" cy="44065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sz="2400" b="1" dirty="0"/>
              <a:t> </a:t>
            </a:r>
            <a:r>
              <a:rPr lang="bg-BG" sz="2400" b="1" dirty="0" smtClean="0"/>
              <a:t>    </a:t>
            </a:r>
            <a:r>
              <a:rPr lang="bg-BG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Създаване на Обществените съвети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Обществен </a:t>
            </a: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съвет се създава към всяка детска градина и всяко училище, с изключение на духовните училища, вечерните училища, училищата към местата за лишаване от свобода, възпитателните училища интернати и социално-педагогическите интернати, както и на частните детски градини и частните училища, които не получават средства от държавния бюджет</a:t>
            </a:r>
            <a:r>
              <a:rPr lang="bg-BG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Общественият съвет се състои от нечетен брой членове и включва един представител на финансиращия орган и най-малко трима представители на родителите на деца и ученици от съответната институция, а за училищата, които извършват обучение за придобиване на професионална квалификация - и представител на работодателите.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2400" b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78744" y="246584"/>
            <a:ext cx="8496944" cy="1008112"/>
            <a:chOff x="323528" y="260648"/>
            <a:chExt cx="8496944" cy="1008112"/>
          </a:xfrm>
        </p:grpSpPr>
        <p:sp>
          <p:nvSpPr>
            <p:cNvPr id="6" name="Rounded Rectangle 5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7" name="Picture 6" descr="logo-MOMN.t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79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♦ Представителят </a:t>
            </a:r>
            <a:r>
              <a:rPr lang="bg-BG" b="1" dirty="0"/>
              <a:t>на финансиращия орган </a:t>
            </a:r>
            <a:r>
              <a:rPr lang="bg-BG" dirty="0"/>
              <a:t>се определя от кмета на общината или от съответния министър – първостепенен разпоредител с бюджет.</a:t>
            </a:r>
          </a:p>
          <a:p>
            <a:r>
              <a:rPr lang="bg-BG" b="1" dirty="0"/>
              <a:t>♦ Представителите на родителите </a:t>
            </a:r>
            <a:r>
              <a:rPr lang="bg-BG" dirty="0"/>
              <a:t>за излъчват на събрание на родителите.</a:t>
            </a:r>
          </a:p>
          <a:p>
            <a:r>
              <a:rPr lang="bg-BG" dirty="0" smtClean="0"/>
              <a:t>   За </a:t>
            </a:r>
            <a:r>
              <a:rPr lang="bg-BG" dirty="0"/>
              <a:t>представители на родителите могат да бъдат избирани:</a:t>
            </a:r>
          </a:p>
          <a:p>
            <a:r>
              <a:rPr lang="bg-BG" dirty="0"/>
              <a:t>	</a:t>
            </a:r>
            <a:r>
              <a:rPr lang="bg-BG" dirty="0" smtClean="0"/>
              <a:t>▪ родители </a:t>
            </a:r>
            <a:r>
              <a:rPr lang="bg-BG" dirty="0"/>
              <a:t>на деца или ученици от детската градина или училището;</a:t>
            </a:r>
          </a:p>
          <a:p>
            <a:r>
              <a:rPr lang="bg-BG" dirty="0"/>
              <a:t>	</a:t>
            </a:r>
            <a:r>
              <a:rPr lang="bg-BG" dirty="0" smtClean="0"/>
              <a:t>▪ </a:t>
            </a:r>
            <a:r>
              <a:rPr lang="bg-BG" dirty="0"/>
              <a:t>професионално доказани личности от различни области на обществения живот, изявени общественици, спомоществователи, бивши възпитаници, които не са родители на деца и ученици от детската градина или училището</a:t>
            </a:r>
            <a:r>
              <a:rPr lang="bg-BG" dirty="0" smtClean="0"/>
              <a:t>.</a:t>
            </a:r>
          </a:p>
          <a:p>
            <a:r>
              <a:rPr lang="bg-BG" b="1" dirty="0"/>
              <a:t>♦ Представителят на работодателите </a:t>
            </a:r>
            <a:r>
              <a:rPr lang="bg-BG" dirty="0"/>
              <a:t>за училищата, които извършват обучение за придобиване на професионална квалификация, се определя от областния управител по предложение на представителните организации на работодателите.</a:t>
            </a:r>
          </a:p>
          <a:p>
            <a:r>
              <a:rPr lang="bg-BG" b="1" dirty="0"/>
              <a:t>♦ </a:t>
            </a:r>
            <a:r>
              <a:rPr lang="bg-BG" dirty="0" smtClean="0"/>
              <a:t>Съставът </a:t>
            </a:r>
            <a:r>
              <a:rPr lang="bg-BG" dirty="0"/>
              <a:t>на </a:t>
            </a:r>
            <a:r>
              <a:rPr lang="bg-BG" dirty="0" smtClean="0"/>
              <a:t>общественият </a:t>
            </a:r>
            <a:r>
              <a:rPr lang="bg-BG" dirty="0"/>
              <a:t>съвет включва и резервни </a:t>
            </a:r>
            <a:r>
              <a:rPr lang="bg-BG" dirty="0" smtClean="0"/>
              <a:t>членове.</a:t>
            </a:r>
            <a:endParaRPr lang="bg-BG" dirty="0"/>
          </a:p>
          <a:p>
            <a:r>
              <a:rPr lang="bg-BG" b="1" dirty="0"/>
              <a:t>♦</a:t>
            </a:r>
            <a:r>
              <a:rPr lang="bg-BG" dirty="0" smtClean="0"/>
              <a:t> </a:t>
            </a:r>
            <a:r>
              <a:rPr lang="bg-BG" dirty="0"/>
              <a:t>Участието на членовете в обществения съвет е на доброволни начала и е безвъзмездно.</a:t>
            </a:r>
          </a:p>
          <a:p>
            <a:endParaRPr lang="bg-BG" sz="1600" dirty="0"/>
          </a:p>
          <a:p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.</a:t>
            </a:r>
          </a:p>
          <a:p>
            <a:pPr>
              <a:defRPr/>
            </a:pPr>
            <a:endParaRPr lang="bg-BG" dirty="0"/>
          </a:p>
          <a:p>
            <a:pPr>
              <a:defRPr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617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 smtClean="0"/>
              <a:t>● Не </a:t>
            </a:r>
            <a:r>
              <a:rPr lang="bg-BG" dirty="0"/>
              <a:t>може да бъде член на обществения съвет лице, което е: </a:t>
            </a:r>
          </a:p>
          <a:p>
            <a:pPr>
              <a:lnSpc>
                <a:spcPct val="150000"/>
              </a:lnSpc>
            </a:pPr>
            <a:r>
              <a:rPr lang="bg-BG" dirty="0"/>
              <a:t>1. осъждано за умишлено престъпление от общ характер независимо от реабилитацията;</a:t>
            </a:r>
          </a:p>
          <a:p>
            <a:pPr>
              <a:lnSpc>
                <a:spcPct val="150000"/>
              </a:lnSpc>
            </a:pPr>
            <a:r>
              <a:rPr lang="bg-BG" dirty="0"/>
              <a:t>2. член на настоятелството на детската градина или на училището;</a:t>
            </a:r>
          </a:p>
          <a:p>
            <a:pPr>
              <a:lnSpc>
                <a:spcPct val="150000"/>
              </a:lnSpc>
            </a:pPr>
            <a:r>
              <a:rPr lang="bg-BG" dirty="0"/>
              <a:t>3. в трудово или облигационно правоотношение с детската градина или училището, изпълнител или в трудово правоотношение с изпълнител по договор, възложител по който е училището, детската градина, първостепенният разпоредител с бюджет или кметът на район в градовете с районно делене</a:t>
            </a:r>
            <a:r>
              <a:rPr lang="bg-BG" dirty="0" smtClean="0"/>
              <a:t>.</a:t>
            </a:r>
          </a:p>
          <a:p>
            <a:pPr>
              <a:lnSpc>
                <a:spcPct val="150000"/>
              </a:lnSpc>
            </a:pPr>
            <a:endParaRPr lang="bg-BG" dirty="0"/>
          </a:p>
          <a:p>
            <a:pPr>
              <a:lnSpc>
                <a:spcPct val="150000"/>
              </a:lnSpc>
            </a:pPr>
            <a:r>
              <a:rPr lang="bg-BG" dirty="0"/>
              <a:t>● Членовете на обществения съвет попълват декларация, с която удостоверяват липсата на </a:t>
            </a:r>
            <a:r>
              <a:rPr lang="bg-BG" dirty="0" smtClean="0"/>
              <a:t>горепосочените обстоятелства.</a:t>
            </a:r>
            <a:endParaRPr lang="bg-BG" dirty="0"/>
          </a:p>
          <a:p>
            <a:endParaRPr lang="bg-BG" sz="1600" dirty="0" smtClean="0"/>
          </a:p>
          <a:p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септември 2016г.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646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18746" y="1412776"/>
            <a:ext cx="8229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 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395536" y="1305342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dirty="0" smtClean="0"/>
              <a:t>☺ Броят </a:t>
            </a:r>
            <a:r>
              <a:rPr lang="bg-BG" dirty="0"/>
              <a:t>на членовете на обществения съвет може да бъде:</a:t>
            </a:r>
          </a:p>
          <a:p>
            <a:pPr>
              <a:lnSpc>
                <a:spcPct val="150000"/>
              </a:lnSpc>
            </a:pPr>
            <a:r>
              <a:rPr lang="bg-BG" dirty="0"/>
              <a:t>1. за детски градини или училища с до 500 деца или ученици – 5 или 7.</a:t>
            </a:r>
          </a:p>
          <a:p>
            <a:pPr>
              <a:lnSpc>
                <a:spcPct val="150000"/>
              </a:lnSpc>
            </a:pPr>
            <a:r>
              <a:rPr lang="bg-BG" dirty="0"/>
              <a:t>2. за детски градини или училища с над 500 деца или ученици – 7 или 9</a:t>
            </a:r>
            <a:r>
              <a:rPr lang="bg-BG" dirty="0" smtClean="0"/>
              <a:t>.</a:t>
            </a:r>
          </a:p>
          <a:p>
            <a:pPr>
              <a:lnSpc>
                <a:spcPct val="150000"/>
              </a:lnSpc>
            </a:pPr>
            <a:endParaRPr lang="bg-BG" dirty="0"/>
          </a:p>
          <a:p>
            <a:pPr>
              <a:lnSpc>
                <a:spcPct val="150000"/>
              </a:lnSpc>
            </a:pPr>
            <a:r>
              <a:rPr lang="bg-BG" dirty="0"/>
              <a:t>☺ </a:t>
            </a:r>
            <a:r>
              <a:rPr lang="bg-BG" dirty="0" smtClean="0"/>
              <a:t>Конкретният </a:t>
            </a:r>
            <a:r>
              <a:rPr lang="bg-BG" dirty="0"/>
              <a:t>брой на членовете на обществения съвет се определя от директора на детската градина или училището</a:t>
            </a:r>
            <a:r>
              <a:rPr lang="bg-BG" dirty="0" smtClean="0"/>
              <a:t>.</a:t>
            </a:r>
          </a:p>
          <a:p>
            <a:pPr>
              <a:lnSpc>
                <a:spcPct val="150000"/>
              </a:lnSpc>
            </a:pPr>
            <a:endParaRPr lang="bg-BG" dirty="0" smtClean="0"/>
          </a:p>
          <a:p>
            <a:pPr>
              <a:lnSpc>
                <a:spcPct val="150000"/>
              </a:lnSpc>
            </a:pPr>
            <a:r>
              <a:rPr lang="bg-BG" dirty="0"/>
              <a:t>☺ </a:t>
            </a:r>
            <a:r>
              <a:rPr lang="bg-BG" dirty="0" smtClean="0"/>
              <a:t>Не </a:t>
            </a:r>
            <a:r>
              <a:rPr lang="bg-BG" dirty="0"/>
              <a:t>по-малко от 2/3 от представителите на родителите в обществения съвет задължително са родители на деца или ученици от детската градина или училището.</a:t>
            </a:r>
          </a:p>
        </p:txBody>
      </p:sp>
    </p:spTree>
    <p:extLst>
      <p:ext uri="{BB962C8B-B14F-4D97-AF65-F5344CB8AC3E}">
        <p14:creationId xmlns:p14="http://schemas.microsoft.com/office/powerpoint/2010/main" val="11750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395536" y="1411660"/>
            <a:ext cx="81361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   ►Представителите </a:t>
            </a:r>
            <a:r>
              <a:rPr lang="bg-BG" b="1" dirty="0"/>
              <a:t>на родителите в детски градини или училища с до 100</a:t>
            </a:r>
            <a:r>
              <a:rPr lang="bg-BG" dirty="0"/>
              <a:t> </a:t>
            </a:r>
            <a:r>
              <a:rPr lang="bg-BG" b="1" dirty="0"/>
              <a:t>деца или ученици </a:t>
            </a:r>
            <a:r>
              <a:rPr lang="bg-BG" dirty="0"/>
              <a:t>се </a:t>
            </a:r>
            <a:r>
              <a:rPr lang="bg-BG" dirty="0" smtClean="0"/>
              <a:t>излъчват </a:t>
            </a:r>
            <a:r>
              <a:rPr lang="bg-BG" dirty="0"/>
              <a:t>пряко на събрание на родителите, на което се канят родителите на всяко едно дете или ученик</a:t>
            </a:r>
            <a:r>
              <a:rPr lang="bg-BG" dirty="0" smtClean="0"/>
              <a:t>.</a:t>
            </a:r>
          </a:p>
          <a:p>
            <a:endParaRPr lang="bg-BG" dirty="0"/>
          </a:p>
          <a:p>
            <a:r>
              <a:rPr lang="bg-BG" b="1" dirty="0" smtClean="0"/>
              <a:t>   ► Представителите </a:t>
            </a:r>
            <a:r>
              <a:rPr lang="bg-BG" b="1" dirty="0"/>
              <a:t>на родителите в детски градини и училища с над 100 деца или ученици </a:t>
            </a:r>
            <a:r>
              <a:rPr lang="bg-BG" dirty="0"/>
              <a:t>се избират на два етапа</a:t>
            </a:r>
            <a:r>
              <a:rPr lang="bg-BG" dirty="0" smtClean="0"/>
              <a:t>:</a:t>
            </a:r>
          </a:p>
          <a:p>
            <a:r>
              <a:rPr lang="bg-BG" dirty="0"/>
              <a:t> </a:t>
            </a:r>
            <a:r>
              <a:rPr lang="bg-BG" dirty="0" smtClean="0"/>
              <a:t>       </a:t>
            </a:r>
            <a:r>
              <a:rPr lang="bg-BG" b="1" dirty="0" smtClean="0"/>
              <a:t>▪</a:t>
            </a:r>
            <a:r>
              <a:rPr lang="bg-BG" dirty="0" smtClean="0"/>
              <a:t> </a:t>
            </a:r>
            <a:r>
              <a:rPr lang="bg-BG" b="1" dirty="0" smtClean="0"/>
              <a:t>първи </a:t>
            </a:r>
            <a:r>
              <a:rPr lang="bg-BG" b="1" dirty="0"/>
              <a:t>етап </a:t>
            </a:r>
            <a:r>
              <a:rPr lang="bg-BG" dirty="0"/>
              <a:t>– срещи на родителите на всяка група/паралелка, на които се канят родителите на всяко едно дете или ученик и се избират:</a:t>
            </a:r>
          </a:p>
          <a:p>
            <a:r>
              <a:rPr lang="bg-BG" dirty="0" smtClean="0"/>
              <a:t>          ▫ по </a:t>
            </a:r>
            <a:r>
              <a:rPr lang="bg-BG" dirty="0"/>
              <a:t>двама представители от група/паралелка - в детски градини и училища </a:t>
            </a:r>
            <a:r>
              <a:rPr lang="bg-BG" b="1" dirty="0"/>
              <a:t>от 101 до 600 деца или ученици</a:t>
            </a:r>
            <a:r>
              <a:rPr lang="bg-BG" dirty="0"/>
              <a:t>;</a:t>
            </a:r>
          </a:p>
          <a:p>
            <a:r>
              <a:rPr lang="bg-BG" dirty="0" smtClean="0"/>
              <a:t>          ▫  по </a:t>
            </a:r>
            <a:r>
              <a:rPr lang="bg-BG" dirty="0"/>
              <a:t>един представител от група/паралелка - в детски градини и училища с </a:t>
            </a:r>
            <a:r>
              <a:rPr lang="bg-BG" b="1" dirty="0"/>
              <a:t>над 600 деца или ученици</a:t>
            </a:r>
            <a:r>
              <a:rPr lang="bg-BG" dirty="0"/>
              <a:t>. </a:t>
            </a:r>
            <a:endParaRPr lang="bg-BG" dirty="0" smtClean="0"/>
          </a:p>
          <a:p>
            <a:r>
              <a:rPr lang="bg-BG" dirty="0"/>
              <a:t> </a:t>
            </a:r>
            <a:r>
              <a:rPr lang="bg-BG" dirty="0" smtClean="0"/>
              <a:t>       </a:t>
            </a:r>
            <a:r>
              <a:rPr lang="bg-BG" dirty="0"/>
              <a:t> </a:t>
            </a:r>
            <a:r>
              <a:rPr lang="bg-BG" b="1" dirty="0" smtClean="0"/>
              <a:t>▪ втори </a:t>
            </a:r>
            <a:r>
              <a:rPr lang="bg-BG" b="1" dirty="0"/>
              <a:t>етап </a:t>
            </a:r>
            <a:r>
              <a:rPr lang="bg-BG" dirty="0"/>
              <a:t>– събрания на родителите, в които участват избраните </a:t>
            </a:r>
            <a:r>
              <a:rPr lang="bg-BG" dirty="0" smtClean="0"/>
              <a:t>лица на родителските срещи</a:t>
            </a:r>
          </a:p>
          <a:p>
            <a:r>
              <a:rPr lang="bg-BG" dirty="0" smtClean="0"/>
              <a:t> </a:t>
            </a:r>
            <a:r>
              <a:rPr lang="bg-BG" b="1" dirty="0"/>
              <a:t>► </a:t>
            </a:r>
            <a:r>
              <a:rPr lang="bg-BG" dirty="0" smtClean="0"/>
              <a:t>Събранието </a:t>
            </a:r>
            <a:r>
              <a:rPr lang="bg-BG" dirty="0"/>
              <a:t>и/или срещите на родителите </a:t>
            </a:r>
            <a:r>
              <a:rPr lang="bg-BG" b="1" dirty="0" smtClean="0"/>
              <a:t>се </a:t>
            </a:r>
            <a:r>
              <a:rPr lang="bg-BG" b="1" dirty="0"/>
              <a:t>свикват от директора на детската градина или училището в подходящо време </a:t>
            </a:r>
            <a:r>
              <a:rPr lang="bg-BG" dirty="0"/>
              <a:t>с цел осигуряване на присъствието на  максимален брой 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23127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250825" y="687278"/>
            <a:ext cx="84248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ctr">
              <a:tabLst>
                <a:tab pos="2700338" algn="ctr"/>
              </a:tabLst>
            </a:pP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323528" y="260648"/>
            <a:ext cx="8496944" cy="1008112"/>
            <a:chOff x="323528" y="260648"/>
            <a:chExt cx="8496944" cy="1008112"/>
          </a:xfrm>
        </p:grpSpPr>
        <p:sp>
          <p:nvSpPr>
            <p:cNvPr id="8" name="Rounded Rectangle 7"/>
            <p:cNvSpPr/>
            <p:nvPr/>
          </p:nvSpPr>
          <p:spPr>
            <a:xfrm>
              <a:off x="323528" y="260648"/>
              <a:ext cx="8496944" cy="10081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b="1" dirty="0" smtClean="0"/>
                <a:t>Министерство на образованието и науката</a:t>
              </a:r>
              <a:endParaRPr lang="bg-BG" sz="2400" b="1" dirty="0"/>
            </a:p>
          </p:txBody>
        </p:sp>
        <p:pic>
          <p:nvPicPr>
            <p:cNvPr id="9" name="Picture 8" descr="logo-MOMN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332656"/>
              <a:ext cx="838200" cy="863600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539552" y="1412776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	</a:t>
            </a:r>
            <a:endParaRPr lang="bg-BG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1225624" y="6555155"/>
            <a:ext cx="7162800" cy="228600"/>
          </a:xfrm>
        </p:spPr>
        <p:txBody>
          <a:bodyPr/>
          <a:lstStyle/>
          <a:p>
            <a:pPr>
              <a:defRPr/>
            </a:pPr>
            <a:endParaRPr lang="bg-BG" dirty="0"/>
          </a:p>
        </p:txBody>
      </p:sp>
      <p:sp>
        <p:nvSpPr>
          <p:cNvPr id="5" name="Rectangle 4"/>
          <p:cNvSpPr/>
          <p:nvPr/>
        </p:nvSpPr>
        <p:spPr>
          <a:xfrm>
            <a:off x="539552" y="1305342"/>
            <a:ext cx="784887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500" dirty="0" smtClean="0"/>
              <a:t>► В </a:t>
            </a:r>
            <a:r>
              <a:rPr lang="bg-BG" sz="1500" dirty="0"/>
              <a:t>събранието и/или срещите на родителите може да участва с право на глас само един родител на дете или ученик.</a:t>
            </a:r>
          </a:p>
          <a:p>
            <a:r>
              <a:rPr lang="bg-BG" sz="1500" dirty="0"/>
              <a:t>► </a:t>
            </a:r>
            <a:r>
              <a:rPr lang="bg-BG" sz="1500" dirty="0" smtClean="0"/>
              <a:t>За </a:t>
            </a:r>
            <a:r>
              <a:rPr lang="bg-BG" sz="1500" dirty="0"/>
              <a:t>член на обществения съвет всеки родител може да номинира себе си, друг родител на дете или ученик в детската градина или училището, както и лице по чл. 4, ал. 4, т. </a:t>
            </a:r>
            <a:r>
              <a:rPr lang="bg-BG" sz="1500" dirty="0" smtClean="0"/>
              <a:t>2 от проекта на Правилника</a:t>
            </a:r>
            <a:endParaRPr lang="bg-BG" sz="1500" dirty="0"/>
          </a:p>
          <a:p>
            <a:r>
              <a:rPr lang="bg-BG" sz="1500" dirty="0"/>
              <a:t>► </a:t>
            </a:r>
            <a:r>
              <a:rPr lang="bg-BG" sz="1500" dirty="0" smtClean="0"/>
              <a:t>На </a:t>
            </a:r>
            <a:r>
              <a:rPr lang="bg-BG" sz="1500" dirty="0"/>
              <a:t>събранието на родителите се избират и резервни членове, които могат да бъдат само родители на деца или ученици от детската градина или училището. </a:t>
            </a:r>
          </a:p>
          <a:p>
            <a:r>
              <a:rPr lang="bg-BG" sz="1500" b="1" dirty="0"/>
              <a:t>► </a:t>
            </a:r>
            <a:r>
              <a:rPr lang="bg-BG" sz="1500" b="1" dirty="0" smtClean="0"/>
              <a:t>Броят </a:t>
            </a:r>
            <a:r>
              <a:rPr lang="bg-BG" sz="1500" b="1" dirty="0"/>
              <a:t>на резервните членове </a:t>
            </a:r>
            <a:r>
              <a:rPr lang="bg-BG" sz="1500" dirty="0"/>
              <a:t>не може да е повече от броя на представителите на родителите в обществения съвет.</a:t>
            </a:r>
          </a:p>
          <a:p>
            <a:r>
              <a:rPr lang="bg-BG" sz="1500" dirty="0"/>
              <a:t>► </a:t>
            </a:r>
            <a:r>
              <a:rPr lang="bg-BG" sz="1500" b="1" dirty="0" smtClean="0"/>
              <a:t>Поредността </a:t>
            </a:r>
            <a:r>
              <a:rPr lang="bg-BG" sz="1500" b="1" dirty="0"/>
              <a:t>на заместване </a:t>
            </a:r>
            <a:r>
              <a:rPr lang="bg-BG" sz="1500" dirty="0"/>
              <a:t>се определя съобразно броя на получените гласове. При равен брой гласове заместването се осъществява по жребий.</a:t>
            </a:r>
          </a:p>
          <a:p>
            <a:r>
              <a:rPr lang="bg-BG" sz="1500" dirty="0"/>
              <a:t>► </a:t>
            </a:r>
            <a:r>
              <a:rPr lang="bg-BG" sz="1500" dirty="0" smtClean="0"/>
              <a:t>Когато </a:t>
            </a:r>
            <a:r>
              <a:rPr lang="bg-BG" sz="1500" dirty="0"/>
              <a:t>основен член отсъства от заседание на обществения съвет на негово място участие взема резервния член съобразно поредността на заместване.</a:t>
            </a:r>
          </a:p>
          <a:p>
            <a:r>
              <a:rPr lang="bg-BG" sz="1500" dirty="0"/>
              <a:t>► </a:t>
            </a:r>
            <a:r>
              <a:rPr lang="bg-BG" sz="1500" dirty="0" smtClean="0"/>
              <a:t>Резервен </a:t>
            </a:r>
            <a:r>
              <a:rPr lang="bg-BG" sz="1500" dirty="0"/>
              <a:t>член може да бъде включен в състава на обществения съвет като основен член по реда на чл. </a:t>
            </a:r>
            <a:r>
              <a:rPr lang="bg-BG" sz="1500" dirty="0" smtClean="0"/>
              <a:t>15 от проекта на Правилника.</a:t>
            </a:r>
            <a:endParaRPr lang="bg-BG" sz="1500" dirty="0"/>
          </a:p>
          <a:p>
            <a:r>
              <a:rPr lang="bg-BG" sz="1500" dirty="0"/>
              <a:t>► </a:t>
            </a:r>
            <a:r>
              <a:rPr lang="bg-BG" sz="1500" dirty="0" smtClean="0"/>
              <a:t>На </a:t>
            </a:r>
            <a:r>
              <a:rPr lang="bg-BG" sz="1500" dirty="0"/>
              <a:t>събранието и/или срещите на родителите се </a:t>
            </a:r>
            <a:r>
              <a:rPr lang="bg-BG" sz="1500" b="1" dirty="0"/>
              <a:t>води протокол </a:t>
            </a:r>
            <a:r>
              <a:rPr lang="bg-BG" sz="1500" dirty="0"/>
              <a:t>от </a:t>
            </a:r>
            <a:r>
              <a:rPr lang="bg-BG" sz="1500" b="1" dirty="0"/>
              <a:t>лице, определено от директора.</a:t>
            </a:r>
            <a:r>
              <a:rPr lang="bg-BG" sz="1500" dirty="0"/>
              <a:t> Протоколът се удостоверява с подпис от лицето, определено от директора.</a:t>
            </a:r>
          </a:p>
          <a:p>
            <a:r>
              <a:rPr lang="bg-BG" sz="1500" dirty="0"/>
              <a:t>► </a:t>
            </a:r>
            <a:r>
              <a:rPr lang="bg-BG" sz="1500" dirty="0" smtClean="0"/>
              <a:t>Присъствалите </a:t>
            </a:r>
            <a:r>
              <a:rPr lang="bg-BG" sz="1500" dirty="0"/>
              <a:t>на събранието и/или срещите лица </a:t>
            </a:r>
            <a:r>
              <a:rPr lang="bg-BG" sz="1500" b="1" dirty="0"/>
              <a:t>подписват присъствени списъци.</a:t>
            </a:r>
          </a:p>
          <a:p>
            <a:r>
              <a:rPr lang="bg-BG" sz="1500" dirty="0"/>
              <a:t>► </a:t>
            </a:r>
            <a:r>
              <a:rPr lang="bg-BG" sz="1500" dirty="0" smtClean="0"/>
              <a:t>Протоколите </a:t>
            </a:r>
            <a:r>
              <a:rPr lang="bg-BG" sz="1500" dirty="0"/>
              <a:t>и присъствените списъци се </a:t>
            </a:r>
            <a:r>
              <a:rPr lang="bg-BG" sz="1500" b="1" dirty="0"/>
              <a:t>регистрират в дневника </a:t>
            </a:r>
            <a:r>
              <a:rPr lang="bg-BG" sz="1500" dirty="0"/>
              <a:t>за входяща кореспонденция на детската градина или училището</a:t>
            </a:r>
            <a:r>
              <a:rPr lang="bg-BG" sz="1500" dirty="0" smtClean="0"/>
              <a:t>.</a:t>
            </a:r>
            <a:endParaRPr lang="bg-BG" sz="1500" dirty="0"/>
          </a:p>
        </p:txBody>
      </p:sp>
    </p:spTree>
    <p:extLst>
      <p:ext uri="{BB962C8B-B14F-4D97-AF65-F5344CB8AC3E}">
        <p14:creationId xmlns:p14="http://schemas.microsoft.com/office/powerpoint/2010/main" val="91086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5292</TotalTime>
  <Words>2832</Words>
  <Application>Microsoft Office PowerPoint</Application>
  <PresentationFormat>On-screen Show (4:3)</PresentationFormat>
  <Paragraphs>247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Verdana</vt:lpstr>
      <vt:lpstr>Wingdings</vt:lpstr>
      <vt:lpstr>Thermal</vt:lpstr>
      <vt:lpstr>                    Дирекция „Формиране, анализ и оценка на политиките“                                                                                                                            ПРОЕКТ  ПРАВИЛНИК  ЗА СЪЗДАВАНЕТО, УСТРОЙСТВОТО И ДЕЙНОСТТА НА ОБЩЕСТВЕНИТЕ СЪВЕТИ КЪМ ДЕТСКИТЕ ГРАДИНИ И УЧИЛИЩАТА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След жаркото лято,     окъпано в игри и песен,          отново е есен...  И с менче, и звънче      школото               пак зове всяко българско дете...             </vt:lpstr>
      <vt:lpstr>БЛАГОДАРЯ ЗА ВНИМАНИЕТО!  </vt:lpstr>
    </vt:vector>
  </TitlesOfParts>
  <Company>MON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m.benova</dc:creator>
  <cp:lastModifiedBy>Penka Ivanova</cp:lastModifiedBy>
  <cp:revision>530</cp:revision>
  <cp:lastPrinted>2015-10-15T15:17:45Z</cp:lastPrinted>
  <dcterms:created xsi:type="dcterms:W3CDTF">2012-03-22T12:11:43Z</dcterms:created>
  <dcterms:modified xsi:type="dcterms:W3CDTF">2016-08-30T13:55:17Z</dcterms:modified>
</cp:coreProperties>
</file>