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308" r:id="rId6"/>
    <p:sldId id="260" r:id="rId7"/>
    <p:sldId id="263" r:id="rId8"/>
    <p:sldId id="264" r:id="rId9"/>
    <p:sldId id="307" r:id="rId10"/>
    <p:sldId id="286" r:id="rId11"/>
    <p:sldId id="315" r:id="rId12"/>
    <p:sldId id="306" r:id="rId13"/>
    <p:sldId id="30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15" autoAdjust="0"/>
    <p:restoredTop sz="94660"/>
  </p:normalViewPr>
  <p:slideViewPr>
    <p:cSldViewPr snapToGrid="0">
      <p:cViewPr>
        <p:scale>
          <a:sx n="71" d="100"/>
          <a:sy n="71" d="100"/>
        </p:scale>
        <p:origin x="-82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1244009"/>
            <a:ext cx="10058400" cy="4731489"/>
          </a:xfrm>
        </p:spPr>
        <p:txBody>
          <a:bodyPr>
            <a:normAutofit/>
          </a:bodyPr>
          <a:lstStyle/>
          <a:p>
            <a:pPr algn="ctr"/>
            <a:r>
              <a:rPr lang="bg-BG" sz="3200" dirty="0"/>
              <a:t>МИНИСТЕРСТВО НА ФИНАНСИТЕ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1129552"/>
            <a:ext cx="10058400" cy="3767059"/>
          </a:xfrm>
        </p:spPr>
        <p:txBody>
          <a:bodyPr/>
          <a:lstStyle/>
          <a:p>
            <a:pPr algn="ctr"/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SiBILA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bg-BG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модел за оценка на въздействието от </a:t>
            </a:r>
            <a:r>
              <a:rPr lang="bg-B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европейските </a:t>
            </a:r>
            <a:r>
              <a:rPr lang="bg-BG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структурни и инвестиционни фондове (ЕСИФ) върху основни макроикономически показатели на национално ниво </a:t>
            </a:r>
          </a:p>
        </p:txBody>
      </p:sp>
    </p:spTree>
    <p:extLst>
      <p:ext uri="{BB962C8B-B14F-4D97-AF65-F5344CB8AC3E}">
        <p14:creationId xmlns:p14="http://schemas.microsoft.com/office/powerpoint/2010/main" val="367278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Решаване на </a:t>
            </a:r>
            <a:r>
              <a:rPr lang="bg-BG" dirty="0" smtClean="0"/>
              <a:t>модела</a:t>
            </a:r>
            <a:r>
              <a:rPr lang="en-US" dirty="0" smtClean="0"/>
              <a:t> (1)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bg-BG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bg-BG" sz="3000" dirty="0" smtClean="0"/>
              <a:t> Моделът е </a:t>
            </a:r>
            <a:r>
              <a:rPr lang="bg-BG" sz="3000" dirty="0" err="1"/>
              <a:t>симулационен</a:t>
            </a:r>
            <a:r>
              <a:rPr lang="bg-BG" sz="3000" dirty="0"/>
              <a:t>, а не прогностичен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bg-BG" sz="3000" dirty="0" smtClean="0"/>
              <a:t> Основен </a:t>
            </a:r>
            <a:r>
              <a:rPr lang="bg-BG" sz="3000" dirty="0"/>
              <a:t>сценарий: включва средствата от европейските фондове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bg-BG" sz="3000" dirty="0"/>
              <a:t> </a:t>
            </a:r>
            <a:r>
              <a:rPr lang="bg-BG" sz="3000" dirty="0" smtClean="0"/>
              <a:t>Алтернативен </a:t>
            </a:r>
            <a:r>
              <a:rPr lang="bg-BG" sz="3000" dirty="0"/>
              <a:t>сценарий: изключва средствата от европейските фондове изцяло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bg-BG" sz="3000" dirty="0"/>
              <a:t> </a:t>
            </a:r>
            <a:r>
              <a:rPr lang="bg-BG" sz="3000" dirty="0" smtClean="0"/>
              <a:t>Разликата </a:t>
            </a:r>
            <a:r>
              <a:rPr lang="bg-BG" sz="3000" dirty="0"/>
              <a:t>между двата </a:t>
            </a:r>
            <a:r>
              <a:rPr lang="bg-BG" sz="3000" dirty="0" smtClean="0"/>
              <a:t>сценария</a:t>
            </a:r>
            <a:r>
              <a:rPr lang="en-US" sz="3000" dirty="0" smtClean="0"/>
              <a:t> </a:t>
            </a:r>
            <a:r>
              <a:rPr lang="bg-BG" sz="3000" dirty="0" smtClean="0"/>
              <a:t>дава информация </a:t>
            </a:r>
            <a:r>
              <a:rPr lang="bg-BG" sz="3000" dirty="0"/>
              <a:t>за ефекта от ЕСИФ</a:t>
            </a:r>
          </a:p>
          <a:p>
            <a:pPr>
              <a:buFont typeface="Wingdings" panose="05000000000000000000" pitchFamily="2" charset="2"/>
              <a:buChar char="v"/>
            </a:pPr>
            <a:endParaRPr lang="bg-BG" sz="3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7377" y="0"/>
            <a:ext cx="1814623" cy="154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18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19468"/>
          </a:xfrm>
        </p:spPr>
        <p:txBody>
          <a:bodyPr/>
          <a:lstStyle/>
          <a:p>
            <a:r>
              <a:rPr lang="bg-BG" dirty="0"/>
              <a:t>Решаване на </a:t>
            </a:r>
            <a:r>
              <a:rPr lang="bg-BG" dirty="0" smtClean="0"/>
              <a:t>модела</a:t>
            </a:r>
            <a:r>
              <a:rPr lang="en-US" dirty="0" smtClean="0"/>
              <a:t> (2)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1826" y="1818042"/>
            <a:ext cx="10058400" cy="439987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7377" y="0"/>
            <a:ext cx="1814623" cy="154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47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3600" dirty="0"/>
              <a:t>Основни макроикономически показатели на национално ниво, върху които се изчислява въздействието от ЕСИФ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22438"/>
            <a:ext cx="10058400" cy="4141694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bg-BG" sz="4500" i="1" u="sng" dirty="0" smtClean="0"/>
              <a:t>Реален </a:t>
            </a:r>
            <a:r>
              <a:rPr lang="bg-BG" sz="4500" i="1" u="sng" dirty="0"/>
              <a:t>сектор</a:t>
            </a:r>
            <a:r>
              <a:rPr lang="bg-BG" sz="4500" dirty="0"/>
              <a:t> - нетен ефект върху БВП, частното потребление, правителственото потребление, частните инвестиции, правителствените инвестиции, износа, вноса и др.</a:t>
            </a:r>
            <a:endParaRPr lang="en-US" sz="45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bg-BG" sz="4500" i="1" u="sng" dirty="0"/>
              <a:t>Пазар на труда</a:t>
            </a:r>
            <a:r>
              <a:rPr lang="bg-BG" sz="4500" dirty="0"/>
              <a:t> – нетен ефект върху работната сила, заетостта, безработицата, коефициента на безработица, средната работна заплата</a:t>
            </a:r>
            <a:endParaRPr lang="en-US" sz="4500" dirty="0"/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bg-BG" sz="4500" i="1" u="sng" dirty="0"/>
              <a:t>Инфлация</a:t>
            </a:r>
            <a:r>
              <a:rPr lang="bg-BG" sz="4500" dirty="0"/>
              <a:t> – нетен ефект върху хармонизирания индекс на потребителските цени</a:t>
            </a:r>
            <a:endParaRPr lang="en-US" sz="4500" dirty="0"/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bg-BG" sz="4500" i="1" u="sng" dirty="0"/>
              <a:t>Фискален сектор</a:t>
            </a:r>
            <a:r>
              <a:rPr lang="bg-BG" sz="4500" dirty="0"/>
              <a:t> – нетен ефект върху бюджетния баланс</a:t>
            </a:r>
            <a:endParaRPr lang="en-US" sz="4500" dirty="0"/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bg-BG" sz="4500" i="1" u="sng" dirty="0"/>
              <a:t>Външен сектор</a:t>
            </a:r>
            <a:r>
              <a:rPr lang="bg-BG" sz="4500" dirty="0"/>
              <a:t> – нетен ефект върху текущата сметка</a:t>
            </a:r>
            <a:endParaRPr lang="en-US" sz="4500" dirty="0"/>
          </a:p>
          <a:p>
            <a:endParaRPr lang="en-US" sz="3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7377" y="0"/>
            <a:ext cx="1814623" cy="154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55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679946"/>
            <a:ext cx="10058400" cy="1450757"/>
          </a:xfrm>
        </p:spPr>
        <p:txBody>
          <a:bodyPr/>
          <a:lstStyle/>
          <a:p>
            <a:pPr algn="ctr"/>
            <a:r>
              <a:rPr lang="bg-BG" dirty="0"/>
              <a:t>Благодаря за вниманието!</a:t>
            </a:r>
          </a:p>
        </p:txBody>
      </p:sp>
    </p:spTree>
    <p:extLst>
      <p:ext uri="{BB962C8B-B14F-4D97-AF65-F5344CB8AC3E}">
        <p14:creationId xmlns:p14="http://schemas.microsoft.com/office/powerpoint/2010/main" val="89036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038" y="254331"/>
            <a:ext cx="10058400" cy="1450757"/>
          </a:xfrm>
        </p:spPr>
        <p:txBody>
          <a:bodyPr/>
          <a:lstStyle/>
          <a:p>
            <a:r>
              <a:rPr lang="bg-BG" dirty="0"/>
              <a:t>Съдържание на презентацията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bg-BG" sz="3000" dirty="0" smtClean="0"/>
              <a:t>Кратка предистория на модела</a:t>
            </a:r>
          </a:p>
          <a:p>
            <a:pPr marL="457200" indent="-457200">
              <a:buFont typeface="+mj-lt"/>
              <a:buAutoNum type="arabicPeriod"/>
            </a:pPr>
            <a:r>
              <a:rPr lang="bg-BG" sz="3000" dirty="0" smtClean="0"/>
              <a:t>Актуализация на модела</a:t>
            </a:r>
          </a:p>
          <a:p>
            <a:pPr marL="457200" indent="-457200">
              <a:buFont typeface="+mj-lt"/>
              <a:buAutoNum type="arabicPeriod"/>
            </a:pPr>
            <a:r>
              <a:rPr lang="bg-BG" sz="3000" dirty="0" smtClean="0"/>
              <a:t>Общи методологични бележки – </a:t>
            </a:r>
            <a:r>
              <a:rPr lang="en-US" sz="3000" dirty="0" smtClean="0"/>
              <a:t>SIBILA 2.0</a:t>
            </a:r>
            <a:endParaRPr lang="bg-BG" sz="3000" dirty="0"/>
          </a:p>
          <a:p>
            <a:pPr marL="457200" indent="-457200">
              <a:buFont typeface="+mj-lt"/>
              <a:buAutoNum type="arabicPeriod"/>
            </a:pPr>
            <a:r>
              <a:rPr lang="bg-BG" sz="3000" dirty="0"/>
              <a:t>Входни </a:t>
            </a:r>
            <a:r>
              <a:rPr lang="bg-BG" sz="3000" dirty="0" smtClean="0"/>
              <a:t>данни</a:t>
            </a:r>
            <a:endParaRPr lang="bg-BG" sz="3000" dirty="0"/>
          </a:p>
          <a:p>
            <a:pPr marL="457200" indent="-457200">
              <a:buFont typeface="+mj-lt"/>
              <a:buAutoNum type="arabicPeriod"/>
            </a:pPr>
            <a:r>
              <a:rPr lang="bg-BG" sz="3000" dirty="0"/>
              <a:t>Решаване на модела</a:t>
            </a:r>
          </a:p>
          <a:p>
            <a:pPr marL="457200" indent="-457200">
              <a:buFont typeface="+mj-lt"/>
              <a:buAutoNum type="arabicPeriod"/>
            </a:pPr>
            <a:r>
              <a:rPr lang="bg-BG" sz="3000" dirty="0" smtClean="0"/>
              <a:t>Основни </a:t>
            </a:r>
            <a:r>
              <a:rPr lang="bg-BG" sz="3000" dirty="0"/>
              <a:t>макроикономически </a:t>
            </a:r>
            <a:r>
              <a:rPr lang="bg-BG" sz="3000" dirty="0" smtClean="0"/>
              <a:t>показатели</a:t>
            </a:r>
            <a:endParaRPr lang="bg-BG" sz="3000" dirty="0"/>
          </a:p>
          <a:p>
            <a:pPr marL="0" indent="0">
              <a:buNone/>
            </a:pPr>
            <a:endParaRPr lang="bg-B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7377" y="0"/>
            <a:ext cx="1814623" cy="154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44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Кратка предистория на модела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4098" y="1845734"/>
            <a:ext cx="10090590" cy="402336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bg-BG" sz="3000" dirty="0"/>
              <a:t> Първата версия е изготвена през 2011 г. с данни до 2010 г</a:t>
            </a:r>
            <a:r>
              <a:rPr lang="bg-BG" sz="3000" dirty="0" smtClean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bg-BG" sz="8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bg-BG" sz="3000" dirty="0"/>
              <a:t> Следвани са добрите практики, приложени за други </a:t>
            </a:r>
            <a:r>
              <a:rPr lang="bg-BG" sz="3000" dirty="0" smtClean="0"/>
              <a:t>държави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bg-BG" sz="8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bg-BG" sz="3000" dirty="0" smtClean="0"/>
              <a:t>Обхваща </a:t>
            </a:r>
            <a:r>
              <a:rPr lang="bg-BG" sz="3000" dirty="0"/>
              <a:t>програмния период 2007-2013, отчита и правилото </a:t>
            </a:r>
            <a:r>
              <a:rPr lang="en-US" sz="3000" dirty="0">
                <a:solidFill>
                  <a:srgbClr val="C00000"/>
                </a:solidFill>
              </a:rPr>
              <a:t>n+2</a:t>
            </a:r>
          </a:p>
          <a:p>
            <a:endParaRPr lang="bg-BG" sz="3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7377" y="0"/>
            <a:ext cx="1814623" cy="154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0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Актуализация на </a:t>
            </a:r>
            <a:r>
              <a:rPr lang="bg-BG" dirty="0" smtClean="0"/>
              <a:t>модела</a:t>
            </a:r>
            <a:r>
              <a:rPr lang="en-US" dirty="0" smtClean="0"/>
              <a:t> (1)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bg-BG" sz="3000" dirty="0"/>
              <a:t> Настъпили значителни промени в икономическата среда (външна и вътрешна) от 2011 г.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bg-BG" sz="3000" dirty="0"/>
              <a:t> Актуализирани статистически редове </a:t>
            </a:r>
            <a:endParaRPr lang="en-US" sz="30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3000" dirty="0"/>
              <a:t> </a:t>
            </a:r>
            <a:r>
              <a:rPr lang="bg-BG" sz="3000" dirty="0"/>
              <a:t>Нови допускания за развитие на външната среда в хоризонта на планиране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bg-BG" sz="3000" dirty="0"/>
              <a:t> Нов програмен период (</a:t>
            </a:r>
            <a:r>
              <a:rPr lang="bg-BG" sz="3000" dirty="0" smtClean="0"/>
              <a:t>2014-2020</a:t>
            </a:r>
            <a:r>
              <a:rPr lang="en-US" sz="3000" dirty="0" smtClean="0"/>
              <a:t> </a:t>
            </a:r>
            <a:r>
              <a:rPr lang="bg-BG" sz="3000" dirty="0" smtClean="0"/>
              <a:t>г.), </a:t>
            </a:r>
            <a:r>
              <a:rPr lang="bg-BG" sz="3000" dirty="0"/>
              <a:t>правило </a:t>
            </a:r>
            <a:r>
              <a:rPr lang="en-US" sz="3000" dirty="0">
                <a:solidFill>
                  <a:srgbClr val="C00000"/>
                </a:solidFill>
              </a:rPr>
              <a:t>n+3</a:t>
            </a:r>
          </a:p>
          <a:p>
            <a:pPr>
              <a:buFont typeface="Wingdings" panose="05000000000000000000" pitchFamily="2" charset="2"/>
              <a:buChar char="v"/>
            </a:pPr>
            <a:endParaRPr lang="bg-BG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7377" y="0"/>
            <a:ext cx="1814623" cy="154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65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solidFill>
                  <a:srgbClr val="000000">
                    <a:lumMod val="75000"/>
                    <a:lumOff val="25000"/>
                  </a:srgbClr>
                </a:solidFill>
              </a:rPr>
              <a:t>Актуализация на </a:t>
            </a:r>
            <a:r>
              <a:rPr lang="bg-BG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модела </a:t>
            </a:r>
            <a:r>
              <a:rPr lang="en-US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(2)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>
              <a:buClr>
                <a:srgbClr val="E48312"/>
              </a:buClr>
              <a:buFont typeface="Wingdings" panose="05000000000000000000" pitchFamily="2" charset="2"/>
              <a:buChar char="v"/>
            </a:pPr>
            <a:r>
              <a:rPr lang="bg-BG" sz="30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 Включване </a:t>
            </a:r>
            <a:r>
              <a:rPr lang="bg-BG" sz="3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на </a:t>
            </a:r>
            <a:r>
              <a:rPr lang="bg-BG" sz="30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ЕЗФРСР </a:t>
            </a:r>
            <a:r>
              <a:rPr lang="bg-BG" sz="3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и </a:t>
            </a:r>
            <a:r>
              <a:rPr lang="bg-BG" sz="30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ЕФМДР</a:t>
            </a:r>
            <a:endParaRPr lang="bg-BG" sz="30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lvl="0" algn="just">
              <a:buClr>
                <a:srgbClr val="E48312"/>
              </a:buClr>
              <a:buFont typeface="Wingdings" panose="05000000000000000000" pitchFamily="2" charset="2"/>
              <a:buChar char="v"/>
            </a:pPr>
            <a:r>
              <a:rPr lang="bg-BG" sz="30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 Разширени функционалности </a:t>
            </a:r>
            <a:r>
              <a:rPr lang="bg-BG" sz="3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на модела - възможност да бъдат извършвани оценки на ниво тематични цели от Споразумението за партньорство, оперативни програми и приоритетни оси на програмите на национално ниво</a:t>
            </a:r>
          </a:p>
          <a:p>
            <a:pPr lvl="0" algn="just">
              <a:buClr>
                <a:srgbClr val="E48312"/>
              </a:buClr>
              <a:buFont typeface="Wingdings" panose="05000000000000000000" pitchFamily="2" charset="2"/>
              <a:buChar char="v"/>
            </a:pPr>
            <a:r>
              <a:rPr lang="bg-BG" sz="30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 Най-общо</a:t>
            </a:r>
            <a:r>
              <a:rPr lang="bg-BG" sz="3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: подобряване на оценките и прогнозите за въздействието, разширяване на възможностите за оценка и анализ, по-качествено подпомагане на процеса на програмиране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7377" y="0"/>
            <a:ext cx="1814623" cy="154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7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/>
              <a:t>Общи методологични бележки </a:t>
            </a:r>
            <a:br>
              <a:rPr lang="bg-BG" dirty="0"/>
            </a:br>
            <a:r>
              <a:rPr lang="bg-BG" dirty="0"/>
              <a:t>върху </a:t>
            </a:r>
            <a:r>
              <a:rPr lang="en-US" dirty="0"/>
              <a:t>SIBILA </a:t>
            </a:r>
            <a:r>
              <a:rPr lang="bg-BG" dirty="0"/>
              <a:t>2.0 </a:t>
            </a:r>
            <a:r>
              <a:rPr lang="en-US" dirty="0" smtClean="0"/>
              <a:t>(1)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0613" y="1845734"/>
            <a:ext cx="10424076" cy="402336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bg-BG" sz="3000" dirty="0" smtClean="0"/>
              <a:t>Запазени </a:t>
            </a:r>
            <a:r>
              <a:rPr lang="bg-BG" sz="3000" dirty="0"/>
              <a:t>са основните принципи на моделиране от </a:t>
            </a:r>
            <a:r>
              <a:rPr lang="en-US" sz="3000" dirty="0" smtClean="0"/>
              <a:t>SIBILA</a:t>
            </a:r>
            <a:r>
              <a:rPr lang="bg-BG" sz="3000" dirty="0" smtClean="0"/>
              <a:t> </a:t>
            </a:r>
            <a:r>
              <a:rPr lang="en-US" sz="3000" dirty="0" smtClean="0"/>
              <a:t>1.0</a:t>
            </a:r>
            <a:endParaRPr lang="en-US" sz="5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bg-BG" sz="3000" dirty="0"/>
              <a:t>Интегрират се данните за европейските средства за двата програмни </a:t>
            </a:r>
            <a:r>
              <a:rPr lang="bg-BG" sz="3000" dirty="0" smtClean="0"/>
              <a:t>периода</a:t>
            </a:r>
            <a:endParaRPr lang="en-US" sz="3000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bg-BG" sz="3000" dirty="0"/>
              <a:t>Икономиката е разгледана както от страна на търсенето, така и от страна на </a:t>
            </a:r>
            <a:r>
              <a:rPr lang="bg-BG" sz="3000" dirty="0" smtClean="0"/>
              <a:t>предлагането</a:t>
            </a:r>
            <a:endParaRPr lang="bg-BG" sz="5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bg-BG" sz="3000" dirty="0" smtClean="0"/>
              <a:t>Разпределението </a:t>
            </a:r>
            <a:r>
              <a:rPr lang="bg-BG" sz="3000" dirty="0"/>
              <a:t>на европейските средства по фактори на търсенето и предлагането е извършено така, че възможно най-точно да отразява същността на въздействието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7377" y="0"/>
            <a:ext cx="1814623" cy="154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5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65679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Общи </a:t>
            </a:r>
            <a:r>
              <a:rPr lang="bg-BG" dirty="0"/>
              <a:t>методологични бележки </a:t>
            </a:r>
            <a:br>
              <a:rPr lang="bg-BG" dirty="0"/>
            </a:br>
            <a:r>
              <a:rPr lang="bg-BG" dirty="0"/>
              <a:t>върху </a:t>
            </a:r>
            <a:r>
              <a:rPr lang="en-US" dirty="0"/>
              <a:t>SIBILA </a:t>
            </a:r>
            <a:r>
              <a:rPr lang="bg-BG" dirty="0" smtClean="0"/>
              <a:t>2.0</a:t>
            </a:r>
            <a:r>
              <a:rPr lang="en-US" dirty="0" smtClean="0"/>
              <a:t> (2)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1976" y="1942553"/>
            <a:ext cx="10058400" cy="417854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bg-BG" sz="3000" dirty="0" smtClean="0"/>
              <a:t>Обхванати са четирите основни сектора на икономиката – реален, паричен, фискален и външен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bg-BG" sz="3000" dirty="0" smtClean="0"/>
              <a:t>Моделът работи с годишни данни за основните </a:t>
            </a:r>
            <a:r>
              <a:rPr lang="bg-BG" sz="3000" dirty="0" err="1" smtClean="0"/>
              <a:t>макропоказатели</a:t>
            </a:r>
            <a:r>
              <a:rPr lang="bg-BG" sz="3000" dirty="0" smtClean="0"/>
              <a:t>, както и с информация за извършените реални плащания по оперативните програми по линия на ЕСИФ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bg-BG" sz="3000" dirty="0" smtClean="0"/>
              <a:t>Дава възможност за проследяване на ефекти от интервенциите  по линия на ЕСИФ до 2023 г.</a:t>
            </a:r>
          </a:p>
          <a:p>
            <a:pPr marL="0" indent="0" algn="just">
              <a:buNone/>
            </a:pPr>
            <a:endParaRPr lang="bg-B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7377" y="0"/>
            <a:ext cx="1814623" cy="154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62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6958"/>
            <a:ext cx="10058400" cy="1105786"/>
          </a:xfrm>
        </p:spPr>
        <p:txBody>
          <a:bodyPr/>
          <a:lstStyle/>
          <a:p>
            <a:r>
              <a:rPr lang="bg-BG" dirty="0"/>
              <a:t>Входни данни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98921"/>
            <a:ext cx="10058400" cy="4242390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bg-BG" sz="3200" dirty="0"/>
              <a:t> </a:t>
            </a:r>
            <a:r>
              <a:rPr lang="bg-BG" sz="3600" dirty="0"/>
              <a:t>Разходи по линия на ЕСИФ разпределени по основни икономически категории - </a:t>
            </a:r>
            <a:r>
              <a:rPr lang="bg-BG" sz="3600" dirty="0" smtClean="0"/>
              <a:t>съвкупно </a:t>
            </a:r>
            <a:r>
              <a:rPr lang="bg-BG" sz="3600" dirty="0"/>
              <a:t>предлагане (</a:t>
            </a:r>
            <a:r>
              <a:rPr lang="bg-BG" sz="3600" b="1" dirty="0"/>
              <a:t>производствени фактори</a:t>
            </a:r>
            <a:r>
              <a:rPr lang="bg-BG" sz="3600" dirty="0"/>
              <a:t>):</a:t>
            </a:r>
            <a:endParaRPr lang="en-US" sz="3600" dirty="0"/>
          </a:p>
          <a:p>
            <a:pPr lvl="0" algn="just"/>
            <a:r>
              <a:rPr lang="bg-BG" sz="3600" i="1" u="sng" dirty="0"/>
              <a:t>Капитал</a:t>
            </a:r>
            <a:r>
              <a:rPr lang="bg-BG" sz="3600" dirty="0"/>
              <a:t> – разходи за придобиване на машини, оборудване, сгради и т.н.</a:t>
            </a:r>
            <a:endParaRPr lang="en-US" sz="3600" dirty="0"/>
          </a:p>
          <a:p>
            <a:pPr lvl="0" algn="just"/>
            <a:r>
              <a:rPr lang="bg-BG" sz="3600" i="1" u="sng" dirty="0"/>
              <a:t>Технологии</a:t>
            </a:r>
            <a:r>
              <a:rPr lang="bg-BG" sz="3600" dirty="0"/>
              <a:t> – разходи за научно-развойна дейност, технологично развитие, информационно-комуникационни технологии, повишаване на качеството на средата и производителността в публичния и частния сектор</a:t>
            </a:r>
            <a:endParaRPr lang="en-US" sz="3600" dirty="0"/>
          </a:p>
          <a:p>
            <a:pPr lvl="0" algn="just"/>
            <a:r>
              <a:rPr lang="bg-BG" sz="3600" i="1" u="sng" dirty="0"/>
              <a:t>Човешки капитал</a:t>
            </a:r>
            <a:r>
              <a:rPr lang="bg-BG" sz="3600" dirty="0"/>
              <a:t> – разходи за обучения на заети и безработни и повишаващи качеството и нивото на образование</a:t>
            </a:r>
            <a:endParaRPr lang="en-US" sz="3600" dirty="0"/>
          </a:p>
          <a:p>
            <a:pPr marL="0" indent="0">
              <a:buNone/>
            </a:pPr>
            <a:endParaRPr lang="bg-BG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7377" y="0"/>
            <a:ext cx="1814623" cy="154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67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06262"/>
          </a:xfrm>
        </p:spPr>
        <p:txBody>
          <a:bodyPr/>
          <a:lstStyle/>
          <a:p>
            <a:r>
              <a:rPr lang="bg-BG" dirty="0"/>
              <a:t>Входни данни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56390"/>
            <a:ext cx="10058400" cy="4327451"/>
          </a:xfrm>
        </p:spPr>
        <p:txBody>
          <a:bodyPr>
            <a:normAutofit fontScale="92500" lnSpcReduction="20000"/>
          </a:bodyPr>
          <a:lstStyle/>
          <a:p>
            <a:pPr marL="0" lvl="0" indent="0" algn="just">
              <a:buNone/>
            </a:pPr>
            <a:r>
              <a:rPr lang="bg-BG" sz="3000" i="1" u="sng" dirty="0" smtClean="0"/>
              <a:t>Труд</a:t>
            </a:r>
            <a:r>
              <a:rPr lang="bg-BG" sz="3000" dirty="0" smtClean="0"/>
              <a:t> </a:t>
            </a:r>
            <a:r>
              <a:rPr lang="bg-BG" sz="3000" dirty="0"/>
              <a:t>– разходи за включването в работната сила на лица, които </a:t>
            </a:r>
            <a:r>
              <a:rPr lang="bg-BG" sz="3000" dirty="0" smtClean="0"/>
              <a:t>не </a:t>
            </a:r>
            <a:r>
              <a:rPr lang="bg-BG" sz="3000" dirty="0"/>
              <a:t>са били икономически активни и за разкриването на нови работни места</a:t>
            </a:r>
            <a:endParaRPr lang="en-US" sz="3000" dirty="0"/>
          </a:p>
          <a:p>
            <a:pPr marL="0" lvl="0" indent="0" algn="just">
              <a:buNone/>
            </a:pPr>
            <a:r>
              <a:rPr lang="bg-BG" sz="3000" i="1" u="sng" dirty="0"/>
              <a:t>Инфраструктурен капитал</a:t>
            </a:r>
            <a:r>
              <a:rPr lang="bg-BG" sz="3000" dirty="0"/>
              <a:t> – разходи за изграждане на нова и възстановяване на съществуваща инфраструктура (пътна, инфраструктура, свързана с опазване на околната среда, енергийна инфраструктура, в т.ч. свързана с енергийна ефективност и адаптацията към изменението на климата и превенцията и управлението на риска, градска, културна, спортна и т.н</a:t>
            </a:r>
            <a:r>
              <a:rPr lang="bg-BG" sz="3000" dirty="0" smtClean="0"/>
              <a:t>.)</a:t>
            </a:r>
            <a:endParaRPr lang="bg-BG" sz="30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bg-BG" sz="3000" dirty="0" smtClean="0"/>
              <a:t>Разходи</a:t>
            </a:r>
            <a:r>
              <a:rPr lang="ru-RU" sz="3000" dirty="0" smtClean="0"/>
              <a:t> </a:t>
            </a:r>
            <a:r>
              <a:rPr lang="ru-RU" sz="3000" dirty="0"/>
              <a:t>по линия на ЕСИФ </a:t>
            </a:r>
            <a:r>
              <a:rPr lang="bg-BG" sz="3000" dirty="0" smtClean="0"/>
              <a:t>разпределени </a:t>
            </a:r>
            <a:r>
              <a:rPr lang="bg-BG" sz="3000" dirty="0"/>
              <a:t>по </a:t>
            </a:r>
            <a:r>
              <a:rPr lang="bg-BG" sz="3000" b="1" dirty="0"/>
              <a:t>фактори на търсене </a:t>
            </a:r>
            <a:r>
              <a:rPr lang="bg-BG" sz="3000" dirty="0"/>
              <a:t>- частни и публични инвестиции, публично потребление</a:t>
            </a:r>
          </a:p>
          <a:p>
            <a:pPr marL="201168" lvl="1" indent="0" algn="just">
              <a:buNone/>
            </a:pPr>
            <a:endParaRPr lang="bg-B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7377" y="0"/>
            <a:ext cx="1814623" cy="154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3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955</TotalTime>
  <Words>643</Words>
  <Application>Microsoft Office PowerPoint</Application>
  <PresentationFormat>Custom</PresentationFormat>
  <Paragraphs>56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Retrospect</vt:lpstr>
      <vt:lpstr>МИНИСТЕРСТВО НА ФИНАНСИТЕ</vt:lpstr>
      <vt:lpstr>Съдържание на презентацията</vt:lpstr>
      <vt:lpstr>Кратка предистория на модела</vt:lpstr>
      <vt:lpstr>Актуализация на модела (1)</vt:lpstr>
      <vt:lpstr>Актуализация на модела (2)</vt:lpstr>
      <vt:lpstr>Общи методологични бележки  върху SIBILA 2.0 (1)</vt:lpstr>
      <vt:lpstr>Общи методологични бележки  върху SIBILA 2.0 (2)</vt:lpstr>
      <vt:lpstr>Входни данни (1)</vt:lpstr>
      <vt:lpstr>Входни данни (2)</vt:lpstr>
      <vt:lpstr>Решаване на модела (1)</vt:lpstr>
      <vt:lpstr>Решаване на модела (2)</vt:lpstr>
      <vt:lpstr>Основни макроикономически показатели на национално ниво, върху които се изчислява въздействието от ЕСИФ</vt:lpstr>
      <vt:lpstr>Благодаря за вниманието!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МЕТОДОЛОГИЯ ЗА ОЦЕНКА НА НЕТНОТО ВЪЗДЕЙСТВИЕ ОТ ЕВРОПЕЙСКИТЕ ФОНДОВЕ ВЪРХУ ИКОНОМИЧЕСКОТО РАЗВИТИЕ</dc:title>
  <dc:creator>Kaloyan Ganev</dc:creator>
  <cp:lastModifiedBy>Яна Маринова</cp:lastModifiedBy>
  <cp:revision>150</cp:revision>
  <dcterms:created xsi:type="dcterms:W3CDTF">2015-09-14T10:07:59Z</dcterms:created>
  <dcterms:modified xsi:type="dcterms:W3CDTF">2016-09-07T10:52:15Z</dcterms:modified>
</cp:coreProperties>
</file>