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12"/>
  </p:notesMasterIdLst>
  <p:handoutMasterIdLst>
    <p:handoutMasterId r:id="rId13"/>
  </p:handoutMasterIdLst>
  <p:sldIdLst>
    <p:sldId id="443" r:id="rId2"/>
    <p:sldId id="461" r:id="rId3"/>
    <p:sldId id="462" r:id="rId4"/>
    <p:sldId id="446" r:id="rId5"/>
    <p:sldId id="445" r:id="rId6"/>
    <p:sldId id="463" r:id="rId7"/>
    <p:sldId id="447" r:id="rId8"/>
    <p:sldId id="448" r:id="rId9"/>
    <p:sldId id="458" r:id="rId10"/>
    <p:sldId id="465" r:id="rId11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6FE"/>
    <a:srgbClr val="6699FF"/>
    <a:srgbClr val="003366"/>
    <a:srgbClr val="DAEDEF"/>
    <a:srgbClr val="E2F0F2"/>
    <a:srgbClr val="000099"/>
    <a:srgbClr val="C0C0C0"/>
    <a:srgbClr val="BACBE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4101" autoAdjust="0"/>
  </p:normalViewPr>
  <p:slideViewPr>
    <p:cSldViewPr>
      <p:cViewPr>
        <p:scale>
          <a:sx n="88" d="100"/>
          <a:sy n="88" d="100"/>
        </p:scale>
        <p:origin x="-15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4" y="0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9CA51B-E4BD-4A7B-A2F3-E54F98282DA6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272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4" y="9428272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01B0D0-DE67-4A60-BFC3-51F664698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3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4" y="0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E91013-20C3-4D2A-AC02-2664D60FCA7D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4136"/>
            <a:ext cx="5436909" cy="446834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272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4" y="9428272"/>
            <a:ext cx="2946275" cy="4966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63795F-6BBC-4808-9AA2-8850B51D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7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периода 2011- 2013 бяха изготвени 51 регионални генерални планове за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 тях се направи обследване на съществуващата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инфраструктура и се изчислиха необходимите средства за постигане на съответствие с европейските директиви в областта на водите и устойчивост на отрасъла в краткосрочен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2020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средносрочен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2028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bg-BG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дългослочен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план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2038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Плановете показаха, че за отрасъла са необходими огромни инвестиции.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bg-BG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Стратегията за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включва основни цели и приоритети на отрасъл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предлага балансиран набор от мерки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изпълнение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финансиране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постигане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тези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bg-BG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са очакваните резултати от реформата: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-Съответствие с европейските директиви в областта на питейните и отпадъчните води през 2024г. </a:t>
            </a:r>
            <a:r>
              <a:rPr lang="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100 %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-Намаляване на загубите на вода от 60% през 2013г. до  48,8% през 2024г. и 31,2% през 2038г.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-Финансово, технически и екологично устойчив отрасъл в дългосрочен план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-Качество на услугите, отговарящо на добрите европейски практики при социално поносими цени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795F-6BBC-4808-9AA2-8850B51D9D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Средствата за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инфраструктурата се осигуряват от различни източници -  фондове на ЕС, чрез инвестиционните програми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операторите, от държавния и общинските бюджети, от инвестиционни заеми.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Средствата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завършването на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яз. Пловдивци се осигурени от 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ДИЗ от Световна банка и </a:t>
            </a:r>
            <a:r>
              <a:rPr lang="bg-BG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съфинансиране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държавния бюджет.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Обектът е в рамките на „Проект за развитие на общинската инфраструктура“, с който ще се завърши и яз Луда Яна с ПСПВ към него, ще се направи рехабилитация на яз.Студена и ПСПВ Перник и ще се изготвят проектите за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яз. “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Нейковци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и ПСПВ Трявна.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Към момента техническите проекти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Луда Яна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яз. Студена и предстои процедиране на издаването на разрешения за строеж.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Стартирали са и тръжните процедури за строителство на яз.Луда Яна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яз. Студена 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795F-6BBC-4808-9AA2-8850B51D9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7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eaLnBrk="0" fontAlgn="base" hangingPunct="0">
              <a:buFont typeface="Wingdings" panose="05000000000000000000" pitchFamily="2" charset="2"/>
              <a:buChar char="Ø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Веднага с въвеждането на язовира в експлоатация автоматично ще бъдат включени следните населени места посочени като етап 1: гр. Рудозем, с. Пловдивци, с. Елховец, с. Бърчево, с.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Воикова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лъка, с. Бяла река, с. Борие, гр. Мадан, с. Средногорци, с. Ловци, с. Бориново, с. Равнища, с. Лещак, с. Леска, с.Вехтино, с. Букова поляна, с. Мъглища, с. Равнил.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 етап 2 са селища, които ще се водоснабдят от язовира , след рехабилитация на съществуващия водопровод: част от гр. Смолян и кв.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Устово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Търън, с.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Ровино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Подвис, с. Лъка, с. Влахово.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етап 3 е захранване на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гр. Златоград, гр. Неделино, с. Кундево, с. Изгрев, с. Средец, с. Старцево,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които е планирано да се проектира и изгради нов водопровод.</a:t>
            </a:r>
          </a:p>
          <a:p>
            <a:pPr eaLnBrk="0" fontAlgn="base" hangingPunct="0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0" fontAlgn="base" hangingPunct="0">
              <a:buFont typeface="Wingdings" panose="05000000000000000000" pitchFamily="2" charset="2"/>
              <a:buChar char="Ø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Икономическото развитие на района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туризъм, производството на храни, козметика и т.н.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 в пряка връзка от осигуряването на достатъчно количество и качество на питейната вода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2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0" fontAlgn="base" hangingPunct="0">
              <a:buFont typeface="Wingdings" panose="05000000000000000000" pitchFamily="2" charset="2"/>
              <a:buChar char="Ø"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Веднага с въвеждането на язовира в експлоатация автоматично ще бъдат включени следните населени места посочени като етап 1: гр. Рудозем, с. Пловдивци, с. Елховец, с. Бърчево, с.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Воикова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лъка, с. Бяла река, с. Борие, гр. Мадан, с. Средногорци, с. Ловци, с. Бориново, с. Равнища, с. Лещак, с. Леска, с.Вехтино, с. Букова поляна, с. Мъглища, с. Равнил.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 етап 2 са селища, които ще се водоснабдят от язовира , след рехабилитация на съществуващия водопровод: част от гр. Смолян и кв.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Устово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Търън, с.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Ровино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 Подвис, с. Лъка, с. Влахово.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етап 3 след пускането на язовира в експлоатация е планирано да се проектира и изгради нов водопровод за захранване на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гр. Златоград, гр. Неделино, с. Кундево, с. Изгрев, с. Средец, с. Старцево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795F-6BBC-4808-9AA2-8850B51D9D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0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акумулира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пъти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отколкото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 момента се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събира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резервоари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област</a:t>
            </a:r>
            <a:r>
              <a:rPr lang="ru-RU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Смолян.</a:t>
            </a:r>
          </a:p>
          <a:p>
            <a:pPr>
              <a:defRPr/>
            </a:pPr>
            <a:endParaRPr lang="ru-RU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Язовир Пловдивци се състои от следните съоръжения : язовирна стена 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асфалто-бетонова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диафрагма, отвеждаща галерия,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водовземна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кула,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траншеен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преливник,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бързоток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енергогасител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корекция на р. Искрец след язовирната стена</a:t>
            </a:r>
          </a:p>
          <a:p>
            <a:pPr eaLnBrk="0" fontAlgn="base" hangingPunct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ПСПВ „Пловдивци“ има 4 сгради - административна, технологична сграда,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сграда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технологични отпадъчни води 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хлораторно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 обслужваща инфраструктура за комплекса ще се изградят водопроводи, канализация, електрозахранване, осветление и експлоатационни пътища.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1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r>
              <a:rPr lang="bg-BG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Инвестицията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е за общо за 53 млн. </a:t>
            </a:r>
            <a:r>
              <a:rPr lang="bg-BG" sz="16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изготвянето на проектите, строителството и надзора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r>
              <a:rPr lang="bg-BG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От първия момент в процеса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е привлечен и бъдещия оператор на язовира – </a:t>
            </a:r>
            <a:r>
              <a:rPr lang="bg-BG" sz="16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Смолян ЕООД.</a:t>
            </a: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r>
              <a:rPr lang="bg-BG" sz="16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Смолян ЕООД ще има о</a:t>
            </a:r>
            <a:r>
              <a:rPr lang="bg-BG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тговорностите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 стопанисването и поддържането на съоръженията, с което ще се гарантира правилната експлоатация </a:t>
            </a:r>
            <a:r>
              <a:rPr lang="bg-BG" sz="1600" b="0" baseline="0" smtClean="0">
                <a:latin typeface="Arial" panose="020B0604020202020204" pitchFamily="34" charset="0"/>
                <a:cs typeface="Arial" panose="020B0604020202020204" pitchFamily="34" charset="0"/>
              </a:rPr>
              <a:t>на системите </a:t>
            </a:r>
            <a:r>
              <a:rPr lang="bg-BG" sz="16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 безопасността на населението.</a:t>
            </a: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bg-BG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1" indent="0" algn="just" eaLnBrk="1" hangingPunct="1">
              <a:buClrTx/>
              <a:buFont typeface="Arial" panose="020B0604020202020204" pitchFamily="34" charset="0"/>
              <a:buNone/>
            </a:pPr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3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1DCA-1F72-4D52-841F-59ED7931C8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9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665694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289429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85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377671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757850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17378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947323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196626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39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9248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11404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4529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58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0"/>
            <a:ext cx="916305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267200" y="-7938"/>
            <a:ext cx="4876800" cy="998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1030" name="Групиране 1"/>
          <p:cNvGrpSpPr>
            <a:grpSpLocks/>
          </p:cNvGrpSpPr>
          <p:nvPr/>
        </p:nvGrpSpPr>
        <p:grpSpPr bwMode="auto">
          <a:xfrm>
            <a:off x="0" y="228600"/>
            <a:ext cx="9180513" cy="9144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Impact" pitchFamily="34" charset="0"/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Impact" pitchFamily="34" charset="0"/>
              </a:endParaRPr>
            </a:p>
          </p:txBody>
        </p:sp>
      </p:grpSp>
      <p:pic>
        <p:nvPicPr>
          <p:cNvPr id="1031" name="Picture 13" descr="gerb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32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800" b="1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400" b="1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" pitchFamily="2" charset="2"/>
        <a:buChar char="§"/>
        <a:defRPr sz="2000" b="1">
          <a:solidFill>
            <a:srgbClr val="003399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576064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bg-BG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en-US" alt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					</a:t>
            </a: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bg-BG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7584" y="1091816"/>
            <a:ext cx="7488832" cy="9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CC"/>
                </a:solidFill>
                <a:latin typeface="Arial" charset="0"/>
              </a:defRPr>
            </a:lvl9pPr>
          </a:lstStyle>
          <a:p>
            <a:r>
              <a:rPr lang="ru-RU" altLang="en-US" sz="3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ЯЗОВИР </a:t>
            </a:r>
            <a:r>
              <a:rPr lang="en-US" altLang="en-US" sz="3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altLang="en-US" sz="3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ПЛОВДИВЦИ</a:t>
            </a:r>
            <a:r>
              <a:rPr lang="en-US" altLang="en-US" sz="3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en-US" sz="32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P:\Projects\484_Plovdivtsi.Dam\03_Project\6.Detailed\Presentation\P114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04856" cy="43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576064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bg-BG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en-US" alt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					</a:t>
            </a: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bg-BG" alt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Photo00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5625" y="2253098"/>
            <a:ext cx="2206005" cy="1655036"/>
          </a:xfrm>
          <a:prstGeom prst="rect">
            <a:avLst/>
          </a:prstGeom>
        </p:spPr>
      </p:pic>
      <p:pic>
        <p:nvPicPr>
          <p:cNvPr id="9" name="Picture 20" descr="E:\FOTO\OBEKTY-FOTO\IOVKOVCI\HPIM4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76681"/>
            <a:ext cx="2535828" cy="190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027810077001.jp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/>
          <a:stretch>
            <a:fillRect/>
          </a:stretch>
        </p:blipFill>
        <p:spPr bwMode="auto">
          <a:xfrm>
            <a:off x="1314859" y="1555404"/>
            <a:ext cx="2105873" cy="15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VidenovaI\AppData\Local\Microsoft\Windows\Temporary Internet Files\Content.Outlook\56AAKECK\преливник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63" y="3994936"/>
            <a:ext cx="1969093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E:\OBEKTY-ALL\OBEKTY- СТОЛИЧНА ОБЩИНА\ЯЗОВИРИ - СО\Suhodol_2\FOTOSI\2\DSC057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8" y="1837581"/>
            <a:ext cx="2760738" cy="20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36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7808"/>
            <a:ext cx="8763000" cy="1070992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водоснабдяването и канализацията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00808"/>
            <a:ext cx="6394974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 генерални планове за ВиК с краткосрочни, средносрочни и дългосрочни инвестиционни програми 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развитие и управление на водоснабдяването и канализацията в Република България за периода 2014-2023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в отрасъл ВиК</a:t>
            </a:r>
          </a:p>
          <a:p>
            <a:pPr indent="457200">
              <a:lnSpc>
                <a:spcPct val="150000"/>
              </a:lnSpc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Публична собственост върху инфраструктурата</a:t>
            </a:r>
          </a:p>
          <a:p>
            <a:pPr indent="457200">
              <a:lnSpc>
                <a:spcPct val="150000"/>
              </a:lnSpc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Регионален принип на планиране, развитие и управление на системите и предоставяне на ВиК услугите</a:t>
            </a:r>
          </a:p>
          <a:p>
            <a:pPr indent="457200">
              <a:lnSpc>
                <a:spcPct val="150000"/>
              </a:lnSpc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Съответствие с директивите на ЕС</a:t>
            </a:r>
          </a:p>
          <a:p>
            <a:pPr indent="457200">
              <a:lnSpc>
                <a:spcPct val="150000"/>
              </a:lnSpc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Устойчивост при предоставяне на ВиК услугите</a:t>
            </a:r>
          </a:p>
          <a:p>
            <a:pPr indent="457200">
              <a:lnSpc>
                <a:spcPct val="150000"/>
              </a:lnSpc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Социална поносимост на цените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rc_mi" descr="http://mw2.google.com/mw-panoramio/photos/medium/17313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83" y="1196752"/>
            <a:ext cx="2401709" cy="17950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denovaI\AppData\Local\Microsoft\Windows\Temporary Internet Files\Content.Outlook\56AAKECK\DSC_1277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90" y="3140968"/>
            <a:ext cx="2454275" cy="17882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57192"/>
            <a:ext cx="4578250" cy="15674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48775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672"/>
            <a:ext cx="8763000" cy="936104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инфраструктурата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C:\Users\VidenovaI\AppData\Local\Microsoft\Windows\Temporary Internet Files\Content.Outlook\56AAKECK\прелив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1" y="1340768"/>
            <a:ext cx="2296723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VidenovaI\AppData\Local\Microsoft\Windows\Temporary Internet Files\Content.Outlook\56AAKECK\avariq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4158562"/>
            <a:ext cx="2138382" cy="160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ValchanovaD\Desktop\Пловдивци\karta-api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" y="1340768"/>
            <a:ext cx="67140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4100" y="1052736"/>
            <a:ext cx="1983253" cy="2016224"/>
          </a:xfr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11950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96" y="332656"/>
            <a:ext cx="8763000" cy="936104"/>
          </a:xfrm>
        </p:spPr>
        <p:txBody>
          <a:bodyPr/>
          <a:lstStyle/>
          <a:p>
            <a:r>
              <a:rPr lang="bg-BG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 проекта</a:t>
            </a:r>
            <a:endParaRPr lang="bg-B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6432723" cy="580526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 г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Предварителни проучвания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 г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Работен проект на яз.Пловдивци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Начало на строителството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2001 г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.-</a:t>
            </a:r>
            <a:r>
              <a:rPr lang="en-US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Спиране 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строителството, </a:t>
            </a:r>
            <a:r>
              <a:rPr lang="bg-BG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изград</a:t>
            </a:r>
            <a:r>
              <a:rPr lang="en-US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17м от язовирната стена </a:t>
            </a:r>
            <a:r>
              <a:rPr lang="en-US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( 30 % )</a:t>
            </a:r>
            <a:endParaRPr lang="bg-BG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Осигуряване на финансиране чрез „Проект за развитие на общинската инфраструктура”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20.02.2012 г. 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Стартира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обследване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идейни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язовир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ПСПВ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 2013 г. –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тръжна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</a:t>
            </a:r>
            <a:endParaRPr lang="ru-RU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4.06.2014 г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строеж</a:t>
            </a:r>
            <a:endParaRPr lang="ru-RU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5.12.2014 г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Ратификация на п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реструктурирането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заемното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споразумение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9.12.2014 г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Подписване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  за </a:t>
            </a:r>
            <a:r>
              <a:rPr lang="ru-RU" altLang="en-US" sz="1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13" y="2786062"/>
            <a:ext cx="2267744" cy="170080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45" y="4724548"/>
            <a:ext cx="2387756" cy="1872208"/>
          </a:xfrm>
          <a:prstGeom prst="rect">
            <a:avLst/>
          </a:prstGeom>
        </p:spPr>
      </p:pic>
      <p:pic>
        <p:nvPicPr>
          <p:cNvPr id="9" name="Picture 8" descr="C:\Users\VidenovaI\AppData\Local\Microsoft\Windows\Temporary Internet Files\Content.Outlook\56AAKECK\avariq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45" y="1052736"/>
            <a:ext cx="2249412" cy="160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1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7534"/>
            <a:ext cx="8763000" cy="1143000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Ползи от проекта</a:t>
            </a:r>
            <a:endParaRPr lang="bg-B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84576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bg-BG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населени места, 40 000 човека </a:t>
            </a:r>
            <a:r>
              <a:rPr lang="bg-BG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 </a:t>
            </a:r>
            <a:r>
              <a:rPr lang="bg-BG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Смолян с подобрено водоснабдяване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None/>
            </a:pP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Рудозем, с. Пловдивци, с. Елховец, с. Бърчево, с. </a:t>
            </a:r>
            <a:r>
              <a:rPr lang="bg-BG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Воикова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лъка, с. Бяла река,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Борие, гр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Мадан, с. Средногорци, с. Ловци, с. Бориново, с. Равнища, с. Лещак, с. Леска,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с.Вехтино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Букова поляна, с. Мъглища, с. Равнил</a:t>
            </a:r>
          </a:p>
          <a:p>
            <a:pPr marL="0" indent="0">
              <a:buNone/>
            </a:pP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-квартали от 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Смолян, кв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Устово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Търън,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Ровино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Подвис, с. Лъка, с.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Влахов</a:t>
            </a:r>
          </a:p>
          <a:p>
            <a:pPr marL="0" indent="0">
              <a:buNone/>
            </a:pP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Златоград, гр. Неделино, с. Кундево,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Изгрев, с. Средец, с. </a:t>
            </a:r>
            <a:r>
              <a:rPr lang="bg-BG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Старцево</a:t>
            </a:r>
          </a:p>
          <a:p>
            <a:pPr>
              <a:buFontTx/>
              <a:buChar char="-"/>
            </a:pPr>
            <a:endParaRPr lang="bg-BG" altLang="en-US" sz="12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bg-BG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местната икономика</a:t>
            </a:r>
          </a:p>
          <a:p>
            <a:pPr marL="0" indent="0" algn="just" eaLnBrk="1" hangingPunct="1">
              <a:buClrTx/>
              <a:buNone/>
            </a:pPr>
            <a:r>
              <a:rPr lang="bg-BG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непрекъснатостта на водоснабдяването е предпоставка за по-добри условия за развитие на туризъм и производство</a:t>
            </a:r>
          </a:p>
          <a:p>
            <a:pPr marL="0" indent="0" algn="just" eaLnBrk="1" hangingPunct="1">
              <a:buClrTx/>
              <a:buNone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- 350 нови работни места по време на строителството </a:t>
            </a:r>
          </a:p>
          <a:p>
            <a:pPr marL="0" indent="0" algn="just" eaLnBrk="1" hangingPunct="1">
              <a:buClrTx/>
              <a:buNone/>
            </a:pPr>
            <a:r>
              <a:rPr lang="bg-BG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 постоянни работни места за експлоатация на язовира и ПСПВ</a:t>
            </a:r>
            <a:endParaRPr lang="bg-BG" altLang="en-U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bg-BG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неблагоприятни климатични промени</a:t>
            </a:r>
            <a:r>
              <a:rPr lang="en-GB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наводнения и суша</a:t>
            </a:r>
            <a:r>
              <a:rPr lang="en-GB" altLang="en-US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altLang="en-U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dirty="0" smtClean="0">
                <a:solidFill>
                  <a:srgbClr val="000066"/>
                </a:solidFill>
              </a:rPr>
              <a:t>					</a:t>
            </a: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bg-B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29303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080120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 водоснабдяването от яз.Пловдивци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C:\Users\ValchanovaD\Desktop\Пловдивци\Picturekarta-kra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63034"/>
            <a:ext cx="7168258" cy="4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56992"/>
            <a:ext cx="26642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на яз. Пловдивци :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14 км от гр.Рудозем, до с. Пловдивци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590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45358" y="584857"/>
            <a:ext cx="8087081" cy="721142"/>
          </a:xfrm>
        </p:spPr>
        <p:txBody>
          <a:bodyPr/>
          <a:lstStyle/>
          <a:p>
            <a:pPr marL="0" indent="0" algn="ctr" eaLnBrk="1" hangingPunct="1">
              <a:buClr>
                <a:srgbClr val="CC0000"/>
              </a:buClr>
              <a:buNone/>
            </a:pPr>
            <a:r>
              <a:rPr lang="bg-BG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dirty="0" smtClean="0">
                <a:solidFill>
                  <a:srgbClr val="000066"/>
                </a:solidFill>
              </a:rPr>
              <a:t>					</a:t>
            </a: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dirty="0" smtClean="0">
              <a:solidFill>
                <a:srgbClr val="000066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bg-BG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052736"/>
            <a:ext cx="455219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3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None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eaLnBrk="1" hangingPunct="1">
              <a:buClrTx/>
              <a:buNone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ClrTx/>
              <a:buNone/>
            </a:pPr>
            <a:endParaRPr lang="ru-RU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Ø"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Завирен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2,4 млн.м³</a:t>
            </a:r>
          </a:p>
          <a:p>
            <a:pPr marL="0" indent="0" eaLnBrk="1" hangingPunct="1">
              <a:buClrTx/>
              <a:buNone/>
            </a:pP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акумулира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пъти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вода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отколкото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в момента се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събира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резервоари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област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Смолян</a:t>
            </a:r>
            <a:endParaRPr lang="ru-RU" alt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насипна 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язовирна стена</a:t>
            </a:r>
            <a:r>
              <a:rPr lang="en-GB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исочина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52 м</a:t>
            </a:r>
          </a:p>
          <a:p>
            <a:pPr marL="0" indent="0" algn="just" eaLnBrk="1" hangingPunct="1">
              <a:buClrTx/>
              <a:buNone/>
            </a:pPr>
            <a:endParaRPr lang="ru-RU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Модерна пречиствателна станция за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питейни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endParaRPr lang="ru-RU" altLang="en-US" sz="18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300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човека</a:t>
            </a:r>
            <a:endParaRPr lang="ru-RU" altLang="en-US" sz="18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None/>
            </a:pPr>
            <a:endParaRPr lang="ru-RU" altLang="en-US" sz="1800" b="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Постоянни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 места за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 </a:t>
            </a:r>
            <a:r>
              <a:rPr lang="ru-RU" altLang="en-US" sz="18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човека</a:t>
            </a:r>
            <a:endParaRPr lang="bg-BG" altLang="en-US" sz="18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bg-BG" alt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bg-BG" altLang="en-US" sz="1200" kern="0" dirty="0" smtClean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kern="0" dirty="0" smtClean="0">
                <a:solidFill>
                  <a:srgbClr val="000066"/>
                </a:solidFill>
              </a:rPr>
              <a:t>					</a:t>
            </a: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bg-BG" altLang="en-US" kern="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05" y="1297548"/>
            <a:ext cx="4378391" cy="2835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05" y="4437112"/>
            <a:ext cx="4378392" cy="202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221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720080"/>
          </a:xfrm>
        </p:spPr>
        <p:txBody>
          <a:bodyPr/>
          <a:lstStyle/>
          <a:p>
            <a:r>
              <a:rPr lang="bg-B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Язовир Пловдивци и ПСПВ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732038"/>
            <a:ext cx="4680520" cy="49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3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Възложител</a:t>
            </a: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МРРБ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Проектант</a:t>
            </a:r>
            <a:r>
              <a:rPr lang="bg-BG" altLang="en-US" sz="20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en-US" sz="2000" b="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bg-BG" altLang="en-US" sz="20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</a:t>
            </a: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0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Енергопроект</a:t>
            </a: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АД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bg-BG" altLang="en-US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Строителен надзор</a:t>
            </a: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bg-BG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ДЗЗД </a:t>
            </a:r>
            <a:r>
              <a:rPr lang="bg-BG" altLang="en-US" sz="2000" b="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„РУТЕКС – ФИХТНЕР“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20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</a:t>
            </a:r>
            <a:r>
              <a:rPr lang="ru-RU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 Пловдивци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en-US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Оператор:</a:t>
            </a:r>
            <a:r>
              <a:rPr lang="ru-RU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altLang="en-US" sz="20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</a:t>
            </a:r>
            <a:r>
              <a:rPr lang="ru-RU" alt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Смолян ЕООД</a:t>
            </a:r>
            <a:endParaRPr lang="ru-RU" alt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None/>
            </a:pPr>
            <a:endParaRPr lang="ru-RU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1" indent="0" algn="just" eaLnBrk="1" hangingPunct="1">
              <a:buClrTx/>
              <a:buNone/>
            </a:pPr>
            <a:endParaRPr lang="ru-RU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kern="0" dirty="0" smtClean="0">
                <a:solidFill>
                  <a:srgbClr val="000066"/>
                </a:solidFill>
              </a:rPr>
              <a:t>					</a:t>
            </a: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bg-BG" altLang="en-US" kern="0" dirty="0" smtClean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5472608" cy="4536504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78139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836712"/>
            <a:ext cx="77048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3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CC0000"/>
              </a:buClr>
              <a:buNone/>
            </a:pPr>
            <a:r>
              <a:rPr lang="bg-BG" altLang="en-US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на изпълнение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endParaRPr lang="bg-BG" altLang="en-US" sz="1400" kern="0" dirty="0" smtClean="0">
              <a:solidFill>
                <a:schemeClr val="tx1"/>
              </a:solidFill>
            </a:endParaRPr>
          </a:p>
          <a:p>
            <a:pPr lvl="1" eaLnBrk="1" hangingPunct="1">
              <a:buClrTx/>
              <a:buFont typeface="Arial" panose="020B0604020202020204" pitchFamily="34" charset="0"/>
              <a:buChar char="•"/>
            </a:pPr>
            <a:endParaRPr lang="ru-RU" altLang="en-US" sz="1200" b="0" dirty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chemeClr val="tx1"/>
              </a:solidFill>
            </a:endParaRPr>
          </a:p>
          <a:p>
            <a:pPr marL="0" indent="0" eaLnBrk="1" hangingPunct="1">
              <a:buClrTx/>
              <a:buNone/>
            </a:pPr>
            <a:endParaRPr lang="bg-BG" sz="1200" kern="0" dirty="0" smtClean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200" kern="0" dirty="0" smtClean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kern="0" dirty="0" smtClean="0">
                <a:solidFill>
                  <a:srgbClr val="000066"/>
                </a:solidFill>
              </a:rPr>
              <a:t>					</a:t>
            </a: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bg-BG" altLang="en-US" kern="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4" y="3609180"/>
            <a:ext cx="8902825" cy="30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556792"/>
            <a:ext cx="8640960" cy="20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3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800" b="1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400" b="1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" pitchFamily="2" charset="2"/>
              <a:buChar char="§"/>
              <a:defRPr sz="2000" b="1">
                <a:solidFill>
                  <a:srgbClr val="003399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bg-BG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Подписване на договор – 09.12.2014 г.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bg-BG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 строителството – 2015 г.</a:t>
            </a:r>
            <a:endParaRPr lang="bg-BG" alt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Завършване – 2017 г. , </a:t>
            </a:r>
            <a:endParaRPr lang="en-US" altLang="en-US" sz="18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bg-BG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en-US" sz="18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altLang="en-US" sz="18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дни</a:t>
            </a:r>
            <a:endParaRPr lang="ru-RU" altLang="en-U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Font typeface="Wingdings" panose="05000000000000000000" pitchFamily="2" charset="2"/>
              <a:buChar char="Ø"/>
            </a:pPr>
            <a:endParaRPr lang="ru-RU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Tx/>
              <a:buNone/>
            </a:pPr>
            <a:endParaRPr lang="ru-RU" alt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1" indent="0" algn="just" eaLnBrk="1" hangingPunct="1">
              <a:buClrTx/>
              <a:buNone/>
            </a:pPr>
            <a:endParaRPr lang="ru-RU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r>
              <a:rPr lang="ru-RU" altLang="en-US" sz="1400" kern="0" dirty="0" smtClean="0">
                <a:solidFill>
                  <a:srgbClr val="000066"/>
                </a:solidFill>
              </a:rPr>
              <a:t>					</a:t>
            </a: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buClr>
                <a:srgbClr val="CC0000"/>
              </a:buClr>
              <a:buFont typeface="Wingdings" pitchFamily="2" charset="2"/>
              <a:buNone/>
            </a:pPr>
            <a:endParaRPr lang="bg-BG" altLang="en-US" sz="1400" kern="0" dirty="0" smtClean="0">
              <a:solidFill>
                <a:srgbClr val="000066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bg-BG" altLang="en-US" kern="0" dirty="0" smtClean="0"/>
          </a:p>
        </p:txBody>
      </p:sp>
      <p:pic>
        <p:nvPicPr>
          <p:cNvPr id="5" name="irc_mi" descr="http://bigfish.bg/data/uploads/news/F_19bfb6ada31cd214e462b560a3a67b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87" y="1628800"/>
            <a:ext cx="2497001" cy="19803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410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VKEF Danube Strategy">
  <a:themeElements>
    <a:clrScheme name="KEVKEF Danube Strate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VKEF Danube Strate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VKEF Danube Strate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VKEF Danube Strate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VKEF Danube Strate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VKEF Danube Strate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VKEF Danube Strate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VKEF Danube Strate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VKEF Danube Strate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</TotalTime>
  <Words>1305</Words>
  <Application>Microsoft Office PowerPoint</Application>
  <PresentationFormat>On-screen Show (4:3)</PresentationFormat>
  <Paragraphs>204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KEVKEF Danube Strategy</vt:lpstr>
      <vt:lpstr>PowerPoint Presentation</vt:lpstr>
      <vt:lpstr>Развитие на водоснабдяването и канализацията</vt:lpstr>
      <vt:lpstr>Развитие на инфраструктурата </vt:lpstr>
      <vt:lpstr>История на проекта</vt:lpstr>
      <vt:lpstr>Ползи от проекта</vt:lpstr>
      <vt:lpstr>Схема на водоснабдяването от яз.Пловдивци</vt:lpstr>
      <vt:lpstr>PowerPoint Presentation</vt:lpstr>
      <vt:lpstr>Язовир Пловдивци и ПСПВ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Tatiana Proycheva</cp:lastModifiedBy>
  <cp:revision>1287</cp:revision>
  <cp:lastPrinted>2014-12-08T17:54:24Z</cp:lastPrinted>
  <dcterms:created xsi:type="dcterms:W3CDTF">2007-12-05T10:12:09Z</dcterms:created>
  <dcterms:modified xsi:type="dcterms:W3CDTF">2014-12-09T11:00:39Z</dcterms:modified>
</cp:coreProperties>
</file>