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97" r:id="rId3"/>
    <p:sldId id="284" r:id="rId4"/>
    <p:sldId id="290" r:id="rId5"/>
    <p:sldId id="298" r:id="rId6"/>
    <p:sldId id="267" r:id="rId7"/>
    <p:sldId id="269" r:id="rId8"/>
    <p:sldId id="271" r:id="rId9"/>
    <p:sldId id="268" r:id="rId10"/>
    <p:sldId id="272" r:id="rId11"/>
    <p:sldId id="292" r:id="rId12"/>
    <p:sldId id="295" r:id="rId13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C808"/>
    <a:srgbClr val="58F11B"/>
    <a:srgbClr val="1EEE1E"/>
    <a:srgbClr val="A0F418"/>
    <a:srgbClr val="54E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82" autoAdjust="0"/>
    <p:restoredTop sz="94660"/>
  </p:normalViewPr>
  <p:slideViewPr>
    <p:cSldViewPr>
      <p:cViewPr>
        <p:scale>
          <a:sx n="100" d="100"/>
          <a:sy n="100" d="100"/>
        </p:scale>
        <p:origin x="-432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94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84FDE-D27D-4FB3-AECB-2E4C013F56EB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8A9C46-DA59-49C5-9C09-B5630A29EAD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847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45953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9448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13045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1893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4238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3421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14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5143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7061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7216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6428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pPr/>
              <a:t>16.06.2015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3019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sr.government.bg/" TargetMode="External"/><Relationship Id="rId2" Type="http://schemas.openxmlformats.org/officeDocument/2006/relationships/hyperlink" Target="http://www.mzh.government.b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4643561" cy="155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8024" y="59946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chemeClr val="bg1">
                    <a:lumMod val="65000"/>
                  </a:schemeClr>
                </a:solidFill>
              </a:rPr>
              <a:t>ПРОГРАМА ЗА РАЗВИТИЕ НА СЕЛСКИТЕ РАЙОНИ 2014-2020 г. </a:t>
            </a:r>
            <a:endParaRPr lang="bg-BG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69547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bg-BG" sz="4400" b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Програма за развитие на селските райони за периода 2014-2020 г.</a:t>
            </a:r>
          </a:p>
          <a:p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райони- Европа инвестира в селските райони</a:t>
            </a:r>
            <a:endParaRPr lang="bg-BG" dirty="0"/>
          </a:p>
        </p:txBody>
      </p:sp>
      <p:grpSp>
        <p:nvGrpSpPr>
          <p:cNvPr id="9" name="Group 8"/>
          <p:cNvGrpSpPr/>
          <p:nvPr/>
        </p:nvGrpSpPr>
        <p:grpSpPr>
          <a:xfrm>
            <a:off x="285720" y="5157192"/>
            <a:ext cx="8432555" cy="1354460"/>
            <a:chOff x="312393" y="5272493"/>
            <a:chExt cx="8432555" cy="1354460"/>
          </a:xfrm>
        </p:grpSpPr>
        <p:grpSp>
          <p:nvGrpSpPr>
            <p:cNvPr id="8" name="Group 7"/>
            <p:cNvGrpSpPr/>
            <p:nvPr/>
          </p:nvGrpSpPr>
          <p:grpSpPr>
            <a:xfrm>
              <a:off x="2091104" y="5272493"/>
              <a:ext cx="6653844" cy="1354460"/>
              <a:chOff x="3027208" y="4980106"/>
              <a:chExt cx="6653844" cy="1354460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2729" y="4980106"/>
                <a:ext cx="2388323" cy="1354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3027208" y="5973403"/>
                <a:ext cx="44644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МИНИСТЕРСТВО НА ЗЕМЕДЕЛИЕТО И ХРАНИТЕ</a:t>
                </a:r>
              </a:p>
            </p:txBody>
          </p:sp>
        </p:grpSp>
        <p:pic>
          <p:nvPicPr>
            <p:cNvPr id="10" name="Picture 4" descr="http://www.fahs.surrey.ac.uk/stress_impact/images/european-union-logo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93" y="5517232"/>
              <a:ext cx="1614961" cy="1068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280550" y="836713"/>
            <a:ext cx="8470362" cy="1323440"/>
            <a:chOff x="283906" y="1459881"/>
            <a:chExt cx="8470362" cy="1323440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326884" y="1459882"/>
              <a:ext cx="839447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bg-BG" sz="2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Подмярка</a:t>
              </a:r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4.2</a:t>
              </a:r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„Инвестиции в преработка/маркетинг на селскостопански продукти“ и </a:t>
              </a:r>
              <a:r>
                <a:rPr lang="ru-RU" sz="2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Обявяване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прием на заявления за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подпомагане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по </a:t>
              </a:r>
              <a:r>
                <a:rPr lang="ru-RU" sz="2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Подмярка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2.2 „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Създаване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на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консултантски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услуги"</a:t>
              </a:r>
            </a:p>
            <a:p>
              <a:pPr algn="just"/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0550" y="3949025"/>
            <a:ext cx="7376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Готовност за стартиране: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280550" y="2267587"/>
            <a:ext cx="8470362" cy="360040"/>
            <a:chOff x="1527349" y="3304729"/>
            <a:chExt cx="6089302" cy="248542"/>
          </a:xfrm>
        </p:grpSpPr>
        <p:grpSp>
          <p:nvGrpSpPr>
            <p:cNvPr id="4" name="Group 11"/>
            <p:cNvGrpSpPr/>
            <p:nvPr/>
          </p:nvGrpSpPr>
          <p:grpSpPr>
            <a:xfrm>
              <a:off x="1527349" y="3304729"/>
              <a:ext cx="621357" cy="248542"/>
              <a:chOff x="3348" y="1907728"/>
              <a:chExt cx="621357" cy="248542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3348" y="1907728"/>
                <a:ext cx="621357" cy="248542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01</a:t>
                </a:r>
                <a:endParaRPr lang="bg-BG" sz="1000" dirty="0"/>
              </a:p>
            </p:txBody>
          </p:sp>
          <p:sp>
            <p:nvSpPr>
              <p:cNvPr id="54" name="Pentagon 4"/>
              <p:cNvSpPr/>
              <p:nvPr/>
            </p:nvSpPr>
            <p:spPr>
              <a:xfrm>
                <a:off x="3348" y="1907728"/>
                <a:ext cx="559222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4008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6" name="Group 19"/>
            <p:cNvGrpSpPr/>
            <p:nvPr/>
          </p:nvGrpSpPr>
          <p:grpSpPr>
            <a:xfrm>
              <a:off x="2024435" y="3304729"/>
              <a:ext cx="621357" cy="248542"/>
              <a:chOff x="500434" y="1907728"/>
              <a:chExt cx="621357" cy="248542"/>
            </a:xfrm>
          </p:grpSpPr>
          <p:sp>
            <p:nvSpPr>
              <p:cNvPr id="51" name="Chevron 50"/>
              <p:cNvSpPr/>
              <p:nvPr/>
            </p:nvSpPr>
            <p:spPr>
              <a:xfrm>
                <a:off x="50043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02</a:t>
                </a:r>
                <a:endParaRPr lang="bg-BG" sz="1000" dirty="0"/>
              </a:p>
            </p:txBody>
          </p:sp>
          <p:sp>
            <p:nvSpPr>
              <p:cNvPr id="52" name="Chevron 6"/>
              <p:cNvSpPr/>
              <p:nvPr/>
            </p:nvSpPr>
            <p:spPr>
              <a:xfrm>
                <a:off x="62470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7" name="Group 20"/>
            <p:cNvGrpSpPr/>
            <p:nvPr/>
          </p:nvGrpSpPr>
          <p:grpSpPr>
            <a:xfrm>
              <a:off x="2521521" y="3304729"/>
              <a:ext cx="621357" cy="248542"/>
              <a:chOff x="997520" y="1907728"/>
              <a:chExt cx="621357" cy="248542"/>
            </a:xfrm>
          </p:grpSpPr>
          <p:sp>
            <p:nvSpPr>
              <p:cNvPr id="49" name="Chevron 48"/>
              <p:cNvSpPr/>
              <p:nvPr/>
            </p:nvSpPr>
            <p:spPr>
              <a:xfrm>
                <a:off x="99752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03</a:t>
                </a:r>
              </a:p>
            </p:txBody>
          </p:sp>
          <p:sp>
            <p:nvSpPr>
              <p:cNvPr id="50" name="Chevron 8"/>
              <p:cNvSpPr/>
              <p:nvPr/>
            </p:nvSpPr>
            <p:spPr>
              <a:xfrm>
                <a:off x="112179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8" name="Group 21"/>
            <p:cNvGrpSpPr/>
            <p:nvPr/>
          </p:nvGrpSpPr>
          <p:grpSpPr>
            <a:xfrm>
              <a:off x="3018607" y="3304729"/>
              <a:ext cx="621357" cy="248542"/>
              <a:chOff x="1494606" y="1907728"/>
              <a:chExt cx="621357" cy="248542"/>
            </a:xfrm>
          </p:grpSpPr>
          <p:sp>
            <p:nvSpPr>
              <p:cNvPr id="47" name="Chevron 46"/>
              <p:cNvSpPr/>
              <p:nvPr/>
            </p:nvSpPr>
            <p:spPr>
              <a:xfrm>
                <a:off x="149460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04</a:t>
                </a:r>
              </a:p>
            </p:txBody>
          </p:sp>
          <p:sp>
            <p:nvSpPr>
              <p:cNvPr id="48" name="Chevron 10"/>
              <p:cNvSpPr/>
              <p:nvPr/>
            </p:nvSpPr>
            <p:spPr>
              <a:xfrm>
                <a:off x="161887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3515693" y="3304729"/>
              <a:ext cx="621357" cy="248542"/>
              <a:chOff x="1991692" y="1907728"/>
              <a:chExt cx="621357" cy="248542"/>
            </a:xfrm>
          </p:grpSpPr>
          <p:sp>
            <p:nvSpPr>
              <p:cNvPr id="45" name="Chevron 44"/>
              <p:cNvSpPr/>
              <p:nvPr/>
            </p:nvSpPr>
            <p:spPr>
              <a:xfrm>
                <a:off x="199169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05</a:t>
                </a:r>
                <a:endParaRPr lang="bg-BG" sz="1000" dirty="0"/>
              </a:p>
            </p:txBody>
          </p:sp>
          <p:sp>
            <p:nvSpPr>
              <p:cNvPr id="46" name="Chevron 12"/>
              <p:cNvSpPr/>
              <p:nvPr/>
            </p:nvSpPr>
            <p:spPr>
              <a:xfrm>
                <a:off x="211596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4012779" y="3304729"/>
              <a:ext cx="621357" cy="248542"/>
              <a:chOff x="2488778" y="1907728"/>
              <a:chExt cx="621357" cy="248542"/>
            </a:xfrm>
          </p:grpSpPr>
          <p:sp>
            <p:nvSpPr>
              <p:cNvPr id="43" name="Chevron 42"/>
              <p:cNvSpPr/>
              <p:nvPr/>
            </p:nvSpPr>
            <p:spPr>
              <a:xfrm>
                <a:off x="248877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06</a:t>
                </a:r>
              </a:p>
            </p:txBody>
          </p:sp>
          <p:sp>
            <p:nvSpPr>
              <p:cNvPr id="44" name="Chevron 14"/>
              <p:cNvSpPr/>
              <p:nvPr/>
            </p:nvSpPr>
            <p:spPr>
              <a:xfrm>
                <a:off x="261304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1" name="Group 24"/>
            <p:cNvGrpSpPr/>
            <p:nvPr/>
          </p:nvGrpSpPr>
          <p:grpSpPr>
            <a:xfrm>
              <a:off x="4509865" y="3304729"/>
              <a:ext cx="621357" cy="248542"/>
              <a:chOff x="2985864" y="1907728"/>
              <a:chExt cx="621357" cy="248542"/>
            </a:xfrm>
          </p:grpSpPr>
          <p:sp>
            <p:nvSpPr>
              <p:cNvPr id="41" name="Chevron 40"/>
              <p:cNvSpPr/>
              <p:nvPr/>
            </p:nvSpPr>
            <p:spPr>
              <a:xfrm>
                <a:off x="298586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07</a:t>
                </a:r>
                <a:endParaRPr lang="bg-BG" sz="1000" dirty="0"/>
              </a:p>
            </p:txBody>
          </p:sp>
          <p:sp>
            <p:nvSpPr>
              <p:cNvPr id="42" name="Chevron 16"/>
              <p:cNvSpPr/>
              <p:nvPr/>
            </p:nvSpPr>
            <p:spPr>
              <a:xfrm>
                <a:off x="311013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2" name="Group 25"/>
            <p:cNvGrpSpPr/>
            <p:nvPr/>
          </p:nvGrpSpPr>
          <p:grpSpPr>
            <a:xfrm>
              <a:off x="5006951" y="3304729"/>
              <a:ext cx="621357" cy="248542"/>
              <a:chOff x="3482950" y="1907728"/>
              <a:chExt cx="621357" cy="248542"/>
            </a:xfrm>
          </p:grpSpPr>
          <p:sp>
            <p:nvSpPr>
              <p:cNvPr id="39" name="Chevron 38"/>
              <p:cNvSpPr/>
              <p:nvPr/>
            </p:nvSpPr>
            <p:spPr>
              <a:xfrm>
                <a:off x="348295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08</a:t>
                </a:r>
                <a:endParaRPr lang="bg-BG" sz="1000" dirty="0"/>
              </a:p>
            </p:txBody>
          </p:sp>
          <p:sp>
            <p:nvSpPr>
              <p:cNvPr id="40" name="Chevron 18"/>
              <p:cNvSpPr/>
              <p:nvPr/>
            </p:nvSpPr>
            <p:spPr>
              <a:xfrm>
                <a:off x="360722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3" name="Group 26"/>
            <p:cNvGrpSpPr/>
            <p:nvPr/>
          </p:nvGrpSpPr>
          <p:grpSpPr>
            <a:xfrm>
              <a:off x="5504037" y="3304729"/>
              <a:ext cx="621357" cy="248542"/>
              <a:chOff x="3980036" y="1907728"/>
              <a:chExt cx="621357" cy="248542"/>
            </a:xfrm>
          </p:grpSpPr>
          <p:sp>
            <p:nvSpPr>
              <p:cNvPr id="37" name="Chevron 36"/>
              <p:cNvSpPr/>
              <p:nvPr/>
            </p:nvSpPr>
            <p:spPr>
              <a:xfrm>
                <a:off x="398003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09</a:t>
                </a:r>
                <a:endParaRPr lang="bg-BG" sz="1000" dirty="0"/>
              </a:p>
            </p:txBody>
          </p:sp>
          <p:sp>
            <p:nvSpPr>
              <p:cNvPr id="38" name="Chevron 20"/>
              <p:cNvSpPr/>
              <p:nvPr/>
            </p:nvSpPr>
            <p:spPr>
              <a:xfrm>
                <a:off x="410430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16" name="Group 27"/>
            <p:cNvGrpSpPr/>
            <p:nvPr/>
          </p:nvGrpSpPr>
          <p:grpSpPr>
            <a:xfrm>
              <a:off x="6001123" y="3304729"/>
              <a:ext cx="621357" cy="248542"/>
              <a:chOff x="4477122" y="1907728"/>
              <a:chExt cx="621357" cy="248542"/>
            </a:xfrm>
          </p:grpSpPr>
          <p:sp>
            <p:nvSpPr>
              <p:cNvPr id="35" name="Chevron 34"/>
              <p:cNvSpPr/>
              <p:nvPr/>
            </p:nvSpPr>
            <p:spPr>
              <a:xfrm>
                <a:off x="4477122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>
                    <a:solidFill>
                      <a:schemeClr val="tx1"/>
                    </a:solidFill>
                  </a:rPr>
                  <a:t>10</a:t>
                </a:r>
                <a:endParaRPr lang="bg-BG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hevron 22"/>
              <p:cNvSpPr/>
              <p:nvPr/>
            </p:nvSpPr>
            <p:spPr>
              <a:xfrm>
                <a:off x="460139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7" name="Group 28"/>
            <p:cNvGrpSpPr/>
            <p:nvPr/>
          </p:nvGrpSpPr>
          <p:grpSpPr>
            <a:xfrm>
              <a:off x="6498209" y="3304729"/>
              <a:ext cx="621357" cy="248542"/>
              <a:chOff x="4974208" y="1907728"/>
              <a:chExt cx="621357" cy="248542"/>
            </a:xfrm>
          </p:grpSpPr>
          <p:sp>
            <p:nvSpPr>
              <p:cNvPr id="33" name="Chevron 32"/>
              <p:cNvSpPr/>
              <p:nvPr/>
            </p:nvSpPr>
            <p:spPr>
              <a:xfrm>
                <a:off x="497420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11</a:t>
                </a:r>
              </a:p>
            </p:txBody>
          </p:sp>
          <p:sp>
            <p:nvSpPr>
              <p:cNvPr id="34" name="Chevron 24"/>
              <p:cNvSpPr/>
              <p:nvPr/>
            </p:nvSpPr>
            <p:spPr>
              <a:xfrm>
                <a:off x="509847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18" name="Group 29"/>
            <p:cNvGrpSpPr/>
            <p:nvPr/>
          </p:nvGrpSpPr>
          <p:grpSpPr>
            <a:xfrm>
              <a:off x="6995294" y="3304729"/>
              <a:ext cx="621357" cy="248542"/>
              <a:chOff x="5471293" y="1907728"/>
              <a:chExt cx="621357" cy="248542"/>
            </a:xfrm>
          </p:grpSpPr>
          <p:sp>
            <p:nvSpPr>
              <p:cNvPr id="31" name="Chevron 30"/>
              <p:cNvSpPr/>
              <p:nvPr/>
            </p:nvSpPr>
            <p:spPr>
              <a:xfrm>
                <a:off x="5471293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12</a:t>
                </a:r>
              </a:p>
            </p:txBody>
          </p:sp>
          <p:sp>
            <p:nvSpPr>
              <p:cNvPr id="32" name="Chevron 26"/>
              <p:cNvSpPr/>
              <p:nvPr/>
            </p:nvSpPr>
            <p:spPr>
              <a:xfrm>
                <a:off x="5595564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</p:grpSp>
      <p:sp>
        <p:nvSpPr>
          <p:cNvPr id="55" name="Bent Arrow 54"/>
          <p:cNvSpPr/>
          <p:nvPr/>
        </p:nvSpPr>
        <p:spPr>
          <a:xfrm rot="10800000">
            <a:off x="6261196" y="2735633"/>
            <a:ext cx="893213" cy="864097"/>
          </a:xfrm>
          <a:prstGeom prst="bentArrow">
            <a:avLst>
              <a:gd name="adj1" fmla="val 25000"/>
              <a:gd name="adj2" fmla="val 23338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70887" y="3076570"/>
            <a:ext cx="3890309" cy="646331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1">
                <a:shade val="50000"/>
                <a:alpha val="46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Прием на заявления за подпомагане по </a:t>
            </a:r>
            <a:r>
              <a:rPr lang="bg-BG" dirty="0" err="1" smtClean="0"/>
              <a:t>подмярка</a:t>
            </a:r>
            <a:r>
              <a:rPr lang="bg-BG" dirty="0" smtClean="0"/>
              <a:t> 4.2 и </a:t>
            </a:r>
            <a:r>
              <a:rPr lang="ru-RU" dirty="0" err="1" smtClean="0"/>
              <a:t>подмярка</a:t>
            </a:r>
            <a:r>
              <a:rPr lang="ru-RU" dirty="0" smtClean="0"/>
              <a:t> 2.2</a:t>
            </a:r>
            <a:endParaRPr lang="en-US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280550" y="1899037"/>
            <a:ext cx="907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accent1">
                    <a:lumMod val="75000"/>
                  </a:schemeClr>
                </a:solidFill>
              </a:rPr>
              <a:t>2015 г.</a:t>
            </a:r>
            <a:endParaRPr lang="bg-BG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80550" y="4344876"/>
            <a:ext cx="8470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bg-BG" b="1" dirty="0" smtClean="0"/>
              <a:t>Разработване </a:t>
            </a:r>
            <a:r>
              <a:rPr lang="bg-BG" b="1" dirty="0"/>
              <a:t>на нормативна уредба</a:t>
            </a:r>
            <a:r>
              <a:rPr lang="bg-BG" dirty="0"/>
              <a:t> и предстоящо съгласуване с </a:t>
            </a:r>
            <a:r>
              <a:rPr lang="bg-BG" dirty="0" smtClean="0"/>
              <a:t>партньорите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bg-BG" dirty="0"/>
              <a:t>Предстои </a:t>
            </a:r>
            <a:r>
              <a:rPr lang="bg-BG" b="1" dirty="0"/>
              <a:t>публикуване на </a:t>
            </a:r>
            <a:r>
              <a:rPr lang="bg-BG" b="1" dirty="0" smtClean="0"/>
              <a:t>проекта </a:t>
            </a:r>
            <a:r>
              <a:rPr lang="bg-BG" b="1" dirty="0"/>
              <a:t>на </a:t>
            </a:r>
            <a:r>
              <a:rPr lang="bg-BG" b="1" dirty="0" smtClean="0"/>
              <a:t>наредба </a:t>
            </a:r>
            <a:r>
              <a:rPr lang="bg-BG" dirty="0"/>
              <a:t>на </a:t>
            </a:r>
            <a:r>
              <a:rPr lang="en-US" dirty="0"/>
              <a:t>http://</a:t>
            </a:r>
            <a:r>
              <a:rPr lang="en-US" dirty="0" smtClean="0"/>
              <a:t>mzh.government.bg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7383006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/>
              <a:t>График за прием на заявления 2015 г.</a:t>
            </a:r>
            <a:endParaRPr lang="bg-BG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214092"/>
              </p:ext>
            </p:extLst>
          </p:nvPr>
        </p:nvGraphicFramePr>
        <p:xfrm>
          <a:off x="457200" y="1196751"/>
          <a:ext cx="8229600" cy="5400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576"/>
                <a:gridCol w="6131024"/>
              </a:tblGrid>
              <a:tr h="667133">
                <a:tc>
                  <a:txBody>
                    <a:bodyPr/>
                    <a:lstStyle/>
                    <a:p>
                      <a:r>
                        <a:rPr lang="bg-BG" dirty="0" smtClean="0"/>
                        <a:t>Период на прием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Мярка</a:t>
                      </a:r>
                      <a:endParaRPr lang="bg-BG" dirty="0"/>
                    </a:p>
                  </a:txBody>
                  <a:tcPr/>
                </a:tc>
              </a:tr>
              <a:tr h="1207193">
                <a:tc>
                  <a:txBody>
                    <a:bodyPr/>
                    <a:lstStyle/>
                    <a:p>
                      <a:r>
                        <a:rPr lang="bg-BG" sz="1600" dirty="0" smtClean="0"/>
                        <a:t>1 март- 1 юни</a:t>
                      </a:r>
                    </a:p>
                    <a:p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err="1" smtClean="0"/>
                        <a:t>Мярка</a:t>
                      </a:r>
                      <a:r>
                        <a:rPr lang="ru-RU" sz="1400" dirty="0" smtClean="0"/>
                        <a:t> 10 "</a:t>
                      </a:r>
                      <a:r>
                        <a:rPr lang="ru-RU" sz="1400" dirty="0" err="1" smtClean="0"/>
                        <a:t>Агроекология</a:t>
                      </a:r>
                      <a:r>
                        <a:rPr lang="ru-RU" sz="1400" dirty="0" smtClean="0"/>
                        <a:t> и климат"	                                                     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err="1" smtClean="0"/>
                        <a:t>Мярка</a:t>
                      </a:r>
                      <a:r>
                        <a:rPr lang="ru-RU" sz="1400" dirty="0" smtClean="0"/>
                        <a:t> 11 "</a:t>
                      </a:r>
                      <a:r>
                        <a:rPr lang="ru-RU" sz="1400" dirty="0" err="1" smtClean="0"/>
                        <a:t>Биологично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земеделие</a:t>
                      </a:r>
                      <a:r>
                        <a:rPr lang="ru-RU" sz="1400" dirty="0" smtClean="0"/>
                        <a:t>"		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err="1" smtClean="0"/>
                        <a:t>Мярка</a:t>
                      </a:r>
                      <a:r>
                        <a:rPr lang="ru-RU" sz="1400" dirty="0" smtClean="0"/>
                        <a:t> 12 "</a:t>
                      </a:r>
                      <a:r>
                        <a:rPr lang="ru-RU" sz="1400" dirty="0" err="1" smtClean="0"/>
                        <a:t>Плащания</a:t>
                      </a:r>
                      <a:r>
                        <a:rPr lang="ru-RU" sz="1400" dirty="0" smtClean="0"/>
                        <a:t> по „Натура-2000” и </a:t>
                      </a:r>
                      <a:r>
                        <a:rPr lang="ru-RU" sz="1400" dirty="0" err="1" smtClean="0"/>
                        <a:t>Рамковата</a:t>
                      </a:r>
                      <a:r>
                        <a:rPr lang="ru-RU" sz="1400" dirty="0" smtClean="0"/>
                        <a:t> директива  за водите"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err="1" smtClean="0"/>
                        <a:t>Мярка</a:t>
                      </a:r>
                      <a:r>
                        <a:rPr lang="ru-RU" sz="1400" dirty="0" smtClean="0"/>
                        <a:t> 13 "</a:t>
                      </a:r>
                      <a:r>
                        <a:rPr lang="ru-RU" sz="1400" dirty="0" err="1" smtClean="0"/>
                        <a:t>Плащания</a:t>
                      </a:r>
                      <a:r>
                        <a:rPr lang="ru-RU" sz="1400" dirty="0" smtClean="0"/>
                        <a:t> за </a:t>
                      </a:r>
                      <a:r>
                        <a:rPr lang="ru-RU" sz="1400" dirty="0" err="1" smtClean="0"/>
                        <a:t>райони</a:t>
                      </a:r>
                      <a:r>
                        <a:rPr lang="ru-RU" sz="1400" dirty="0" smtClean="0"/>
                        <a:t>, </a:t>
                      </a:r>
                      <a:r>
                        <a:rPr lang="ru-RU" sz="1400" dirty="0" err="1" smtClean="0"/>
                        <a:t>изправени</a:t>
                      </a:r>
                      <a:r>
                        <a:rPr lang="ru-RU" sz="1400" dirty="0" smtClean="0"/>
                        <a:t> пред </a:t>
                      </a:r>
                      <a:r>
                        <a:rPr lang="ru-RU" sz="1400" dirty="0" err="1" smtClean="0"/>
                        <a:t>природни</a:t>
                      </a:r>
                      <a:r>
                        <a:rPr lang="ru-RU" sz="1400" dirty="0" smtClean="0"/>
                        <a:t> или </a:t>
                      </a:r>
                      <a:r>
                        <a:rPr lang="ru-RU" sz="1400" dirty="0" err="1" smtClean="0"/>
                        <a:t>други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специфични</a:t>
                      </a:r>
                      <a:r>
                        <a:rPr lang="ru-RU" sz="1400" dirty="0" smtClean="0"/>
                        <a:t> ограничения"</a:t>
                      </a:r>
                    </a:p>
                  </a:txBody>
                  <a:tcPr/>
                </a:tc>
              </a:tr>
              <a:tr h="603597">
                <a:tc>
                  <a:txBody>
                    <a:bodyPr/>
                    <a:lstStyle/>
                    <a:p>
                      <a:r>
                        <a:rPr lang="bg-BG" sz="1600" dirty="0" smtClean="0"/>
                        <a:t>14 април- 18 май</a:t>
                      </a:r>
                    </a:p>
                    <a:p>
                      <a:r>
                        <a:rPr lang="bg-BG" sz="1600" dirty="0" smtClean="0"/>
                        <a:t>14 април- 8 юни</a:t>
                      </a:r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4.1 „Инвестиции в </a:t>
                      </a:r>
                      <a:r>
                        <a:rPr lang="ru-RU" sz="1600" dirty="0" err="1" smtClean="0"/>
                        <a:t>земеделски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стопанства</a:t>
                      </a:r>
                      <a:r>
                        <a:rPr lang="ru-RU" sz="1600" dirty="0" smtClean="0"/>
                        <a:t>“</a:t>
                      </a:r>
                    </a:p>
                  </a:txBody>
                  <a:tcPr/>
                </a:tc>
              </a:tr>
              <a:tr h="857743">
                <a:tc>
                  <a:txBody>
                    <a:bodyPr/>
                    <a:lstStyle/>
                    <a:p>
                      <a:r>
                        <a:rPr lang="bg-BG" sz="1600" dirty="0" smtClean="0"/>
                        <a:t>юли</a:t>
                      </a:r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6.1 „</a:t>
                      </a:r>
                      <a:r>
                        <a:rPr lang="ru-RU" sz="1600" dirty="0" err="1" smtClean="0"/>
                        <a:t>Стартова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помощ</a:t>
                      </a:r>
                      <a:r>
                        <a:rPr lang="ru-RU" sz="1600" dirty="0" smtClean="0"/>
                        <a:t> за </a:t>
                      </a:r>
                      <a:r>
                        <a:rPr lang="ru-RU" sz="1600" dirty="0" err="1" smtClean="0"/>
                        <a:t>млади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земеделски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стопани</a:t>
                      </a:r>
                      <a:r>
                        <a:rPr lang="ru-RU" sz="1600" dirty="0" smtClean="0"/>
                        <a:t>“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2.1 "</a:t>
                      </a:r>
                      <a:r>
                        <a:rPr lang="ru-RU" sz="1600" dirty="0" err="1" smtClean="0"/>
                        <a:t>Консултантски</a:t>
                      </a:r>
                      <a:r>
                        <a:rPr lang="ru-RU" sz="1600" dirty="0" smtClean="0"/>
                        <a:t> услуги за </a:t>
                      </a:r>
                      <a:r>
                        <a:rPr lang="ru-RU" sz="1600" dirty="0" err="1" smtClean="0"/>
                        <a:t>земеделски</a:t>
                      </a:r>
                      <a:r>
                        <a:rPr lang="ru-RU" sz="1600" dirty="0" smtClean="0"/>
                        <a:t> и </a:t>
                      </a:r>
                      <a:r>
                        <a:rPr lang="ru-RU" sz="1600" dirty="0" err="1" smtClean="0"/>
                        <a:t>горски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стопани</a:t>
                      </a:r>
                      <a:r>
                        <a:rPr lang="ru-RU" sz="1600" dirty="0" smtClean="0"/>
                        <a:t>"		</a:t>
                      </a:r>
                      <a:endParaRPr lang="ru-RU" sz="1600" dirty="0"/>
                    </a:p>
                  </a:txBody>
                  <a:tcPr/>
                </a:tc>
              </a:tr>
              <a:tr h="3494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 smtClean="0"/>
                        <a:t>юни</a:t>
                      </a:r>
                      <a:r>
                        <a:rPr lang="ru-RU" sz="1600" dirty="0" smtClean="0"/>
                        <a:t> – юли</a:t>
                      </a:r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19.1 "</a:t>
                      </a:r>
                      <a:r>
                        <a:rPr lang="ru-RU" sz="1600" dirty="0" err="1" smtClean="0"/>
                        <a:t>Помощ</a:t>
                      </a:r>
                      <a:r>
                        <a:rPr lang="ru-RU" sz="1600" dirty="0" smtClean="0"/>
                        <a:t> за </a:t>
                      </a:r>
                      <a:r>
                        <a:rPr lang="ru-RU" sz="1600" dirty="0" err="1" smtClean="0"/>
                        <a:t>подготвителни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дейности</a:t>
                      </a:r>
                      <a:r>
                        <a:rPr lang="ru-RU" sz="1600" dirty="0" smtClean="0"/>
                        <a:t> - ВОМР</a:t>
                      </a:r>
                      <a:endParaRPr lang="ru-RU" sz="1600" dirty="0"/>
                    </a:p>
                  </a:txBody>
                  <a:tcPr/>
                </a:tc>
              </a:tr>
              <a:tr h="1111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dirty="0" smtClean="0"/>
                        <a:t>октомври</a:t>
                      </a:r>
                    </a:p>
                    <a:p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err="1" smtClean="0"/>
                        <a:t>Обявяване</a:t>
                      </a:r>
                      <a:r>
                        <a:rPr lang="ru-RU" sz="1600" dirty="0" smtClean="0"/>
                        <a:t> на прием на заявления за </a:t>
                      </a:r>
                      <a:r>
                        <a:rPr lang="ru-RU" sz="1600" dirty="0" err="1" smtClean="0"/>
                        <a:t>подпомагане</a:t>
                      </a:r>
                      <a:r>
                        <a:rPr lang="ru-RU" sz="1600" dirty="0" smtClean="0"/>
                        <a:t> по </a:t>
                      </a: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2.2 "</a:t>
                      </a:r>
                      <a:r>
                        <a:rPr lang="ru-RU" sz="1600" dirty="0" err="1" smtClean="0"/>
                        <a:t>Създаване</a:t>
                      </a:r>
                      <a:r>
                        <a:rPr lang="ru-RU" sz="1600" dirty="0" smtClean="0"/>
                        <a:t> на </a:t>
                      </a:r>
                      <a:r>
                        <a:rPr lang="ru-RU" sz="1600" dirty="0" err="1" smtClean="0"/>
                        <a:t>консултантски</a:t>
                      </a:r>
                      <a:r>
                        <a:rPr lang="ru-RU" sz="1600" dirty="0" smtClean="0"/>
                        <a:t> услуги"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4.2 „Инвестиции в </a:t>
                      </a:r>
                      <a:r>
                        <a:rPr lang="ru-RU" sz="1600" dirty="0" err="1" smtClean="0"/>
                        <a:t>преработка</a:t>
                      </a:r>
                      <a:r>
                        <a:rPr lang="ru-RU" sz="1600" dirty="0" smtClean="0"/>
                        <a:t> и маркетинг на </a:t>
                      </a:r>
                      <a:r>
                        <a:rPr lang="ru-RU" sz="1600" dirty="0" err="1" smtClean="0"/>
                        <a:t>селскостопански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продукти</a:t>
                      </a:r>
                      <a:r>
                        <a:rPr lang="ru-RU" sz="1600" dirty="0" smtClean="0"/>
                        <a:t>“</a:t>
                      </a:r>
                      <a:endParaRPr lang="bg-BG" sz="1600" dirty="0" smtClean="0"/>
                    </a:p>
                  </a:txBody>
                  <a:tcPr/>
                </a:tc>
              </a:tr>
              <a:tr h="603597">
                <a:tc>
                  <a:txBody>
                    <a:bodyPr/>
                    <a:lstStyle/>
                    <a:p>
                      <a:r>
                        <a:rPr lang="bg-BG" sz="1600" dirty="0" smtClean="0"/>
                        <a:t>ноември</a:t>
                      </a:r>
                      <a:endParaRPr lang="bg-BG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err="1" smtClean="0"/>
                        <a:t>Подмярка</a:t>
                      </a:r>
                      <a:r>
                        <a:rPr lang="ru-RU" sz="1600" dirty="0" smtClean="0"/>
                        <a:t> 4.1 „Инвестиции в </a:t>
                      </a:r>
                      <a:r>
                        <a:rPr lang="ru-RU" sz="1600" dirty="0" err="1" smtClean="0"/>
                        <a:t>земеделски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стопанства</a:t>
                      </a:r>
                      <a:r>
                        <a:rPr lang="ru-RU" sz="1600" dirty="0" smtClean="0"/>
                        <a:t>“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bg-BG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68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322263"/>
            <a:ext cx="8229600" cy="1143000"/>
          </a:xfrm>
        </p:spPr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bg-BG" altLang="bg-BG" dirty="0"/>
              <a:t>Благодаря за вниманието</a:t>
            </a:r>
            <a:r>
              <a:rPr lang="en-US" altLang="bg-BG" dirty="0"/>
              <a:t>!</a:t>
            </a:r>
            <a:endParaRPr lang="bg-BG" altLang="bg-BG" dirty="0"/>
          </a:p>
          <a:p>
            <a:pPr algn="ctr">
              <a:buNone/>
            </a:pPr>
            <a:endParaRPr lang="bg-BG" altLang="bg-BG" dirty="0"/>
          </a:p>
          <a:p>
            <a:pPr algn="ctr">
              <a:buNone/>
            </a:pPr>
            <a:r>
              <a:rPr lang="bg-BG" altLang="bg-BG" b="1" dirty="0"/>
              <a:t>Дирекция “Развитие на селските райони”</a:t>
            </a:r>
            <a:endParaRPr lang="en-US" altLang="bg-BG" b="1" dirty="0"/>
          </a:p>
          <a:p>
            <a:pPr algn="ctr">
              <a:buNone/>
            </a:pPr>
            <a:r>
              <a:rPr lang="bg-BG" altLang="bg-BG" b="1" dirty="0"/>
              <a:t>Министерство на земеделието и храните</a:t>
            </a:r>
          </a:p>
          <a:p>
            <a:pPr algn="ctr">
              <a:buNone/>
            </a:pPr>
            <a:endParaRPr lang="en-US" altLang="bg-BG" b="1" dirty="0"/>
          </a:p>
          <a:p>
            <a:pPr algn="ctr">
              <a:buNone/>
            </a:pPr>
            <a:r>
              <a:rPr lang="en-US" altLang="bg-BG" sz="2800" b="1" u="sng" dirty="0">
                <a:hlinkClick r:id="rId2"/>
              </a:rPr>
              <a:t>www.mzh.government.bg</a:t>
            </a:r>
            <a:endParaRPr lang="en-US" altLang="bg-BG" sz="2800" b="1" u="sng" dirty="0"/>
          </a:p>
          <a:p>
            <a:pPr algn="ctr">
              <a:buNone/>
            </a:pPr>
            <a:r>
              <a:rPr lang="en-US" altLang="bg-BG" sz="2800" b="1" u="sng" dirty="0">
                <a:hlinkClick r:id="rId3"/>
              </a:rPr>
              <a:t>www.prsr.government.bg</a:t>
            </a:r>
            <a:endParaRPr lang="en-US" altLang="bg-BG" sz="2800" b="1" u="sng" dirty="0"/>
          </a:p>
          <a:p>
            <a:endParaRPr lang="bg-BG" dirty="0"/>
          </a:p>
        </p:txBody>
      </p:sp>
      <p:grpSp>
        <p:nvGrpSpPr>
          <p:cNvPr id="7" name="Group 6"/>
          <p:cNvGrpSpPr/>
          <p:nvPr/>
        </p:nvGrpSpPr>
        <p:grpSpPr>
          <a:xfrm>
            <a:off x="315599" y="471959"/>
            <a:ext cx="8470362" cy="1096978"/>
            <a:chOff x="374384" y="1459881"/>
            <a:chExt cx="8470362" cy="1096978"/>
          </a:xfrm>
        </p:grpSpPr>
        <p:sp>
          <p:nvSpPr>
            <p:cNvPr id="8" name="Rounded Rectangle 7"/>
            <p:cNvSpPr/>
            <p:nvPr/>
          </p:nvSpPr>
          <p:spPr>
            <a:xfrm>
              <a:off x="374384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9" name="Rectangle 8"/>
            <p:cNvSpPr/>
            <p:nvPr/>
          </p:nvSpPr>
          <p:spPr>
            <a:xfrm>
              <a:off x="464862" y="1838162"/>
              <a:ext cx="828940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err="1" smtClean="0"/>
                <a:t>Програма</a:t>
              </a:r>
              <a:r>
                <a:rPr lang="ru-RU" sz="2000" dirty="0" smtClean="0"/>
                <a:t> </a:t>
              </a:r>
              <a:r>
                <a:rPr lang="ru-RU" sz="2000" dirty="0"/>
                <a:t>за развитие на </a:t>
              </a:r>
              <a:r>
                <a:rPr lang="ru-RU" sz="2000" dirty="0" err="1"/>
                <a:t>селските</a:t>
              </a:r>
              <a:r>
                <a:rPr lang="ru-RU" sz="2000" dirty="0"/>
                <a:t> </a:t>
              </a:r>
              <a:r>
                <a:rPr lang="ru-RU" sz="2000" dirty="0" err="1"/>
                <a:t>райони</a:t>
              </a:r>
              <a:r>
                <a:rPr lang="ru-RU" sz="2000" dirty="0"/>
                <a:t> 2014-2020 г.</a:t>
              </a:r>
              <a:br>
                <a:rPr lang="ru-RU" sz="2000" dirty="0"/>
              </a:br>
              <a:endParaRPr 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45994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395536" y="705997"/>
            <a:ext cx="8470362" cy="1096978"/>
            <a:chOff x="283906" y="1459881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646266" y="1694714"/>
              <a:ext cx="77867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19306" y="2071143"/>
            <a:ext cx="846274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/>
              <a:t>Повишаване на конкурентоспособността и балансирано развитие на селското и горското стопанство и преработваща промишленост;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/>
              <a:t>Опазване на екосистемите и устойчиво управление, използване на природните ресурси в земеделието, горското стопанство и хранителната промишленост, предотвратяване на климатичните промени и приспособяване към тях;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 smtClean="0"/>
              <a:t>Социално-икономическо развитие на селските райони, осигуряващо нови работни места, намаляване на бедността, социално включване и по-добро качество на живот.</a:t>
            </a:r>
          </a:p>
          <a:p>
            <a:pPr marL="88900" algn="just">
              <a:buClr>
                <a:schemeClr val="tx1"/>
              </a:buClr>
            </a:pPr>
            <a:endParaRPr lang="bg-BG" sz="2800" dirty="0" smtClean="0"/>
          </a:p>
        </p:txBody>
      </p:sp>
      <p:sp>
        <p:nvSpPr>
          <p:cNvPr id="3" name="TextBox 2"/>
          <p:cNvSpPr txBox="1"/>
          <p:nvPr/>
        </p:nvSpPr>
        <p:spPr>
          <a:xfrm rot="10800000" flipV="1">
            <a:off x="757896" y="966865"/>
            <a:ext cx="763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 на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Програмата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развитие на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селските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периода 2014 – 2020 г.</a:t>
            </a:r>
          </a:p>
        </p:txBody>
      </p:sp>
    </p:spTree>
    <p:extLst>
      <p:ext uri="{BB962C8B-B14F-4D97-AF65-F5344CB8AC3E}">
        <p14:creationId xmlns:p14="http://schemas.microsoft.com/office/powerpoint/2010/main" val="305288593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280550" y="836713"/>
            <a:ext cx="8470362" cy="1096978"/>
            <a:chOff x="283906" y="1459881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646266" y="1694714"/>
              <a:ext cx="77867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Бюджет на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Програмата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за развитие на </a:t>
              </a:r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селските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райони за периода 2014 – 2020 г.</a:t>
              </a:r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85720" y="2590149"/>
            <a:ext cx="5643602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algn="just">
              <a:buClr>
                <a:schemeClr val="tx1"/>
              </a:buClr>
            </a:pPr>
            <a:r>
              <a:rPr lang="bg-BG" sz="2000" dirty="0" smtClean="0"/>
              <a:t>Общият бюджет възлиза на </a:t>
            </a:r>
            <a:r>
              <a:rPr lang="bg-BG" sz="2000" b="1" dirty="0" smtClean="0"/>
              <a:t>2 </a:t>
            </a:r>
            <a:r>
              <a:rPr lang="bg-BG" sz="2000" b="1" dirty="0"/>
              <a:t>917 848 203  </a:t>
            </a:r>
            <a:r>
              <a:rPr lang="bg-BG" sz="2000" b="1" dirty="0" smtClean="0"/>
              <a:t>евро</a:t>
            </a:r>
            <a:r>
              <a:rPr lang="bg-BG" sz="2000" dirty="0" smtClean="0"/>
              <a:t>, (в т.ч. принос от ЕЗФРСР </a:t>
            </a:r>
            <a:r>
              <a:rPr lang="bg-BG" sz="2000" dirty="0"/>
              <a:t>2 366 716 966 евро</a:t>
            </a:r>
            <a:r>
              <a:rPr lang="bg-BG" sz="2000" dirty="0" smtClean="0"/>
              <a:t>).</a:t>
            </a:r>
          </a:p>
          <a:p>
            <a:pPr marL="88900" algn="just">
              <a:buClr>
                <a:schemeClr val="tx1"/>
              </a:buClr>
            </a:pPr>
            <a:endParaRPr lang="bg-BG" sz="2000" dirty="0" smtClean="0"/>
          </a:p>
          <a:p>
            <a:pPr marL="88900" algn="just">
              <a:buClr>
                <a:schemeClr val="tx1"/>
              </a:buClr>
            </a:pPr>
            <a:endParaRPr lang="bg-BG" sz="2000" dirty="0" smtClean="0"/>
          </a:p>
          <a:p>
            <a:pPr marL="88900" algn="just">
              <a:buClr>
                <a:schemeClr val="tx1"/>
              </a:buClr>
            </a:pPr>
            <a:r>
              <a:rPr lang="ru-RU" sz="2000" dirty="0" smtClean="0"/>
              <a:t>Бюджета на ПРСР е разпределен между 17 мерки </a:t>
            </a:r>
            <a:r>
              <a:rPr lang="ru-RU" sz="2000" dirty="0"/>
              <a:t>и </a:t>
            </a:r>
            <a:r>
              <a:rPr lang="ru-RU" sz="2000" dirty="0" err="1"/>
              <a:t>една</a:t>
            </a:r>
            <a:r>
              <a:rPr lang="ru-RU" sz="2000" dirty="0"/>
              <a:t> </a:t>
            </a:r>
            <a:r>
              <a:rPr lang="ru-RU" sz="2000" dirty="0" err="1"/>
              <a:t>Тематична</a:t>
            </a:r>
            <a:r>
              <a:rPr lang="ru-RU" sz="2000" dirty="0"/>
              <a:t> </a:t>
            </a:r>
            <a:r>
              <a:rPr lang="ru-RU" sz="2000" dirty="0" err="1"/>
              <a:t>подпрограма</a:t>
            </a:r>
            <a:r>
              <a:rPr lang="ru-RU" sz="2000" dirty="0"/>
              <a:t> за развитие на </a:t>
            </a:r>
            <a:r>
              <a:rPr lang="ru-RU" sz="2000" dirty="0" err="1"/>
              <a:t>малките</a:t>
            </a:r>
            <a:r>
              <a:rPr lang="ru-RU" sz="2000" dirty="0"/>
              <a:t> </a:t>
            </a:r>
            <a:r>
              <a:rPr lang="ru-RU" sz="2000" dirty="0" err="1" smtClean="0"/>
              <a:t>стопанства</a:t>
            </a:r>
            <a:r>
              <a:rPr lang="ru-RU" sz="2000" dirty="0" smtClean="0"/>
              <a:t>.</a:t>
            </a:r>
          </a:p>
          <a:p>
            <a:pPr marL="342900" indent="-342900" algn="just">
              <a:lnSpc>
                <a:spcPct val="150000"/>
              </a:lnSpc>
            </a:pPr>
            <a:endParaRPr lang="bg-BG" dirty="0"/>
          </a:p>
        </p:txBody>
      </p:sp>
      <p:pic>
        <p:nvPicPr>
          <p:cNvPr id="3074" name="Picture 2" descr="C:\Users\AVAsparuhov\Desktop\who_gets_it_435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4374" y="2571744"/>
            <a:ext cx="2648154" cy="24966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184048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280550" y="548680"/>
            <a:ext cx="8470362" cy="792088"/>
            <a:chOff x="283906" y="1459881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646266" y="1694714"/>
              <a:ext cx="77867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Разпределение на бюджета на ПРСР </a:t>
              </a:r>
              <a:r>
                <a:rPr lang="ru-RU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2014-2020 г. по приоритети за развитие на селските райони</a:t>
              </a:r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947271"/>
              </p:ext>
            </p:extLst>
          </p:nvPr>
        </p:nvGraphicFramePr>
        <p:xfrm>
          <a:off x="311829" y="1484784"/>
          <a:ext cx="8436635" cy="5212064"/>
        </p:xfrm>
        <a:graphic>
          <a:graphicData uri="http://schemas.openxmlformats.org/drawingml/2006/table">
            <a:tbl>
              <a:tblPr/>
              <a:tblGrid>
                <a:gridCol w="7716555"/>
                <a:gridCol w="72008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ПРСР 2014-2020,  </a:t>
                      </a:r>
                      <a:r>
                        <a:rPr lang="bg-BG" sz="16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основни</a:t>
                      </a:r>
                      <a:r>
                        <a:rPr lang="bg-BG" sz="1600" b="1" i="0" u="none" strike="noStrike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п</a:t>
                      </a:r>
                      <a:r>
                        <a:rPr lang="bg-BG" sz="16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риоритети</a:t>
                      </a:r>
                      <a:endParaRPr lang="bg-BG" sz="16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% от общият бюджет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406037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1</a:t>
                      </a:r>
                      <a:r>
                        <a:rPr lang="bg-BG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Стимулиране на трансфера на знания и иновациите в областта на селското и горското стопанство и селските райони; (хоризонтален приоритет допринасящ за трите цели)</a:t>
                      </a:r>
                      <a:endParaRPr lang="ru-RU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4420">
                <a:tc>
                  <a:txBody>
                    <a:bodyPr/>
                    <a:lstStyle/>
                    <a:p>
                      <a:pPr algn="just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2</a:t>
                      </a:r>
                      <a:r>
                        <a:rPr lang="bg-BG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Повишаване на жизнеспособността на земеделските стопанства и конкурентоспособността на всички видове селскостопанска дейност във всички региони, и насърчаване на новаторските технологии в селското стопанство и устойчивото управление на горите;</a:t>
                      </a:r>
                      <a:endParaRPr lang="ru-RU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12,7% </a:t>
                      </a:r>
                      <a:endParaRPr lang="bg-BG" sz="1600" b="0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907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3 </a:t>
                      </a:r>
                      <a:r>
                        <a:rPr lang="bg-BG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Насърчаване на организацията на хранителната верига, включително преработката и предлагането на пазара на селскостопански продукти, на хуманното отношение към животните и управлението на риска в селското стопанство</a:t>
                      </a:r>
                      <a:endParaRPr lang="bg-BG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9,4%</a:t>
                      </a:r>
                      <a:endParaRPr lang="bg-BG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412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4</a:t>
                      </a:r>
                      <a:r>
                        <a:rPr lang="bg-BG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Възстановяване, опазване и укрепване на екосистемите, свързани със селското и горското стопанство;</a:t>
                      </a:r>
                      <a:endParaRPr lang="bg-BG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33,7%</a:t>
                      </a:r>
                      <a:endParaRPr lang="bg-BG" sz="1600" b="0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907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5</a:t>
                      </a:r>
                      <a:r>
                        <a:rPr lang="bg-BG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Насърчаване на ефективното използване на ресурсите и подпомагане на прехода към </a:t>
                      </a:r>
                      <a:r>
                        <a:rPr lang="bg-BG" sz="1600" kern="120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нисковъглеродна</a:t>
                      </a:r>
                      <a:r>
                        <a:rPr lang="bg-BG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устойчива на изменението на климата икономика в селското стопанство, сектора на храните и горското стопанство; </a:t>
                      </a:r>
                      <a:endParaRPr lang="bg-BG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14,8%</a:t>
                      </a:r>
                      <a:endParaRPr lang="bg-BG" sz="1600" b="0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394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b="1" u="sng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 6</a:t>
                      </a:r>
                      <a:r>
                        <a:rPr lang="bg-BG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: Насърчаване на социалното приобщаване, намаляването на бедността и икономическо развитие в селските райони; </a:t>
                      </a:r>
                      <a:endParaRPr lang="bg-BG" sz="16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27,9% </a:t>
                      </a:r>
                      <a:endParaRPr lang="bg-BG" sz="1600" b="0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43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Техническа помощ</a:t>
                      </a:r>
                      <a:endParaRPr lang="bg-BG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1,5% </a:t>
                      </a:r>
                      <a:endParaRPr lang="bg-BG" sz="1600" b="0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68883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337978" y="476672"/>
            <a:ext cx="8470362" cy="902433"/>
            <a:chOff x="283906" y="1459881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646266" y="1694714"/>
              <a:ext cx="77867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64268" y="1556792"/>
            <a:ext cx="84440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bg-BG" b="1" dirty="0" smtClean="0"/>
              <a:t>Конкурентоспособност </a:t>
            </a:r>
            <a:r>
              <a:rPr lang="bg-BG" b="1" dirty="0"/>
              <a:t>на </a:t>
            </a:r>
            <a:r>
              <a:rPr lang="bg-BG" b="1" dirty="0" smtClean="0"/>
              <a:t>земеделските - </a:t>
            </a:r>
            <a:r>
              <a:rPr lang="bg-BG" dirty="0"/>
              <a:t>въпреки намаления бюджет на </a:t>
            </a:r>
            <a:r>
              <a:rPr lang="bg-BG" dirty="0" smtClean="0"/>
              <a:t>ПРСР в </a:t>
            </a:r>
            <a:r>
              <a:rPr lang="bg-BG" dirty="0"/>
              <a:t>сравнение с предходния програмен период, </a:t>
            </a:r>
            <a:r>
              <a:rPr lang="bg-BG" dirty="0" smtClean="0"/>
              <a:t>средствата за </a:t>
            </a:r>
            <a:r>
              <a:rPr lang="bg-BG" dirty="0"/>
              <a:t>инвестиции в земеделски стопанства и преработвателни предприятия са </a:t>
            </a:r>
            <a:r>
              <a:rPr lang="bg-BG" dirty="0" smtClean="0"/>
              <a:t>увеличени </a:t>
            </a:r>
            <a:r>
              <a:rPr lang="bg-BG" dirty="0"/>
              <a:t>спрямо бюджета през предходния програмен </a:t>
            </a:r>
            <a:r>
              <a:rPr lang="bg-BG" dirty="0" smtClean="0"/>
              <a:t>период.</a:t>
            </a:r>
          </a:p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bg-BG" b="1" dirty="0" smtClean="0"/>
              <a:t>Биологично </a:t>
            </a:r>
            <a:r>
              <a:rPr lang="bg-BG" b="1" dirty="0"/>
              <a:t>земеделие </a:t>
            </a:r>
            <a:r>
              <a:rPr lang="bg-BG" dirty="0" smtClean="0"/>
              <a:t>– бюджетът </a:t>
            </a:r>
            <a:r>
              <a:rPr lang="bg-BG" dirty="0"/>
              <a:t>е увеличен над 5 пъти в сравнение със средствата заделени за биологично земеделие в рамките на </a:t>
            </a:r>
            <a:r>
              <a:rPr lang="bg-BG" dirty="0" smtClean="0"/>
              <a:t>предишния </a:t>
            </a:r>
            <a:r>
              <a:rPr lang="bg-BG" dirty="0"/>
              <a:t>програмен период.</a:t>
            </a:r>
          </a:p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bg-BG" b="1" dirty="0"/>
              <a:t>Плодове и зеленчуци, и животновъдство </a:t>
            </a:r>
            <a:r>
              <a:rPr lang="bg-BG" dirty="0"/>
              <a:t>– специално внимание </a:t>
            </a:r>
            <a:r>
              <a:rPr lang="bg-BG" dirty="0" smtClean="0"/>
              <a:t>на </a:t>
            </a:r>
            <a:r>
              <a:rPr lang="bg-BG" dirty="0"/>
              <a:t>чувствителните сектори „плодове и зеленчуци” и „животновъдство” за които е осигурен приоритет чрез </a:t>
            </a:r>
            <a:r>
              <a:rPr lang="bg-BG" dirty="0" smtClean="0"/>
              <a:t>предимство </a:t>
            </a:r>
            <a:r>
              <a:rPr lang="bg-BG" dirty="0"/>
              <a:t>при извършването на </a:t>
            </a:r>
            <a:r>
              <a:rPr lang="bg-BG" dirty="0" err="1"/>
              <a:t>ранкинга</a:t>
            </a:r>
            <a:r>
              <a:rPr lang="bg-BG" dirty="0"/>
              <a:t> по инвестиционните мерки 4 и 6 и чрез обявяването на целеви </a:t>
            </a:r>
            <a:r>
              <a:rPr lang="bg-BG" dirty="0" smtClean="0"/>
              <a:t>приеми. В </a:t>
            </a:r>
            <a:r>
              <a:rPr lang="bg-BG" dirty="0"/>
              <a:t>рамките на мярка „</a:t>
            </a:r>
            <a:r>
              <a:rPr lang="bg-BG" dirty="0" err="1"/>
              <a:t>Агроекология</a:t>
            </a:r>
            <a:r>
              <a:rPr lang="bg-BG" dirty="0"/>
              <a:t> и климат” се предвижда специфична подкрепа за редки местни сортове, застрашени от изчезване. </a:t>
            </a:r>
            <a:r>
              <a:rPr lang="bg-BG" dirty="0" smtClean="0"/>
              <a:t>Предвидено е изцяло </a:t>
            </a:r>
            <a:r>
              <a:rPr lang="bg-BG" dirty="0"/>
              <a:t>ново направлението за биологично животновъдство, за което ще се предоставя подкрепа в рамките на мярка „Биологично земеделие”.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bg-BG" b="1" dirty="0"/>
              <a:t>Малки </a:t>
            </a:r>
            <a:r>
              <a:rPr lang="bg-BG" b="1" dirty="0" smtClean="0"/>
              <a:t>стопанства</a:t>
            </a:r>
            <a:r>
              <a:rPr lang="bg-BG" dirty="0" smtClean="0"/>
              <a:t>. Създадена е отделна </a:t>
            </a:r>
            <a:r>
              <a:rPr lang="bg-BG" dirty="0"/>
              <a:t>програма – </a:t>
            </a:r>
            <a:r>
              <a:rPr lang="bg-BG" dirty="0" smtClean="0"/>
              <a:t>Тематична </a:t>
            </a:r>
            <a:r>
              <a:rPr lang="bg-BG" dirty="0"/>
              <a:t>подпрограма за малките стопанства. Тази под-програма дава възможност на малките стопанства да получат с 10% по-високо финансиране за необходимите им инвестиции</a:t>
            </a:r>
            <a:r>
              <a:rPr lang="bg-BG" dirty="0" smtClean="0"/>
              <a:t>.</a:t>
            </a:r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 rot="10800000" flipV="1">
            <a:off x="735414" y="671218"/>
            <a:ext cx="763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Приоритети на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Програмата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развитие на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селските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периода 2014 – 2020 г.</a:t>
            </a:r>
          </a:p>
        </p:txBody>
      </p:sp>
    </p:spTree>
    <p:extLst>
      <p:ext uri="{BB962C8B-B14F-4D97-AF65-F5344CB8AC3E}">
        <p14:creationId xmlns:p14="http://schemas.microsoft.com/office/powerpoint/2010/main" val="81291072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550" y="116632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 algn="ctr"/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Стартиране изпълнението на ПРСР 2014 -2020 г.</a:t>
            </a:r>
            <a:endParaRPr lang="bg-BG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60715" y="1007389"/>
            <a:ext cx="8502078" cy="2387454"/>
            <a:chOff x="308524" y="-722"/>
            <a:chExt cx="8502078" cy="2387454"/>
          </a:xfrm>
        </p:grpSpPr>
        <p:sp>
          <p:nvSpPr>
            <p:cNvPr id="14" name="Rounded Rectangle 13"/>
            <p:cNvSpPr/>
            <p:nvPr/>
          </p:nvSpPr>
          <p:spPr>
            <a:xfrm>
              <a:off x="308524" y="-722"/>
              <a:ext cx="8502078" cy="2336392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520749" y="139963"/>
              <a:ext cx="8289406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Мерки,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свързани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с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плащания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на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площ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които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стартираха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с кампания по 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директни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плащания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2015 г.</a:t>
              </a:r>
            </a:p>
            <a:p>
              <a:pPr algn="just"/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Мярка </a:t>
              </a:r>
              <a:r>
                <a:rPr lang="bg-BG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10 „Агроекология и климат“</a:t>
              </a:r>
            </a:p>
            <a:p>
              <a:pPr algn="just"/>
              <a:r>
                <a:rPr lang="bg-BG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Мярка 11 „Биологично земеделие“</a:t>
              </a:r>
            </a:p>
            <a:p>
              <a:pPr algn="just"/>
              <a:r>
                <a:rPr lang="bg-BG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Мярка 12 „Плащания по Натура 2000 и Рамковата директива за водите“</a:t>
              </a:r>
            </a:p>
            <a:p>
              <a:r>
                <a:rPr lang="bg-BG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Мярка 13 „Плащания за райони, изправени пред  природни или други специфични ограничения“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65849" y="4613066"/>
            <a:ext cx="7391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60715" y="3646765"/>
            <a:ext cx="8470362" cy="360040"/>
            <a:chOff x="1527349" y="3304729"/>
            <a:chExt cx="6089302" cy="248542"/>
          </a:xfrm>
        </p:grpSpPr>
        <p:grpSp>
          <p:nvGrpSpPr>
            <p:cNvPr id="12" name="Group 11"/>
            <p:cNvGrpSpPr/>
            <p:nvPr/>
          </p:nvGrpSpPr>
          <p:grpSpPr>
            <a:xfrm>
              <a:off x="1527349" y="3304729"/>
              <a:ext cx="621357" cy="248542"/>
              <a:chOff x="3348" y="1907728"/>
              <a:chExt cx="621357" cy="248542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3348" y="1907728"/>
                <a:ext cx="621357" cy="248542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01</a:t>
                </a:r>
                <a:endParaRPr lang="bg-BG" sz="1000" dirty="0"/>
              </a:p>
            </p:txBody>
          </p:sp>
          <p:sp>
            <p:nvSpPr>
              <p:cNvPr id="54" name="Pentagon 4"/>
              <p:cNvSpPr/>
              <p:nvPr/>
            </p:nvSpPr>
            <p:spPr>
              <a:xfrm>
                <a:off x="3348" y="1907728"/>
                <a:ext cx="559222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4008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024435" y="3304729"/>
              <a:ext cx="621357" cy="248542"/>
              <a:chOff x="500434" y="1907728"/>
              <a:chExt cx="621357" cy="248542"/>
            </a:xfrm>
          </p:grpSpPr>
          <p:sp>
            <p:nvSpPr>
              <p:cNvPr id="51" name="Chevron 50"/>
              <p:cNvSpPr/>
              <p:nvPr/>
            </p:nvSpPr>
            <p:spPr>
              <a:xfrm>
                <a:off x="50043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02</a:t>
                </a:r>
                <a:endParaRPr lang="bg-BG" sz="1000" dirty="0"/>
              </a:p>
            </p:txBody>
          </p:sp>
          <p:sp>
            <p:nvSpPr>
              <p:cNvPr id="52" name="Chevron 6"/>
              <p:cNvSpPr/>
              <p:nvPr/>
            </p:nvSpPr>
            <p:spPr>
              <a:xfrm>
                <a:off x="62470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21521" y="3304729"/>
              <a:ext cx="621357" cy="248542"/>
              <a:chOff x="997520" y="1907728"/>
              <a:chExt cx="621357" cy="248542"/>
            </a:xfrm>
          </p:grpSpPr>
          <p:sp>
            <p:nvSpPr>
              <p:cNvPr id="49" name="Chevron 48"/>
              <p:cNvSpPr/>
              <p:nvPr/>
            </p:nvSpPr>
            <p:spPr>
              <a:xfrm>
                <a:off x="997520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>
                    <a:solidFill>
                      <a:schemeClr val="tx1"/>
                    </a:solidFill>
                  </a:rPr>
                  <a:t>03</a:t>
                </a:r>
                <a:endParaRPr lang="bg-BG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Chevron 8"/>
              <p:cNvSpPr/>
              <p:nvPr/>
            </p:nvSpPr>
            <p:spPr>
              <a:xfrm>
                <a:off x="112179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018607" y="3304729"/>
              <a:ext cx="621357" cy="248542"/>
              <a:chOff x="1494606" y="1907728"/>
              <a:chExt cx="621357" cy="248542"/>
            </a:xfrm>
          </p:grpSpPr>
          <p:sp>
            <p:nvSpPr>
              <p:cNvPr id="47" name="Chevron 46"/>
              <p:cNvSpPr/>
              <p:nvPr/>
            </p:nvSpPr>
            <p:spPr>
              <a:xfrm>
                <a:off x="1494606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>
                    <a:solidFill>
                      <a:schemeClr val="tx1"/>
                    </a:solidFill>
                  </a:rPr>
                  <a:t>04</a:t>
                </a:r>
                <a:endParaRPr lang="bg-BG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Chevron 10"/>
              <p:cNvSpPr/>
              <p:nvPr/>
            </p:nvSpPr>
            <p:spPr>
              <a:xfrm>
                <a:off x="161887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15693" y="3304729"/>
              <a:ext cx="621357" cy="248542"/>
              <a:chOff x="1991692" y="1907728"/>
              <a:chExt cx="621357" cy="248542"/>
            </a:xfrm>
          </p:grpSpPr>
          <p:sp>
            <p:nvSpPr>
              <p:cNvPr id="45" name="Chevron 44"/>
              <p:cNvSpPr/>
              <p:nvPr/>
            </p:nvSpPr>
            <p:spPr>
              <a:xfrm>
                <a:off x="1991692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05</a:t>
                </a:r>
              </a:p>
            </p:txBody>
          </p:sp>
          <p:sp>
            <p:nvSpPr>
              <p:cNvPr id="46" name="Chevron 12"/>
              <p:cNvSpPr/>
              <p:nvPr/>
            </p:nvSpPr>
            <p:spPr>
              <a:xfrm>
                <a:off x="211596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012779" y="3304729"/>
              <a:ext cx="621357" cy="248542"/>
              <a:chOff x="2488778" y="1907728"/>
              <a:chExt cx="621357" cy="248542"/>
            </a:xfrm>
          </p:grpSpPr>
          <p:sp>
            <p:nvSpPr>
              <p:cNvPr id="43" name="Chevron 42"/>
              <p:cNvSpPr/>
              <p:nvPr/>
            </p:nvSpPr>
            <p:spPr>
              <a:xfrm>
                <a:off x="248877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06</a:t>
                </a:r>
                <a:endParaRPr lang="bg-BG" sz="1000" dirty="0"/>
              </a:p>
            </p:txBody>
          </p:sp>
          <p:sp>
            <p:nvSpPr>
              <p:cNvPr id="44" name="Chevron 14"/>
              <p:cNvSpPr/>
              <p:nvPr/>
            </p:nvSpPr>
            <p:spPr>
              <a:xfrm>
                <a:off x="261304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509865" y="3304729"/>
              <a:ext cx="621357" cy="248542"/>
              <a:chOff x="2985864" y="1907728"/>
              <a:chExt cx="621357" cy="248542"/>
            </a:xfrm>
          </p:grpSpPr>
          <p:sp>
            <p:nvSpPr>
              <p:cNvPr id="41" name="Chevron 40"/>
              <p:cNvSpPr/>
              <p:nvPr/>
            </p:nvSpPr>
            <p:spPr>
              <a:xfrm>
                <a:off x="298586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07</a:t>
                </a:r>
                <a:endParaRPr lang="bg-BG" sz="1000" dirty="0"/>
              </a:p>
            </p:txBody>
          </p:sp>
          <p:sp>
            <p:nvSpPr>
              <p:cNvPr id="42" name="Chevron 16"/>
              <p:cNvSpPr/>
              <p:nvPr/>
            </p:nvSpPr>
            <p:spPr>
              <a:xfrm>
                <a:off x="311013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5006951" y="3304729"/>
              <a:ext cx="621357" cy="248542"/>
              <a:chOff x="3482950" y="1907728"/>
              <a:chExt cx="621357" cy="248542"/>
            </a:xfrm>
          </p:grpSpPr>
          <p:sp>
            <p:nvSpPr>
              <p:cNvPr id="39" name="Chevron 38"/>
              <p:cNvSpPr/>
              <p:nvPr/>
            </p:nvSpPr>
            <p:spPr>
              <a:xfrm>
                <a:off x="348295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08</a:t>
                </a:r>
                <a:endParaRPr lang="bg-BG" sz="1000" dirty="0"/>
              </a:p>
            </p:txBody>
          </p:sp>
          <p:sp>
            <p:nvSpPr>
              <p:cNvPr id="40" name="Chevron 18"/>
              <p:cNvSpPr/>
              <p:nvPr/>
            </p:nvSpPr>
            <p:spPr>
              <a:xfrm>
                <a:off x="360722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504037" y="3304729"/>
              <a:ext cx="621357" cy="248542"/>
              <a:chOff x="3980036" y="1907728"/>
              <a:chExt cx="621357" cy="248542"/>
            </a:xfrm>
          </p:grpSpPr>
          <p:sp>
            <p:nvSpPr>
              <p:cNvPr id="37" name="Chevron 36"/>
              <p:cNvSpPr/>
              <p:nvPr/>
            </p:nvSpPr>
            <p:spPr>
              <a:xfrm>
                <a:off x="398003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09</a:t>
                </a:r>
                <a:endParaRPr lang="bg-BG" sz="1000" dirty="0"/>
              </a:p>
            </p:txBody>
          </p:sp>
          <p:sp>
            <p:nvSpPr>
              <p:cNvPr id="38" name="Chevron 20"/>
              <p:cNvSpPr/>
              <p:nvPr/>
            </p:nvSpPr>
            <p:spPr>
              <a:xfrm>
                <a:off x="410430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001123" y="3304729"/>
              <a:ext cx="621357" cy="248542"/>
              <a:chOff x="4477122" y="1907728"/>
              <a:chExt cx="621357" cy="248542"/>
            </a:xfrm>
          </p:grpSpPr>
          <p:sp>
            <p:nvSpPr>
              <p:cNvPr id="35" name="Chevron 34"/>
              <p:cNvSpPr/>
              <p:nvPr/>
            </p:nvSpPr>
            <p:spPr>
              <a:xfrm>
                <a:off x="447712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10</a:t>
                </a:r>
                <a:endParaRPr lang="bg-BG" sz="1000" dirty="0"/>
              </a:p>
            </p:txBody>
          </p:sp>
          <p:sp>
            <p:nvSpPr>
              <p:cNvPr id="36" name="Chevron 22"/>
              <p:cNvSpPr/>
              <p:nvPr/>
            </p:nvSpPr>
            <p:spPr>
              <a:xfrm>
                <a:off x="460139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498209" y="3304729"/>
              <a:ext cx="621357" cy="248542"/>
              <a:chOff x="4974208" y="1907728"/>
              <a:chExt cx="621357" cy="248542"/>
            </a:xfrm>
          </p:grpSpPr>
          <p:sp>
            <p:nvSpPr>
              <p:cNvPr id="33" name="Chevron 32"/>
              <p:cNvSpPr/>
              <p:nvPr/>
            </p:nvSpPr>
            <p:spPr>
              <a:xfrm>
                <a:off x="497420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11</a:t>
                </a:r>
                <a:endParaRPr lang="bg-BG" sz="1000" dirty="0"/>
              </a:p>
            </p:txBody>
          </p:sp>
          <p:sp>
            <p:nvSpPr>
              <p:cNvPr id="34" name="Chevron 24"/>
              <p:cNvSpPr/>
              <p:nvPr/>
            </p:nvSpPr>
            <p:spPr>
              <a:xfrm>
                <a:off x="509847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6995294" y="3304729"/>
              <a:ext cx="621357" cy="248542"/>
              <a:chOff x="5471293" y="1907728"/>
              <a:chExt cx="621357" cy="248542"/>
            </a:xfrm>
          </p:grpSpPr>
          <p:sp>
            <p:nvSpPr>
              <p:cNvPr id="31" name="Chevron 30"/>
              <p:cNvSpPr/>
              <p:nvPr/>
            </p:nvSpPr>
            <p:spPr>
              <a:xfrm>
                <a:off x="5471293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12</a:t>
                </a:r>
                <a:endParaRPr lang="bg-BG" sz="1000" dirty="0"/>
              </a:p>
            </p:txBody>
          </p:sp>
          <p:sp>
            <p:nvSpPr>
              <p:cNvPr id="32" name="Chevron 26"/>
              <p:cNvSpPr/>
              <p:nvPr/>
            </p:nvSpPr>
            <p:spPr>
              <a:xfrm>
                <a:off x="5595564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</p:grpSp>
      <p:sp>
        <p:nvSpPr>
          <p:cNvPr id="55" name="Bent Arrow 54"/>
          <p:cNvSpPr/>
          <p:nvPr/>
        </p:nvSpPr>
        <p:spPr>
          <a:xfrm rot="10800000" flipH="1">
            <a:off x="1863083" y="4149078"/>
            <a:ext cx="548730" cy="576062"/>
          </a:xfrm>
          <a:prstGeom prst="bentArrow">
            <a:avLst>
              <a:gd name="adj1" fmla="val 25000"/>
              <a:gd name="adj2" fmla="val 23338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43082" y="4366845"/>
            <a:ext cx="6419264" cy="646331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1">
                <a:shade val="50000"/>
                <a:alpha val="46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/>
              <a:t>Стартиране на М10, М11, М12, М13 в рамките на кампанията по СЕПП за 2015 г.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53190711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80550" y="732766"/>
            <a:ext cx="8470362" cy="1096978"/>
            <a:chOff x="283906" y="1355934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355934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464862" y="1704368"/>
              <a:ext cx="82894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bg-BG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Мярка </a:t>
              </a:r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4.1 „Инвестиции в земеделски стопанства“</a:t>
              </a:r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0550" y="2267587"/>
            <a:ext cx="8470362" cy="360040"/>
            <a:chOff x="1527349" y="3304729"/>
            <a:chExt cx="6089302" cy="248542"/>
          </a:xfrm>
        </p:grpSpPr>
        <p:grpSp>
          <p:nvGrpSpPr>
            <p:cNvPr id="12" name="Group 11"/>
            <p:cNvGrpSpPr/>
            <p:nvPr/>
          </p:nvGrpSpPr>
          <p:grpSpPr>
            <a:xfrm>
              <a:off x="1527349" y="3304729"/>
              <a:ext cx="621357" cy="248542"/>
              <a:chOff x="3348" y="1907728"/>
              <a:chExt cx="621357" cy="248542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3348" y="1907728"/>
                <a:ext cx="621357" cy="248542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01</a:t>
                </a:r>
                <a:endParaRPr lang="bg-BG" sz="1000" dirty="0"/>
              </a:p>
            </p:txBody>
          </p:sp>
          <p:sp>
            <p:nvSpPr>
              <p:cNvPr id="54" name="Pentagon 4"/>
              <p:cNvSpPr/>
              <p:nvPr/>
            </p:nvSpPr>
            <p:spPr>
              <a:xfrm>
                <a:off x="3348" y="1907728"/>
                <a:ext cx="559222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4008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024435" y="3304729"/>
              <a:ext cx="621357" cy="248542"/>
              <a:chOff x="500434" y="1907728"/>
              <a:chExt cx="621357" cy="248542"/>
            </a:xfrm>
          </p:grpSpPr>
          <p:sp>
            <p:nvSpPr>
              <p:cNvPr id="51" name="Chevron 50"/>
              <p:cNvSpPr/>
              <p:nvPr/>
            </p:nvSpPr>
            <p:spPr>
              <a:xfrm>
                <a:off x="50043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02</a:t>
                </a:r>
                <a:endParaRPr lang="bg-BG" sz="1000" dirty="0"/>
              </a:p>
            </p:txBody>
          </p:sp>
          <p:sp>
            <p:nvSpPr>
              <p:cNvPr id="52" name="Chevron 6"/>
              <p:cNvSpPr/>
              <p:nvPr/>
            </p:nvSpPr>
            <p:spPr>
              <a:xfrm>
                <a:off x="62470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21521" y="3304729"/>
              <a:ext cx="621357" cy="248542"/>
              <a:chOff x="997520" y="1907728"/>
              <a:chExt cx="621357" cy="248542"/>
            </a:xfrm>
          </p:grpSpPr>
          <p:sp>
            <p:nvSpPr>
              <p:cNvPr id="49" name="Chevron 48"/>
              <p:cNvSpPr/>
              <p:nvPr/>
            </p:nvSpPr>
            <p:spPr>
              <a:xfrm>
                <a:off x="99752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03</a:t>
                </a:r>
              </a:p>
            </p:txBody>
          </p:sp>
          <p:sp>
            <p:nvSpPr>
              <p:cNvPr id="50" name="Chevron 8"/>
              <p:cNvSpPr/>
              <p:nvPr/>
            </p:nvSpPr>
            <p:spPr>
              <a:xfrm>
                <a:off x="112179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018607" y="3304729"/>
              <a:ext cx="621357" cy="248542"/>
              <a:chOff x="1494606" y="1907728"/>
              <a:chExt cx="621357" cy="248542"/>
            </a:xfrm>
          </p:grpSpPr>
          <p:sp>
            <p:nvSpPr>
              <p:cNvPr id="47" name="Chevron 46"/>
              <p:cNvSpPr/>
              <p:nvPr/>
            </p:nvSpPr>
            <p:spPr>
              <a:xfrm>
                <a:off x="1494606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  <p:sp>
            <p:nvSpPr>
              <p:cNvPr id="48" name="Chevron 10"/>
              <p:cNvSpPr/>
              <p:nvPr/>
            </p:nvSpPr>
            <p:spPr>
              <a:xfrm>
                <a:off x="161887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15693" y="3304729"/>
              <a:ext cx="621357" cy="248542"/>
              <a:chOff x="1991692" y="1907728"/>
              <a:chExt cx="621357" cy="248542"/>
            </a:xfrm>
          </p:grpSpPr>
          <p:sp>
            <p:nvSpPr>
              <p:cNvPr id="45" name="Chevron 44"/>
              <p:cNvSpPr/>
              <p:nvPr/>
            </p:nvSpPr>
            <p:spPr>
              <a:xfrm>
                <a:off x="1991692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05</a:t>
                </a:r>
              </a:p>
            </p:txBody>
          </p:sp>
          <p:sp>
            <p:nvSpPr>
              <p:cNvPr id="46" name="Chevron 12"/>
              <p:cNvSpPr/>
              <p:nvPr/>
            </p:nvSpPr>
            <p:spPr>
              <a:xfrm>
                <a:off x="211596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012779" y="3304729"/>
              <a:ext cx="621357" cy="248542"/>
              <a:chOff x="2488778" y="1907728"/>
              <a:chExt cx="621357" cy="248542"/>
            </a:xfrm>
          </p:grpSpPr>
          <p:sp>
            <p:nvSpPr>
              <p:cNvPr id="43" name="Chevron 42"/>
              <p:cNvSpPr/>
              <p:nvPr/>
            </p:nvSpPr>
            <p:spPr>
              <a:xfrm>
                <a:off x="2488778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06</a:t>
                </a:r>
              </a:p>
            </p:txBody>
          </p:sp>
          <p:sp>
            <p:nvSpPr>
              <p:cNvPr id="44" name="Chevron 14"/>
              <p:cNvSpPr/>
              <p:nvPr/>
            </p:nvSpPr>
            <p:spPr>
              <a:xfrm>
                <a:off x="261304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509865" y="3304729"/>
              <a:ext cx="621357" cy="248542"/>
              <a:chOff x="2985864" y="1907728"/>
              <a:chExt cx="621357" cy="248542"/>
            </a:xfrm>
          </p:grpSpPr>
          <p:sp>
            <p:nvSpPr>
              <p:cNvPr id="41" name="Chevron 40"/>
              <p:cNvSpPr/>
              <p:nvPr/>
            </p:nvSpPr>
            <p:spPr>
              <a:xfrm>
                <a:off x="298586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07</a:t>
                </a:r>
                <a:endParaRPr lang="bg-BG" sz="1000" dirty="0"/>
              </a:p>
            </p:txBody>
          </p:sp>
          <p:sp>
            <p:nvSpPr>
              <p:cNvPr id="42" name="Chevron 16"/>
              <p:cNvSpPr/>
              <p:nvPr/>
            </p:nvSpPr>
            <p:spPr>
              <a:xfrm>
                <a:off x="311013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5006951" y="3304729"/>
              <a:ext cx="621357" cy="248542"/>
              <a:chOff x="3482950" y="1907728"/>
              <a:chExt cx="621357" cy="248542"/>
            </a:xfrm>
          </p:grpSpPr>
          <p:sp>
            <p:nvSpPr>
              <p:cNvPr id="39" name="Chevron 38"/>
              <p:cNvSpPr/>
              <p:nvPr/>
            </p:nvSpPr>
            <p:spPr>
              <a:xfrm>
                <a:off x="348295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08</a:t>
                </a:r>
                <a:endParaRPr lang="bg-BG" sz="1000" dirty="0"/>
              </a:p>
            </p:txBody>
          </p:sp>
          <p:sp>
            <p:nvSpPr>
              <p:cNvPr id="40" name="Chevron 18"/>
              <p:cNvSpPr/>
              <p:nvPr/>
            </p:nvSpPr>
            <p:spPr>
              <a:xfrm>
                <a:off x="360722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504037" y="3304729"/>
              <a:ext cx="621357" cy="248542"/>
              <a:chOff x="3980036" y="1907728"/>
              <a:chExt cx="621357" cy="248542"/>
            </a:xfrm>
          </p:grpSpPr>
          <p:sp>
            <p:nvSpPr>
              <p:cNvPr id="37" name="Chevron 36"/>
              <p:cNvSpPr/>
              <p:nvPr/>
            </p:nvSpPr>
            <p:spPr>
              <a:xfrm>
                <a:off x="398003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09</a:t>
                </a:r>
                <a:endParaRPr lang="bg-BG" sz="1000" dirty="0"/>
              </a:p>
            </p:txBody>
          </p:sp>
          <p:sp>
            <p:nvSpPr>
              <p:cNvPr id="38" name="Chevron 20"/>
              <p:cNvSpPr/>
              <p:nvPr/>
            </p:nvSpPr>
            <p:spPr>
              <a:xfrm>
                <a:off x="410430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001123" y="3304729"/>
              <a:ext cx="621357" cy="248542"/>
              <a:chOff x="4477122" y="1907728"/>
              <a:chExt cx="621357" cy="248542"/>
            </a:xfrm>
          </p:grpSpPr>
          <p:sp>
            <p:nvSpPr>
              <p:cNvPr id="35" name="Chevron 34"/>
              <p:cNvSpPr/>
              <p:nvPr/>
            </p:nvSpPr>
            <p:spPr>
              <a:xfrm>
                <a:off x="447712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10</a:t>
                </a:r>
                <a:endParaRPr lang="bg-BG" sz="1000" dirty="0"/>
              </a:p>
            </p:txBody>
          </p:sp>
          <p:sp>
            <p:nvSpPr>
              <p:cNvPr id="36" name="Chevron 22"/>
              <p:cNvSpPr/>
              <p:nvPr/>
            </p:nvSpPr>
            <p:spPr>
              <a:xfrm>
                <a:off x="460139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498209" y="3304729"/>
              <a:ext cx="621357" cy="248542"/>
              <a:chOff x="4974208" y="1907728"/>
              <a:chExt cx="621357" cy="248542"/>
            </a:xfrm>
          </p:grpSpPr>
          <p:sp>
            <p:nvSpPr>
              <p:cNvPr id="33" name="Chevron 32"/>
              <p:cNvSpPr/>
              <p:nvPr/>
            </p:nvSpPr>
            <p:spPr>
              <a:xfrm>
                <a:off x="497420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11</a:t>
                </a:r>
                <a:endParaRPr lang="bg-BG" sz="1000" dirty="0"/>
              </a:p>
            </p:txBody>
          </p:sp>
          <p:sp>
            <p:nvSpPr>
              <p:cNvPr id="34" name="Chevron 24"/>
              <p:cNvSpPr/>
              <p:nvPr/>
            </p:nvSpPr>
            <p:spPr>
              <a:xfrm>
                <a:off x="509847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6995294" y="3304729"/>
              <a:ext cx="621357" cy="248542"/>
              <a:chOff x="5471293" y="1907728"/>
              <a:chExt cx="621357" cy="248542"/>
            </a:xfrm>
          </p:grpSpPr>
          <p:sp>
            <p:nvSpPr>
              <p:cNvPr id="31" name="Chevron 30"/>
              <p:cNvSpPr/>
              <p:nvPr/>
            </p:nvSpPr>
            <p:spPr>
              <a:xfrm>
                <a:off x="5471293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12</a:t>
                </a:r>
                <a:endParaRPr lang="bg-BG" sz="1000" dirty="0"/>
              </a:p>
            </p:txBody>
          </p:sp>
          <p:sp>
            <p:nvSpPr>
              <p:cNvPr id="32" name="Chevron 26"/>
              <p:cNvSpPr/>
              <p:nvPr/>
            </p:nvSpPr>
            <p:spPr>
              <a:xfrm>
                <a:off x="5595564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</p:grpSp>
      <p:sp>
        <p:nvSpPr>
          <p:cNvPr id="60" name="Bent Arrow 59"/>
          <p:cNvSpPr/>
          <p:nvPr/>
        </p:nvSpPr>
        <p:spPr>
          <a:xfrm rot="10800000" flipH="1">
            <a:off x="2341405" y="2735638"/>
            <a:ext cx="877841" cy="864096"/>
          </a:xfrm>
          <a:prstGeom prst="bentArrow">
            <a:avLst>
              <a:gd name="adj1" fmla="val 25000"/>
              <a:gd name="adj2" fmla="val 23338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47864" y="2804735"/>
            <a:ext cx="5403048" cy="1231106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1">
                <a:shade val="50000"/>
                <a:alpha val="46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/>
              <a:t>Прием по М4.1 за сектори „</a:t>
            </a:r>
            <a:r>
              <a:rPr lang="bg-BG" b="1" dirty="0" smtClean="0"/>
              <a:t>плодове и зеленчуци</a:t>
            </a:r>
            <a:r>
              <a:rPr lang="bg-BG" dirty="0" smtClean="0"/>
              <a:t>“, „</a:t>
            </a:r>
            <a:r>
              <a:rPr lang="bg-BG" b="1" dirty="0" smtClean="0"/>
              <a:t>животновъдство</a:t>
            </a:r>
            <a:r>
              <a:rPr lang="bg-BG" dirty="0"/>
              <a:t> </a:t>
            </a:r>
            <a:r>
              <a:rPr lang="bg-BG" dirty="0" smtClean="0"/>
              <a:t>(млечни ферми </a:t>
            </a:r>
            <a:r>
              <a:rPr lang="en-US" dirty="0" smtClean="0"/>
              <a:t>II </a:t>
            </a:r>
            <a:r>
              <a:rPr lang="bg-BG" dirty="0" smtClean="0"/>
              <a:t>и </a:t>
            </a:r>
            <a:r>
              <a:rPr lang="en-US" dirty="0" smtClean="0"/>
              <a:t>III </a:t>
            </a:r>
            <a:r>
              <a:rPr lang="bg-BG" dirty="0" smtClean="0"/>
              <a:t>категория)“ и др. </a:t>
            </a:r>
            <a:endParaRPr lang="en-US" dirty="0" smtClean="0"/>
          </a:p>
          <a:p>
            <a:pPr algn="just"/>
            <a:r>
              <a:rPr lang="bg-BG" dirty="0" smtClean="0"/>
              <a:t>бюджет в размер на </a:t>
            </a:r>
            <a:r>
              <a:rPr lang="bg-BG" sz="2000" b="1" dirty="0" smtClean="0"/>
              <a:t>150 млн. евро</a:t>
            </a:r>
            <a:endParaRPr lang="bg-BG" sz="2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280550" y="4410978"/>
            <a:ext cx="8470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dirty="0"/>
              <a:t>14 </a:t>
            </a:r>
            <a:r>
              <a:rPr lang="ru-RU" dirty="0" err="1"/>
              <a:t>април</a:t>
            </a:r>
            <a:r>
              <a:rPr lang="ru-RU" dirty="0"/>
              <a:t>- 18 </a:t>
            </a:r>
            <a:r>
              <a:rPr lang="ru-RU" dirty="0" smtClean="0"/>
              <a:t>май – само за </a:t>
            </a:r>
            <a:r>
              <a:rPr lang="ru-RU" dirty="0" err="1" smtClean="0"/>
              <a:t>земеделска</a:t>
            </a:r>
            <a:r>
              <a:rPr lang="ru-RU" dirty="0" smtClean="0"/>
              <a:t> техника</a:t>
            </a:r>
            <a:endParaRPr lang="ru-RU" dirty="0"/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dirty="0"/>
              <a:t>14 </a:t>
            </a:r>
            <a:r>
              <a:rPr lang="ru-RU" dirty="0" err="1"/>
              <a:t>април</a:t>
            </a:r>
            <a:r>
              <a:rPr lang="ru-RU" dirty="0"/>
              <a:t>- 8 </a:t>
            </a:r>
            <a:r>
              <a:rPr lang="ru-RU" dirty="0" err="1" smtClean="0"/>
              <a:t>юни</a:t>
            </a:r>
            <a:r>
              <a:rPr lang="ru-RU" dirty="0" smtClean="0"/>
              <a:t> – </a:t>
            </a:r>
            <a:r>
              <a:rPr lang="ru-RU" dirty="0" err="1" smtClean="0"/>
              <a:t>всички</a:t>
            </a:r>
            <a:r>
              <a:rPr lang="ru-RU" dirty="0" smtClean="0"/>
              <a:t> </a:t>
            </a:r>
            <a:r>
              <a:rPr lang="ru-RU" dirty="0" err="1" smtClean="0"/>
              <a:t>останали</a:t>
            </a:r>
            <a:r>
              <a:rPr lang="ru-RU" dirty="0" smtClean="0"/>
              <a:t> </a:t>
            </a:r>
            <a:r>
              <a:rPr lang="ru-RU" dirty="0" err="1" smtClean="0"/>
              <a:t>дейности</a:t>
            </a:r>
            <a:r>
              <a:rPr lang="ru-RU" dirty="0" smtClean="0"/>
              <a:t>, </a:t>
            </a:r>
            <a:r>
              <a:rPr lang="ru-RU" dirty="0" err="1" smtClean="0"/>
              <a:t>включително</a:t>
            </a:r>
            <a:r>
              <a:rPr lang="ru-RU" dirty="0" smtClean="0"/>
              <a:t> и </a:t>
            </a:r>
            <a:r>
              <a:rPr lang="ru-RU" dirty="0" err="1" smtClean="0"/>
              <a:t>земеделска</a:t>
            </a:r>
            <a:r>
              <a:rPr lang="ru-RU" dirty="0" smtClean="0"/>
              <a:t> техника</a:t>
            </a:r>
            <a:endParaRPr lang="ru-RU" dirty="0"/>
          </a:p>
        </p:txBody>
      </p:sp>
      <p:sp>
        <p:nvSpPr>
          <p:cNvPr id="63" name="Rectangle 62"/>
          <p:cNvSpPr/>
          <p:nvPr/>
        </p:nvSpPr>
        <p:spPr>
          <a:xfrm>
            <a:off x="280550" y="4067780"/>
            <a:ext cx="2142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Периоди на прием:</a:t>
            </a:r>
            <a:endParaRPr lang="bg-BG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80550" y="1899037"/>
            <a:ext cx="907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accent1">
                    <a:lumMod val="75000"/>
                  </a:schemeClr>
                </a:solidFill>
              </a:rPr>
              <a:t>2015 г.</a:t>
            </a:r>
            <a:endParaRPr lang="bg-BG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89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6783" y="476672"/>
            <a:ext cx="8470362" cy="1825762"/>
            <a:chOff x="283906" y="1459881"/>
            <a:chExt cx="8470362" cy="1825762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210209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459683" y="1654427"/>
              <a:ext cx="8289406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bg-BG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Подмярка 2.1 „Подкрепа, насочена към възможността за ползване на консултантски услуги и “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Подмярка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6.1 „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Стартова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помощ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за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млади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земеделски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20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стопани</a:t>
              </a:r>
              <a:r>
                <a:rPr lang="ru-RU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“</a:t>
              </a:r>
            </a:p>
            <a:p>
              <a:pPr algn="just"/>
              <a:endParaRPr lang="bg-BG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just"/>
              <a:endParaRPr lang="bg-BG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80550" y="2302095"/>
            <a:ext cx="8470362" cy="360040"/>
            <a:chOff x="1527349" y="3304729"/>
            <a:chExt cx="6089302" cy="248542"/>
          </a:xfrm>
        </p:grpSpPr>
        <p:grpSp>
          <p:nvGrpSpPr>
            <p:cNvPr id="12" name="Group 11"/>
            <p:cNvGrpSpPr/>
            <p:nvPr/>
          </p:nvGrpSpPr>
          <p:grpSpPr>
            <a:xfrm>
              <a:off x="1527349" y="3304729"/>
              <a:ext cx="621357" cy="248542"/>
              <a:chOff x="3348" y="1907728"/>
              <a:chExt cx="621357" cy="248542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3348" y="1907728"/>
                <a:ext cx="621357" cy="248542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01</a:t>
                </a:r>
                <a:endParaRPr lang="bg-BG" sz="1000" dirty="0"/>
              </a:p>
            </p:txBody>
          </p:sp>
          <p:sp>
            <p:nvSpPr>
              <p:cNvPr id="54" name="Pentagon 4"/>
              <p:cNvSpPr/>
              <p:nvPr/>
            </p:nvSpPr>
            <p:spPr>
              <a:xfrm>
                <a:off x="3348" y="1907728"/>
                <a:ext cx="559222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4008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024435" y="3304729"/>
              <a:ext cx="621357" cy="248542"/>
              <a:chOff x="500434" y="1907728"/>
              <a:chExt cx="621357" cy="248542"/>
            </a:xfrm>
          </p:grpSpPr>
          <p:sp>
            <p:nvSpPr>
              <p:cNvPr id="51" name="Chevron 50"/>
              <p:cNvSpPr/>
              <p:nvPr/>
            </p:nvSpPr>
            <p:spPr>
              <a:xfrm>
                <a:off x="50043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02</a:t>
                </a:r>
                <a:endParaRPr lang="bg-BG" sz="1000" dirty="0"/>
              </a:p>
            </p:txBody>
          </p:sp>
          <p:sp>
            <p:nvSpPr>
              <p:cNvPr id="52" name="Chevron 6"/>
              <p:cNvSpPr/>
              <p:nvPr/>
            </p:nvSpPr>
            <p:spPr>
              <a:xfrm>
                <a:off x="62470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21521" y="3304729"/>
              <a:ext cx="621357" cy="248542"/>
              <a:chOff x="997520" y="1907728"/>
              <a:chExt cx="621357" cy="248542"/>
            </a:xfrm>
          </p:grpSpPr>
          <p:sp>
            <p:nvSpPr>
              <p:cNvPr id="49" name="Chevron 48"/>
              <p:cNvSpPr/>
              <p:nvPr/>
            </p:nvSpPr>
            <p:spPr>
              <a:xfrm>
                <a:off x="99752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03</a:t>
                </a:r>
              </a:p>
            </p:txBody>
          </p:sp>
          <p:sp>
            <p:nvSpPr>
              <p:cNvPr id="50" name="Chevron 8"/>
              <p:cNvSpPr/>
              <p:nvPr/>
            </p:nvSpPr>
            <p:spPr>
              <a:xfrm>
                <a:off x="112179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018607" y="3304729"/>
              <a:ext cx="621357" cy="248542"/>
              <a:chOff x="1494606" y="1907728"/>
              <a:chExt cx="621357" cy="248542"/>
            </a:xfrm>
          </p:grpSpPr>
          <p:sp>
            <p:nvSpPr>
              <p:cNvPr id="47" name="Chevron 46"/>
              <p:cNvSpPr/>
              <p:nvPr/>
            </p:nvSpPr>
            <p:spPr>
              <a:xfrm>
                <a:off x="149460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04</a:t>
                </a:r>
              </a:p>
            </p:txBody>
          </p:sp>
          <p:sp>
            <p:nvSpPr>
              <p:cNvPr id="48" name="Chevron 10"/>
              <p:cNvSpPr/>
              <p:nvPr/>
            </p:nvSpPr>
            <p:spPr>
              <a:xfrm>
                <a:off x="161887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15693" y="3304729"/>
              <a:ext cx="621357" cy="248542"/>
              <a:chOff x="1991692" y="1907728"/>
              <a:chExt cx="621357" cy="248542"/>
            </a:xfrm>
          </p:grpSpPr>
          <p:sp>
            <p:nvSpPr>
              <p:cNvPr id="45" name="Chevron 44"/>
              <p:cNvSpPr/>
              <p:nvPr/>
            </p:nvSpPr>
            <p:spPr>
              <a:xfrm>
                <a:off x="199169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05</a:t>
                </a:r>
              </a:p>
            </p:txBody>
          </p:sp>
          <p:sp>
            <p:nvSpPr>
              <p:cNvPr id="46" name="Chevron 12"/>
              <p:cNvSpPr/>
              <p:nvPr/>
            </p:nvSpPr>
            <p:spPr>
              <a:xfrm>
                <a:off x="211596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012779" y="3304729"/>
              <a:ext cx="621357" cy="248542"/>
              <a:chOff x="2488778" y="1907728"/>
              <a:chExt cx="621357" cy="248542"/>
            </a:xfrm>
          </p:grpSpPr>
          <p:sp>
            <p:nvSpPr>
              <p:cNvPr id="43" name="Chevron 42"/>
              <p:cNvSpPr/>
              <p:nvPr/>
            </p:nvSpPr>
            <p:spPr>
              <a:xfrm>
                <a:off x="2488778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06</a:t>
                </a:r>
              </a:p>
            </p:txBody>
          </p:sp>
          <p:sp>
            <p:nvSpPr>
              <p:cNvPr id="44" name="Chevron 14"/>
              <p:cNvSpPr/>
              <p:nvPr/>
            </p:nvSpPr>
            <p:spPr>
              <a:xfrm>
                <a:off x="261304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509865" y="3304729"/>
              <a:ext cx="621357" cy="248542"/>
              <a:chOff x="2985864" y="1907728"/>
              <a:chExt cx="621357" cy="248542"/>
            </a:xfrm>
          </p:grpSpPr>
          <p:sp>
            <p:nvSpPr>
              <p:cNvPr id="41" name="Chevron 40"/>
              <p:cNvSpPr/>
              <p:nvPr/>
            </p:nvSpPr>
            <p:spPr>
              <a:xfrm>
                <a:off x="2985864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07</a:t>
                </a:r>
              </a:p>
            </p:txBody>
          </p:sp>
          <p:sp>
            <p:nvSpPr>
              <p:cNvPr id="42" name="Chevron 16"/>
              <p:cNvSpPr/>
              <p:nvPr/>
            </p:nvSpPr>
            <p:spPr>
              <a:xfrm>
                <a:off x="311013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5006951" y="3304729"/>
              <a:ext cx="621357" cy="248542"/>
              <a:chOff x="3482950" y="1907728"/>
              <a:chExt cx="621357" cy="248542"/>
            </a:xfrm>
          </p:grpSpPr>
          <p:sp>
            <p:nvSpPr>
              <p:cNvPr id="39" name="Chevron 38"/>
              <p:cNvSpPr/>
              <p:nvPr/>
            </p:nvSpPr>
            <p:spPr>
              <a:xfrm>
                <a:off x="348295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08</a:t>
                </a:r>
                <a:endParaRPr lang="bg-BG" sz="1000" dirty="0"/>
              </a:p>
            </p:txBody>
          </p:sp>
          <p:sp>
            <p:nvSpPr>
              <p:cNvPr id="40" name="Chevron 18"/>
              <p:cNvSpPr/>
              <p:nvPr/>
            </p:nvSpPr>
            <p:spPr>
              <a:xfrm>
                <a:off x="360722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504037" y="3304729"/>
              <a:ext cx="621357" cy="248542"/>
              <a:chOff x="3980036" y="1907728"/>
              <a:chExt cx="621357" cy="248542"/>
            </a:xfrm>
          </p:grpSpPr>
          <p:sp>
            <p:nvSpPr>
              <p:cNvPr id="37" name="Chevron 36"/>
              <p:cNvSpPr/>
              <p:nvPr/>
            </p:nvSpPr>
            <p:spPr>
              <a:xfrm>
                <a:off x="398003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09</a:t>
                </a:r>
                <a:endParaRPr lang="bg-BG" sz="1000" dirty="0"/>
              </a:p>
            </p:txBody>
          </p:sp>
          <p:sp>
            <p:nvSpPr>
              <p:cNvPr id="38" name="Chevron 20"/>
              <p:cNvSpPr/>
              <p:nvPr/>
            </p:nvSpPr>
            <p:spPr>
              <a:xfrm>
                <a:off x="410430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001123" y="3304729"/>
              <a:ext cx="621357" cy="248542"/>
              <a:chOff x="4477122" y="1907728"/>
              <a:chExt cx="621357" cy="248542"/>
            </a:xfrm>
          </p:grpSpPr>
          <p:sp>
            <p:nvSpPr>
              <p:cNvPr id="35" name="Chevron 34"/>
              <p:cNvSpPr/>
              <p:nvPr/>
            </p:nvSpPr>
            <p:spPr>
              <a:xfrm>
                <a:off x="447712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10</a:t>
                </a:r>
                <a:endParaRPr lang="bg-BG" sz="1000" dirty="0"/>
              </a:p>
            </p:txBody>
          </p:sp>
          <p:sp>
            <p:nvSpPr>
              <p:cNvPr id="36" name="Chevron 22"/>
              <p:cNvSpPr/>
              <p:nvPr/>
            </p:nvSpPr>
            <p:spPr>
              <a:xfrm>
                <a:off x="460139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498209" y="3304729"/>
              <a:ext cx="621357" cy="248542"/>
              <a:chOff x="4974208" y="1907728"/>
              <a:chExt cx="621357" cy="248542"/>
            </a:xfrm>
          </p:grpSpPr>
          <p:sp>
            <p:nvSpPr>
              <p:cNvPr id="33" name="Chevron 32"/>
              <p:cNvSpPr/>
              <p:nvPr/>
            </p:nvSpPr>
            <p:spPr>
              <a:xfrm>
                <a:off x="497420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11</a:t>
                </a:r>
                <a:endParaRPr lang="bg-BG" sz="1000" dirty="0"/>
              </a:p>
            </p:txBody>
          </p:sp>
          <p:sp>
            <p:nvSpPr>
              <p:cNvPr id="34" name="Chevron 24"/>
              <p:cNvSpPr/>
              <p:nvPr/>
            </p:nvSpPr>
            <p:spPr>
              <a:xfrm>
                <a:off x="509847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6995294" y="3304729"/>
              <a:ext cx="621357" cy="248542"/>
              <a:chOff x="5471293" y="1907728"/>
              <a:chExt cx="621357" cy="248542"/>
            </a:xfrm>
          </p:grpSpPr>
          <p:sp>
            <p:nvSpPr>
              <p:cNvPr id="31" name="Chevron 30"/>
              <p:cNvSpPr/>
              <p:nvPr/>
            </p:nvSpPr>
            <p:spPr>
              <a:xfrm>
                <a:off x="5471293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12</a:t>
                </a:r>
                <a:endParaRPr lang="bg-BG" sz="1000" dirty="0"/>
              </a:p>
            </p:txBody>
          </p:sp>
          <p:sp>
            <p:nvSpPr>
              <p:cNvPr id="32" name="Chevron 26"/>
              <p:cNvSpPr/>
              <p:nvPr/>
            </p:nvSpPr>
            <p:spPr>
              <a:xfrm>
                <a:off x="5595564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</p:grpSp>
      <p:sp>
        <p:nvSpPr>
          <p:cNvPr id="55" name="Bent Arrow 54"/>
          <p:cNvSpPr/>
          <p:nvPr/>
        </p:nvSpPr>
        <p:spPr>
          <a:xfrm rot="10800000" flipH="1">
            <a:off x="3859133" y="2712437"/>
            <a:ext cx="822138" cy="936104"/>
          </a:xfrm>
          <a:prstGeom prst="bentArrow">
            <a:avLst>
              <a:gd name="adj1" fmla="val 25000"/>
              <a:gd name="adj2" fmla="val 23338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61461" y="2887776"/>
            <a:ext cx="3875684" cy="2585323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1">
                <a:shade val="50000"/>
                <a:alpha val="46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/>
              <a:t>Прилагане на процедурата за избор на НССЗ по М2.1, за </a:t>
            </a:r>
            <a:r>
              <a:rPr lang="bg-BG" dirty="0"/>
              <a:t>консултантски пакет </a:t>
            </a:r>
            <a:r>
              <a:rPr lang="bg-BG" dirty="0" smtClean="0"/>
              <a:t>А2Б  в подкрепа на младите земеделски стопани във връзка с първи период на прием по М6.1 </a:t>
            </a:r>
          </a:p>
          <a:p>
            <a:pPr algn="just"/>
            <a:r>
              <a:rPr lang="bg-BG" dirty="0" smtClean="0"/>
              <a:t>Стартиране на </a:t>
            </a:r>
            <a:r>
              <a:rPr lang="ru-RU" dirty="0" err="1" smtClean="0"/>
              <a:t>Подмярка</a:t>
            </a:r>
            <a:r>
              <a:rPr lang="ru-RU" dirty="0" smtClean="0"/>
              <a:t> </a:t>
            </a:r>
            <a:r>
              <a:rPr lang="ru-RU" dirty="0"/>
              <a:t>6.1 „</a:t>
            </a:r>
            <a:r>
              <a:rPr lang="ru-RU" dirty="0" err="1"/>
              <a:t>Стартова</a:t>
            </a:r>
            <a:r>
              <a:rPr lang="ru-RU" dirty="0"/>
              <a:t> </a:t>
            </a:r>
            <a:r>
              <a:rPr lang="ru-RU" dirty="0" err="1"/>
              <a:t>помощ</a:t>
            </a:r>
            <a:r>
              <a:rPr lang="ru-RU" dirty="0"/>
              <a:t> за </a:t>
            </a:r>
            <a:r>
              <a:rPr lang="ru-RU" dirty="0" err="1"/>
              <a:t>млади</a:t>
            </a:r>
            <a:r>
              <a:rPr lang="ru-RU" dirty="0"/>
              <a:t> </a:t>
            </a:r>
            <a:r>
              <a:rPr lang="ru-RU" dirty="0" err="1"/>
              <a:t>земеделски</a:t>
            </a:r>
            <a:r>
              <a:rPr lang="ru-RU" dirty="0"/>
              <a:t> </a:t>
            </a:r>
            <a:r>
              <a:rPr lang="ru-RU" dirty="0" err="1"/>
              <a:t>стопани</a:t>
            </a:r>
            <a:r>
              <a:rPr lang="ru-RU" dirty="0"/>
              <a:t>“</a:t>
            </a:r>
          </a:p>
          <a:p>
            <a:pPr algn="just"/>
            <a:endParaRPr lang="bg-BG" dirty="0"/>
          </a:p>
        </p:txBody>
      </p:sp>
      <p:sp>
        <p:nvSpPr>
          <p:cNvPr id="57" name="TextBox 56"/>
          <p:cNvSpPr txBox="1"/>
          <p:nvPr/>
        </p:nvSpPr>
        <p:spPr>
          <a:xfrm>
            <a:off x="280550" y="1844824"/>
            <a:ext cx="907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accent1">
                    <a:lumMod val="75000"/>
                  </a:schemeClr>
                </a:solidFill>
              </a:rPr>
              <a:t>2015 г.</a:t>
            </a:r>
            <a:endParaRPr lang="bg-BG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0550" y="4365104"/>
            <a:ext cx="36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Стартиране: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80550" y="5589240"/>
            <a:ext cx="84565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bg-BG" sz="1200" b="1" dirty="0" smtClean="0"/>
              <a:t>Публикувани </a:t>
            </a:r>
            <a:r>
              <a:rPr lang="bg-BG" sz="1200" b="1" dirty="0"/>
              <a:t>н</a:t>
            </a:r>
            <a:r>
              <a:rPr lang="bg-BG" sz="1200" b="1" dirty="0" smtClean="0"/>
              <a:t>аредби в Държавен вестник</a:t>
            </a:r>
          </a:p>
          <a:p>
            <a:pPr marL="342900" indent="-342900" algn="just">
              <a:buFontTx/>
              <a:buAutoNum type="arabicPeriod"/>
            </a:pPr>
            <a:r>
              <a:rPr lang="bg-BG" sz="1200" b="1" dirty="0" smtClean="0"/>
              <a:t>Одобрен консултантски пакет, който НССЗ ще предоставя безплатно на младите земеделски стопани, кандидати по подмярка 6.1</a:t>
            </a:r>
          </a:p>
          <a:p>
            <a:pPr marL="342900" indent="-342900" algn="just">
              <a:buFontTx/>
              <a:buAutoNum type="arabicPeriod"/>
            </a:pPr>
            <a:r>
              <a:rPr lang="bg-BG" sz="1200" b="1" dirty="0" smtClean="0"/>
              <a:t>На 15.06.2015 г. е публикувана заповед за прием</a:t>
            </a:r>
            <a:r>
              <a:rPr lang="ru-RU" sz="1200" b="1" dirty="0" smtClean="0"/>
              <a:t> по подмярка </a:t>
            </a:r>
            <a:r>
              <a:rPr lang="ru-RU" sz="1200" b="1" dirty="0"/>
              <a:t>6.1 „Стартова помощ за млади земеделски стопани</a:t>
            </a:r>
            <a:r>
              <a:rPr lang="ru-RU" sz="1200" b="1" dirty="0" smtClean="0"/>
              <a:t>“</a:t>
            </a:r>
          </a:p>
          <a:p>
            <a:pPr marL="342900" indent="-342900" algn="just">
              <a:buFontTx/>
              <a:buAutoNum type="arabicPeriod"/>
            </a:pPr>
            <a:r>
              <a:rPr lang="ru-RU" sz="1200" b="1" dirty="0" err="1" smtClean="0"/>
              <a:t>Обявен</a:t>
            </a:r>
            <a:r>
              <a:rPr lang="ru-RU" sz="1200" b="1" dirty="0" smtClean="0"/>
              <a:t> прием на заявления по подмярка 6.1 в периода 29.06 – 24.07.2015 г.</a:t>
            </a:r>
            <a:endParaRPr lang="bg-BG" sz="1200" b="1" dirty="0"/>
          </a:p>
        </p:txBody>
      </p:sp>
    </p:spTree>
    <p:extLst>
      <p:ext uri="{BB962C8B-B14F-4D97-AF65-F5344CB8AC3E}">
        <p14:creationId xmlns:p14="http://schemas.microsoft.com/office/powerpoint/2010/main" val="135192608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80550" y="836713"/>
            <a:ext cx="8470362" cy="1096978"/>
            <a:chOff x="283906" y="1459881"/>
            <a:chExt cx="8470362" cy="1096978"/>
          </a:xfrm>
        </p:grpSpPr>
        <p:sp>
          <p:nvSpPr>
            <p:cNvPr id="14" name="Rounded Rectangle 13"/>
            <p:cNvSpPr/>
            <p:nvPr/>
          </p:nvSpPr>
          <p:spPr>
            <a:xfrm>
              <a:off x="283906" y="1459881"/>
              <a:ext cx="8470362" cy="1096978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  <a:alpha val="42000"/>
              </a:schemeClr>
            </a:solidFill>
            <a:ln>
              <a:solidFill>
                <a:srgbClr val="00B050">
                  <a:alpha val="54000"/>
                </a:srgbClr>
              </a:solidFill>
            </a:ln>
          </p:spPr>
        </p:sp>
        <p:sp>
          <p:nvSpPr>
            <p:cNvPr id="15" name="Rectangle 14"/>
            <p:cNvSpPr/>
            <p:nvPr/>
          </p:nvSpPr>
          <p:spPr>
            <a:xfrm>
              <a:off x="464862" y="1838162"/>
              <a:ext cx="82894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err="1"/>
                <a:t>Подмярка</a:t>
              </a:r>
              <a:r>
                <a:rPr lang="ru-RU" sz="2000" dirty="0"/>
                <a:t> 19.1 "</a:t>
              </a:r>
              <a:r>
                <a:rPr lang="ru-RU" sz="2000" dirty="0" err="1"/>
                <a:t>Помощ</a:t>
              </a:r>
              <a:r>
                <a:rPr lang="ru-RU" sz="2000" dirty="0"/>
                <a:t> за </a:t>
              </a:r>
              <a:r>
                <a:rPr lang="ru-RU" sz="2000" dirty="0" err="1"/>
                <a:t>подготвителни</a:t>
              </a:r>
              <a:r>
                <a:rPr lang="ru-RU" sz="2000" dirty="0"/>
                <a:t> </a:t>
              </a:r>
              <a:r>
                <a:rPr lang="ru-RU" sz="2000" dirty="0" err="1"/>
                <a:t>дейности</a:t>
              </a:r>
              <a:r>
                <a:rPr lang="ru-RU" sz="2000" dirty="0"/>
                <a:t> - ВОМР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0550" y="3949025"/>
            <a:ext cx="7376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Стартиране: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80550" y="2267587"/>
            <a:ext cx="8470362" cy="360040"/>
            <a:chOff x="1527349" y="3304729"/>
            <a:chExt cx="6089302" cy="248542"/>
          </a:xfrm>
        </p:grpSpPr>
        <p:grpSp>
          <p:nvGrpSpPr>
            <p:cNvPr id="12" name="Group 11"/>
            <p:cNvGrpSpPr/>
            <p:nvPr/>
          </p:nvGrpSpPr>
          <p:grpSpPr>
            <a:xfrm>
              <a:off x="1527349" y="3304729"/>
              <a:ext cx="621357" cy="248542"/>
              <a:chOff x="3348" y="1907728"/>
              <a:chExt cx="621357" cy="248542"/>
            </a:xfrm>
          </p:grpSpPr>
          <p:sp>
            <p:nvSpPr>
              <p:cNvPr id="53" name="Pentagon 52"/>
              <p:cNvSpPr/>
              <p:nvPr/>
            </p:nvSpPr>
            <p:spPr>
              <a:xfrm>
                <a:off x="3348" y="1907728"/>
                <a:ext cx="621357" cy="248542"/>
              </a:xfrm>
              <a:prstGeom prst="homePlat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01</a:t>
                </a:r>
                <a:endParaRPr lang="bg-BG" sz="1000" dirty="0"/>
              </a:p>
            </p:txBody>
          </p:sp>
          <p:sp>
            <p:nvSpPr>
              <p:cNvPr id="54" name="Pentagon 4"/>
              <p:cNvSpPr/>
              <p:nvPr/>
            </p:nvSpPr>
            <p:spPr>
              <a:xfrm>
                <a:off x="3348" y="1907728"/>
                <a:ext cx="559222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4008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024435" y="3304729"/>
              <a:ext cx="621357" cy="248542"/>
              <a:chOff x="500434" y="1907728"/>
              <a:chExt cx="621357" cy="248542"/>
            </a:xfrm>
          </p:grpSpPr>
          <p:sp>
            <p:nvSpPr>
              <p:cNvPr id="51" name="Chevron 50"/>
              <p:cNvSpPr/>
              <p:nvPr/>
            </p:nvSpPr>
            <p:spPr>
              <a:xfrm>
                <a:off x="500434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02</a:t>
                </a:r>
                <a:endParaRPr lang="bg-BG" sz="1000" dirty="0"/>
              </a:p>
            </p:txBody>
          </p:sp>
          <p:sp>
            <p:nvSpPr>
              <p:cNvPr id="52" name="Chevron 6"/>
              <p:cNvSpPr/>
              <p:nvPr/>
            </p:nvSpPr>
            <p:spPr>
              <a:xfrm>
                <a:off x="62470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21521" y="3304729"/>
              <a:ext cx="621357" cy="248542"/>
              <a:chOff x="997520" y="1907728"/>
              <a:chExt cx="621357" cy="248542"/>
            </a:xfrm>
          </p:grpSpPr>
          <p:sp>
            <p:nvSpPr>
              <p:cNvPr id="49" name="Chevron 48"/>
              <p:cNvSpPr/>
              <p:nvPr/>
            </p:nvSpPr>
            <p:spPr>
              <a:xfrm>
                <a:off x="99752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03</a:t>
                </a:r>
              </a:p>
            </p:txBody>
          </p:sp>
          <p:sp>
            <p:nvSpPr>
              <p:cNvPr id="50" name="Chevron 8"/>
              <p:cNvSpPr/>
              <p:nvPr/>
            </p:nvSpPr>
            <p:spPr>
              <a:xfrm>
                <a:off x="112179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018607" y="3304729"/>
              <a:ext cx="621357" cy="248542"/>
              <a:chOff x="1494606" y="1907728"/>
              <a:chExt cx="621357" cy="248542"/>
            </a:xfrm>
          </p:grpSpPr>
          <p:sp>
            <p:nvSpPr>
              <p:cNvPr id="47" name="Chevron 46"/>
              <p:cNvSpPr/>
              <p:nvPr/>
            </p:nvSpPr>
            <p:spPr>
              <a:xfrm>
                <a:off x="149460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/>
                  <a:t>04</a:t>
                </a:r>
              </a:p>
            </p:txBody>
          </p:sp>
          <p:sp>
            <p:nvSpPr>
              <p:cNvPr id="48" name="Chevron 10"/>
              <p:cNvSpPr/>
              <p:nvPr/>
            </p:nvSpPr>
            <p:spPr>
              <a:xfrm>
                <a:off x="161887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15693" y="3304729"/>
              <a:ext cx="621357" cy="248542"/>
              <a:chOff x="1991692" y="1907728"/>
              <a:chExt cx="621357" cy="248542"/>
            </a:xfrm>
          </p:grpSpPr>
          <p:sp>
            <p:nvSpPr>
              <p:cNvPr id="45" name="Chevron 44"/>
              <p:cNvSpPr/>
              <p:nvPr/>
            </p:nvSpPr>
            <p:spPr>
              <a:xfrm>
                <a:off x="199169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05</a:t>
                </a:r>
                <a:endParaRPr lang="bg-BG" sz="1000" dirty="0"/>
              </a:p>
            </p:txBody>
          </p:sp>
          <p:sp>
            <p:nvSpPr>
              <p:cNvPr id="46" name="Chevron 12"/>
              <p:cNvSpPr/>
              <p:nvPr/>
            </p:nvSpPr>
            <p:spPr>
              <a:xfrm>
                <a:off x="211596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012779" y="3304729"/>
              <a:ext cx="621357" cy="248542"/>
              <a:chOff x="2488778" y="1907728"/>
              <a:chExt cx="621357" cy="248542"/>
            </a:xfrm>
          </p:grpSpPr>
          <p:sp>
            <p:nvSpPr>
              <p:cNvPr id="43" name="Chevron 42"/>
              <p:cNvSpPr/>
              <p:nvPr/>
            </p:nvSpPr>
            <p:spPr>
              <a:xfrm>
                <a:off x="2488778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06</a:t>
                </a:r>
              </a:p>
            </p:txBody>
          </p:sp>
          <p:sp>
            <p:nvSpPr>
              <p:cNvPr id="44" name="Chevron 14"/>
              <p:cNvSpPr/>
              <p:nvPr/>
            </p:nvSpPr>
            <p:spPr>
              <a:xfrm>
                <a:off x="261304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4509865" y="3304729"/>
              <a:ext cx="621357" cy="248542"/>
              <a:chOff x="2985864" y="1907728"/>
              <a:chExt cx="621357" cy="248542"/>
            </a:xfrm>
          </p:grpSpPr>
          <p:sp>
            <p:nvSpPr>
              <p:cNvPr id="41" name="Chevron 40"/>
              <p:cNvSpPr/>
              <p:nvPr/>
            </p:nvSpPr>
            <p:spPr>
              <a:xfrm>
                <a:off x="2985864" y="1907728"/>
                <a:ext cx="621357" cy="248542"/>
              </a:xfrm>
              <a:prstGeom prst="chevron">
                <a:avLst/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>
                    <a:solidFill>
                      <a:schemeClr val="tx1"/>
                    </a:solidFill>
                  </a:rPr>
                  <a:t>07</a:t>
                </a:r>
              </a:p>
            </p:txBody>
          </p:sp>
          <p:sp>
            <p:nvSpPr>
              <p:cNvPr id="42" name="Chevron 16"/>
              <p:cNvSpPr/>
              <p:nvPr/>
            </p:nvSpPr>
            <p:spPr>
              <a:xfrm>
                <a:off x="3110135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5006951" y="3304729"/>
              <a:ext cx="621357" cy="248542"/>
              <a:chOff x="3482950" y="1907728"/>
              <a:chExt cx="621357" cy="248542"/>
            </a:xfrm>
          </p:grpSpPr>
          <p:sp>
            <p:nvSpPr>
              <p:cNvPr id="39" name="Chevron 38"/>
              <p:cNvSpPr/>
              <p:nvPr/>
            </p:nvSpPr>
            <p:spPr>
              <a:xfrm>
                <a:off x="3482950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08</a:t>
                </a:r>
                <a:endParaRPr lang="bg-BG" sz="1000" dirty="0"/>
              </a:p>
            </p:txBody>
          </p:sp>
          <p:sp>
            <p:nvSpPr>
              <p:cNvPr id="40" name="Chevron 18"/>
              <p:cNvSpPr/>
              <p:nvPr/>
            </p:nvSpPr>
            <p:spPr>
              <a:xfrm>
                <a:off x="3607221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504037" y="3304729"/>
              <a:ext cx="621357" cy="248542"/>
              <a:chOff x="3980036" y="1907728"/>
              <a:chExt cx="621357" cy="248542"/>
            </a:xfrm>
          </p:grpSpPr>
          <p:sp>
            <p:nvSpPr>
              <p:cNvPr id="37" name="Chevron 36"/>
              <p:cNvSpPr/>
              <p:nvPr/>
            </p:nvSpPr>
            <p:spPr>
              <a:xfrm>
                <a:off x="3980036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09</a:t>
                </a:r>
                <a:endParaRPr lang="bg-BG" sz="1000" dirty="0"/>
              </a:p>
            </p:txBody>
          </p:sp>
          <p:sp>
            <p:nvSpPr>
              <p:cNvPr id="38" name="Chevron 20"/>
              <p:cNvSpPr/>
              <p:nvPr/>
            </p:nvSpPr>
            <p:spPr>
              <a:xfrm>
                <a:off x="4104307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200" kern="120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001123" y="3304729"/>
              <a:ext cx="621357" cy="248542"/>
              <a:chOff x="4477122" y="1907728"/>
              <a:chExt cx="621357" cy="248542"/>
            </a:xfrm>
          </p:grpSpPr>
          <p:sp>
            <p:nvSpPr>
              <p:cNvPr id="35" name="Chevron 34"/>
              <p:cNvSpPr/>
              <p:nvPr/>
            </p:nvSpPr>
            <p:spPr>
              <a:xfrm>
                <a:off x="4477122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10</a:t>
                </a:r>
                <a:endParaRPr lang="bg-BG" sz="1000" dirty="0"/>
              </a:p>
            </p:txBody>
          </p:sp>
          <p:sp>
            <p:nvSpPr>
              <p:cNvPr id="36" name="Chevron 22"/>
              <p:cNvSpPr/>
              <p:nvPr/>
            </p:nvSpPr>
            <p:spPr>
              <a:xfrm>
                <a:off x="4601393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8006" tIns="32004" rIns="16002" bIns="32004" numCol="1" spcCol="1270" anchor="ctr" anchorCtr="1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498209" y="3304729"/>
              <a:ext cx="621357" cy="248542"/>
              <a:chOff x="4974208" y="1907728"/>
              <a:chExt cx="621357" cy="248542"/>
            </a:xfrm>
          </p:grpSpPr>
          <p:sp>
            <p:nvSpPr>
              <p:cNvPr id="33" name="Chevron 32"/>
              <p:cNvSpPr/>
              <p:nvPr/>
            </p:nvSpPr>
            <p:spPr>
              <a:xfrm>
                <a:off x="4974208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11</a:t>
                </a:r>
                <a:endParaRPr lang="bg-BG" sz="1000" dirty="0"/>
              </a:p>
            </p:txBody>
          </p:sp>
          <p:sp>
            <p:nvSpPr>
              <p:cNvPr id="34" name="Chevron 24"/>
              <p:cNvSpPr/>
              <p:nvPr/>
            </p:nvSpPr>
            <p:spPr>
              <a:xfrm>
                <a:off x="5098479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6995294" y="3304729"/>
              <a:ext cx="621357" cy="248542"/>
              <a:chOff x="5471293" y="1907728"/>
              <a:chExt cx="621357" cy="248542"/>
            </a:xfrm>
          </p:grpSpPr>
          <p:sp>
            <p:nvSpPr>
              <p:cNvPr id="31" name="Chevron 30"/>
              <p:cNvSpPr/>
              <p:nvPr/>
            </p:nvSpPr>
            <p:spPr>
              <a:xfrm>
                <a:off x="5471293" y="1907728"/>
                <a:ext cx="621357" cy="248542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r>
                  <a:rPr lang="bg-BG" sz="1000" dirty="0" smtClean="0"/>
                  <a:t>12</a:t>
                </a:r>
                <a:endParaRPr lang="bg-BG" sz="1000" dirty="0"/>
              </a:p>
            </p:txBody>
          </p:sp>
          <p:sp>
            <p:nvSpPr>
              <p:cNvPr id="32" name="Chevron 26"/>
              <p:cNvSpPr/>
              <p:nvPr/>
            </p:nvSpPr>
            <p:spPr>
              <a:xfrm>
                <a:off x="5595564" y="1907728"/>
                <a:ext cx="372815" cy="24854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13335" bIns="26670" numCol="1" spcCol="1270" anchor="ctr" anchorCtr="1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bg-BG" sz="1000" kern="1200"/>
              </a:p>
            </p:txBody>
          </p:sp>
        </p:grpSp>
      </p:grpSp>
      <p:sp>
        <p:nvSpPr>
          <p:cNvPr id="55" name="Bent Arrow 54"/>
          <p:cNvSpPr/>
          <p:nvPr/>
        </p:nvSpPr>
        <p:spPr>
          <a:xfrm rot="10800000" flipH="1">
            <a:off x="3968723" y="2735635"/>
            <a:ext cx="892737" cy="864097"/>
          </a:xfrm>
          <a:prstGeom prst="bentArrow">
            <a:avLst>
              <a:gd name="adj1" fmla="val 25000"/>
              <a:gd name="adj2" fmla="val 23338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932038" y="3157787"/>
            <a:ext cx="3818871" cy="646331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1">
                <a:shade val="50000"/>
                <a:alpha val="46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/>
              <a:t>Прием на заявления за подпомагане по М19.1</a:t>
            </a:r>
            <a:endParaRPr lang="en-US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280550" y="1899037"/>
            <a:ext cx="907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accent1">
                    <a:lumMod val="75000"/>
                  </a:schemeClr>
                </a:solidFill>
              </a:rPr>
              <a:t>2015 г.</a:t>
            </a:r>
            <a:endParaRPr lang="bg-BG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80550" y="4344876"/>
            <a:ext cx="84703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bg-BG" b="1" dirty="0" smtClean="0"/>
              <a:t>Предстои публикуване </a:t>
            </a:r>
            <a:r>
              <a:rPr lang="bg-BG" b="1" dirty="0"/>
              <a:t>на </a:t>
            </a:r>
            <a:r>
              <a:rPr lang="bg-BG" b="1" dirty="0" smtClean="0"/>
              <a:t>проект на наредба </a:t>
            </a:r>
            <a:r>
              <a:rPr lang="bg-BG" dirty="0"/>
              <a:t>на </a:t>
            </a:r>
            <a:r>
              <a:rPr lang="en-US" dirty="0"/>
              <a:t>http://</a:t>
            </a:r>
            <a:r>
              <a:rPr lang="en-US" dirty="0" smtClean="0"/>
              <a:t>mzh.government.bg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7383006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1113</Words>
  <Application>Microsoft Office PowerPoint</Application>
  <PresentationFormat>On-screen Show (4:3)</PresentationFormat>
  <Paragraphs>163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График за прием на заявления 2015 г.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Tanya Petrova</cp:lastModifiedBy>
  <cp:revision>151</cp:revision>
  <cp:lastPrinted>2015-02-03T07:07:05Z</cp:lastPrinted>
  <dcterms:created xsi:type="dcterms:W3CDTF">2015-01-24T14:46:58Z</dcterms:created>
  <dcterms:modified xsi:type="dcterms:W3CDTF">2015-06-16T14:06:10Z</dcterms:modified>
</cp:coreProperties>
</file>