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9" r:id="rId4"/>
    <p:sldId id="260" r:id="rId5"/>
    <p:sldId id="258" r:id="rId6"/>
    <p:sldId id="262" r:id="rId7"/>
    <p:sldId id="263" r:id="rId8"/>
    <p:sldId id="264" r:id="rId9"/>
    <p:sldId id="261" r:id="rId10"/>
    <p:sldId id="266" r:id="rId11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2B35730-BCF4-4396-B8B9-CDCD4DB8B04E}" type="datetimeFigureOut">
              <a:rPr lang="bg-BG" smtClean="0"/>
              <a:pPr/>
              <a:t>18.6.2015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35730-BCF4-4396-B8B9-CDCD4DB8B04E}" type="datetimeFigureOut">
              <a:rPr lang="bg-BG" smtClean="0"/>
              <a:pPr/>
              <a:t>18.6.2015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35730-BCF4-4396-B8B9-CDCD4DB8B04E}" type="datetimeFigureOut">
              <a:rPr lang="bg-BG" smtClean="0"/>
              <a:pPr/>
              <a:t>18.6.2015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35730-BCF4-4396-B8B9-CDCD4DB8B04E}" type="datetimeFigureOut">
              <a:rPr lang="bg-BG" smtClean="0"/>
              <a:pPr/>
              <a:t>18.6.2015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35730-BCF4-4396-B8B9-CDCD4DB8B04E}" type="datetimeFigureOut">
              <a:rPr lang="bg-BG" smtClean="0"/>
              <a:pPr/>
              <a:t>18.6.2015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35730-BCF4-4396-B8B9-CDCD4DB8B04E}" type="datetimeFigureOut">
              <a:rPr lang="bg-BG" smtClean="0"/>
              <a:pPr/>
              <a:t>18.6.2015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35730-BCF4-4396-B8B9-CDCD4DB8B04E}" type="datetimeFigureOut">
              <a:rPr lang="bg-BG" smtClean="0"/>
              <a:pPr/>
              <a:t>18.6.2015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35730-BCF4-4396-B8B9-CDCD4DB8B04E}" type="datetimeFigureOut">
              <a:rPr lang="bg-BG" smtClean="0"/>
              <a:pPr/>
              <a:t>18.6.2015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35730-BCF4-4396-B8B9-CDCD4DB8B04E}" type="datetimeFigureOut">
              <a:rPr lang="bg-BG" smtClean="0"/>
              <a:pPr/>
              <a:t>18.6.2015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2B35730-BCF4-4396-B8B9-CDCD4DB8B04E}" type="datetimeFigureOut">
              <a:rPr lang="bg-BG" smtClean="0"/>
              <a:pPr/>
              <a:t>18.6.2015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2B35730-BCF4-4396-B8B9-CDCD4DB8B04E}" type="datetimeFigureOut">
              <a:rPr lang="bg-BG" smtClean="0"/>
              <a:pPr/>
              <a:t>18.6.2015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2B35730-BCF4-4396-B8B9-CDCD4DB8B04E}" type="datetimeFigureOut">
              <a:rPr lang="bg-BG" smtClean="0"/>
              <a:pPr/>
              <a:t>18.6.2015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6400800" cy="3456384"/>
          </a:xfrm>
        </p:spPr>
        <p:txBody>
          <a:bodyPr>
            <a:normAutofit/>
          </a:bodyPr>
          <a:lstStyle/>
          <a:p>
            <a:endParaRPr lang="bg-BG" sz="2800" b="1" dirty="0" smtClean="0">
              <a:solidFill>
                <a:schemeClr val="tx1"/>
              </a:solidFill>
            </a:endParaRPr>
          </a:p>
          <a:p>
            <a:pPr algn="ctr"/>
            <a:r>
              <a:rPr lang="bg-BG" sz="2800" b="1" dirty="0" smtClean="0">
                <a:solidFill>
                  <a:schemeClr val="tx1"/>
                </a:solidFill>
              </a:rPr>
              <a:t>Координационен </a:t>
            </a:r>
            <a:r>
              <a:rPr lang="bg-BG" sz="2800" b="1" dirty="0">
                <a:solidFill>
                  <a:schemeClr val="tx1"/>
                </a:solidFill>
              </a:rPr>
              <a:t>механизъм за ефективно взаимодействие между институциите в ежедневната работа в младежкия сектор</a:t>
            </a:r>
            <a:endParaRPr lang="bg-BG" sz="2800" dirty="0">
              <a:solidFill>
                <a:schemeClr val="tx1"/>
              </a:solidFill>
            </a:endParaRPr>
          </a:p>
        </p:txBody>
      </p:sp>
      <p:pic>
        <p:nvPicPr>
          <p:cNvPr id="6" name="Picture 5" descr="mmm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404664"/>
            <a:ext cx="5495597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866323"/>
          </a:xfrm>
        </p:spPr>
        <p:txBody>
          <a:bodyPr/>
          <a:lstStyle/>
          <a:p>
            <a:pPr algn="ctr">
              <a:buNone/>
            </a:pPr>
            <a:endParaRPr lang="bg-BG" dirty="0" smtClean="0"/>
          </a:p>
          <a:p>
            <a:pPr algn="ctr">
              <a:buNone/>
            </a:pPr>
            <a:r>
              <a:rPr lang="bg-BG" dirty="0" smtClean="0"/>
              <a:t>БЛАГОДАРИМ ВИ ЗА ВНИМАНИЕТО</a:t>
            </a:r>
            <a:r>
              <a:rPr lang="bg-BG" dirty="0" smtClean="0"/>
              <a:t>!</a:t>
            </a: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bg-BG" altLang="bg-BG" dirty="0" smtClean="0"/>
              <a:t>Дирекция “Младежки </a:t>
            </a:r>
            <a:r>
              <a:rPr lang="bg-BG" altLang="bg-BG" dirty="0" err="1" smtClean="0"/>
              <a:t>политки</a:t>
            </a:r>
            <a:r>
              <a:rPr lang="bg-BG" altLang="bg-BG" dirty="0" smtClean="0"/>
              <a:t>”</a:t>
            </a:r>
          </a:p>
          <a:p>
            <a:pPr algn="ctr">
              <a:buNone/>
            </a:pPr>
            <a:r>
              <a:rPr lang="en-US" altLang="bg-BG" b="1" dirty="0" smtClean="0"/>
              <a:t>Youth.policy@mpes.government.bg</a:t>
            </a:r>
            <a:endParaRPr lang="bg-BG" altLang="bg-BG" b="1" dirty="0" smtClean="0"/>
          </a:p>
          <a:p>
            <a:pPr algn="ctr">
              <a:buNone/>
            </a:pPr>
            <a:endParaRPr lang="bg-BG" dirty="0"/>
          </a:p>
        </p:txBody>
      </p:sp>
      <p:pic>
        <p:nvPicPr>
          <p:cNvPr id="4" name="Picture 3" descr="mmm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16633"/>
            <a:ext cx="6696744" cy="2880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162467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bg-BG" dirty="0" smtClean="0"/>
              <a:t>	</a:t>
            </a:r>
            <a:r>
              <a:rPr lang="bg-BG" sz="1800" b="1" dirty="0" smtClean="0"/>
              <a:t>Координационен механизъм за ефективно взаимодействие </a:t>
            </a:r>
          </a:p>
          <a:p>
            <a:pPr algn="just">
              <a:buNone/>
            </a:pPr>
            <a:r>
              <a:rPr lang="bg-BG" sz="1800" b="1" dirty="0" smtClean="0"/>
              <a:t>	между институциите в ежедневната работа в младежкия сектор </a:t>
            </a:r>
          </a:p>
          <a:p>
            <a:pPr algn="just">
              <a:buNone/>
            </a:pPr>
            <a:r>
              <a:rPr lang="bg-BG" sz="1800" b="1" dirty="0" smtClean="0"/>
              <a:t>	е инструмент за:</a:t>
            </a:r>
          </a:p>
          <a:p>
            <a:pPr>
              <a:buNone/>
            </a:pPr>
            <a:endParaRPr lang="bg-BG" sz="1600" b="1" dirty="0" smtClean="0"/>
          </a:p>
          <a:p>
            <a:r>
              <a:rPr lang="bg-BG" sz="1900" dirty="0" smtClean="0"/>
              <a:t>Междуведомствена екипна работа;</a:t>
            </a:r>
          </a:p>
          <a:p>
            <a:pPr>
              <a:buNone/>
            </a:pPr>
            <a:endParaRPr lang="bg-BG" sz="1900" dirty="0" smtClean="0"/>
          </a:p>
          <a:p>
            <a:r>
              <a:rPr lang="bg-BG" sz="1900" dirty="0" smtClean="0"/>
              <a:t>Обединяване на експертизата и ресурсите на различните институции и организации, работещи в сферата на младежките политики;</a:t>
            </a:r>
          </a:p>
          <a:p>
            <a:pPr>
              <a:buNone/>
            </a:pPr>
            <a:endParaRPr lang="bg-BG" sz="1900" dirty="0" smtClean="0"/>
          </a:p>
          <a:p>
            <a:r>
              <a:rPr lang="bg-BG" sz="1900" dirty="0" smtClean="0"/>
              <a:t>Предоставяне на услуги на младежи в риск или затруднено положение.</a:t>
            </a:r>
          </a:p>
          <a:p>
            <a:pPr>
              <a:buNone/>
            </a:pPr>
            <a:r>
              <a:rPr lang="bg-BG" dirty="0" smtClean="0"/>
              <a:t> </a:t>
            </a:r>
          </a:p>
          <a:p>
            <a:endParaRPr lang="bg-BG" dirty="0" smtClean="0"/>
          </a:p>
          <a:p>
            <a:endParaRPr lang="bg-BG" dirty="0"/>
          </a:p>
        </p:txBody>
      </p:sp>
      <p:pic>
        <p:nvPicPr>
          <p:cNvPr id="4" name="Picture 3" descr="mmm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0"/>
            <a:ext cx="4536504" cy="1554764"/>
          </a:xfrm>
          <a:prstGeom prst="rect">
            <a:avLst/>
          </a:prstGeom>
        </p:spPr>
      </p:pic>
      <p:pic>
        <p:nvPicPr>
          <p:cNvPr id="6" name="Picture 5" descr="mmms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0"/>
            <a:ext cx="4752528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3784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dirty="0" smtClean="0"/>
              <a:t>	</a:t>
            </a:r>
          </a:p>
          <a:p>
            <a:pPr>
              <a:buNone/>
            </a:pPr>
            <a:r>
              <a:rPr lang="bg-BG" sz="2400" b="1" dirty="0" smtClean="0"/>
              <a:t>	Каква е целта?</a:t>
            </a:r>
          </a:p>
          <a:p>
            <a:pPr>
              <a:buNone/>
            </a:pPr>
            <a:endParaRPr lang="bg-BG" dirty="0" smtClean="0"/>
          </a:p>
          <a:p>
            <a:r>
              <a:rPr lang="bg-BG" sz="1900" dirty="0" smtClean="0"/>
              <a:t>Подобряване на качеството, дълготрайността и ефективността от предоставяните услуги за младежи;</a:t>
            </a:r>
          </a:p>
          <a:p>
            <a:pPr>
              <a:buNone/>
            </a:pPr>
            <a:r>
              <a:rPr lang="bg-BG" sz="1900" dirty="0" smtClean="0"/>
              <a:t> </a:t>
            </a:r>
          </a:p>
          <a:p>
            <a:r>
              <a:rPr lang="bg-BG" sz="1900" dirty="0" smtClean="0"/>
              <a:t>Подобряване на благосъстоянието на младежите в риск или затруднено положение;</a:t>
            </a:r>
          </a:p>
          <a:p>
            <a:pPr>
              <a:buNone/>
            </a:pPr>
            <a:endParaRPr lang="bg-BG" sz="1900" dirty="0" smtClean="0"/>
          </a:p>
          <a:p>
            <a:r>
              <a:rPr lang="bg-BG" sz="1900" dirty="0" smtClean="0"/>
              <a:t>Избягване на двойното финансиране.</a:t>
            </a:r>
          </a:p>
          <a:p>
            <a:pPr lvl="1"/>
            <a:endParaRPr lang="bg-BG" dirty="0"/>
          </a:p>
        </p:txBody>
      </p:sp>
      <p:pic>
        <p:nvPicPr>
          <p:cNvPr id="4" name="Picture 3" descr="mmm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0"/>
            <a:ext cx="4536504" cy="1554764"/>
          </a:xfrm>
          <a:prstGeom prst="rect">
            <a:avLst/>
          </a:prstGeom>
        </p:spPr>
      </p:pic>
      <p:pic>
        <p:nvPicPr>
          <p:cNvPr id="6" name="Picture 5" descr="mmms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0"/>
            <a:ext cx="4752528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608512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bg-BG" dirty="0" smtClean="0"/>
              <a:t>		</a:t>
            </a:r>
          </a:p>
          <a:p>
            <a:pPr>
              <a:buNone/>
            </a:pPr>
            <a:r>
              <a:rPr lang="bg-BG" sz="4200" b="1" dirty="0" smtClean="0"/>
              <a:t>		</a:t>
            </a:r>
            <a:r>
              <a:rPr lang="bg-BG" sz="6000" b="1" dirty="0" smtClean="0"/>
              <a:t>Към кого е насочен?</a:t>
            </a:r>
          </a:p>
          <a:p>
            <a:pPr>
              <a:buNone/>
            </a:pPr>
            <a:r>
              <a:rPr lang="bg-BG" sz="3100" dirty="0" smtClean="0"/>
              <a:t>	</a:t>
            </a:r>
            <a:endParaRPr lang="bg-BG" sz="2900" dirty="0" smtClean="0"/>
          </a:p>
          <a:p>
            <a:pPr lvl="3">
              <a:buNone/>
            </a:pPr>
            <a:r>
              <a:rPr lang="bg-BG" sz="2900" dirty="0" smtClean="0"/>
              <a:t>	</a:t>
            </a:r>
            <a:r>
              <a:rPr lang="bg-BG" sz="3000" dirty="0" smtClean="0"/>
              <a:t>Всички младежи:</a:t>
            </a:r>
          </a:p>
          <a:p>
            <a:pPr lvl="3">
              <a:buNone/>
            </a:pPr>
            <a:endParaRPr lang="bg-BG" sz="2900" dirty="0" smtClean="0"/>
          </a:p>
          <a:p>
            <a:pPr lvl="3"/>
            <a:r>
              <a:rPr lang="bg-BG" sz="2900" dirty="0" smtClean="0"/>
              <a:t>отпаднали или преждевременно напуснали образователната система;</a:t>
            </a:r>
          </a:p>
          <a:p>
            <a:pPr lvl="3">
              <a:buNone/>
            </a:pPr>
            <a:endParaRPr lang="bg-BG" sz="2900" dirty="0" smtClean="0"/>
          </a:p>
          <a:p>
            <a:pPr lvl="3"/>
            <a:r>
              <a:rPr lang="bg-BG" sz="2900" dirty="0" smtClean="0"/>
              <a:t>неактивни на пазара на труда;</a:t>
            </a:r>
          </a:p>
          <a:p>
            <a:pPr lvl="3">
              <a:buNone/>
            </a:pPr>
            <a:endParaRPr lang="bg-BG" sz="2900" dirty="0" smtClean="0"/>
          </a:p>
          <a:p>
            <a:pPr lvl="3"/>
            <a:r>
              <a:rPr lang="bg-BG" sz="2900" dirty="0" smtClean="0"/>
              <a:t>в затруднено финансово положение или бедност;</a:t>
            </a:r>
          </a:p>
          <a:p>
            <a:pPr lvl="3">
              <a:buNone/>
            </a:pPr>
            <a:endParaRPr lang="bg-BG" sz="2900" dirty="0" smtClean="0"/>
          </a:p>
          <a:p>
            <a:pPr lvl="3"/>
            <a:r>
              <a:rPr lang="bg-BG" sz="2900" dirty="0" smtClean="0"/>
              <a:t>употребяващи алкохол и/или наркотици;</a:t>
            </a:r>
          </a:p>
          <a:p>
            <a:pPr lvl="3">
              <a:buNone/>
            </a:pPr>
            <a:endParaRPr lang="bg-BG" sz="2900" dirty="0" smtClean="0"/>
          </a:p>
          <a:p>
            <a:pPr lvl="3"/>
            <a:r>
              <a:rPr lang="bg-BG" sz="2900" dirty="0" smtClean="0"/>
              <a:t>с противообществени прояви;</a:t>
            </a:r>
          </a:p>
          <a:p>
            <a:pPr lvl="3">
              <a:buNone/>
            </a:pPr>
            <a:endParaRPr lang="bg-BG" sz="2900" dirty="0" smtClean="0"/>
          </a:p>
          <a:p>
            <a:pPr lvl="3"/>
            <a:r>
              <a:rPr lang="bg-BG" sz="2900" dirty="0" smtClean="0"/>
              <a:t>в конфликт със закона и/или с влезли в сила присъди;</a:t>
            </a:r>
          </a:p>
          <a:p>
            <a:pPr lvl="3"/>
            <a:endParaRPr lang="bg-BG" sz="2900" dirty="0" smtClean="0"/>
          </a:p>
          <a:p>
            <a:pPr lvl="3"/>
            <a:r>
              <a:rPr lang="bg-BG" sz="2900" dirty="0" smtClean="0"/>
              <a:t>с влошено или в риск от влошаване на здравословното състояние;</a:t>
            </a:r>
          </a:p>
          <a:p>
            <a:pPr lvl="3">
              <a:buNone/>
            </a:pPr>
            <a:endParaRPr lang="bg-BG" sz="2900" dirty="0" smtClean="0"/>
          </a:p>
          <a:p>
            <a:pPr lvl="3"/>
            <a:r>
              <a:rPr lang="bg-BG" sz="2900" dirty="0" smtClean="0"/>
              <a:t>в нестабилни условия на живот и семейна среда;</a:t>
            </a:r>
          </a:p>
          <a:p>
            <a:pPr lvl="3"/>
            <a:endParaRPr lang="bg-BG" sz="2900" dirty="0" smtClean="0"/>
          </a:p>
          <a:p>
            <a:pPr lvl="3"/>
            <a:r>
              <a:rPr lang="bg-BG" sz="2900" dirty="0" smtClean="0"/>
              <a:t>младежи от общности, изложени на риск от социално изключване.</a:t>
            </a:r>
            <a:endParaRPr lang="bg-BG" sz="2900" dirty="0"/>
          </a:p>
        </p:txBody>
      </p:sp>
      <p:pic>
        <p:nvPicPr>
          <p:cNvPr id="4" name="Picture 3" descr="mmm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0"/>
            <a:ext cx="4536504" cy="1556792"/>
          </a:xfrm>
          <a:prstGeom prst="rect">
            <a:avLst/>
          </a:prstGeom>
        </p:spPr>
      </p:pic>
      <p:pic>
        <p:nvPicPr>
          <p:cNvPr id="5" name="Picture 4" descr="mmms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0"/>
            <a:ext cx="4752528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378491"/>
          </a:xfrm>
        </p:spPr>
        <p:txBody>
          <a:bodyPr/>
          <a:lstStyle/>
          <a:p>
            <a:pPr>
              <a:buNone/>
            </a:pPr>
            <a:endParaRPr lang="bg-BG" dirty="0" smtClean="0"/>
          </a:p>
          <a:p>
            <a:pPr>
              <a:buNone/>
            </a:pPr>
            <a:r>
              <a:rPr lang="bg-BG" dirty="0" smtClean="0"/>
              <a:t>	</a:t>
            </a:r>
            <a:r>
              <a:rPr lang="bg-BG" sz="2400" b="1" dirty="0" smtClean="0"/>
              <a:t>Кой го изпълнява?</a:t>
            </a:r>
          </a:p>
          <a:p>
            <a:pPr>
              <a:buNone/>
            </a:pPr>
            <a:endParaRPr lang="bg-BG" dirty="0" smtClean="0"/>
          </a:p>
          <a:p>
            <a:r>
              <a:rPr lang="bg-BG" sz="2000" dirty="0" smtClean="0"/>
              <a:t>Национално ниво - Междуведомствена работна група</a:t>
            </a:r>
          </a:p>
          <a:p>
            <a:pPr>
              <a:buNone/>
            </a:pPr>
            <a:endParaRPr lang="bg-BG" sz="2000" dirty="0" smtClean="0"/>
          </a:p>
          <a:p>
            <a:r>
              <a:rPr lang="bg-BG" sz="2000" dirty="0" smtClean="0"/>
              <a:t>Местно ниво - Мобилни екипи</a:t>
            </a:r>
            <a:r>
              <a:rPr lang="bg-BG" dirty="0" smtClean="0"/>
              <a:t> </a:t>
            </a:r>
            <a:endParaRPr lang="bg-BG" dirty="0"/>
          </a:p>
        </p:txBody>
      </p:sp>
      <p:pic>
        <p:nvPicPr>
          <p:cNvPr id="6" name="Picture 5" descr="mmm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0"/>
            <a:ext cx="4752528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endParaRPr lang="bg-BG" b="1" dirty="0" smtClean="0"/>
          </a:p>
          <a:p>
            <a:pPr>
              <a:buNone/>
            </a:pPr>
            <a:r>
              <a:rPr lang="bg-BG" b="1" dirty="0" smtClean="0"/>
              <a:t>		</a:t>
            </a:r>
            <a:r>
              <a:rPr lang="bg-BG" sz="3300" b="1" dirty="0" smtClean="0"/>
              <a:t>Междуведомствена работна група.</a:t>
            </a:r>
          </a:p>
          <a:p>
            <a:pPr>
              <a:buNone/>
            </a:pPr>
            <a:endParaRPr lang="bg-BG" b="1" dirty="0" smtClean="0"/>
          </a:p>
          <a:p>
            <a:pPr lvl="2"/>
            <a:r>
              <a:rPr lang="bg-BG" sz="2200" dirty="0" smtClean="0"/>
              <a:t>Министерство на </a:t>
            </a:r>
            <a:r>
              <a:rPr lang="bg-BG" sz="2200" dirty="0" err="1" smtClean="0"/>
              <a:t>младежта</a:t>
            </a:r>
            <a:r>
              <a:rPr lang="bg-BG" sz="2200" dirty="0" smtClean="0"/>
              <a:t> и спорта;</a:t>
            </a:r>
          </a:p>
          <a:p>
            <a:pPr lvl="2"/>
            <a:r>
              <a:rPr lang="bg-BG" sz="2200" dirty="0" smtClean="0"/>
              <a:t>Министерство на труда и социалната политика; </a:t>
            </a:r>
          </a:p>
          <a:p>
            <a:pPr lvl="2"/>
            <a:r>
              <a:rPr lang="bg-BG" sz="2200" dirty="0" smtClean="0"/>
              <a:t>Министерство на образованието и науката; </a:t>
            </a:r>
          </a:p>
          <a:p>
            <a:pPr lvl="2"/>
            <a:r>
              <a:rPr lang="bg-BG" sz="2200" dirty="0" smtClean="0"/>
              <a:t>Министерство на здравеопазването; </a:t>
            </a:r>
          </a:p>
          <a:p>
            <a:pPr lvl="2"/>
            <a:r>
              <a:rPr lang="bg-BG" sz="2200" dirty="0" smtClean="0"/>
              <a:t>Министерство на вътрешните работи; </a:t>
            </a:r>
          </a:p>
          <a:p>
            <a:pPr lvl="2"/>
            <a:r>
              <a:rPr lang="bg-BG" sz="2200" dirty="0" smtClean="0"/>
              <a:t>Министерство на правосъдието; </a:t>
            </a:r>
          </a:p>
          <a:p>
            <a:pPr lvl="2"/>
            <a:r>
              <a:rPr lang="bg-BG" sz="2200" dirty="0" smtClean="0"/>
              <a:t>Министерство на културата;</a:t>
            </a:r>
          </a:p>
          <a:p>
            <a:pPr lvl="2"/>
            <a:r>
              <a:rPr lang="bg-BG" sz="2200" dirty="0" smtClean="0"/>
              <a:t>Министерство на икономиката;</a:t>
            </a:r>
          </a:p>
          <a:p>
            <a:pPr lvl="2"/>
            <a:r>
              <a:rPr lang="bg-BG" sz="2200" dirty="0" smtClean="0"/>
              <a:t>Министерство на енергетиката;</a:t>
            </a:r>
          </a:p>
          <a:p>
            <a:pPr lvl="2"/>
            <a:r>
              <a:rPr lang="bg-BG" sz="2200" dirty="0" smtClean="0"/>
              <a:t>Министерство на земеделието и храните;</a:t>
            </a:r>
          </a:p>
          <a:p>
            <a:pPr lvl="2"/>
            <a:r>
              <a:rPr lang="bg-BG" sz="2200" dirty="0" smtClean="0"/>
              <a:t>Министерство на регионалното развитие и благоустройството;</a:t>
            </a:r>
          </a:p>
          <a:p>
            <a:pPr lvl="2"/>
            <a:r>
              <a:rPr lang="bg-BG" sz="2200" dirty="0" smtClean="0"/>
              <a:t>Държавна агенция за закрила на детето;</a:t>
            </a:r>
          </a:p>
          <a:p>
            <a:pPr lvl="2"/>
            <a:r>
              <a:rPr lang="bg-BG" sz="2200" dirty="0" smtClean="0"/>
              <a:t>Национално сдружение на общините в Република България;</a:t>
            </a:r>
          </a:p>
          <a:p>
            <a:pPr lvl="2"/>
            <a:r>
              <a:rPr lang="bg-BG" sz="2200" dirty="0" smtClean="0"/>
              <a:t>Национално представителни организации на работодателите;</a:t>
            </a:r>
          </a:p>
          <a:p>
            <a:pPr lvl="2"/>
            <a:r>
              <a:rPr lang="bg-BG" sz="2200" dirty="0" smtClean="0"/>
              <a:t>Национално представителство на студентските съвети;</a:t>
            </a:r>
          </a:p>
          <a:p>
            <a:pPr lvl="2"/>
            <a:r>
              <a:rPr lang="bg-BG" sz="2200" dirty="0" smtClean="0"/>
              <a:t>Национално представителни младежки организации.</a:t>
            </a:r>
          </a:p>
          <a:p>
            <a:pPr>
              <a:buNone/>
            </a:pPr>
            <a:endParaRPr lang="bg-BG" dirty="0"/>
          </a:p>
        </p:txBody>
      </p:sp>
      <p:pic>
        <p:nvPicPr>
          <p:cNvPr id="5" name="Picture 4" descr="mmm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0"/>
            <a:ext cx="4752528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4504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bg-BG" b="1" dirty="0" smtClean="0"/>
              <a:t>	</a:t>
            </a:r>
            <a:endParaRPr lang="en-US" b="1" dirty="0" smtClean="0"/>
          </a:p>
          <a:p>
            <a:pPr>
              <a:buNone/>
            </a:pPr>
            <a:r>
              <a:rPr lang="bg-BG" sz="2400" b="1" dirty="0" smtClean="0"/>
              <a:t>Мобилни екипи.</a:t>
            </a:r>
          </a:p>
          <a:p>
            <a:pPr>
              <a:buNone/>
            </a:pPr>
            <a:endParaRPr lang="bg-BG" b="1" dirty="0" smtClean="0"/>
          </a:p>
          <a:p>
            <a:r>
              <a:rPr lang="bg-BG" sz="2200" dirty="0" smtClean="0"/>
              <a:t>Във всяка област;</a:t>
            </a:r>
          </a:p>
          <a:p>
            <a:pPr>
              <a:buNone/>
            </a:pPr>
            <a:endParaRPr lang="bg-BG" sz="2200" dirty="0" smtClean="0"/>
          </a:p>
          <a:p>
            <a:r>
              <a:rPr lang="bg-BG" sz="2200" dirty="0" smtClean="0"/>
              <a:t>Ръководител – Областни управител;</a:t>
            </a:r>
          </a:p>
          <a:p>
            <a:pPr>
              <a:buNone/>
            </a:pPr>
            <a:endParaRPr lang="bg-BG" sz="2200" dirty="0" smtClean="0"/>
          </a:p>
          <a:p>
            <a:r>
              <a:rPr lang="bg-BG" sz="2200" dirty="0" smtClean="0"/>
              <a:t>Състав - в зависимост от представителствата в съответната област;</a:t>
            </a:r>
          </a:p>
          <a:p>
            <a:pPr>
              <a:buNone/>
            </a:pPr>
            <a:endParaRPr lang="bg-BG" sz="2200" dirty="0" smtClean="0"/>
          </a:p>
          <a:p>
            <a:r>
              <a:rPr lang="bg-BG" sz="2200" dirty="0" smtClean="0"/>
              <a:t>Заседание – веднъж месечно/извънредни заседания</a:t>
            </a:r>
            <a:r>
              <a:rPr lang="bg-BG" dirty="0" smtClean="0"/>
              <a:t>;</a:t>
            </a:r>
          </a:p>
          <a:p>
            <a:endParaRPr lang="bg-BG" dirty="0"/>
          </a:p>
        </p:txBody>
      </p:sp>
      <p:pic>
        <p:nvPicPr>
          <p:cNvPr id="5" name="Picture 4" descr="mmm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0"/>
            <a:ext cx="4752528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4504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bg-BG" b="1" dirty="0" smtClean="0"/>
              <a:t>	</a:t>
            </a:r>
            <a:endParaRPr lang="en-US" b="1" dirty="0" smtClean="0"/>
          </a:p>
          <a:p>
            <a:pPr>
              <a:buNone/>
            </a:pPr>
            <a:r>
              <a:rPr lang="bg-BG" sz="2600" b="1" dirty="0" smtClean="0"/>
              <a:t>Мобилни екипи.</a:t>
            </a:r>
          </a:p>
          <a:p>
            <a:pPr>
              <a:buNone/>
            </a:pPr>
            <a:endParaRPr lang="bg-BG" dirty="0" smtClean="0"/>
          </a:p>
          <a:p>
            <a:r>
              <a:rPr lang="bg-BG" sz="2400" dirty="0" smtClean="0"/>
              <a:t>Анализират ситуацията в областта;</a:t>
            </a:r>
          </a:p>
          <a:p>
            <a:pPr>
              <a:buNone/>
            </a:pPr>
            <a:endParaRPr lang="bg-BG" sz="2400" dirty="0" smtClean="0"/>
          </a:p>
          <a:p>
            <a:r>
              <a:rPr lang="bg-BG" sz="2400" dirty="0" smtClean="0"/>
              <a:t>Идентифицират младежите от целевата група;</a:t>
            </a:r>
          </a:p>
          <a:p>
            <a:pPr>
              <a:buNone/>
            </a:pPr>
            <a:endParaRPr lang="bg-BG" sz="2400" dirty="0" smtClean="0"/>
          </a:p>
          <a:p>
            <a:r>
              <a:rPr lang="bg-BG" sz="2400" dirty="0" smtClean="0"/>
              <a:t>Определят приложими мерки в съответствие с конкретните потребности на младежите в региона;</a:t>
            </a:r>
          </a:p>
          <a:p>
            <a:pPr>
              <a:buNone/>
            </a:pPr>
            <a:endParaRPr lang="bg-BG" sz="2400" dirty="0" smtClean="0"/>
          </a:p>
          <a:p>
            <a:r>
              <a:rPr lang="bg-BG" sz="2400" dirty="0" smtClean="0"/>
              <a:t>Оказват подкрепа на място</a:t>
            </a:r>
            <a:r>
              <a:rPr lang="bg-BG" dirty="0" smtClean="0"/>
              <a:t>;</a:t>
            </a:r>
          </a:p>
          <a:p>
            <a:endParaRPr lang="bg-BG" dirty="0" smtClean="0"/>
          </a:p>
          <a:p>
            <a:r>
              <a:rPr lang="bg-BG" sz="2400" dirty="0" smtClean="0"/>
              <a:t>Проследяват процеса на развитие за всеки младеж.</a:t>
            </a:r>
          </a:p>
          <a:p>
            <a:endParaRPr lang="bg-BG" dirty="0"/>
          </a:p>
        </p:txBody>
      </p:sp>
      <p:pic>
        <p:nvPicPr>
          <p:cNvPr id="5" name="Picture 4" descr="mmm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0"/>
            <a:ext cx="4752528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450499"/>
          </a:xfrm>
        </p:spPr>
        <p:txBody>
          <a:bodyPr/>
          <a:lstStyle/>
          <a:p>
            <a:pPr>
              <a:buNone/>
            </a:pPr>
            <a:r>
              <a:rPr lang="bg-BG" b="1" dirty="0" smtClean="0"/>
              <a:t>			Мониторинг и отчитане.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339752" y="2348880"/>
            <a:ext cx="417646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dirty="0" smtClean="0">
                <a:solidFill>
                  <a:schemeClr val="tx1"/>
                </a:solidFill>
              </a:rPr>
              <a:t>Мобилен екип </a:t>
            </a:r>
            <a:endParaRPr lang="bg-BG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339752" y="3861048"/>
            <a:ext cx="424847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dirty="0" smtClean="0">
                <a:solidFill>
                  <a:schemeClr val="tx1"/>
                </a:solidFill>
              </a:rPr>
              <a:t>Областен управител</a:t>
            </a:r>
            <a:endParaRPr lang="bg-BG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339752" y="5373216"/>
            <a:ext cx="424847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dirty="0" smtClean="0">
                <a:solidFill>
                  <a:schemeClr val="tx1"/>
                </a:solidFill>
              </a:rPr>
              <a:t>Междуведомствена работа група</a:t>
            </a:r>
            <a:endParaRPr lang="bg-BG" dirty="0">
              <a:solidFill>
                <a:schemeClr val="tx1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283968" y="3284984"/>
            <a:ext cx="288032" cy="504056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Down Arrow 10"/>
          <p:cNvSpPr/>
          <p:nvPr/>
        </p:nvSpPr>
        <p:spPr>
          <a:xfrm>
            <a:off x="4283968" y="4797152"/>
            <a:ext cx="288032" cy="504056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2" name="Picture 11" descr="mmm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0"/>
            <a:ext cx="4752528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72</TotalTime>
  <Words>31</Words>
  <Application>Microsoft Office PowerPoint</Application>
  <PresentationFormat>On-screen Show (4:3)</PresentationFormat>
  <Paragraphs>98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gdzhuglarska</cp:lastModifiedBy>
  <cp:revision>32</cp:revision>
  <dcterms:modified xsi:type="dcterms:W3CDTF">2015-06-18T07:48:59Z</dcterms:modified>
</cp:coreProperties>
</file>