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603" r:id="rId2"/>
    <p:sldId id="604" r:id="rId3"/>
    <p:sldId id="605" r:id="rId4"/>
    <p:sldId id="617" r:id="rId5"/>
    <p:sldId id="607" r:id="rId6"/>
    <p:sldId id="641" r:id="rId7"/>
    <p:sldId id="642" r:id="rId8"/>
    <p:sldId id="643" r:id="rId9"/>
    <p:sldId id="644" r:id="rId10"/>
    <p:sldId id="646" r:id="rId11"/>
    <p:sldId id="655" r:id="rId12"/>
    <p:sldId id="657" r:id="rId13"/>
    <p:sldId id="658" r:id="rId14"/>
    <p:sldId id="659" r:id="rId15"/>
    <p:sldId id="660" r:id="rId16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310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30" autoAdjust="0"/>
    <p:restoredTop sz="89640" autoAdjust="0"/>
  </p:normalViewPr>
  <p:slideViewPr>
    <p:cSldViewPr>
      <p:cViewPr>
        <p:scale>
          <a:sx n="81" d="100"/>
          <a:sy n="81" d="100"/>
        </p:scale>
        <p:origin x="-15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21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mdimitrov\Desktop\za%20prezentaciq%2006.2015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bg-BG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'po regioni'!$F$6:$F$11</c:f>
              <c:strCache>
                <c:ptCount val="6"/>
                <c:pt idx="0">
                  <c:v>Северен централен</c:v>
                </c:pt>
                <c:pt idx="1">
                  <c:v>Северозападен</c:v>
                </c:pt>
                <c:pt idx="2">
                  <c:v>Североизточен</c:v>
                </c:pt>
                <c:pt idx="3">
                  <c:v>Югоизточен</c:v>
                </c:pt>
                <c:pt idx="4">
                  <c:v>Югозападен</c:v>
                </c:pt>
                <c:pt idx="5">
                  <c:v>Южен централен</c:v>
                </c:pt>
              </c:strCache>
            </c:strRef>
          </c:cat>
          <c:val>
            <c:numRef>
              <c:f>'po regioni'!$H$6:$H$11</c:f>
              <c:numCache>
                <c:formatCode>0.00%</c:formatCode>
                <c:ptCount val="6"/>
                <c:pt idx="0">
                  <c:v>0.10397350993377484</c:v>
                </c:pt>
                <c:pt idx="1">
                  <c:v>5.7615894039735098E-2</c:v>
                </c:pt>
                <c:pt idx="2">
                  <c:v>0.10430463576158941</c:v>
                </c:pt>
                <c:pt idx="3">
                  <c:v>0.10430463576158941</c:v>
                </c:pt>
                <c:pt idx="4">
                  <c:v>0.44933774834437085</c:v>
                </c:pt>
                <c:pt idx="5">
                  <c:v>0.1804635761589404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bg-BG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'po oblasti'!$H$6:$H$10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град</c:v>
                </c:pt>
                <c:pt idx="4">
                  <c:v>София област</c:v>
                </c:pt>
              </c:strCache>
            </c:strRef>
          </c:cat>
          <c:val>
            <c:numRef>
              <c:f>'po oblasti'!$J$6:$J$10</c:f>
              <c:numCache>
                <c:formatCode>0.00%</c:formatCode>
                <c:ptCount val="5"/>
                <c:pt idx="0">
                  <c:v>6.8533529845246868E-2</c:v>
                </c:pt>
                <c:pt idx="1">
                  <c:v>3.0950626381724394E-2</c:v>
                </c:pt>
                <c:pt idx="2">
                  <c:v>3.7582903463522478E-2</c:v>
                </c:pt>
                <c:pt idx="3">
                  <c:v>0.79587324981577012</c:v>
                </c:pt>
                <c:pt idx="4">
                  <c:v>6.6322770817980839E-2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bg-BG"/>
        </a:p>
      </c:txPr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59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59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C9BC0D2-DE78-43A2-BABC-FAB2718D146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62829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3FA7FBA-11D8-4957-B65C-62A204008F23}" type="datetimeFigureOut">
              <a:rPr lang="bg-BG"/>
              <a:pPr>
                <a:defRPr/>
              </a:pPr>
              <a:t>10.6.2015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bg-BG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bg-BG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72409DE-67FE-4574-8161-63A4B918296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68623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2409DE-67FE-4574-8161-63A4B9182961}" type="slidenum">
              <a:rPr lang="bg-BG" smtClean="0"/>
              <a:pPr>
                <a:defRPr/>
              </a:pPr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95387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2409DE-67FE-4574-8161-63A4B9182961}" type="slidenum">
              <a:rPr lang="bg-BG" smtClean="0"/>
              <a:pPr>
                <a:defRPr/>
              </a:pPr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32706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6FA0C-4EF9-40F1-AF19-366F45E3F99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8765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B5065-F638-4D57-9490-B1814684F7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5361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34643-C176-4099-AFC5-626401F05CD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11886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91C0D-F03C-493F-AAF5-3A9786720A6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71431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E46F7-AEC1-422B-81A8-063F887B89D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73283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2B57-4FB2-470A-A99E-F1053B4C6AD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0631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B44A6-A29F-44F2-957D-1D651D15B03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9413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82C71-E155-46D2-A716-245D2D861BA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52184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A6DDE-807A-4767-9DF6-6FBEC8A2987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9415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357C3-B141-4DD7-8F64-37F51AEAECA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28031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EF7B6-AC54-47F7-962B-320D8CD46A1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7485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89B63-D405-4D2A-B538-0932BE846B1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096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47945B5B-EA07-49BC-B276-03C82FBB58A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hyperlink" Target="http://jeremie.bg/" TargetMode="External"/><Relationship Id="rId7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hyperlink" Target="http://www.eufunds.bg/" TargetMode="External"/><Relationship Id="rId4" Type="http://schemas.openxmlformats.org/officeDocument/2006/relationships/hyperlink" Target="http://www.opcompetitiveness.b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25" y="609600"/>
            <a:ext cx="13747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/>
          </p:cNvSpPr>
          <p:nvPr/>
        </p:nvSpPr>
        <p:spPr bwMode="auto">
          <a:xfrm>
            <a:off x="437397" y="1905000"/>
            <a:ext cx="82296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endParaRPr lang="en-US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bg-BG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Оперативна програма</a:t>
            </a:r>
            <a:br>
              <a:rPr lang="bg-BG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„Развитие на конкурентоспособността на българската икономика” 2007-2013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>
              <a:defRPr/>
            </a:pP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bg-BG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Управляващ орган на </a:t>
            </a: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ОПРКБИ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ГД </a:t>
            </a:r>
            <a:r>
              <a:rPr lang="bg-BG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„Европейски фондове за конкурентоспособност“</a:t>
            </a:r>
            <a:endParaRPr lang="en-US" sz="2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bg-BG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Министерство на </a:t>
            </a: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икономиката</a:t>
            </a:r>
            <a:endParaRPr lang="en-US" sz="2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>
              <a:defRPr/>
            </a:pPr>
            <a:endParaRPr lang="bg-BG" sz="2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grpSp>
        <p:nvGrpSpPr>
          <p:cNvPr id="2052" name="Group 19"/>
          <p:cNvGrpSpPr>
            <a:grpSpLocks noChangeAspect="1"/>
          </p:cNvGrpSpPr>
          <p:nvPr/>
        </p:nvGrpSpPr>
        <p:grpSpPr bwMode="auto">
          <a:xfrm>
            <a:off x="366713" y="5570538"/>
            <a:ext cx="8410575" cy="1130300"/>
            <a:chOff x="2371" y="4877"/>
            <a:chExt cx="7543" cy="1016"/>
          </a:xfrm>
        </p:grpSpPr>
        <p:sp>
          <p:nvSpPr>
            <p:cNvPr id="2053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054" name="Group 21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2055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2056" name="Picture 23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7" name="Picture 24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8" name="Picture 25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9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0880932"/>
              </p:ext>
            </p:extLst>
          </p:nvPr>
        </p:nvGraphicFramePr>
        <p:xfrm>
          <a:off x="204788" y="539672"/>
          <a:ext cx="8863013" cy="50324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0284"/>
                <a:gridCol w="1774728"/>
                <a:gridCol w="2133600"/>
                <a:gridCol w="914400"/>
                <a:gridCol w="1600200"/>
                <a:gridCol w="2209801"/>
              </a:tblGrid>
              <a:tr h="92406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bg-BG" sz="1200" dirty="0" smtClean="0"/>
                        <a:t>АКТУАЛНА</a:t>
                      </a:r>
                      <a:r>
                        <a:rPr lang="ru-RU" sz="1200" dirty="0" smtClean="0"/>
                        <a:t> ИНФОРМАЦИЯ ЗА ПЕРИОДА 01.01.2014 – 31.05. 2015г.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ПО ОТНОШЕНИЕ НАПРЕДЪКА И ВЪЗДЕЙСТВИЕТО НА ДОГОВОРИ ЗА БЕЗВЪЗМЕЗДНА ФИНАНСОВА ПОМОЩ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В ЮГОЗАПАДЕН РАЙОН,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ОПЕРАТИВНА ПРОГРАМА „РАЗВИТИЕ НА КОНКУРЕНТОСПОСОБНОСТТА НА БЪЛГАРСКАТА ИКОНОМИКА” 2007-2013 </a:t>
                      </a:r>
                      <a:r>
                        <a:rPr lang="bg-BG" sz="1200" dirty="0" smtClean="0"/>
                        <a:t>ПО ПРОЦЕДУРИ </a:t>
                      </a:r>
                      <a:r>
                        <a:rPr lang="ru-RU" sz="1200" dirty="0" smtClean="0"/>
                        <a:t>(ОСИ 1 И 2)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4270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Приоритетна ос 1</a:t>
                      </a:r>
                      <a:br>
                        <a:rPr lang="ru-RU" sz="1400" b="1" u="none" strike="noStrike" dirty="0">
                          <a:effectLst/>
                        </a:rPr>
                      </a:br>
                      <a:r>
                        <a:rPr lang="ru-RU" sz="1400" b="1" u="none" strike="noStrike" dirty="0">
                          <a:effectLst/>
                        </a:rPr>
                        <a:t>„Развитие на икономика базирана на знанието и иновативни дейности"</a:t>
                      </a:r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19870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 dirty="0">
                          <a:effectLst/>
                          <a:latin typeface="+mn-lt"/>
                        </a:rPr>
                        <a:t>№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n-lt"/>
                        </a:rPr>
                        <a:t>Процедура за предоставяне на безвъзмездна финансова помощ (име и номер)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приключени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  <a:p>
                      <a:pPr algn="just" fontAlgn="ctr"/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приключените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включва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всички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верифицирани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средства по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тях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датата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приключването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им.</a:t>
                      </a:r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)</a:t>
                      </a:r>
                      <a:endParaRPr lang="ru-RU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Брой приключени договори 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договори в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Брой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в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52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1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BG161PO003-1.1.1-01 Подкрепа </a:t>
                      </a:r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за създаване и развитие на стартиращи иновативни 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предприятия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3 045 815,43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735 667,06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47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2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BG161PO003-1.1.03 Развитие на 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стартиращи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иновативни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 предприятия чрез 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подкрепа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 за 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внедряване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иновативни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продукти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, 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процеси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 и услуги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11 022 288,93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2 883 789,17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479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effectLst/>
                          <a:latin typeface="+mn-lt"/>
                        </a:rPr>
                        <a:t>3</a:t>
                      </a:r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BG161PO003-1.1.04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Подкрепа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за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внедряване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в производство на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иновативни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продукти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процеси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и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предоставяне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иновативни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услуги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12 160 630,34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3 943 292,91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508625"/>
            <a:ext cx="8408988" cy="989013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57200" y="228600"/>
            <a:ext cx="8229600" cy="11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Информация по приоритетни оси 1 и 2</a:t>
            </a:r>
          </a:p>
        </p:txBody>
      </p:sp>
    </p:spTree>
    <p:extLst>
      <p:ext uri="{BB962C8B-B14F-4D97-AF65-F5344CB8AC3E}">
        <p14:creationId xmlns:p14="http://schemas.microsoft.com/office/powerpoint/2010/main" val="124756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2975702"/>
              </p:ext>
            </p:extLst>
          </p:nvPr>
        </p:nvGraphicFramePr>
        <p:xfrm>
          <a:off x="204788" y="558800"/>
          <a:ext cx="8863013" cy="4927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0284"/>
                <a:gridCol w="1698528"/>
                <a:gridCol w="2209800"/>
                <a:gridCol w="914400"/>
                <a:gridCol w="1600200"/>
                <a:gridCol w="2209801"/>
              </a:tblGrid>
              <a:tr h="92406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bg-BG" sz="1200" dirty="0" smtClean="0"/>
                        <a:t>АКТУАЛНА</a:t>
                      </a:r>
                      <a:r>
                        <a:rPr lang="ru-RU" sz="1200" dirty="0" smtClean="0"/>
                        <a:t> ИНФОРМАЦИЯ ЗА ПЕРИОДА 01.01.2014 – 31.05. 2015г.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ПО ОТНОШЕНИЕ НАПРЕДЪКА И ВЪЗДЕЙСТВИЕТО НА ДОГОВОРИ ЗА БЕЗВЪЗМЕЗДНА ФИНАНСОВА ПОМОЩ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В ЮГОЗАПАДЕН РАЙОН,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ОПЕРАТИВНА ПРОГРАМА „РАЗВИТИЕ НА КОНКУРЕНТОСПОСОБНОСТТА НА БЪЛГАРСКАТА ИКОНОМИКА” 2007-2013 (ОСИ 1 И 2)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4270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Приоритетна ос 1</a:t>
                      </a:r>
                      <a:br>
                        <a:rPr lang="ru-RU" sz="1400" b="1" u="none" strike="noStrike" dirty="0">
                          <a:effectLst/>
                        </a:rPr>
                      </a:br>
                      <a:r>
                        <a:rPr lang="ru-RU" sz="1400" b="1" u="none" strike="noStrike" dirty="0">
                          <a:effectLst/>
                        </a:rPr>
                        <a:t>„Развитие на икономика базирана на знанието и иновативни дейности"</a:t>
                      </a:r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19870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 dirty="0">
                          <a:effectLst/>
                          <a:latin typeface="+mn-lt"/>
                        </a:rPr>
                        <a:t>№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n-lt"/>
                        </a:rPr>
                        <a:t>Процедура за предоставяне на безвъзмездна финансова помощ (име и номер)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приключени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  <a:p>
                      <a:pPr algn="just" fontAlgn="ctr"/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приключените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включва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всички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верифицирани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средства по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тях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датата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приключването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им.</a:t>
                      </a:r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)</a:t>
                      </a:r>
                      <a:endParaRPr lang="ru-RU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Брой приключени договори 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договори в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Брой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в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72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1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BG161PO003-1.1.05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Разработване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иновации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от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стартиращи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предприятия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007 320,23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47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15 824 999,13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2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effectLst/>
                        </a:rPr>
                        <a:t>BG161PO003-1.1.06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Подкрепа</a:t>
                      </a:r>
                      <a:r>
                        <a:rPr lang="ru-RU" sz="1000" u="none" strike="noStrike" dirty="0" smtClean="0">
                          <a:effectLst/>
                        </a:rPr>
                        <a:t> за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научноизследователската</a:t>
                      </a:r>
                      <a:r>
                        <a:rPr lang="ru-RU" sz="1000" u="none" strike="noStrike" dirty="0" smtClean="0">
                          <a:effectLst/>
                        </a:rPr>
                        <a:t> и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развойна</a:t>
                      </a:r>
                      <a:r>
                        <a:rPr lang="ru-RU" sz="1000" u="none" strike="noStrike" dirty="0" smtClean="0">
                          <a:effectLst/>
                        </a:rPr>
                        <a:t>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дейност</a:t>
                      </a:r>
                      <a:r>
                        <a:rPr lang="ru-RU" sz="1000" u="none" strike="noStrike" dirty="0" smtClean="0">
                          <a:effectLst/>
                        </a:rPr>
                        <a:t> на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българските</a:t>
                      </a:r>
                      <a:r>
                        <a:rPr lang="ru-RU" sz="1000" u="none" strike="noStrike" dirty="0" smtClean="0">
                          <a:effectLst/>
                        </a:rPr>
                        <a:t> предприятия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5 369 848,22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9 005 598,90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effectLst/>
                          <a:latin typeface="+mn-lt"/>
                        </a:rPr>
                        <a:t>3</a:t>
                      </a:r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effectLst/>
                        </a:rPr>
                        <a:t>BG161PO003-1.1.07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Внедряване</a:t>
                      </a:r>
                      <a:r>
                        <a:rPr lang="ru-RU" sz="1000" u="none" strike="noStrike" baseline="0" dirty="0" smtClean="0">
                          <a:effectLst/>
                        </a:rPr>
                        <a:t> на </a:t>
                      </a:r>
                      <a:r>
                        <a:rPr lang="ru-RU" sz="1000" u="none" strike="noStrike" baseline="0" dirty="0" err="1" smtClean="0">
                          <a:effectLst/>
                        </a:rPr>
                        <a:t>иновации</a:t>
                      </a:r>
                      <a:r>
                        <a:rPr lang="ru-RU" sz="1000" u="none" strike="noStrike" baseline="0" dirty="0" smtClean="0">
                          <a:effectLst/>
                        </a:rPr>
                        <a:t> в </a:t>
                      </a:r>
                      <a:r>
                        <a:rPr lang="ru-RU" sz="1000" u="none" strike="noStrike" baseline="0" dirty="0" err="1" smtClean="0">
                          <a:effectLst/>
                        </a:rPr>
                        <a:t>предприятията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32 424 793,93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62 860 943,69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632252"/>
            <a:ext cx="8408988" cy="865386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57200" y="228600"/>
            <a:ext cx="8229600" cy="11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Информация по приоритетни оси 1 и 2</a:t>
            </a:r>
          </a:p>
        </p:txBody>
      </p:sp>
    </p:spTree>
    <p:extLst>
      <p:ext uri="{BB962C8B-B14F-4D97-AF65-F5344CB8AC3E}">
        <p14:creationId xmlns:p14="http://schemas.microsoft.com/office/powerpoint/2010/main" val="202944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6975709"/>
              </p:ext>
            </p:extLst>
          </p:nvPr>
        </p:nvGraphicFramePr>
        <p:xfrm>
          <a:off x="204788" y="558800"/>
          <a:ext cx="8863013" cy="5003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0284"/>
                <a:gridCol w="1393728"/>
                <a:gridCol w="2514600"/>
                <a:gridCol w="914400"/>
                <a:gridCol w="1600200"/>
                <a:gridCol w="2209801"/>
              </a:tblGrid>
              <a:tr h="92406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bg-BG" sz="1200" dirty="0" smtClean="0"/>
                        <a:t>АКТУАЛНА</a:t>
                      </a:r>
                      <a:r>
                        <a:rPr lang="ru-RU" sz="1200" dirty="0" smtClean="0"/>
                        <a:t> ИНФОРМАЦИЯ ЗА ПЕРИОДА 01.01.2014 – 31.05. 2015г.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ПО ОТНОШЕНИЕ НАПРЕДЪКА И ВЪЗДЕЙСТВИЕТО НА ДОГОВОРИ ЗА БЕЗВЪЗМЕЗДНА ФИНАНСОВА ПОМОЩ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В ЮГОЗАПАДЕН РАЙОН,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ОПЕРАТИВНА ПРОГРАМА „РАЗВИТИЕ НА КОНКУРЕНТОСПОСОБНОСТТА НА БЪЛГАРСКАТА ИКОНОМИКА” 2007-2013 (ОСИ 1 И 2)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4270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Приоритетна ос 1</a:t>
                      </a:r>
                      <a:br>
                        <a:rPr lang="ru-RU" sz="1400" b="1" u="none" strike="noStrike" dirty="0">
                          <a:effectLst/>
                        </a:rPr>
                      </a:br>
                      <a:r>
                        <a:rPr lang="ru-RU" sz="1400" b="1" u="none" strike="noStrike" dirty="0">
                          <a:effectLst/>
                        </a:rPr>
                        <a:t>„Развитие на икономика базирана на знанието и иновативни дейности"</a:t>
                      </a:r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19870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 dirty="0">
                          <a:effectLst/>
                          <a:latin typeface="+mn-lt"/>
                        </a:rPr>
                        <a:t>№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n-lt"/>
                        </a:rPr>
                        <a:t>Процедура за предоставяне на безвъзмездна финансова помощ (име и номер)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приключени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  <a:p>
                      <a:pPr algn="just" fontAlgn="ctr"/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приключените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включва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всички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верифицирани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средства по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тях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датата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приключването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им.</a:t>
                      </a:r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)</a:t>
                      </a:r>
                      <a:endParaRPr lang="ru-RU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Брой приключени договори 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договори в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Брой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в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672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1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effectLst/>
                        </a:rPr>
                        <a:t>BG161PO003-1.2.02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Създаване</a:t>
                      </a:r>
                      <a:r>
                        <a:rPr lang="ru-RU" sz="1000" u="none" strike="noStrike" dirty="0" smtClean="0">
                          <a:effectLst/>
                        </a:rPr>
                        <a:t> на нови и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укрепване</a:t>
                      </a:r>
                      <a:r>
                        <a:rPr lang="ru-RU" sz="1000" u="none" strike="noStrike" dirty="0" smtClean="0">
                          <a:effectLst/>
                        </a:rPr>
                        <a:t> на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съществуващи</a:t>
                      </a:r>
                      <a:r>
                        <a:rPr lang="ru-RU" sz="1000" u="none" strike="noStrike" dirty="0" smtClean="0">
                          <a:effectLst/>
                        </a:rPr>
                        <a:t>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офиси</a:t>
                      </a:r>
                      <a:r>
                        <a:rPr lang="ru-RU" sz="1000" u="none" strike="noStrike" dirty="0" smtClean="0">
                          <a:effectLst/>
                        </a:rPr>
                        <a:t> за технологичен трансфер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1 266 254,85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1 491 260,81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2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BG161PO003-1.2.04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Създаване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на научно-технологичен парк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1 418 704,81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32 335 988,40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effectLst/>
                          <a:latin typeface="+mn-lt"/>
                        </a:rPr>
                        <a:t>3</a:t>
                      </a:r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Общо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за приоритетна ос  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79 715 656,74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167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129 081 540,07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167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508625"/>
            <a:ext cx="8408988" cy="989013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pic>
        <p:nvPicPr>
          <p:cNvPr id="6212" name="Picture 4" descr="Untitled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71913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57200" y="228600"/>
            <a:ext cx="8229600" cy="11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Информация по приоритетни оси 1 и 2</a:t>
            </a:r>
          </a:p>
        </p:txBody>
      </p:sp>
    </p:spTree>
    <p:extLst>
      <p:ext uri="{BB962C8B-B14F-4D97-AF65-F5344CB8AC3E}">
        <p14:creationId xmlns:p14="http://schemas.microsoft.com/office/powerpoint/2010/main" val="366465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7602771"/>
              </p:ext>
            </p:extLst>
          </p:nvPr>
        </p:nvGraphicFramePr>
        <p:xfrm>
          <a:off x="204788" y="530221"/>
          <a:ext cx="8863013" cy="499763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0284"/>
                <a:gridCol w="1698528"/>
                <a:gridCol w="2209800"/>
                <a:gridCol w="914400"/>
                <a:gridCol w="1600200"/>
                <a:gridCol w="2209801"/>
              </a:tblGrid>
              <a:tr h="92406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bg-BG" sz="1200" dirty="0" smtClean="0"/>
                        <a:t>АКТУАЛНА</a:t>
                      </a:r>
                      <a:r>
                        <a:rPr lang="ru-RU" sz="1200" dirty="0" smtClean="0"/>
                        <a:t> ИНФОРМАЦИЯ ЗА ПЕРИОДА 01.01.2014 – 31.05. 2015г.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ПО ОТНОШЕНИЕ НАПРЕДЪКА И ВЪЗДЕЙСТВИЕТО НА ДОГОВОРИ ЗА БЕЗВЪЗМЕЗДНА ФИНАНСОВА ПОМОЩ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В ЮГОЗАПАДЕН РАЙОН,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ОПЕРАТИВНА ПРОГРАМА „РАЗВИТИЕ НА КОНКУРЕНТОСПОСОБНОСТТА НА БЪЛГАРСКАТА ИКОНОМИКА” 2007-2013 (ОСИ 1 И 2)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4270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</a:rPr>
                        <a:t>Приоритетна ос 2 </a:t>
                      </a:r>
                    </a:p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</a:rPr>
                        <a:t>“</a:t>
                      </a:r>
                      <a:r>
                        <a:rPr lang="ru-RU" sz="1400" b="1" u="none" strike="noStrike" dirty="0" err="1" smtClean="0">
                          <a:effectLst/>
                        </a:rPr>
                        <a:t>Повишаване</a:t>
                      </a:r>
                      <a:r>
                        <a:rPr lang="ru-RU" sz="1400" b="1" u="none" strike="noStrike" dirty="0" smtClean="0">
                          <a:effectLst/>
                        </a:rPr>
                        <a:t> </a:t>
                      </a:r>
                      <a:r>
                        <a:rPr lang="ru-RU" sz="1400" b="1" u="none" strike="noStrike" dirty="0" err="1" smtClean="0">
                          <a:effectLst/>
                        </a:rPr>
                        <a:t>ефективността</a:t>
                      </a:r>
                      <a:r>
                        <a:rPr lang="ru-RU" sz="1400" b="1" u="none" strike="noStrike" dirty="0" smtClean="0">
                          <a:effectLst/>
                        </a:rPr>
                        <a:t> на </a:t>
                      </a:r>
                      <a:r>
                        <a:rPr lang="ru-RU" sz="1400" b="1" u="none" strike="noStrike" dirty="0" err="1" smtClean="0">
                          <a:effectLst/>
                        </a:rPr>
                        <a:t>предприятията</a:t>
                      </a:r>
                      <a:r>
                        <a:rPr lang="ru-RU" sz="1400" b="1" u="none" strike="noStrike" dirty="0" smtClean="0">
                          <a:effectLst/>
                        </a:rPr>
                        <a:t> и развитие на благоприятна бизнес среда</a:t>
                      </a:r>
                      <a:r>
                        <a:rPr lang="en-US" sz="1400" b="1" u="none" strike="noStrike" dirty="0" smtClean="0">
                          <a:effectLst/>
                        </a:rPr>
                        <a:t>”</a:t>
                      </a:r>
                      <a:endParaRPr lang="ru-RU" sz="1400" b="1" u="none" strike="noStrike" dirty="0" smtClean="0">
                        <a:effectLst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0748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 dirty="0">
                          <a:effectLst/>
                          <a:latin typeface="+mn-lt"/>
                        </a:rPr>
                        <a:t>№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n-lt"/>
                        </a:rPr>
                        <a:t>Процедура за предоставяне на безвъзмездна финансова помощ (име и номер)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приключени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  <a:p>
                      <a:pPr algn="just" fontAlgn="ctr"/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приключените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включва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всички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верифицирани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средства по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тях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датата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приключването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им.</a:t>
                      </a:r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)</a:t>
                      </a:r>
                      <a:endParaRPr lang="ru-RU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Брой приключени договори 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договори в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Брой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в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25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1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BG161PO003-2.1.11 Технологична модернизация в малки и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средни</a:t>
                      </a:r>
                      <a:r>
                        <a:rPr lang="ru-RU" sz="1000" u="none" strike="noStrike" dirty="0" smtClean="0">
                          <a:effectLst/>
                        </a:rPr>
                        <a:t> предприятия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955 393,75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 dirty="0">
                          <a:effectLst/>
                          <a:latin typeface="+mn-lt"/>
                        </a:rPr>
                        <a:t>2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BG161PO003-2.1.12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Покриване</a:t>
                      </a:r>
                      <a:r>
                        <a:rPr lang="ru-RU" sz="1000" u="none" strike="noStrike" dirty="0" smtClean="0">
                          <a:effectLst/>
                        </a:rPr>
                        <a:t> на международно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признати</a:t>
                      </a:r>
                      <a:r>
                        <a:rPr lang="ru-RU" sz="1000" u="none" strike="noStrike" dirty="0" smtClean="0">
                          <a:effectLst/>
                        </a:rPr>
                        <a:t>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стандарти</a:t>
                      </a:r>
                      <a:r>
                        <a:rPr lang="ru-RU" sz="1000" u="none" strike="noStrike" dirty="0" smtClean="0">
                          <a:effectLst/>
                        </a:rPr>
                        <a:t> и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въвеждане</a:t>
                      </a:r>
                      <a:r>
                        <a:rPr lang="ru-RU" sz="1000" u="none" strike="noStrike" dirty="0" smtClean="0">
                          <a:effectLst/>
                        </a:rPr>
                        <a:t> на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системи</a:t>
                      </a:r>
                      <a:r>
                        <a:rPr lang="ru-RU" sz="1000" u="none" strike="noStrike" dirty="0" smtClean="0">
                          <a:effectLst/>
                        </a:rPr>
                        <a:t> за  управление в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предприятията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8 225 328,14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370 725,00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487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effectLst/>
                          <a:latin typeface="+mn-lt"/>
                        </a:rPr>
                        <a:t>3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BG161PO003-2.1.13 Технологична модернизация в малки и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средни</a:t>
                      </a:r>
                      <a:r>
                        <a:rPr lang="ru-RU" sz="1000" u="none" strike="noStrike" dirty="0" smtClean="0">
                          <a:effectLst/>
                        </a:rPr>
                        <a:t>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предприяти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30 079 235,26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1 777 520,37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508625"/>
            <a:ext cx="8408988" cy="989013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57200" y="228600"/>
            <a:ext cx="8229600" cy="11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Информация по приоритетни оси 1 и 2</a:t>
            </a:r>
          </a:p>
        </p:txBody>
      </p:sp>
    </p:spTree>
    <p:extLst>
      <p:ext uri="{BB962C8B-B14F-4D97-AF65-F5344CB8AC3E}">
        <p14:creationId xmlns:p14="http://schemas.microsoft.com/office/powerpoint/2010/main" val="404691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3346374"/>
              </p:ext>
            </p:extLst>
          </p:nvPr>
        </p:nvGraphicFramePr>
        <p:xfrm>
          <a:off x="204788" y="558800"/>
          <a:ext cx="8863013" cy="470852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0284"/>
                <a:gridCol w="1393728"/>
                <a:gridCol w="2514600"/>
                <a:gridCol w="914400"/>
                <a:gridCol w="1600200"/>
                <a:gridCol w="2209801"/>
              </a:tblGrid>
              <a:tr h="92406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bg-BG" sz="1200" dirty="0" smtClean="0"/>
                        <a:t>АКТУАЛНА</a:t>
                      </a:r>
                      <a:r>
                        <a:rPr lang="ru-RU" sz="1200" dirty="0" smtClean="0"/>
                        <a:t> ИНФОРМАЦИЯ ЗА ПЕРИОДА 01.01.2014 – 31.05. 2015г.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ПО ОТНОШЕНИЕ НАПРЕДЪКА И ВЪЗДЕЙСТВИЕТО НА ДОГОВОРИ ЗА БЕЗВЪЗМЕЗДНА ФИНАНСОВА ПОМОЩ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В ЮГОЗАПАДЕН РАЙОН,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ОПЕРАТИВНА ПРОГРАМА „РАЗВИТИЕ НА КОНКУРЕНТОСПОСОБНОСТТА НА БЪЛГАРСКАТА ИКОНОМИКА” 2007-2013 (ОСИ 1 И 2)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4270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</a:rPr>
                        <a:t>Приоритетна ос 2 </a:t>
                      </a:r>
                    </a:p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</a:rPr>
                        <a:t>“</a:t>
                      </a:r>
                      <a:r>
                        <a:rPr lang="ru-RU" sz="1400" b="1" u="none" strike="noStrike" dirty="0" err="1" smtClean="0">
                          <a:effectLst/>
                        </a:rPr>
                        <a:t>Повишаване</a:t>
                      </a:r>
                      <a:r>
                        <a:rPr lang="ru-RU" sz="1400" b="1" u="none" strike="noStrike" dirty="0" smtClean="0">
                          <a:effectLst/>
                        </a:rPr>
                        <a:t> </a:t>
                      </a:r>
                      <a:r>
                        <a:rPr lang="ru-RU" sz="1400" b="1" u="none" strike="noStrike" dirty="0" err="1" smtClean="0">
                          <a:effectLst/>
                        </a:rPr>
                        <a:t>ефективността</a:t>
                      </a:r>
                      <a:r>
                        <a:rPr lang="ru-RU" sz="1400" b="1" u="none" strike="noStrike" dirty="0" smtClean="0">
                          <a:effectLst/>
                        </a:rPr>
                        <a:t> на </a:t>
                      </a:r>
                      <a:r>
                        <a:rPr lang="ru-RU" sz="1400" b="1" u="none" strike="noStrike" dirty="0" err="1" smtClean="0">
                          <a:effectLst/>
                        </a:rPr>
                        <a:t>предприятията</a:t>
                      </a:r>
                      <a:r>
                        <a:rPr lang="ru-RU" sz="1400" b="1" u="none" strike="noStrike" dirty="0" smtClean="0">
                          <a:effectLst/>
                        </a:rPr>
                        <a:t> и развитие на благоприятна бизнес среда</a:t>
                      </a:r>
                      <a:r>
                        <a:rPr lang="en-US" sz="1400" b="1" u="none" strike="noStrike" dirty="0" smtClean="0">
                          <a:effectLst/>
                        </a:rPr>
                        <a:t>”</a:t>
                      </a:r>
                      <a:endParaRPr lang="ru-RU" sz="1400" b="1" u="none" strike="noStrike" dirty="0" smtClean="0">
                        <a:effectLst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19870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 dirty="0">
                          <a:effectLst/>
                          <a:latin typeface="+mn-lt"/>
                        </a:rPr>
                        <a:t>№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n-lt"/>
                        </a:rPr>
                        <a:t>Процедура за предоставяне на безвъзмездна финансова помощ (име и номер)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приключени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  <a:p>
                      <a:pPr algn="just" fontAlgn="ctr"/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приключените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включва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всички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верифицирани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средства по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тях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датата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приключването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им.</a:t>
                      </a:r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)</a:t>
                      </a:r>
                      <a:endParaRPr lang="ru-RU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Брой приключени договори 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договори в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Брой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в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92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1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BG161PO003-2.2.01 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Подкрепа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 за 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създаване</a:t>
                      </a:r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 и развитие на бизнес-</a:t>
                      </a: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инкубатори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805 797,45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586 557,10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2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+mn-lt"/>
                        </a:rPr>
                        <a:t>BG161PO003-2.3.01 Инвестиции в „зелена индустрия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4 961 266,66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 fontAlgn="ctr"/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BG161PO003-2.3.02 </a:t>
                      </a:r>
                    </a:p>
                    <a:p>
                      <a:pPr algn="ctr" fontAlgn="ctr"/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Енергийна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ефективност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и зелена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икономика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44 585 121,43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38 119 629,20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508625"/>
            <a:ext cx="8408988" cy="989013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57200" y="228600"/>
            <a:ext cx="8229600" cy="11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Информация по приоритетни оси 1 и 2</a:t>
            </a:r>
          </a:p>
        </p:txBody>
      </p:sp>
    </p:spTree>
    <p:extLst>
      <p:ext uri="{BB962C8B-B14F-4D97-AF65-F5344CB8AC3E}">
        <p14:creationId xmlns:p14="http://schemas.microsoft.com/office/powerpoint/2010/main" val="419094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1213806"/>
              </p:ext>
            </p:extLst>
          </p:nvPr>
        </p:nvGraphicFramePr>
        <p:xfrm>
          <a:off x="204788" y="558800"/>
          <a:ext cx="8863013" cy="494665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0284"/>
                <a:gridCol w="1546128"/>
                <a:gridCol w="2362200"/>
                <a:gridCol w="914400"/>
                <a:gridCol w="1600200"/>
                <a:gridCol w="2209801"/>
              </a:tblGrid>
              <a:tr h="92406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bg-BG" sz="1200" dirty="0" smtClean="0"/>
                        <a:t>АКТУАЛНА</a:t>
                      </a:r>
                      <a:r>
                        <a:rPr lang="ru-RU" sz="1200" dirty="0" smtClean="0"/>
                        <a:t> ИНФОРМАЦИЯ ЗА ПЕРИОДА 01.01.2014 – 31.05. 2015г.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ПО ОТНОШЕНИЕ НАПРЕДЪКА И ВЪЗДЕЙСТВИЕТО НА ДОГОВОРИ ЗА БЕЗВЪЗМЕЗДНА ФИНАНСОВА ПОМОЩ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В ЮГОЗАПАДЕН РАЙОН,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ОПЕРАТИВНА ПРОГРАМА „РАЗВИТИЕ НА КОНКУРЕНТОСПОСОБНОСТТА НА БЪЛГАРСКАТА ИКОНОМИКА” 2007-2013 (ОСИ 1 И 2)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4270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</a:rPr>
                        <a:t>Приоритетна ос 2 </a:t>
                      </a:r>
                    </a:p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</a:rPr>
                        <a:t>“</a:t>
                      </a:r>
                      <a:r>
                        <a:rPr lang="ru-RU" sz="1400" b="1" u="none" strike="noStrike" dirty="0" err="1" smtClean="0">
                          <a:effectLst/>
                        </a:rPr>
                        <a:t>Повишаване</a:t>
                      </a:r>
                      <a:r>
                        <a:rPr lang="ru-RU" sz="1400" b="1" u="none" strike="noStrike" dirty="0" smtClean="0">
                          <a:effectLst/>
                        </a:rPr>
                        <a:t> </a:t>
                      </a:r>
                      <a:r>
                        <a:rPr lang="ru-RU" sz="1400" b="1" u="none" strike="noStrike" dirty="0" err="1" smtClean="0">
                          <a:effectLst/>
                        </a:rPr>
                        <a:t>ефективността</a:t>
                      </a:r>
                      <a:r>
                        <a:rPr lang="ru-RU" sz="1400" b="1" u="none" strike="noStrike" dirty="0" smtClean="0">
                          <a:effectLst/>
                        </a:rPr>
                        <a:t> на </a:t>
                      </a:r>
                      <a:r>
                        <a:rPr lang="ru-RU" sz="1400" b="1" u="none" strike="noStrike" dirty="0" err="1" smtClean="0">
                          <a:effectLst/>
                        </a:rPr>
                        <a:t>предприятията</a:t>
                      </a:r>
                      <a:r>
                        <a:rPr lang="ru-RU" sz="1400" b="1" u="none" strike="noStrike" dirty="0" smtClean="0">
                          <a:effectLst/>
                        </a:rPr>
                        <a:t> и развитие на благоприятна бизнес среда</a:t>
                      </a:r>
                      <a:r>
                        <a:rPr lang="en-US" sz="1400" b="1" u="none" strike="noStrike" dirty="0" smtClean="0">
                          <a:effectLst/>
                        </a:rPr>
                        <a:t>”</a:t>
                      </a:r>
                      <a:endParaRPr lang="ru-RU" sz="1400" b="1" u="none" strike="noStrike" dirty="0" smtClean="0">
                        <a:effectLst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19870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 dirty="0">
                          <a:effectLst/>
                          <a:latin typeface="+mn-lt"/>
                        </a:rPr>
                        <a:t>№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+mn-lt"/>
                        </a:rPr>
                        <a:t>Процедура за предоставяне на безвъзмездна финансова помощ (име и номер)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приключени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  <a:p>
                      <a:pPr algn="just" fontAlgn="ctr"/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приключените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включва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стойността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всички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верифицирани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средства по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тях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до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датата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000" b="0" i="0" u="none" strike="noStrike" dirty="0" err="1" smtClean="0">
                          <a:effectLst/>
                          <a:latin typeface="+mn-lt"/>
                        </a:rPr>
                        <a:t>приключването</a:t>
                      </a:r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 им.</a:t>
                      </a:r>
                      <a:r>
                        <a:rPr lang="en-US" sz="1000" b="0" i="0" u="none" strike="noStrike" dirty="0" smtClean="0">
                          <a:effectLst/>
                          <a:latin typeface="+mn-lt"/>
                        </a:rPr>
                        <a:t>)</a:t>
                      </a:r>
                      <a:endParaRPr lang="ru-RU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Брой приключени договори 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на договори в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Брой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в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към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31.05.2015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52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1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effectLst/>
                        </a:rPr>
                        <a:t>BG161PO003-2.4.01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Подкрепа</a:t>
                      </a:r>
                      <a:r>
                        <a:rPr lang="ru-RU" sz="1000" u="none" strike="noStrike" dirty="0" smtClean="0">
                          <a:effectLst/>
                        </a:rPr>
                        <a:t> за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развитието</a:t>
                      </a:r>
                      <a:r>
                        <a:rPr lang="ru-RU" sz="1000" u="none" strike="noStrike" dirty="0" smtClean="0">
                          <a:effectLst/>
                        </a:rPr>
                        <a:t> на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клъстерите</a:t>
                      </a:r>
                      <a:r>
                        <a:rPr lang="ru-RU" sz="1000" u="none" strike="noStrike" dirty="0" smtClean="0">
                          <a:effectLst/>
                        </a:rPr>
                        <a:t> в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България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1 942 139,93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3 811 834,62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2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2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BG161PO003-2.4.0</a:t>
                      </a:r>
                      <a:r>
                        <a:rPr lang="en-US" sz="1000" u="none" strike="noStrike" dirty="0" smtClean="0">
                          <a:effectLst/>
                        </a:rPr>
                        <a:t>2</a:t>
                      </a:r>
                      <a:r>
                        <a:rPr lang="ru-RU" sz="1000" u="none" strike="noStrike" dirty="0" smtClean="0">
                          <a:effectLst/>
                        </a:rPr>
                        <a:t>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Подкрепа</a:t>
                      </a:r>
                      <a:r>
                        <a:rPr lang="ru-RU" sz="1000" u="none" strike="noStrike" dirty="0" smtClean="0">
                          <a:effectLst/>
                        </a:rPr>
                        <a:t> за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развитието</a:t>
                      </a:r>
                      <a:r>
                        <a:rPr lang="ru-RU" sz="1000" u="none" strike="noStrike" dirty="0" smtClean="0">
                          <a:effectLst/>
                        </a:rPr>
                        <a:t> на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клъстерите</a:t>
                      </a:r>
                      <a:r>
                        <a:rPr lang="ru-RU" sz="1000" u="none" strike="noStrike" dirty="0" smtClean="0">
                          <a:effectLst/>
                        </a:rPr>
                        <a:t> в 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България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1 436 150,00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18 422 880,81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effectLst/>
                          <a:latin typeface="+mn-lt"/>
                        </a:rPr>
                        <a:t>3</a:t>
                      </a:r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Общо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за приоритетна ос  2</a:t>
                      </a:r>
                    </a:p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92 990 432,62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186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63 089 147,10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effectLst/>
                          <a:latin typeface="+mn-lt"/>
                        </a:rPr>
                        <a:t>4</a:t>
                      </a:r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Общо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за </a:t>
                      </a:r>
                      <a:r>
                        <a:rPr lang="ru-RU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приоритетни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оси 1 и  2</a:t>
                      </a:r>
                    </a:p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172 706 089,36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353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192 170 687,17 лв.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276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698446"/>
            <a:ext cx="8408988" cy="799192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 dirty="0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 dirty="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 dirty="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 dirty="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 dirty="0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 dirty="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pic>
        <p:nvPicPr>
          <p:cNvPr id="6212" name="Picture 4" descr="Untitled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71913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57200" y="228600"/>
            <a:ext cx="8229600" cy="11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Информация по приоритетни оси 1 и 2</a:t>
            </a:r>
          </a:p>
        </p:txBody>
      </p:sp>
    </p:spTree>
    <p:extLst>
      <p:ext uri="{BB962C8B-B14F-4D97-AF65-F5344CB8AC3E}">
        <p14:creationId xmlns:p14="http://schemas.microsoft.com/office/powerpoint/2010/main" val="263383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Цели на Оперативната програма</a:t>
            </a:r>
            <a:endParaRPr lang="bg-BG" sz="2400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3075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53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417639"/>
            <a:ext cx="8077200" cy="4362450"/>
          </a:xfrm>
          <a:extLst/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bg-BG" sz="18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Обща цел: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bg-BG" sz="1800" dirty="0" smtClean="0">
                <a:solidFill>
                  <a:schemeClr val="accent2"/>
                </a:solidFill>
              </a:rPr>
              <a:t>Развитие на динамична икономика, конкурентоспособна на европейския и световен пазар.</a:t>
            </a:r>
          </a:p>
          <a:p>
            <a:pPr eaLnBrk="1" hangingPunct="1">
              <a:lnSpc>
                <a:spcPct val="80000"/>
              </a:lnSpc>
              <a:defRPr/>
            </a:pPr>
            <a:endParaRPr lang="bg-BG" sz="1800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bg-BG" sz="18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Специфични цели: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bg-BG" sz="1800" dirty="0" smtClean="0">
                <a:solidFill>
                  <a:schemeClr val="accent2"/>
                </a:solidFill>
              </a:rPr>
              <a:t>Насърчаване на иновациите и повишаване ефективността на предприятията;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bg-BG" sz="1800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bg-BG" sz="1800" dirty="0" smtClean="0">
                <a:solidFill>
                  <a:schemeClr val="accent2"/>
                </a:solidFill>
              </a:rPr>
              <a:t>Подобряване на бизнес средата. 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bg-BG" sz="1800" dirty="0" smtClean="0">
              <a:solidFill>
                <a:schemeClr val="accent2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bg-BG" sz="1800" dirty="0" smtClean="0">
                <a:solidFill>
                  <a:schemeClr val="accent2"/>
                </a:solidFill>
              </a:rPr>
              <a:t>Програмата действа на територията на цялата страна за периода от 2007 до 2013 г. и е финансирана от Европейския фонд за регионално развитие и националния бюджет на Република България.</a:t>
            </a:r>
          </a:p>
          <a:p>
            <a:pPr algn="ctr" eaLnBrk="1" hangingPunct="1">
              <a:lnSpc>
                <a:spcPct val="80000"/>
              </a:lnSpc>
              <a:defRPr/>
            </a:pPr>
            <a:endParaRPr lang="bg-BG" sz="1800" dirty="0" smtClean="0">
              <a:solidFill>
                <a:schemeClr val="accent2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bg-BG" sz="1800" dirty="0" smtClean="0">
                <a:solidFill>
                  <a:schemeClr val="accent2"/>
                </a:solidFill>
              </a:rPr>
              <a:t>Общият размер на публичните финансови средства е приблизително</a:t>
            </a: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bg-BG" sz="1800" dirty="0" smtClean="0">
                <a:solidFill>
                  <a:schemeClr val="accent2"/>
                </a:solidFill>
              </a:rPr>
              <a:t>1.2 млрд. евро. </a:t>
            </a:r>
          </a:p>
          <a:p>
            <a:pPr eaLnBrk="1" hangingPunct="1">
              <a:lnSpc>
                <a:spcPct val="80000"/>
              </a:lnSpc>
              <a:defRPr/>
            </a:pPr>
            <a:endParaRPr lang="bg-BG" sz="1800" dirty="0" smtClean="0">
              <a:solidFill>
                <a:schemeClr val="accent2"/>
              </a:solidFill>
            </a:endParaRPr>
          </a:p>
        </p:txBody>
      </p:sp>
      <p:grpSp>
        <p:nvGrpSpPr>
          <p:cNvPr id="3077" name="Group 12"/>
          <p:cNvGrpSpPr>
            <a:grpSpLocks noChangeAspect="1"/>
          </p:cNvGrpSpPr>
          <p:nvPr/>
        </p:nvGrpSpPr>
        <p:grpSpPr bwMode="auto">
          <a:xfrm>
            <a:off x="277813" y="5638800"/>
            <a:ext cx="8408987" cy="1130300"/>
            <a:chOff x="2371" y="4877"/>
            <a:chExt cx="7543" cy="1016"/>
          </a:xfrm>
        </p:grpSpPr>
        <p:sp>
          <p:nvSpPr>
            <p:cNvPr id="3078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079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3080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3081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2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3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84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Приоритетни </a:t>
            </a:r>
            <a:r>
              <a:rPr lang="bg-BG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оси</a:t>
            </a:r>
          </a:p>
        </p:txBody>
      </p:sp>
      <p:pic>
        <p:nvPicPr>
          <p:cNvPr id="4099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1: </a:t>
            </a:r>
            <a:r>
              <a:rPr lang="bg-BG" sz="2000" dirty="0" smtClean="0">
                <a:solidFill>
                  <a:schemeClr val="accent2"/>
                </a:solidFill>
              </a:rPr>
              <a:t>„Развитие </a:t>
            </a:r>
            <a:r>
              <a:rPr lang="bg-BG" sz="2000" dirty="0">
                <a:solidFill>
                  <a:schemeClr val="accent2"/>
                </a:solidFill>
              </a:rPr>
              <a:t>на икономика, базирана на знанието и иновационни дейности”;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bg-BG" sz="2000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2: </a:t>
            </a:r>
            <a:r>
              <a:rPr lang="bg-BG" sz="2000" dirty="0" smtClean="0">
                <a:solidFill>
                  <a:schemeClr val="accent2"/>
                </a:solidFill>
              </a:rPr>
              <a:t>„Повишаване </a:t>
            </a:r>
            <a:r>
              <a:rPr lang="bg-BG" sz="2000" dirty="0">
                <a:solidFill>
                  <a:schemeClr val="accent2"/>
                </a:solidFill>
              </a:rPr>
              <a:t>ефективността на предприятията и насърчаване развитието на благоприятна бизнес среда”;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bg-BG" sz="2000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3: </a:t>
            </a:r>
            <a:r>
              <a:rPr lang="bg-BG" sz="2000" dirty="0" smtClean="0">
                <a:solidFill>
                  <a:schemeClr val="accent2"/>
                </a:solidFill>
              </a:rPr>
              <a:t>„Финансови </a:t>
            </a:r>
            <a:r>
              <a:rPr lang="bg-BG" sz="2000" dirty="0">
                <a:solidFill>
                  <a:schemeClr val="accent2"/>
                </a:solidFill>
              </a:rPr>
              <a:t>инструменти за развитие на предприятия”;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bg-BG" sz="2000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4: </a:t>
            </a:r>
            <a:r>
              <a:rPr lang="bg-BG" sz="2000" dirty="0" smtClean="0">
                <a:solidFill>
                  <a:schemeClr val="accent2"/>
                </a:solidFill>
              </a:rPr>
              <a:t>„Укрепване </a:t>
            </a:r>
            <a:r>
              <a:rPr lang="bg-BG" sz="2000" dirty="0">
                <a:solidFill>
                  <a:schemeClr val="accent2"/>
                </a:solidFill>
              </a:rPr>
              <a:t>на международните пазарни позиции на българската икономика”; и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bg-BG" sz="2000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5: </a:t>
            </a:r>
            <a:r>
              <a:rPr lang="bg-BG" sz="2000" dirty="0" smtClean="0">
                <a:solidFill>
                  <a:schemeClr val="accent2"/>
                </a:solidFill>
              </a:rPr>
              <a:t>„Техническа </a:t>
            </a:r>
            <a:r>
              <a:rPr lang="bg-BG" sz="2000" dirty="0">
                <a:solidFill>
                  <a:schemeClr val="accent2"/>
                </a:solidFill>
              </a:rPr>
              <a:t>помощ”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bg-BG" sz="2000" dirty="0">
              <a:solidFill>
                <a:schemeClr val="accent2"/>
              </a:solidFill>
            </a:endParaRPr>
          </a:p>
        </p:txBody>
      </p:sp>
      <p:grpSp>
        <p:nvGrpSpPr>
          <p:cNvPr id="4101" name="Group 12"/>
          <p:cNvGrpSpPr>
            <a:grpSpLocks noChangeAspect="1"/>
          </p:cNvGrpSpPr>
          <p:nvPr/>
        </p:nvGrpSpPr>
        <p:grpSpPr bwMode="auto">
          <a:xfrm>
            <a:off x="433388" y="5561013"/>
            <a:ext cx="8408987" cy="1130300"/>
            <a:chOff x="2371" y="4877"/>
            <a:chExt cx="7543" cy="1016"/>
          </a:xfrm>
        </p:grpSpPr>
        <p:sp>
          <p:nvSpPr>
            <p:cNvPr id="4102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03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4104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4105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6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7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08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533400" y="274638"/>
            <a:ext cx="8153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ОП „Конкурентоспособност”</a:t>
            </a:r>
          </a:p>
        </p:txBody>
      </p:sp>
      <p:pic>
        <p:nvPicPr>
          <p:cNvPr id="15363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71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525963"/>
          </a:xfrm>
          <a:extLst/>
        </p:spPr>
        <p:txBody>
          <a:bodyPr/>
          <a:lstStyle/>
          <a:p>
            <a:pPr algn="just" eaLnBrk="1" hangingPunct="1">
              <a:lnSpc>
                <a:spcPct val="80000"/>
              </a:lnSpc>
              <a:spcBef>
                <a:spcPct val="40000"/>
              </a:spcBef>
              <a:buFont typeface="Wingdings" pitchFamily="2" charset="2"/>
              <a:buChar char="§"/>
              <a:defRPr/>
            </a:pPr>
            <a:r>
              <a:rPr lang="bg-BG" sz="2000" dirty="0" smtClean="0">
                <a:solidFill>
                  <a:schemeClr val="accent2"/>
                </a:solidFill>
              </a:rPr>
              <a:t>Управляващ орган на Оперативна програма „Развитие на конкурентоспособността на българската икономика“ 2007-2013 е </a:t>
            </a:r>
            <a:r>
              <a:rPr lang="bg-BG" sz="2000" b="1" dirty="0" smtClean="0">
                <a:solidFill>
                  <a:schemeClr val="accent2"/>
                </a:solidFill>
              </a:rPr>
              <a:t>Главна дирекция „Европейски фондове за конкурентоспособност“ </a:t>
            </a:r>
            <a:r>
              <a:rPr lang="bg-BG" sz="2000" dirty="0" smtClean="0">
                <a:solidFill>
                  <a:schemeClr val="accent2"/>
                </a:solidFill>
              </a:rPr>
              <a:t>в</a:t>
            </a:r>
            <a:r>
              <a:rPr lang="bg-BG" sz="2000" b="1" dirty="0" smtClean="0">
                <a:solidFill>
                  <a:schemeClr val="accent2"/>
                </a:solidFill>
              </a:rPr>
              <a:t> </a:t>
            </a:r>
            <a:r>
              <a:rPr lang="ru-RU" sz="2000" b="1" dirty="0">
                <a:solidFill>
                  <a:schemeClr val="accent2"/>
                </a:solidFill>
              </a:rPr>
              <a:t>Министерство на </a:t>
            </a:r>
            <a:r>
              <a:rPr lang="ru-RU" sz="2000" b="1" dirty="0" err="1">
                <a:solidFill>
                  <a:schemeClr val="accent2"/>
                </a:solidFill>
              </a:rPr>
              <a:t>икономиката</a:t>
            </a:r>
            <a:r>
              <a:rPr lang="ru-RU" sz="2000" b="1" dirty="0">
                <a:solidFill>
                  <a:schemeClr val="accent2"/>
                </a:solidFill>
              </a:rPr>
              <a:t> </a:t>
            </a:r>
          </a:p>
          <a:p>
            <a:pPr algn="just" eaLnBrk="1" hangingPunct="1">
              <a:lnSpc>
                <a:spcPct val="80000"/>
              </a:lnSpc>
              <a:spcBef>
                <a:spcPct val="40000"/>
              </a:spcBef>
              <a:buFont typeface="Wingdings" pitchFamily="2" charset="2"/>
              <a:buChar char="§"/>
              <a:defRPr/>
            </a:pPr>
            <a:endParaRPr lang="bg-BG" sz="800" b="1" dirty="0" smtClean="0">
              <a:solidFill>
                <a:schemeClr val="accent2"/>
              </a:solidFill>
            </a:endParaRPr>
          </a:p>
          <a:p>
            <a:pPr algn="just" eaLnBrk="1" hangingPunct="1">
              <a:lnSpc>
                <a:spcPct val="80000"/>
              </a:lnSpc>
              <a:spcBef>
                <a:spcPct val="40000"/>
              </a:spcBef>
              <a:buFont typeface="Wingdings" pitchFamily="2" charset="2"/>
              <a:buChar char="§"/>
              <a:defRPr/>
            </a:pPr>
            <a:r>
              <a:rPr lang="bg-BG" sz="2000" dirty="0" smtClean="0">
                <a:solidFill>
                  <a:schemeClr val="accent2"/>
                </a:solidFill>
              </a:rPr>
              <a:t>Процедурите по Приоритетна ос 3 „Финансови ресурси за развитие на предприятията” се изпълняват от </a:t>
            </a:r>
            <a:r>
              <a:rPr lang="bg-BG" sz="2000" b="1" dirty="0" smtClean="0">
                <a:solidFill>
                  <a:schemeClr val="accent2"/>
                </a:solidFill>
              </a:rPr>
              <a:t>Холдинговия фонд JEREMIE, </a:t>
            </a:r>
            <a:r>
              <a:rPr lang="en-US" sz="2000" b="1" dirty="0" smtClean="0">
                <a:solidFill>
                  <a:schemeClr val="accent2"/>
                </a:solidFill>
                <a:hlinkClick r:id="rId3"/>
              </a:rPr>
              <a:t>http</a:t>
            </a:r>
            <a:r>
              <a:rPr lang="en-US" sz="2000" b="1" dirty="0">
                <a:solidFill>
                  <a:schemeClr val="accent2"/>
                </a:solidFill>
                <a:hlinkClick r:id="rId3"/>
              </a:rPr>
              <a:t>://jeremie.bg</a:t>
            </a:r>
            <a:r>
              <a:rPr lang="en-US" sz="2000" b="1" dirty="0" smtClean="0">
                <a:solidFill>
                  <a:schemeClr val="accent2"/>
                </a:solidFill>
                <a:hlinkClick r:id="rId3"/>
              </a:rPr>
              <a:t>/</a:t>
            </a:r>
            <a:r>
              <a:rPr lang="bg-BG" sz="2000" b="1" dirty="0" smtClean="0">
                <a:solidFill>
                  <a:schemeClr val="accent2"/>
                </a:solidFill>
              </a:rPr>
              <a:t> </a:t>
            </a:r>
            <a:r>
              <a:rPr lang="en-US" sz="2000" b="1" dirty="0" smtClean="0">
                <a:solidFill>
                  <a:schemeClr val="accent2"/>
                </a:solidFill>
              </a:rPr>
              <a:t> </a:t>
            </a:r>
            <a:r>
              <a:rPr lang="bg-BG" sz="2000" b="1" dirty="0" smtClean="0">
                <a:solidFill>
                  <a:schemeClr val="accent2"/>
                </a:solidFill>
              </a:rPr>
              <a:t> </a:t>
            </a:r>
          </a:p>
          <a:p>
            <a:pPr algn="just" eaLnBrk="1" hangingPunct="1">
              <a:lnSpc>
                <a:spcPct val="80000"/>
              </a:lnSpc>
              <a:spcBef>
                <a:spcPct val="40000"/>
              </a:spcBef>
              <a:buFont typeface="Wingdings" pitchFamily="2" charset="2"/>
              <a:buChar char="§"/>
              <a:defRPr/>
            </a:pPr>
            <a:endParaRPr lang="bg-BG" sz="800" b="1" dirty="0" smtClean="0">
              <a:solidFill>
                <a:schemeClr val="accent2"/>
              </a:solidFill>
            </a:endParaRPr>
          </a:p>
          <a:p>
            <a:pPr algn="just" eaLnBrk="1" hangingPunct="1">
              <a:lnSpc>
                <a:spcPct val="80000"/>
              </a:lnSpc>
              <a:spcBef>
                <a:spcPct val="40000"/>
              </a:spcBef>
              <a:buFont typeface="Wingdings" pitchFamily="2" charset="2"/>
              <a:buChar char="§"/>
              <a:defRPr/>
            </a:pPr>
            <a:r>
              <a:rPr lang="bg-BG" sz="2000" dirty="0" smtClean="0">
                <a:solidFill>
                  <a:schemeClr val="accent2"/>
                </a:solidFill>
              </a:rPr>
              <a:t>Насоките и пакетите с документи по процедурите, както и актуална информация за изпълнението на Оперативната програма се публикуват на следните интернет страници: </a:t>
            </a:r>
          </a:p>
          <a:p>
            <a:pPr eaLnBrk="1" hangingPunct="1">
              <a:lnSpc>
                <a:spcPct val="80000"/>
              </a:lnSpc>
              <a:spcBef>
                <a:spcPct val="40000"/>
              </a:spcBef>
              <a:buFont typeface="Wingdings" pitchFamily="2" charset="2"/>
              <a:buChar char="§"/>
              <a:defRPr/>
            </a:pPr>
            <a:endParaRPr lang="bg-BG" sz="800" dirty="0" smtClean="0">
              <a:solidFill>
                <a:schemeClr val="accent2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40000"/>
              </a:spcBef>
              <a:buFont typeface="Wingdings" pitchFamily="2" charset="2"/>
              <a:buNone/>
              <a:defRPr/>
            </a:pP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bg-BG" sz="2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/>
              </a:rPr>
              <a:t>www</a:t>
            </a: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/>
              </a:rPr>
              <a:t>.</a:t>
            </a:r>
            <a:r>
              <a:rPr lang="bg-BG" sz="2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/>
              </a:rPr>
              <a:t>opcompetitiveness</a:t>
            </a: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/>
              </a:rPr>
              <a:t>.</a:t>
            </a:r>
            <a:r>
              <a:rPr lang="bg-BG" sz="2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/>
              </a:rPr>
              <a:t>bg</a:t>
            </a: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 eaLnBrk="1" hangingPunct="1">
              <a:lnSpc>
                <a:spcPct val="80000"/>
              </a:lnSpc>
              <a:spcBef>
                <a:spcPct val="40000"/>
              </a:spcBef>
              <a:buFont typeface="Wingdings" pitchFamily="2" charset="2"/>
              <a:buNone/>
              <a:defRPr/>
            </a:pPr>
            <a:r>
              <a:rPr lang="bg-BG" sz="2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/>
              </a:rPr>
              <a:t>www</a:t>
            </a: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/>
              </a:rPr>
              <a:t>.</a:t>
            </a:r>
            <a:r>
              <a:rPr lang="bg-BG" sz="2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/>
              </a:rPr>
              <a:t>eufunds</a:t>
            </a: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/>
              </a:rPr>
              <a:t>.</a:t>
            </a:r>
            <a:r>
              <a:rPr lang="bg-BG" sz="2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/>
              </a:rPr>
              <a:t>bg</a:t>
            </a:r>
            <a:endParaRPr lang="bg-BG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spcBef>
                <a:spcPct val="40000"/>
              </a:spcBef>
              <a:buFont typeface="Wingdings" pitchFamily="2" charset="2"/>
              <a:buChar char="§"/>
              <a:defRPr/>
            </a:pPr>
            <a:endParaRPr lang="bg-BG" sz="2000" dirty="0" smtClean="0">
              <a:solidFill>
                <a:schemeClr val="accent2"/>
              </a:solidFill>
            </a:endParaRPr>
          </a:p>
        </p:txBody>
      </p:sp>
      <p:grpSp>
        <p:nvGrpSpPr>
          <p:cNvPr id="15365" name="Group 12"/>
          <p:cNvGrpSpPr>
            <a:grpSpLocks noChangeAspect="1"/>
          </p:cNvGrpSpPr>
          <p:nvPr/>
        </p:nvGrpSpPr>
        <p:grpSpPr bwMode="auto">
          <a:xfrm>
            <a:off x="496888" y="5486400"/>
            <a:ext cx="8408987" cy="1130300"/>
            <a:chOff x="2371" y="4877"/>
            <a:chExt cx="7543" cy="1016"/>
          </a:xfrm>
        </p:grpSpPr>
        <p:sp>
          <p:nvSpPr>
            <p:cNvPr id="15366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367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15368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15369" name="Picture 16" descr="EU-logo_fit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70" name="Picture 17" descr="NSRRlogoCMYK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71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72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4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Финансово </a:t>
            </a:r>
            <a:r>
              <a:rPr lang="bg-BG" sz="24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изпълнение</a:t>
            </a:r>
            <a:endParaRPr lang="bg-BG" sz="24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5123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90831" y="1155700"/>
            <a:ext cx="8095970" cy="4548188"/>
          </a:xfrm>
        </p:spPr>
        <p:txBody>
          <a:bodyPr/>
          <a:lstStyle/>
          <a:p>
            <a:pPr lvl="0" algn="ctr" eaLnBrk="1" hangingPunct="1">
              <a:lnSpc>
                <a:spcPct val="90000"/>
              </a:lnSpc>
              <a:spcBef>
                <a:spcPct val="40000"/>
              </a:spcBef>
              <a:buNone/>
            </a:pPr>
            <a:r>
              <a:rPr lang="bg-BG" sz="2000" b="1" i="1" dirty="0">
                <a:solidFill>
                  <a:srgbClr val="333399"/>
                </a:solidFill>
              </a:rPr>
              <a:t>Общо за програмата </a:t>
            </a:r>
            <a:r>
              <a:rPr lang="bg-BG" sz="2000" b="1" i="1" dirty="0" smtClean="0">
                <a:solidFill>
                  <a:srgbClr val="333399"/>
                </a:solidFill>
              </a:rPr>
              <a:t>към 31.05.2015 г.</a:t>
            </a:r>
            <a:r>
              <a:rPr lang="bg-BG" sz="2000" b="1" i="1" dirty="0">
                <a:solidFill>
                  <a:srgbClr val="333399"/>
                </a:solidFill>
              </a:rPr>
              <a:t/>
            </a:r>
            <a:br>
              <a:rPr lang="bg-BG" sz="2000" b="1" i="1" dirty="0">
                <a:solidFill>
                  <a:srgbClr val="333399"/>
                </a:solidFill>
              </a:rPr>
            </a:br>
            <a:endParaRPr lang="en-US" sz="1800" b="1" i="1" dirty="0">
              <a:solidFill>
                <a:srgbClr val="333399"/>
              </a:solidFill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ru-RU" sz="2000" dirty="0" err="1">
                <a:solidFill>
                  <a:srgbClr val="333399"/>
                </a:solidFill>
              </a:rPr>
              <a:t>Обявени</a:t>
            </a:r>
            <a:r>
              <a:rPr lang="ru-RU" sz="2000" dirty="0">
                <a:solidFill>
                  <a:srgbClr val="333399"/>
                </a:solidFill>
              </a:rPr>
              <a:t> </a:t>
            </a:r>
            <a:r>
              <a:rPr lang="ru-RU" sz="2000" dirty="0" err="1">
                <a:solidFill>
                  <a:srgbClr val="333399"/>
                </a:solidFill>
              </a:rPr>
              <a:t>са</a:t>
            </a:r>
            <a:r>
              <a:rPr lang="ru-RU" sz="2000" dirty="0">
                <a:solidFill>
                  <a:srgbClr val="333399"/>
                </a:solidFill>
              </a:rPr>
              <a:t> 38 </a:t>
            </a:r>
            <a:r>
              <a:rPr lang="ru-RU" sz="2000" dirty="0" err="1">
                <a:solidFill>
                  <a:srgbClr val="333399"/>
                </a:solidFill>
              </a:rPr>
              <a:t>процедури</a:t>
            </a:r>
            <a:r>
              <a:rPr lang="ru-RU" sz="2000" dirty="0">
                <a:solidFill>
                  <a:srgbClr val="333399"/>
                </a:solidFill>
              </a:rPr>
              <a:t> за </a:t>
            </a:r>
            <a:r>
              <a:rPr lang="ru-RU" sz="2000" dirty="0" err="1">
                <a:solidFill>
                  <a:srgbClr val="333399"/>
                </a:solidFill>
              </a:rPr>
              <a:t>предоставяне</a:t>
            </a:r>
            <a:r>
              <a:rPr lang="ru-RU" sz="2000" dirty="0">
                <a:solidFill>
                  <a:srgbClr val="333399"/>
                </a:solidFill>
              </a:rPr>
              <a:t> на БФП на обща </a:t>
            </a:r>
            <a:r>
              <a:rPr lang="ru-RU" sz="2000" dirty="0" err="1">
                <a:solidFill>
                  <a:srgbClr val="333399"/>
                </a:solidFill>
              </a:rPr>
              <a:t>стойност</a:t>
            </a:r>
            <a:r>
              <a:rPr lang="ru-RU" sz="2000" dirty="0">
                <a:solidFill>
                  <a:srgbClr val="333399"/>
                </a:solidFill>
              </a:rPr>
              <a:t> 1,309 млрд. евро (вкл. JEREMIE) или 113 % от бюджета на ОПРКБИ</a:t>
            </a:r>
            <a:r>
              <a:rPr lang="ru-RU" sz="2000" dirty="0" smtClean="0">
                <a:solidFill>
                  <a:srgbClr val="333399"/>
                </a:solidFill>
              </a:rPr>
              <a:t>;</a:t>
            </a:r>
            <a:endParaRPr lang="ru-RU" sz="2000" dirty="0">
              <a:solidFill>
                <a:srgbClr val="333399"/>
              </a:solidFill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ru-RU" sz="2000" dirty="0" err="1">
                <a:solidFill>
                  <a:srgbClr val="333399"/>
                </a:solidFill>
              </a:rPr>
              <a:t>Общият</a:t>
            </a:r>
            <a:r>
              <a:rPr lang="ru-RU" sz="2000" dirty="0">
                <a:solidFill>
                  <a:srgbClr val="333399"/>
                </a:solidFill>
              </a:rPr>
              <a:t> размер на </a:t>
            </a:r>
            <a:r>
              <a:rPr lang="ru-RU" sz="2000" dirty="0" err="1">
                <a:solidFill>
                  <a:srgbClr val="333399"/>
                </a:solidFill>
              </a:rPr>
              <a:t>договорените</a:t>
            </a:r>
            <a:r>
              <a:rPr lang="ru-RU" sz="2000" dirty="0">
                <a:solidFill>
                  <a:srgbClr val="333399"/>
                </a:solidFill>
              </a:rPr>
              <a:t> средства е 1,189 млрд. евро или 102 % от бюджета на ОПРКБИ; </a:t>
            </a:r>
          </a:p>
          <a:p>
            <a:pPr lvl="0" algn="just" eaLnBrk="1" hangingPunct="1">
              <a:lnSpc>
                <a:spcPct val="90000"/>
              </a:lnSpc>
            </a:pPr>
            <a:r>
              <a:rPr lang="ru-RU" sz="2000" dirty="0" err="1">
                <a:solidFill>
                  <a:srgbClr val="333399"/>
                </a:solidFill>
              </a:rPr>
              <a:t>Общият</a:t>
            </a:r>
            <a:r>
              <a:rPr lang="ru-RU" sz="2000" dirty="0">
                <a:solidFill>
                  <a:srgbClr val="333399"/>
                </a:solidFill>
              </a:rPr>
              <a:t> размер на </a:t>
            </a:r>
            <a:r>
              <a:rPr lang="ru-RU" sz="2000" dirty="0" err="1">
                <a:solidFill>
                  <a:srgbClr val="333399"/>
                </a:solidFill>
              </a:rPr>
              <a:t>разплатените</a:t>
            </a:r>
            <a:r>
              <a:rPr lang="ru-RU" sz="2000" dirty="0">
                <a:solidFill>
                  <a:srgbClr val="333399"/>
                </a:solidFill>
              </a:rPr>
              <a:t> средства е 980 млн. евро или 84 % от бюджета на ОПРКБИ и 82 % от размера на </a:t>
            </a:r>
            <a:r>
              <a:rPr lang="ru-RU" sz="2000" dirty="0" err="1">
                <a:solidFill>
                  <a:srgbClr val="333399"/>
                </a:solidFill>
              </a:rPr>
              <a:t>договорените</a:t>
            </a:r>
            <a:r>
              <a:rPr lang="ru-RU" sz="2000" dirty="0">
                <a:solidFill>
                  <a:srgbClr val="333399"/>
                </a:solidFill>
              </a:rPr>
              <a:t> средства по </a:t>
            </a:r>
            <a:r>
              <a:rPr lang="ru-RU" sz="2000" dirty="0" err="1">
                <a:solidFill>
                  <a:srgbClr val="333399"/>
                </a:solidFill>
              </a:rPr>
              <a:t>оперативната</a:t>
            </a:r>
            <a:r>
              <a:rPr lang="ru-RU" sz="2000" dirty="0">
                <a:solidFill>
                  <a:srgbClr val="333399"/>
                </a:solidFill>
              </a:rPr>
              <a:t> </a:t>
            </a:r>
            <a:r>
              <a:rPr lang="ru-RU" sz="2000" dirty="0" err="1">
                <a:solidFill>
                  <a:srgbClr val="333399"/>
                </a:solidFill>
              </a:rPr>
              <a:t>програма</a:t>
            </a:r>
            <a:r>
              <a:rPr lang="ru-RU" sz="2000" dirty="0">
                <a:solidFill>
                  <a:srgbClr val="333399"/>
                </a:solidFill>
              </a:rPr>
              <a:t>. </a:t>
            </a:r>
            <a:endParaRPr lang="ru-RU" sz="2000" dirty="0" smtClean="0">
              <a:solidFill>
                <a:srgbClr val="333399"/>
              </a:solidFill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ru-RU" sz="2000" dirty="0">
                <a:solidFill>
                  <a:srgbClr val="333399"/>
                </a:solidFill>
              </a:rPr>
              <a:t>До момента </a:t>
            </a:r>
            <a:r>
              <a:rPr lang="ru-RU" sz="2000" dirty="0" err="1">
                <a:solidFill>
                  <a:srgbClr val="333399"/>
                </a:solidFill>
              </a:rPr>
              <a:t>са</a:t>
            </a:r>
            <a:r>
              <a:rPr lang="ru-RU" sz="2000" dirty="0">
                <a:solidFill>
                  <a:srgbClr val="333399"/>
                </a:solidFill>
              </a:rPr>
              <a:t> </a:t>
            </a:r>
            <a:r>
              <a:rPr lang="ru-RU" sz="2000" dirty="0" err="1">
                <a:solidFill>
                  <a:srgbClr val="333399"/>
                </a:solidFill>
              </a:rPr>
              <a:t>сертифицирани</a:t>
            </a:r>
            <a:r>
              <a:rPr lang="ru-RU" sz="2000" dirty="0">
                <a:solidFill>
                  <a:srgbClr val="333399"/>
                </a:solidFill>
              </a:rPr>
              <a:t> средства на </a:t>
            </a:r>
            <a:r>
              <a:rPr lang="ru-RU" sz="2000" dirty="0" err="1">
                <a:solidFill>
                  <a:srgbClr val="333399"/>
                </a:solidFill>
              </a:rPr>
              <a:t>стойност</a:t>
            </a:r>
            <a:r>
              <a:rPr lang="ru-RU" sz="2000" dirty="0">
                <a:solidFill>
                  <a:srgbClr val="333399"/>
                </a:solidFill>
              </a:rPr>
              <a:t> 763 млн. евро (участие от ЕФРР) </a:t>
            </a:r>
            <a:r>
              <a:rPr lang="ru-RU" sz="2000" dirty="0">
                <a:solidFill>
                  <a:srgbClr val="333399"/>
                </a:solidFill>
              </a:rPr>
              <a:t>или </a:t>
            </a:r>
            <a:r>
              <a:rPr lang="en-US" sz="2000" dirty="0" smtClean="0">
                <a:solidFill>
                  <a:srgbClr val="333399"/>
                </a:solidFill>
              </a:rPr>
              <a:t>77,3</a:t>
            </a:r>
            <a:r>
              <a:rPr lang="ru-RU" sz="2000" dirty="0" smtClean="0">
                <a:solidFill>
                  <a:srgbClr val="333399"/>
                </a:solidFill>
              </a:rPr>
              <a:t> </a:t>
            </a:r>
            <a:r>
              <a:rPr lang="ru-RU" sz="2000" dirty="0">
                <a:solidFill>
                  <a:srgbClr val="333399"/>
                </a:solidFill>
              </a:rPr>
              <a:t>% от бюджета на ОПРКБИ (участие от ЕФРР) </a:t>
            </a:r>
            <a:r>
              <a:rPr lang="ru-RU" sz="2000" dirty="0" smtClean="0">
                <a:solidFill>
                  <a:srgbClr val="333399"/>
                </a:solidFill>
              </a:rPr>
              <a:t>в </a:t>
            </a:r>
            <a:r>
              <a:rPr lang="ru-RU" sz="2000" dirty="0" err="1">
                <a:solidFill>
                  <a:srgbClr val="333399"/>
                </a:solidFill>
              </a:rPr>
              <a:t>т.ч</a:t>
            </a:r>
            <a:r>
              <a:rPr lang="ru-RU" sz="2000" dirty="0">
                <a:solidFill>
                  <a:srgbClr val="333399"/>
                </a:solidFill>
              </a:rPr>
              <a:t>. сертификат № 34 </a:t>
            </a:r>
            <a:r>
              <a:rPr lang="ru-RU" sz="2000" dirty="0" err="1">
                <a:solidFill>
                  <a:srgbClr val="333399"/>
                </a:solidFill>
              </a:rPr>
              <a:t>подаден</a:t>
            </a:r>
            <a:r>
              <a:rPr lang="ru-RU" sz="2000" dirty="0">
                <a:solidFill>
                  <a:srgbClr val="333399"/>
                </a:solidFill>
              </a:rPr>
              <a:t> до ЕК на 01.06.2015 г., с </a:t>
            </a:r>
            <a:r>
              <a:rPr lang="ru-RU" sz="2000" dirty="0" err="1">
                <a:solidFill>
                  <a:srgbClr val="333399"/>
                </a:solidFill>
              </a:rPr>
              <a:t>което</a:t>
            </a:r>
            <a:r>
              <a:rPr lang="ru-RU" sz="2000" dirty="0">
                <a:solidFill>
                  <a:srgbClr val="333399"/>
                </a:solidFill>
              </a:rPr>
              <a:t> </a:t>
            </a:r>
            <a:r>
              <a:rPr lang="ru-RU" sz="2000" dirty="0" err="1">
                <a:solidFill>
                  <a:srgbClr val="333399"/>
                </a:solidFill>
              </a:rPr>
              <a:t>оставащата</a:t>
            </a:r>
            <a:r>
              <a:rPr lang="ru-RU" sz="2000" dirty="0">
                <a:solidFill>
                  <a:srgbClr val="333399"/>
                </a:solidFill>
              </a:rPr>
              <a:t> за </a:t>
            </a:r>
            <a:r>
              <a:rPr lang="ru-RU" sz="2000" dirty="0" err="1">
                <a:solidFill>
                  <a:srgbClr val="333399"/>
                </a:solidFill>
              </a:rPr>
              <a:t>сертифициране</a:t>
            </a:r>
            <a:r>
              <a:rPr lang="ru-RU" sz="2000" dirty="0">
                <a:solidFill>
                  <a:srgbClr val="333399"/>
                </a:solidFill>
              </a:rPr>
              <a:t> сума е в размер на 224 млн. евро. (участие от ЕФРР) </a:t>
            </a:r>
          </a:p>
          <a:p>
            <a:pPr marL="0" lvl="0" indent="0" algn="just" eaLnBrk="1" hangingPunct="1">
              <a:lnSpc>
                <a:spcPct val="90000"/>
              </a:lnSpc>
              <a:buNone/>
            </a:pPr>
            <a:endParaRPr lang="ru-RU" sz="2000" dirty="0" smtClean="0">
              <a:solidFill>
                <a:srgbClr val="333399"/>
              </a:solidFill>
            </a:endParaRPr>
          </a:p>
          <a:p>
            <a:pPr marL="0" lvl="0" indent="0" algn="just" eaLnBrk="1" hangingPunct="1">
              <a:lnSpc>
                <a:spcPct val="90000"/>
              </a:lnSpc>
              <a:buNone/>
            </a:pPr>
            <a:endParaRPr lang="ru-RU" sz="2000" dirty="0">
              <a:solidFill>
                <a:srgbClr val="333399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bg-BG" sz="2400" dirty="0" smtClean="0">
                <a:solidFill>
                  <a:schemeClr val="accent2"/>
                </a:solidFill>
              </a:rPr>
              <a:t/>
            </a:r>
            <a:br>
              <a:rPr lang="bg-BG" sz="2400" dirty="0" smtClean="0">
                <a:solidFill>
                  <a:schemeClr val="accent2"/>
                </a:solidFill>
              </a:rPr>
            </a:br>
            <a:endParaRPr lang="bg-BG" sz="1200" dirty="0" smtClean="0">
              <a:solidFill>
                <a:schemeClr val="accent2"/>
              </a:solidFill>
            </a:endParaRPr>
          </a:p>
        </p:txBody>
      </p:sp>
      <p:grpSp>
        <p:nvGrpSpPr>
          <p:cNvPr id="5125" name="Group 12"/>
          <p:cNvGrpSpPr>
            <a:grpSpLocks noChangeAspect="1"/>
          </p:cNvGrpSpPr>
          <p:nvPr/>
        </p:nvGrpSpPr>
        <p:grpSpPr bwMode="auto">
          <a:xfrm>
            <a:off x="366713" y="5562600"/>
            <a:ext cx="8410575" cy="1130300"/>
            <a:chOff x="2371" y="4877"/>
            <a:chExt cx="7543" cy="1016"/>
          </a:xfrm>
        </p:grpSpPr>
        <p:sp>
          <p:nvSpPr>
            <p:cNvPr id="5126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7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5128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5129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30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31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2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Сключени договори в Югозападен район за </a:t>
            </a:r>
            <a:b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планиране към 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31.05.2015 </a:t>
            </a: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</a:p>
          <a:p>
            <a:pPr algn="ctr">
              <a:defRPr/>
            </a:pP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ПРИОРИТЕТНА ОС 1</a:t>
            </a:r>
            <a:endParaRPr lang="bg-BG" sz="20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7171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096" name="Group 9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426133"/>
              </p:ext>
            </p:extLst>
          </p:nvPr>
        </p:nvGraphicFramePr>
        <p:xfrm>
          <a:off x="519649" y="2057400"/>
          <a:ext cx="8167151" cy="2834900"/>
        </p:xfrm>
        <a:graphic>
          <a:graphicData uri="http://schemas.openxmlformats.org/drawingml/2006/table">
            <a:tbl>
              <a:tblPr/>
              <a:tblGrid>
                <a:gridCol w="1376834"/>
                <a:gridCol w="1376834"/>
                <a:gridCol w="1014508"/>
                <a:gridCol w="1028327"/>
                <a:gridCol w="1139889"/>
                <a:gridCol w="1139889"/>
                <a:gridCol w="109087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сключени договори по области в района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Стойност на безвъзмездната помощ (лв.)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 стойност на сключените договори по области в района (лв.)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договори в процес на изпълнение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приключили договори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прекратени договори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София-град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280 471 185,80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362 852 033,83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София-област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7 292 203,13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11 141 916,23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Благоевград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3 260 270,40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6 143 258,00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Перник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2 236 828,84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3 277 754,72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Кюстендил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2 345 231,22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4 690 462,44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ОБЩО: 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295 605 719,39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388 105 425,22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241" name="Group 12"/>
          <p:cNvGrpSpPr>
            <a:grpSpLocks noChangeAspect="1"/>
          </p:cNvGrpSpPr>
          <p:nvPr/>
        </p:nvGrpSpPr>
        <p:grpSpPr bwMode="auto">
          <a:xfrm>
            <a:off x="457200" y="5562600"/>
            <a:ext cx="8408988" cy="1130300"/>
            <a:chOff x="2371" y="4877"/>
            <a:chExt cx="7543" cy="1016"/>
          </a:xfrm>
        </p:grpSpPr>
        <p:sp>
          <p:nvSpPr>
            <p:cNvPr id="7242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243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7244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7245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6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7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48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530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Сключени договори в Югозападен район за </a:t>
            </a:r>
            <a:b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планиране към 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31.05.2015 </a:t>
            </a: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</a:p>
          <a:p>
            <a:pPr algn="ctr">
              <a:defRPr/>
            </a:pP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ПРИОРИТЕТНА ОС 2</a:t>
            </a:r>
            <a:endParaRPr lang="bg-BG" sz="20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7171" name="Picture 4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096" name="Group 9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989890"/>
              </p:ext>
            </p:extLst>
          </p:nvPr>
        </p:nvGraphicFramePr>
        <p:xfrm>
          <a:off x="533398" y="1752600"/>
          <a:ext cx="8153402" cy="2850845"/>
        </p:xfrm>
        <a:graphic>
          <a:graphicData uri="http://schemas.openxmlformats.org/drawingml/2006/table">
            <a:tbl>
              <a:tblPr/>
              <a:tblGrid>
                <a:gridCol w="1313830"/>
                <a:gridCol w="1313830"/>
                <a:gridCol w="1094857"/>
                <a:gridCol w="1035786"/>
                <a:gridCol w="1148158"/>
                <a:gridCol w="1148158"/>
                <a:gridCol w="1098783"/>
              </a:tblGrid>
              <a:tr h="120467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сключени договори по области в района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 стойност на сключените договори по области в района (лв.)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Стойност на безвъзмездната помощ (лв.)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договори в процес на изпълнение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приключили договори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прекратени договори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София-град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734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207 967 970,75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363 118 352,12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София-област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463 904,42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59 822 739,48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Благоевград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23 051 213,40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42 033 967,75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Перник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21 629 749,66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40 332 124,96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Кюстендил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17 759 771,89 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31 347 000,20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ОБЩО: 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301 872 610,12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536 654 184,51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241" name="Group 12"/>
          <p:cNvGrpSpPr>
            <a:grpSpLocks noChangeAspect="1"/>
          </p:cNvGrpSpPr>
          <p:nvPr/>
        </p:nvGrpSpPr>
        <p:grpSpPr bwMode="auto">
          <a:xfrm>
            <a:off x="457200" y="5562600"/>
            <a:ext cx="8408988" cy="1130300"/>
            <a:chOff x="2371" y="4877"/>
            <a:chExt cx="7543" cy="1016"/>
          </a:xfrm>
        </p:grpSpPr>
        <p:sp>
          <p:nvSpPr>
            <p:cNvPr id="7242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243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7244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7245" name="Picture 16" descr="EU-logo_fit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6" name="Picture 17" descr="NSRRlogoCMYK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7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48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0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Сключени договори в Югозападен район за </a:t>
            </a:r>
            <a:b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планиране към 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31.05.2015 </a:t>
            </a: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  <a:endParaRPr lang="bg-BG" sz="20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11267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32" name="Group 12"/>
          <p:cNvGrpSpPr>
            <a:grpSpLocks noChangeAspect="1"/>
          </p:cNvGrpSpPr>
          <p:nvPr/>
        </p:nvGrpSpPr>
        <p:grpSpPr bwMode="auto">
          <a:xfrm>
            <a:off x="342900" y="5638800"/>
            <a:ext cx="8408988" cy="1130300"/>
            <a:chOff x="2371" y="4877"/>
            <a:chExt cx="7543" cy="1016"/>
          </a:xfrm>
        </p:grpSpPr>
        <p:sp>
          <p:nvSpPr>
            <p:cNvPr id="11333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34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11335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11336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7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8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39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84220"/>
              </p:ext>
            </p:extLst>
          </p:nvPr>
        </p:nvGraphicFramePr>
        <p:xfrm>
          <a:off x="687388" y="1417638"/>
          <a:ext cx="7770812" cy="422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1861887"/>
              </p:ext>
            </p:extLst>
          </p:nvPr>
        </p:nvGraphicFramePr>
        <p:xfrm>
          <a:off x="639882" y="1417638"/>
          <a:ext cx="7815024" cy="422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55528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Сключени договори в Югозападен район за </a:t>
            </a:r>
            <a:b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планиране към 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31.05.2015 г.</a:t>
            </a:r>
            <a:endParaRPr lang="bg-BG" sz="20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11267" name="Picture 4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32" name="Group 12"/>
          <p:cNvGrpSpPr>
            <a:grpSpLocks noChangeAspect="1"/>
          </p:cNvGrpSpPr>
          <p:nvPr/>
        </p:nvGrpSpPr>
        <p:grpSpPr bwMode="auto">
          <a:xfrm>
            <a:off x="342900" y="5638800"/>
            <a:ext cx="8408988" cy="1130300"/>
            <a:chOff x="2371" y="4877"/>
            <a:chExt cx="7543" cy="1016"/>
          </a:xfrm>
        </p:grpSpPr>
        <p:sp>
          <p:nvSpPr>
            <p:cNvPr id="11333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34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11335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11336" name="Picture 16" descr="EU-logo_fit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7" name="Picture 17" descr="NSRRlogoCMYK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8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39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80000"/>
              </a:lnSpc>
              <a:spcBef>
                <a:spcPct val="40000"/>
              </a:spcBef>
              <a:buNone/>
              <a:defRPr/>
            </a:pPr>
            <a:endParaRPr lang="bg-BG" sz="2000" dirty="0" smtClean="0">
              <a:solidFill>
                <a:schemeClr val="accent2"/>
              </a:solidFill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7034148"/>
              </p:ext>
            </p:extLst>
          </p:nvPr>
        </p:nvGraphicFramePr>
        <p:xfrm>
          <a:off x="566976" y="1371600"/>
          <a:ext cx="6972061" cy="3864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7979729"/>
              </p:ext>
            </p:extLst>
          </p:nvPr>
        </p:nvGraphicFramePr>
        <p:xfrm>
          <a:off x="457200" y="1417638"/>
          <a:ext cx="8294687" cy="4144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40753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6371</TotalTime>
  <Words>1710</Words>
  <Application>Microsoft Office PowerPoint</Application>
  <PresentationFormat>On-screen Show (4:3)</PresentationFormat>
  <Paragraphs>411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gdobreva</dc:creator>
  <cp:lastModifiedBy>mee</cp:lastModifiedBy>
  <cp:revision>1165</cp:revision>
  <cp:lastPrinted>1601-01-01T00:00:00Z</cp:lastPrinted>
  <dcterms:created xsi:type="dcterms:W3CDTF">1601-01-01T00:00:00Z</dcterms:created>
  <dcterms:modified xsi:type="dcterms:W3CDTF">2015-06-10T10:52:28Z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