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5" r:id="rId18"/>
    <p:sldId id="274" r:id="rId1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32F5F-8BB3-477F-B509-988F1AFE240D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C6A3A-51AF-4E50-8E95-2A96E6A239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8002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1785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0300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232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83843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045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5720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58782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6031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4783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3555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2521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88EAC-7EC3-48EC-A01A-FB4F2E26D65F}" type="datetimeFigureOut">
              <a:rPr lang="bg-BG" smtClean="0"/>
              <a:t>17.6.2015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65807-EEB1-4A30-B972-91F2EC3DA7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404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ipa-cbc-007.eu/" TargetMode="Externa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pa-cbc-007.eu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1" name="Round Diagonal Corner Rectangle 10"/>
            <p:cNvSpPr/>
            <p:nvPr/>
          </p:nvSpPr>
          <p:spPr>
            <a:xfrm>
              <a:off x="6369582" y="6356065"/>
              <a:ext cx="2522898" cy="432048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020272" y="6387423"/>
              <a:ext cx="19259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900" b="1" dirty="0" err="1">
                  <a:solidFill>
                    <a:prstClr val="black"/>
                  </a:solidFill>
                </a:rPr>
                <a:t>Програмата</a:t>
              </a:r>
              <a:r>
                <a:rPr lang="ru-RU" sz="900" b="1" dirty="0">
                  <a:solidFill>
                    <a:prstClr val="black"/>
                  </a:solidFill>
                </a:rPr>
                <a:t> е </a:t>
              </a:r>
              <a:r>
                <a:rPr lang="ru-RU" sz="900" b="1" dirty="0" err="1">
                  <a:solidFill>
                    <a:prstClr val="black"/>
                  </a:solidFill>
                </a:rPr>
                <a:t>съфинансирана</a:t>
              </a:r>
              <a:r>
                <a:rPr lang="ru-RU" sz="900" b="1" dirty="0">
                  <a:solidFill>
                    <a:prstClr val="black"/>
                  </a:solidFill>
                </a:rPr>
                <a:t> от</a:t>
              </a:r>
            </a:p>
            <a:p>
              <a:r>
                <a:rPr lang="ru-RU" sz="900" b="1" dirty="0" err="1" smtClean="0">
                  <a:solidFill>
                    <a:prstClr val="black"/>
                  </a:solidFill>
                </a:rPr>
                <a:t>Европейския</a:t>
              </a:r>
              <a:r>
                <a:rPr lang="ru-RU" sz="900" b="1" dirty="0" smtClean="0">
                  <a:solidFill>
                    <a:prstClr val="black"/>
                  </a:solidFill>
                </a:rPr>
                <a:t> </a:t>
              </a:r>
              <a:r>
                <a:rPr lang="ru-RU" sz="900" b="1" dirty="0" err="1">
                  <a:solidFill>
                    <a:prstClr val="black"/>
                  </a:solidFill>
                </a:rPr>
                <a:t>съюз</a:t>
              </a:r>
              <a:endParaRPr lang="bg-BG" sz="900" b="1" dirty="0">
                <a:solidFill>
                  <a:prstClr val="black"/>
                </a:solidFill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0916" y="6396715"/>
              <a:ext cx="529356" cy="360040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556792"/>
            <a:ext cx="7391526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 bwMode="auto">
          <a:xfrm>
            <a:off x="755576" y="1700808"/>
            <a:ext cx="6954595" cy="2554471"/>
          </a:xfrm>
          <a:prstGeom prst="rect">
            <a:avLst/>
          </a:prstGeom>
        </p:spPr>
        <p:txBody>
          <a:bodyPr lIns="91365" tIns="45683" rIns="91365" bIns="45683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402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122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6842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562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200" b="1" kern="0" dirty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Програма за трансгранично сътрудничество </a:t>
            </a:r>
            <a:r>
              <a:rPr lang="bg-BG" sz="3200" b="1" kern="0" dirty="0" smtClean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по Инструмента за предприсъединителна помощ </a:t>
            </a:r>
            <a:r>
              <a:rPr lang="bg-BG" sz="3200" b="1" kern="0" dirty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България </a:t>
            </a:r>
            <a:r>
              <a:rPr lang="bg-BG" sz="3200" b="1" kern="0" dirty="0" smtClean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–Македония </a:t>
            </a:r>
            <a:endParaRPr lang="en-US" sz="3200" b="1" kern="0" dirty="0">
              <a:ln w="3175" cmpd="sng">
                <a:solidFill>
                  <a:srgbClr val="0070C0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kern="0" dirty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bg-BG" sz="3200" b="1" kern="0" dirty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r>
              <a:rPr lang="en-US" sz="3200" b="1" kern="0" dirty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-20</a:t>
            </a:r>
            <a:r>
              <a:rPr lang="bg-BG" sz="3200" b="1" kern="0" dirty="0">
                <a:ln w="31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82594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137947" y="1478117"/>
            <a:ext cx="6093976" cy="1822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3600" b="1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Приоритетна ос </a:t>
            </a:r>
            <a:r>
              <a:rPr lang="bg-BG" sz="3600" b="1" dirty="0" smtClean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2 </a:t>
            </a:r>
            <a:r>
              <a:rPr lang="bg-BG" sz="3600" b="1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- </a:t>
            </a:r>
            <a:r>
              <a:rPr lang="bg-BG" sz="3600" b="1" dirty="0">
                <a:solidFill>
                  <a:srgbClr val="0070C0"/>
                </a:solidFill>
                <a:cs typeface="Arial" charset="0"/>
              </a:rPr>
              <a:t>Туризъм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bg-BG" sz="3600" b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2564904"/>
            <a:ext cx="769461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bg-BG" b="1" dirty="0">
                <a:solidFill>
                  <a:srgbClr val="0070C0"/>
                </a:solidFill>
                <a:latin typeface="+mj-lt"/>
                <a:cs typeface="Arial" charset="0"/>
              </a:rPr>
              <a:t>Целта на тази ос е насърчаване на туризма и културното и природното </a:t>
            </a:r>
            <a:r>
              <a:rPr lang="bg-BG" b="1" dirty="0" smtClean="0">
                <a:solidFill>
                  <a:srgbClr val="0070C0"/>
                </a:solidFill>
                <a:latin typeface="+mj-lt"/>
                <a:cs typeface="Arial" charset="0"/>
              </a:rPr>
              <a:t>наследство</a:t>
            </a:r>
            <a:endParaRPr lang="bg-BG" b="1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3282657"/>
            <a:ext cx="489654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sz="1600" b="1" dirty="0">
                <a:solidFill>
                  <a:srgbClr val="0070C0"/>
                </a:solidFill>
                <a:cs typeface="Arial" charset="0"/>
              </a:rPr>
              <a:t>Специфична цел 2.1 	</a:t>
            </a:r>
            <a:r>
              <a:rPr lang="bg-BG" sz="1600" dirty="0">
                <a:solidFill>
                  <a:srgbClr val="000000"/>
                </a:solidFill>
                <a:cs typeface="Arial" charset="0"/>
              </a:rPr>
              <a:t>Подобряване на туристическия потенциал на региона чрез инициативи за сътрудничество с цел по-добро съхранение и устойчиво използване на природното и културното наследство;</a:t>
            </a:r>
            <a:endParaRPr lang="bg-BG" sz="1600" b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sz="1600" b="1" dirty="0">
                <a:solidFill>
                  <a:srgbClr val="0070C0"/>
                </a:solidFill>
                <a:cs typeface="Arial" charset="0"/>
              </a:rPr>
              <a:t>Специфична цел  2.2	 </a:t>
            </a:r>
            <a:r>
              <a:rPr lang="bg-BG" sz="1600" dirty="0">
                <a:solidFill>
                  <a:srgbClr val="000000"/>
                </a:solidFill>
                <a:cs typeface="Arial" charset="0"/>
              </a:rPr>
              <a:t>Подобряване на конкурентоспособността на туристическото предлагане в трансграничния регион;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sz="1600" b="1" dirty="0">
                <a:solidFill>
                  <a:srgbClr val="0070C0"/>
                </a:solidFill>
                <a:cs typeface="Arial" charset="0"/>
              </a:rPr>
              <a:t>Специфична цел 2.3  	</a:t>
            </a:r>
            <a:r>
              <a:rPr lang="bg-BG" sz="1600" dirty="0">
                <a:solidFill>
                  <a:srgbClr val="000000"/>
                </a:solidFill>
                <a:cs typeface="Arial" charset="0"/>
              </a:rPr>
              <a:t>Насърчаване на сътрудничеството сред участниците в областта на устойчивия туризъм от региона.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792" y="3372735"/>
            <a:ext cx="3184532" cy="250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76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51793" y="1473663"/>
            <a:ext cx="860607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3400" b="1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Приоритетна ос </a:t>
            </a:r>
            <a:r>
              <a:rPr lang="bg-BG" sz="3400" b="1" dirty="0" smtClean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3 </a:t>
            </a:r>
            <a:r>
              <a:rPr lang="bg-BG" sz="3400" b="1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- </a:t>
            </a:r>
            <a:r>
              <a:rPr lang="bg-BG" sz="3400" b="1" dirty="0">
                <a:solidFill>
                  <a:srgbClr val="FF0000"/>
                </a:solidFill>
                <a:cs typeface="Arial" charset="0"/>
              </a:rPr>
              <a:t>Конкурентоспособност 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bg-BG" sz="3400" b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2564904"/>
            <a:ext cx="769461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bg-BG" b="1" dirty="0">
                <a:solidFill>
                  <a:srgbClr val="FF0000"/>
                </a:solidFill>
                <a:cs typeface="Arial" charset="0"/>
              </a:rPr>
              <a:t>Целта на тази ос е </a:t>
            </a:r>
            <a:r>
              <a:rPr lang="bg-BG" b="1" dirty="0" smtClean="0">
                <a:solidFill>
                  <a:srgbClr val="FF0000"/>
                </a:solidFill>
                <a:latin typeface="+mj-lt"/>
                <a:cs typeface="Arial" charset="0"/>
              </a:rPr>
              <a:t>подобряване </a:t>
            </a:r>
            <a:r>
              <a:rPr lang="bg-BG" b="1" dirty="0">
                <a:solidFill>
                  <a:srgbClr val="FF0000"/>
                </a:solidFill>
                <a:latin typeface="+mj-lt"/>
                <a:cs typeface="Arial" charset="0"/>
              </a:rPr>
              <a:t>на конкурентоспособността, стопанската среда и развитието на малките и средни предприятия, търговията и </a:t>
            </a:r>
            <a:r>
              <a:rPr lang="bg-BG" b="1" dirty="0" smtClean="0">
                <a:solidFill>
                  <a:srgbClr val="FF0000"/>
                </a:solidFill>
                <a:latin typeface="+mj-lt"/>
                <a:cs typeface="Arial" charset="0"/>
              </a:rPr>
              <a:t>инвестициите</a:t>
            </a:r>
            <a:endParaRPr lang="bg-BG" b="1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3505283"/>
            <a:ext cx="40569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b="1" dirty="0">
                <a:solidFill>
                  <a:srgbClr val="FF0000"/>
                </a:solidFill>
                <a:cs typeface="Arial" charset="0"/>
              </a:rPr>
              <a:t>Специфична цел 3.1  </a:t>
            </a:r>
            <a:r>
              <a:rPr lang="bg-BG" b="1" dirty="0">
                <a:solidFill>
                  <a:srgbClr val="000000"/>
                </a:solidFill>
                <a:cs typeface="Arial" charset="0"/>
              </a:rPr>
              <a:t>Подобряване на конкурентоспособността на бизнеса в региона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612505"/>
            <a:ext cx="3297639" cy="247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5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128512"/>
            <a:ext cx="8208912" cy="425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  <a:buFont typeface="Arial" pitchFamily="34" charset="0"/>
              <a:buChar char="•"/>
            </a:pP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 </a:t>
            </a:r>
            <a:r>
              <a:rPr lang="bg-BG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Осъществява се посредством отворени </a:t>
            </a:r>
            <a:r>
              <a:rPr lang="bg-BG" sz="1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Покани</a:t>
            </a:r>
            <a:r>
              <a:rPr lang="bg-BG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за набиране на проектни предложения;</a:t>
            </a:r>
            <a:endParaRPr lang="bg-BG" altLang="en-US" sz="1800" dirty="0" smtClean="0">
              <a:solidFill>
                <a:schemeClr val="tx1"/>
              </a:solidFill>
              <a:latin typeface="+mj-lt"/>
            </a:endParaRPr>
          </a:p>
          <a:p>
            <a:pPr algn="just">
              <a:spcBef>
                <a:spcPts val="1200"/>
              </a:spcBef>
              <a:buFont typeface="Arial" pitchFamily="34" charset="0"/>
              <a:buChar char="•"/>
            </a:pPr>
            <a:r>
              <a:rPr lang="bg-BG" altLang="en-US" sz="1800" dirty="0">
                <a:solidFill>
                  <a:srgbClr val="03034A"/>
                </a:solidFill>
                <a:latin typeface="+mj-lt"/>
              </a:rPr>
              <a:t>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Пълният пакет тръжна документация, включващ </a:t>
            </a:r>
            <a:r>
              <a:rPr lang="bg-BG" altLang="en-US" sz="1800" dirty="0" smtClean="0">
                <a:solidFill>
                  <a:srgbClr val="0070C0"/>
                </a:solidFill>
                <a:latin typeface="+mj-lt"/>
              </a:rPr>
              <a:t>Насоките за кандидатстване, Формуляра за кандидатстване и всички необходими придружаващи документи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, ще бъдат достъпни на страницата на Програмата за ТГС България – Македония </a:t>
            </a:r>
            <a:r>
              <a:rPr lang="en-GB" altLang="en-US" sz="1800" dirty="0" smtClean="0">
                <a:solidFill>
                  <a:srgbClr val="03034A"/>
                </a:solidFill>
                <a:latin typeface="+mj-lt"/>
                <a:hlinkClick r:id="rId5"/>
              </a:rPr>
              <a:t>http://ipa-cbc-007.eu/</a:t>
            </a:r>
            <a:endParaRPr lang="bg-BG" altLang="en-US" sz="1800" dirty="0" smtClean="0">
              <a:solidFill>
                <a:srgbClr val="03034A"/>
              </a:solidFill>
              <a:latin typeface="+mj-lt"/>
            </a:endParaRPr>
          </a:p>
          <a:p>
            <a:pPr algn="just">
              <a:spcBef>
                <a:spcPts val="1200"/>
              </a:spcBef>
              <a:buFont typeface="Arial" pitchFamily="34" charset="0"/>
              <a:buChar char="•"/>
            </a:pP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 На страницата на Програмата бенефициентите ще могат да намират информация за предвидените </a:t>
            </a:r>
            <a:r>
              <a:rPr lang="bg-BG" altLang="en-US" sz="1800" dirty="0" smtClean="0">
                <a:solidFill>
                  <a:srgbClr val="0070C0"/>
                </a:solidFill>
                <a:latin typeface="+mj-lt"/>
              </a:rPr>
              <a:t>информационни дни, обучения на кандидати и партньорски форуми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, организирани от Съвместния секретариат; </a:t>
            </a:r>
          </a:p>
          <a:p>
            <a:pPr algn="just">
              <a:spcBef>
                <a:spcPts val="1200"/>
              </a:spcBef>
              <a:buFont typeface="Arial" pitchFamily="34" charset="0"/>
              <a:buChar char="•"/>
            </a:pP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 Периодично ще бъдат публикувани отправените от потенциалните кандидати </a:t>
            </a:r>
            <a:r>
              <a:rPr lang="bg-BG" altLang="en-US" sz="1800" dirty="0" smtClean="0">
                <a:solidFill>
                  <a:srgbClr val="0070C0"/>
                </a:solidFill>
                <a:latin typeface="+mj-lt"/>
              </a:rPr>
              <a:t>въпроси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по тръжната документация и </a:t>
            </a:r>
            <a:r>
              <a:rPr lang="bg-BG" altLang="en-US" sz="1800" dirty="0" smtClean="0">
                <a:solidFill>
                  <a:srgbClr val="0070C0"/>
                </a:solidFill>
                <a:latin typeface="+mj-lt"/>
              </a:rPr>
              <a:t>отговорите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 на УО и СС;</a:t>
            </a:r>
          </a:p>
          <a:p>
            <a:pPr algn="just">
              <a:spcBef>
                <a:spcPts val="1200"/>
              </a:spcBef>
              <a:buFont typeface="Arial" pitchFamily="34" charset="0"/>
              <a:buChar char="•"/>
            </a:pP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 Потенциалните кандидати могат да се възползват и от </a:t>
            </a:r>
            <a:r>
              <a:rPr lang="bg-BG" altLang="en-US" sz="1800" dirty="0" smtClean="0">
                <a:solidFill>
                  <a:srgbClr val="0070C0"/>
                </a:solidFill>
                <a:latin typeface="+mj-lt"/>
              </a:rPr>
              <a:t>партньорската база данни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в опитите си да намерят подходящ партньор от македонска страна.</a:t>
            </a:r>
          </a:p>
          <a:p>
            <a:pPr algn="just"/>
            <a:endParaRPr lang="bg-BG" sz="1800" b="1" dirty="0">
              <a:solidFill>
                <a:srgbClr val="007A37"/>
              </a:solidFill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4858" y="1484783"/>
            <a:ext cx="72063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400" b="1" dirty="0" err="1" smtClean="0">
                <a:latin typeface="+mj-lt"/>
                <a:cs typeface="Tahoma" pitchFamily="34" charset="0"/>
              </a:rPr>
              <a:t>Набиране</a:t>
            </a:r>
            <a:r>
              <a:rPr lang="ru-RU" altLang="en-US" sz="3400" b="1" dirty="0" smtClean="0">
                <a:latin typeface="+mj-lt"/>
                <a:cs typeface="Tahoma" pitchFamily="34" charset="0"/>
              </a:rPr>
              <a:t> на </a:t>
            </a:r>
            <a:r>
              <a:rPr lang="ru-RU" altLang="en-US" sz="3400" b="1" dirty="0" err="1" smtClean="0">
                <a:latin typeface="+mj-lt"/>
                <a:cs typeface="Tahoma" pitchFamily="34" charset="0"/>
              </a:rPr>
              <a:t>проектни</a:t>
            </a:r>
            <a:r>
              <a:rPr lang="ru-RU" altLang="en-US" sz="3400" b="1" dirty="0" smtClean="0">
                <a:latin typeface="+mj-lt"/>
                <a:cs typeface="Tahoma" pitchFamily="34" charset="0"/>
              </a:rPr>
              <a:t> предложения</a:t>
            </a:r>
          </a:p>
        </p:txBody>
      </p:sp>
    </p:spTree>
    <p:extLst>
      <p:ext uri="{BB962C8B-B14F-4D97-AF65-F5344CB8AC3E}">
        <p14:creationId xmlns:p14="http://schemas.microsoft.com/office/powerpoint/2010/main" val="272960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128512"/>
            <a:ext cx="8208912" cy="425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Проектните предложения 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се 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оценяват съобразно критериите, одобрени предварително от Съвместния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 комитет за наблюдение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Оценката на проектните предложенията се извършва на три етапа: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alt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Отваряне на предложенията;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alt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Проверка за административното съответствие и допустимост;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alt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Техническа оценка / Оценка на качеството</a:t>
            </a:r>
            <a:r>
              <a:rPr lang="ru-RU" alt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. </a:t>
            </a:r>
            <a:endParaRPr lang="bg-BG" altLang="en-US" sz="18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algn="just"/>
            <a:endParaRPr lang="bg-BG" sz="1800" b="1" dirty="0">
              <a:solidFill>
                <a:srgbClr val="007A37"/>
              </a:solidFill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4858" y="1484783"/>
            <a:ext cx="72393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altLang="en-US" sz="3400" b="1" dirty="0" smtClean="0">
                <a:latin typeface="+mj-lt"/>
                <a:cs typeface="Tahoma" pitchFamily="34" charset="0"/>
              </a:rPr>
              <a:t>Оценка на проектните предложения </a:t>
            </a:r>
          </a:p>
        </p:txBody>
      </p:sp>
    </p:spTree>
    <p:extLst>
      <p:ext uri="{BB962C8B-B14F-4D97-AF65-F5344CB8AC3E}">
        <p14:creationId xmlns:p14="http://schemas.microsoft.com/office/powerpoint/2010/main" val="133320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128512"/>
            <a:ext cx="8208912" cy="425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bg-BG" altLang="en-US" sz="1800" b="1" u="sng" dirty="0" smtClean="0">
                <a:solidFill>
                  <a:srgbClr val="0070C0"/>
                </a:solidFill>
                <a:latin typeface="+mj-lt"/>
              </a:rPr>
              <a:t>Административна оценка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– Оценява се дали проектното предложение е подадено в срок и в съответствие с изискванията, а именно, Формулярът за кандидатстване да е попълнен коректно и да са приложени всички изискуеми декларации и съпътстващи документи, описани в детайли в Насоките за кандидатстване;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На етап административна оценка, оценителната комисия може да изисква разяснения и/или допълнителни документи от кандидатите в определен срок.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altLang="en-US" sz="1800" b="1" u="sng" dirty="0" smtClean="0">
                <a:solidFill>
                  <a:srgbClr val="0070C0"/>
                </a:solidFill>
                <a:latin typeface="+mj-lt"/>
              </a:rPr>
              <a:t>Оценка на </a:t>
            </a:r>
            <a:r>
              <a:rPr lang="ru-RU" altLang="en-US" sz="1800" b="1" u="sng" dirty="0" err="1" smtClean="0">
                <a:solidFill>
                  <a:srgbClr val="0070C0"/>
                </a:solidFill>
                <a:latin typeface="+mj-lt"/>
              </a:rPr>
              <a:t>допустимостта</a:t>
            </a:r>
            <a:r>
              <a:rPr lang="ru-RU" altLang="en-US" sz="1800" b="1" u="sng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– Оценява се дали партньорите и планираните дейности отговарят на критериите за допустимост, описани в детайли в Насоките за кандидатстване и доколко проектното предложение отговаря на изискванията за срок на изпълнение, максимално позволен размер на искана безвъзмездна помощ и осигурено собствено </a:t>
            </a:r>
            <a:r>
              <a:rPr lang="bg-BG" altLang="en-US" sz="1800" dirty="0" err="1" smtClean="0">
                <a:solidFill>
                  <a:srgbClr val="03034A"/>
                </a:solidFill>
                <a:latin typeface="+mj-lt"/>
              </a:rPr>
              <a:t>съфинансиране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</a:rPr>
              <a:t> (приложимо за сръбските партньори);</a:t>
            </a:r>
          </a:p>
          <a:p>
            <a:pPr algn="l"/>
            <a:endParaRPr lang="bg-BG" sz="1800" b="1" dirty="0">
              <a:solidFill>
                <a:srgbClr val="007A37"/>
              </a:solidFill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4858" y="1484783"/>
            <a:ext cx="72393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altLang="en-US" sz="3400" b="1" dirty="0" smtClean="0">
                <a:latin typeface="+mj-lt"/>
                <a:cs typeface="Tahoma" pitchFamily="34" charset="0"/>
              </a:rPr>
              <a:t>Оценка на проектните предложения </a:t>
            </a:r>
          </a:p>
        </p:txBody>
      </p:sp>
    </p:spTree>
    <p:extLst>
      <p:ext uri="{BB962C8B-B14F-4D97-AF65-F5344CB8AC3E}">
        <p14:creationId xmlns:p14="http://schemas.microsoft.com/office/powerpoint/2010/main" val="271556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128512"/>
            <a:ext cx="8208912" cy="425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31B6FD"/>
              </a:buClr>
              <a:buSzPct val="100000"/>
            </a:pPr>
            <a:r>
              <a:rPr lang="bg-BG" altLang="bg-BG" sz="1800" b="1" u="sng" dirty="0" smtClean="0">
                <a:solidFill>
                  <a:srgbClr val="0070C0"/>
                </a:solidFill>
                <a:latin typeface="+mj-lt"/>
              </a:rPr>
              <a:t>Техническа оценка </a:t>
            </a:r>
            <a:r>
              <a:rPr lang="bg-BG" altLang="bg-BG" sz="1800" dirty="0" smtClean="0">
                <a:solidFill>
                  <a:srgbClr val="03034A"/>
                </a:solidFill>
                <a:latin typeface="+mj-lt"/>
              </a:rPr>
              <a:t>– извършва се от оценителна комисия, съставена от външни експерти, притежаващи нужния опит и професионална квалификация в сферата на постъпилите проектни предложения. Оценява се </a:t>
            </a:r>
            <a:r>
              <a:rPr lang="bg-BG" altLang="bg-BG" sz="1800" dirty="0" smtClean="0">
                <a:solidFill>
                  <a:srgbClr val="0070C0"/>
                </a:solidFill>
                <a:latin typeface="+mj-lt"/>
              </a:rPr>
              <a:t>капацитета и опита на партньорите</a:t>
            </a:r>
            <a:r>
              <a:rPr lang="bg-BG" altLang="bg-BG" sz="1800" dirty="0" smtClean="0">
                <a:solidFill>
                  <a:srgbClr val="03034A"/>
                </a:solidFill>
                <a:latin typeface="+mj-lt"/>
              </a:rPr>
              <a:t> в изпълнението на проекти; съответствие на проектното предложение с целите и приоритетите на Програмата; </a:t>
            </a:r>
            <a:r>
              <a:rPr lang="bg-BG" altLang="bg-BG" sz="1800" dirty="0" smtClean="0">
                <a:solidFill>
                  <a:srgbClr val="0070C0"/>
                </a:solidFill>
                <a:latin typeface="+mj-lt"/>
              </a:rPr>
              <a:t>трансграничния ефект</a:t>
            </a:r>
            <a:r>
              <a:rPr lang="bg-BG" altLang="bg-BG" sz="1800" dirty="0" smtClean="0">
                <a:solidFill>
                  <a:srgbClr val="03034A"/>
                </a:solidFill>
                <a:latin typeface="+mj-lt"/>
              </a:rPr>
              <a:t>; качеството на предложения подход, конкретните дейности и въздействието им върху преките бенефициенти; структурирането на бюджета и взаимовръзката му с предложените дейности и заложените цели; </a:t>
            </a:r>
          </a:p>
          <a:p>
            <a:pPr algn="l"/>
            <a:endParaRPr lang="bg-BG" sz="1800" b="1" dirty="0">
              <a:solidFill>
                <a:srgbClr val="007A37"/>
              </a:solidFill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4858" y="1484783"/>
            <a:ext cx="72393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altLang="en-US" sz="3400" b="1" dirty="0" smtClean="0">
                <a:latin typeface="+mj-lt"/>
                <a:cs typeface="Tahoma" pitchFamily="34" charset="0"/>
              </a:rPr>
              <a:t>Оценка на проектните предложения </a:t>
            </a:r>
          </a:p>
        </p:txBody>
      </p:sp>
    </p:spTree>
    <p:extLst>
      <p:ext uri="{BB962C8B-B14F-4D97-AF65-F5344CB8AC3E}">
        <p14:creationId xmlns:p14="http://schemas.microsoft.com/office/powerpoint/2010/main" val="225945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128512"/>
            <a:ext cx="8208912" cy="425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По решение на Съвместния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  <a:cs typeface="Arial" charset="0"/>
              </a:rPr>
              <a:t>Комитет 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за </a:t>
            </a:r>
            <a:r>
              <a:rPr lang="bg-BG" altLang="en-US" sz="1800" dirty="0" smtClean="0">
                <a:solidFill>
                  <a:srgbClr val="03034A"/>
                </a:solidFill>
                <a:latin typeface="+mj-lt"/>
                <a:cs typeface="Arial" charset="0"/>
              </a:rPr>
              <a:t>Наблюдение 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могат да бъдат финансирани </a:t>
            </a:r>
            <a:r>
              <a:rPr lang="bg-BG" altLang="en-US" sz="1800" dirty="0">
                <a:solidFill>
                  <a:srgbClr val="0070C0"/>
                </a:solidFill>
                <a:latin typeface="+mj-lt"/>
                <a:cs typeface="Arial" charset="0"/>
              </a:rPr>
              <a:t>стратегически проекти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. Основни принципи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 за 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допустимост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 на стратегически проект: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Да е насочен към възлови специфични цели, които могат да бъдат постигнати само с участие на големи сдружения и/или ключови заинтересовани страни от двете страни на границата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;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Да се основава на по-голямо финансиране, съразмерно на значението на целите и резултатите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;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Да има трайни последици и да е катализатор за </a:t>
            </a:r>
            <a:r>
              <a:rPr lang="bg-BG" altLang="en-US" sz="1800" dirty="0" err="1">
                <a:solidFill>
                  <a:srgbClr val="03034A"/>
                </a:solidFill>
                <a:latin typeface="+mj-lt"/>
                <a:cs typeface="Arial" charset="0"/>
              </a:rPr>
              <a:t>последващи</a:t>
            </a:r>
            <a:r>
              <a:rPr lang="bg-BG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 действия</a:t>
            </a:r>
            <a:r>
              <a:rPr lang="ru-RU" altLang="en-US" sz="1800" dirty="0">
                <a:solidFill>
                  <a:srgbClr val="03034A"/>
                </a:solidFill>
                <a:latin typeface="+mj-lt"/>
                <a:cs typeface="Arial" charset="0"/>
              </a:rPr>
              <a:t>.</a:t>
            </a:r>
            <a:endParaRPr lang="bg-BG" altLang="en-US" sz="1800" dirty="0">
              <a:solidFill>
                <a:srgbClr val="03034A"/>
              </a:solidFill>
              <a:latin typeface="+mj-lt"/>
              <a:cs typeface="Arial" charset="0"/>
            </a:endParaRPr>
          </a:p>
          <a:p>
            <a:pPr algn="l"/>
            <a:endParaRPr lang="bg-BG" sz="1800" b="1" dirty="0">
              <a:solidFill>
                <a:srgbClr val="007A37"/>
              </a:solidFill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9843" y="1484783"/>
            <a:ext cx="5000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altLang="en-US" sz="3600" b="1" dirty="0" smtClean="0">
                <a:latin typeface="+mj-lt"/>
              </a:rPr>
              <a:t>Стратегически </a:t>
            </a:r>
            <a:r>
              <a:rPr lang="en-US" altLang="en-US" sz="3600" b="1" dirty="0" smtClean="0">
                <a:latin typeface="+mj-lt"/>
              </a:rPr>
              <a:t>  </a:t>
            </a:r>
            <a:r>
              <a:rPr lang="bg-BG" altLang="en-US" sz="3600" b="1" dirty="0" smtClean="0">
                <a:latin typeface="+mj-lt"/>
              </a:rPr>
              <a:t>проекти</a:t>
            </a:r>
          </a:p>
        </p:txBody>
      </p:sp>
    </p:spTree>
    <p:extLst>
      <p:ext uri="{BB962C8B-B14F-4D97-AF65-F5344CB8AC3E}">
        <p14:creationId xmlns:p14="http://schemas.microsoft.com/office/powerpoint/2010/main" val="298438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475656" y="1495873"/>
            <a:ext cx="6376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400" b="1" dirty="0">
                <a:latin typeface="Calibri" panose="020F0502020204030204" pitchFamily="34" charset="0"/>
              </a:rPr>
              <a:t>Предстоящи събития – предварителен график</a:t>
            </a:r>
            <a:endParaRPr lang="bg-BG" altLang="en-US" sz="2400" b="1" dirty="0" smtClean="0">
              <a:latin typeface="+mj-lt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338964"/>
              </p:ext>
            </p:extLst>
          </p:nvPr>
        </p:nvGraphicFramePr>
        <p:xfrm>
          <a:off x="326730" y="2636912"/>
          <a:ext cx="8640960" cy="330596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927710"/>
                <a:gridCol w="2856516"/>
                <a:gridCol w="1856734"/>
              </a:tblGrid>
              <a:tr h="323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Събитие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smtClean="0">
                          <a:effectLst/>
                        </a:rPr>
                        <a:t>Място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 smtClean="0">
                          <a:effectLst/>
                        </a:rPr>
                        <a:t>Период</a:t>
                      </a:r>
                      <a:endParaRPr lang="bg-BG" sz="16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</a:tr>
              <a:tr h="585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dirty="0" smtClean="0"/>
                        <a:t>Съвместният комитет за наблюдение (СКН) </a:t>
                      </a:r>
                      <a:endParaRPr lang="bg-BG" sz="18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kern="1200" dirty="0" smtClean="0"/>
                        <a:t>София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kern="1200" dirty="0" smtClean="0"/>
                        <a:t> Юли 2015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kern="1200" dirty="0"/>
                        <a:t>Ден на европейското сътрудничество</a:t>
                      </a:r>
                      <a:endParaRPr lang="bg-BG" sz="18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kern="1200" dirty="0" smtClean="0"/>
                        <a:t>Кюстендил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kern="1200" dirty="0" smtClean="0"/>
                        <a:t> 12-ти </a:t>
                      </a:r>
                      <a:r>
                        <a:rPr lang="bg-BG" sz="1400" kern="1200" dirty="0"/>
                        <a:t>Септември 2015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kern="1200" dirty="0" smtClean="0"/>
                        <a:t>Официално откриване на поканата</a:t>
                      </a:r>
                      <a:endParaRPr lang="bg-BG" sz="18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/>
                        <a:t>София и </a:t>
                      </a:r>
                      <a:r>
                        <a:rPr lang="bg-BG" sz="1400" kern="1200" dirty="0" smtClean="0"/>
                        <a:t>Скопие</a:t>
                      </a:r>
                      <a:endParaRPr lang="bg-BG" sz="1400" b="1" kern="1200" dirty="0" smtClean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kern="1200" dirty="0" smtClean="0"/>
                        <a:t>Септември / Октомври </a:t>
                      </a:r>
                      <a:r>
                        <a:rPr lang="bg-BG" sz="1400" kern="1200" dirty="0"/>
                        <a:t>2015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656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kern="1200" dirty="0" smtClean="0"/>
                        <a:t>Информационни дни и обучения за</a:t>
                      </a:r>
                      <a:r>
                        <a:rPr lang="bg-BG" sz="1800" kern="1200" baseline="0" dirty="0" smtClean="0"/>
                        <a:t> писане на проектни предложения</a:t>
                      </a:r>
                      <a:endParaRPr lang="bg-BG" sz="18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/>
                        <a:t>2 </a:t>
                      </a:r>
                      <a:r>
                        <a:rPr lang="bg-BG" sz="1400" kern="1200" dirty="0" smtClean="0"/>
                        <a:t>града в България и </a:t>
                      </a:r>
                      <a:r>
                        <a:rPr lang="bg-BG" sz="1400" kern="1200" dirty="0" smtClean="0"/>
                        <a:t>2 </a:t>
                      </a:r>
                      <a:r>
                        <a:rPr lang="bg-BG" sz="1400" kern="1200" dirty="0" smtClean="0"/>
                        <a:t>в </a:t>
                      </a:r>
                      <a:r>
                        <a:rPr lang="bg-BG" sz="1400" kern="1200" dirty="0" smtClean="0"/>
                        <a:t>Македония</a:t>
                      </a:r>
                      <a:endParaRPr lang="bg-BG" sz="1400" b="1" kern="1200" dirty="0" smtClean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kern="1200" dirty="0" smtClean="0"/>
                        <a:t> Октомври / Ноември </a:t>
                      </a:r>
                      <a:r>
                        <a:rPr lang="bg-BG" sz="1400" kern="1200" dirty="0"/>
                        <a:t>2015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07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kern="1200" dirty="0"/>
                        <a:t>Форум за търсене на партньори</a:t>
                      </a:r>
                      <a:endParaRPr lang="bg-BG" sz="1800" b="1" kern="1200" dirty="0">
                        <a:solidFill>
                          <a:srgbClr val="0033CC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kern="1200" dirty="0" smtClean="0"/>
                        <a:t>1 град в </a:t>
                      </a:r>
                      <a:r>
                        <a:rPr lang="bg-BG" sz="1400" kern="1200" dirty="0" smtClean="0"/>
                        <a:t>България</a:t>
                      </a:r>
                      <a:endParaRPr lang="bg-BG" sz="1400" b="1" kern="1200" dirty="0" smtClean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</a:rPr>
                        <a:t> </a:t>
                      </a:r>
                      <a:r>
                        <a:rPr lang="bg-BG" sz="1400" kern="1200" dirty="0" smtClean="0"/>
                        <a:t>Ноември 2015</a:t>
                      </a:r>
                      <a:endParaRPr lang="bg-BG" sz="1400" b="1" kern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8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1" name="Round Diagonal Corner Rectangle 10"/>
          <p:cNvSpPr/>
          <p:nvPr/>
        </p:nvSpPr>
        <p:spPr>
          <a:xfrm>
            <a:off x="6369582" y="6356065"/>
            <a:ext cx="2522898" cy="43204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20272" y="6387423"/>
            <a:ext cx="1925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err="1">
                <a:solidFill>
                  <a:prstClr val="black"/>
                </a:solidFill>
              </a:rPr>
              <a:t>Програмата</a:t>
            </a:r>
            <a:r>
              <a:rPr lang="ru-RU" sz="900" b="1" dirty="0">
                <a:solidFill>
                  <a:prstClr val="black"/>
                </a:solidFill>
              </a:rPr>
              <a:t> е </a:t>
            </a:r>
            <a:r>
              <a:rPr lang="ru-RU" sz="900" b="1" dirty="0" err="1">
                <a:solidFill>
                  <a:prstClr val="black"/>
                </a:solidFill>
              </a:rPr>
              <a:t>съфинансирана</a:t>
            </a:r>
            <a:r>
              <a:rPr lang="ru-RU" sz="900" b="1" dirty="0">
                <a:solidFill>
                  <a:prstClr val="black"/>
                </a:solidFill>
              </a:rPr>
              <a:t> от</a:t>
            </a:r>
          </a:p>
          <a:p>
            <a:r>
              <a:rPr lang="ru-RU" sz="900" b="1" dirty="0" err="1" smtClean="0">
                <a:solidFill>
                  <a:prstClr val="black"/>
                </a:solidFill>
              </a:rPr>
              <a:t>Европейския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ru-RU" sz="900" b="1" dirty="0" err="1">
                <a:solidFill>
                  <a:prstClr val="black"/>
                </a:solidFill>
              </a:rPr>
              <a:t>съюз</a:t>
            </a:r>
            <a:endParaRPr lang="bg-BG" sz="900" b="1" dirty="0">
              <a:solidFill>
                <a:prstClr val="black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916" y="6396715"/>
            <a:ext cx="529356" cy="360040"/>
          </a:xfrm>
          <a:prstGeom prst="rect">
            <a:avLst/>
          </a:prstGeom>
        </p:spPr>
      </p:pic>
      <p:sp>
        <p:nvSpPr>
          <p:cNvPr id="14" name="Subtitle 2"/>
          <p:cNvSpPr>
            <a:spLocks noGrp="1"/>
          </p:cNvSpPr>
          <p:nvPr>
            <p:ph type="subTitle" idx="1"/>
          </p:nvPr>
        </p:nvSpPr>
        <p:spPr bwMode="auto">
          <a:xfrm>
            <a:off x="1619250" y="4365625"/>
            <a:ext cx="6769100" cy="1584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r"/>
            <a:r>
              <a:rPr lang="bg-BG" altLang="bg-BG" sz="3500" dirty="0" smtClean="0">
                <a:solidFill>
                  <a:srgbClr val="0070C0"/>
                </a:solidFill>
                <a:latin typeface="+mj-lt"/>
              </a:rPr>
              <a:t>Тони </a:t>
            </a:r>
            <a:r>
              <a:rPr lang="bg-BG" altLang="bg-BG" sz="3500" dirty="0" err="1" smtClean="0">
                <a:solidFill>
                  <a:srgbClr val="0070C0"/>
                </a:solidFill>
                <a:latin typeface="+mj-lt"/>
              </a:rPr>
              <a:t>Якимовски</a:t>
            </a:r>
            <a:endParaRPr lang="bg-BG" altLang="bg-BG" sz="3500" dirty="0" smtClean="0">
              <a:solidFill>
                <a:srgbClr val="0070C0"/>
              </a:solidFill>
              <a:latin typeface="+mj-lt"/>
            </a:endParaRPr>
          </a:p>
          <a:p>
            <a:pPr algn="r"/>
            <a:r>
              <a:rPr lang="sr-Cyrl-R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Експерт връзки с обществеността</a:t>
            </a:r>
            <a:endParaRPr lang="bg-BG" sz="16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r"/>
            <a:r>
              <a:rPr lang="sr-Cyrl-R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Съвместен технически секретариат</a:t>
            </a:r>
            <a:endParaRPr lang="bg-BG" sz="16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r"/>
            <a:r>
              <a:rPr lang="sr-Cyrl-R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Телефон</a:t>
            </a:r>
            <a:r>
              <a:rPr lang="en-U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: +359 </a:t>
            </a:r>
            <a:r>
              <a:rPr lang="bg-BG" sz="16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78</a:t>
            </a:r>
            <a:r>
              <a:rPr lang="en-US" sz="16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bg-BG" sz="16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55 11 83</a:t>
            </a:r>
            <a:endParaRPr lang="bg-BG" sz="16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r"/>
            <a:r>
              <a:rPr lang="bg-BG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И</a:t>
            </a:r>
            <a:r>
              <a:rPr lang="sr-Cyrl-R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мейл</a:t>
            </a:r>
            <a:r>
              <a:rPr lang="en-U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: </a:t>
            </a:r>
            <a:r>
              <a:rPr lang="en-US" sz="1600" i="1" u="sng" dirty="0" smtClean="0">
                <a:solidFill>
                  <a:schemeClr val="tx2"/>
                </a:solidFill>
                <a:latin typeface="Calibri" panose="020F0502020204030204" pitchFamily="34" charset="0"/>
              </a:rPr>
              <a:t>toni.jakimovski@gmail.com</a:t>
            </a:r>
            <a:endParaRPr lang="bg-BG" sz="16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r"/>
            <a:r>
              <a:rPr lang="sr-Cyrl-R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Интернет страница</a:t>
            </a:r>
            <a:r>
              <a:rPr lang="en-US" sz="1600" i="1" dirty="0">
                <a:solidFill>
                  <a:schemeClr val="tx2"/>
                </a:solidFill>
                <a:latin typeface="Calibri" panose="020F0502020204030204" pitchFamily="34" charset="0"/>
              </a:rPr>
              <a:t>:  </a:t>
            </a:r>
            <a:r>
              <a:rPr lang="en-US" sz="1600" i="1" u="sng" dirty="0" smtClean="0">
                <a:solidFill>
                  <a:schemeClr val="tx2"/>
                </a:solidFill>
                <a:latin typeface="Calibri" panose="020F0502020204030204" pitchFamily="34" charset="0"/>
                <a:hlinkClick r:id="rId6"/>
              </a:rPr>
              <a:t>www.ipa-cbc-007.eu</a:t>
            </a:r>
            <a:r>
              <a:rPr lang="en-US" sz="16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endParaRPr lang="bg-BG" sz="16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r"/>
            <a:endParaRPr lang="bg-BG" altLang="bg-BG" sz="1600" dirty="0" smtClean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71991" y="2636912"/>
            <a:ext cx="71179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4800" dirty="0">
                <a:solidFill>
                  <a:srgbClr val="03034A"/>
                </a:solidFill>
                <a:latin typeface="+mj-lt"/>
              </a:rPr>
              <a:t>Благодаря за вниманието!</a:t>
            </a:r>
            <a:endParaRPr lang="bg-BG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692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2579" y="2348880"/>
            <a:ext cx="8208912" cy="3672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Стратегическа цел;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Организационна структура;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Финансова рамка;</a:t>
            </a:r>
            <a:endParaRPr lang="en-US" sz="23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Териториален обхват;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Приоритетни оси;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Набиране на проектни предложения;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mk-MK" sz="23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mk-MK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bg-BG" altLang="en-US" sz="2400" b="1" dirty="0">
                <a:solidFill>
                  <a:schemeClr val="tx1"/>
                </a:solidFill>
                <a:cs typeface="Tahoma" pitchFamily="34" charset="0"/>
              </a:rPr>
              <a:t>Оценка на проектните </a:t>
            </a:r>
            <a:r>
              <a:rPr lang="bg-BG" altLang="en-US" sz="2400" b="1" dirty="0" smtClean="0">
                <a:solidFill>
                  <a:schemeClr val="tx1"/>
                </a:solidFill>
                <a:cs typeface="Tahoma" pitchFamily="34" charset="0"/>
              </a:rPr>
              <a:t>предложения; </a:t>
            </a:r>
            <a:endParaRPr lang="bg-BG" sz="23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bg-BG" altLang="en-US" sz="2400" b="1" dirty="0">
                <a:solidFill>
                  <a:schemeClr val="tx1"/>
                </a:solidFill>
              </a:rPr>
              <a:t>Стратегически </a:t>
            </a:r>
            <a:r>
              <a:rPr lang="en-US" altLang="en-US" sz="2400" b="1" dirty="0">
                <a:solidFill>
                  <a:schemeClr val="tx1"/>
                </a:solidFill>
              </a:rPr>
              <a:t>  </a:t>
            </a:r>
            <a:r>
              <a:rPr lang="bg-BG" altLang="en-US" sz="2400" b="1" dirty="0" smtClean="0">
                <a:solidFill>
                  <a:schemeClr val="tx1"/>
                </a:solidFill>
              </a:rPr>
              <a:t>проекти</a:t>
            </a:r>
            <a:endParaRPr lang="bg-BG" alt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26785" y="1484784"/>
            <a:ext cx="58273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600" b="1" dirty="0" smtClean="0">
                <a:latin typeface="Calibri" panose="020F0502020204030204" pitchFamily="34" charset="0"/>
              </a:rPr>
              <a:t>Структура на презентацията</a:t>
            </a:r>
            <a:endParaRPr lang="bg-BG" sz="3600" b="1" dirty="0"/>
          </a:p>
        </p:txBody>
      </p:sp>
    </p:spTree>
    <p:extLst>
      <p:ext uri="{BB962C8B-B14F-4D97-AF65-F5344CB8AC3E}">
        <p14:creationId xmlns:p14="http://schemas.microsoft.com/office/powerpoint/2010/main" val="136225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564904"/>
            <a:ext cx="8208912" cy="3096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bg-BG" altLang="en-US" sz="2000" b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Общата стратегическа цел на Програмата  е засилване на  трансграничното сътрудничество между хората и институциите в региона с цел съвместно справяне с общите предизвикателства и използване на неоползотворения потенциал за развитие на трансграничния регион чрез ефикасно използване на ресурсите.</a:t>
            </a:r>
            <a:endParaRPr lang="bg-BG" altLang="en-US" sz="20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51859" y="1484784"/>
            <a:ext cx="3840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Стратегическа цел</a:t>
            </a:r>
            <a:endParaRPr lang="bg-BG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754" y="4377497"/>
            <a:ext cx="2640718" cy="177124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197" y="4389806"/>
            <a:ext cx="2620186" cy="17739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387595"/>
            <a:ext cx="2653096" cy="176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5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238716"/>
            <a:ext cx="8208912" cy="42146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  </a:t>
            </a:r>
            <a:r>
              <a:rPr lang="bg-BG" sz="1600" b="1" dirty="0" smtClean="0">
                <a:solidFill>
                  <a:schemeClr val="tx1"/>
                </a:solidFill>
                <a:latin typeface="+mj-lt"/>
              </a:rPr>
              <a:t>Управляващ орган (УО) 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– </a:t>
            </a:r>
            <a:r>
              <a:rPr lang="bg-BG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Главна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 дирекция „Управление на </a:t>
            </a:r>
            <a:r>
              <a:rPr lang="bg-BG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териториалното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 </a:t>
            </a:r>
            <a:r>
              <a:rPr lang="bg-BG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сътрудничество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” в </a:t>
            </a:r>
            <a:r>
              <a:rPr lang="bg-BG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Министерството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 на </a:t>
            </a:r>
            <a:r>
              <a:rPr lang="bg-BG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регионалното развитие и благоустройството на Република България. 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  	</a:t>
            </a:r>
            <a:r>
              <a:rPr lang="bg-BG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Управляващият орган отговаря за управлението и изпълнението на Програмата в съответствие с принципите за добро финансово управление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cs typeface="Arial" charset="0"/>
              </a:rPr>
              <a:t>;</a:t>
            </a:r>
            <a:endParaRPr lang="bg-BG" sz="1600" dirty="0" smtClean="0">
              <a:solidFill>
                <a:schemeClr val="tx1"/>
              </a:solidFill>
              <a:latin typeface="+mj-lt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  </a:t>
            </a:r>
            <a:r>
              <a:rPr lang="bg-BG" sz="1600" b="1" dirty="0" smtClean="0">
                <a:solidFill>
                  <a:schemeClr val="tx1"/>
                </a:solidFill>
                <a:latin typeface="+mj-lt"/>
              </a:rPr>
              <a:t>Национален партниращ орган (НПО) 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– </a:t>
            </a:r>
            <a:r>
              <a:rPr lang="ru-RU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Министерство на </a:t>
            </a:r>
            <a:r>
              <a:rPr lang="ru-RU" sz="1600" dirty="0" err="1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местното</a:t>
            </a:r>
            <a:r>
              <a:rPr lang="ru-RU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 самоуправление на </a:t>
            </a:r>
            <a:r>
              <a:rPr lang="ru-RU" sz="1600" dirty="0" err="1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Република</a:t>
            </a:r>
            <a:r>
              <a:rPr lang="ru-RU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 Македония</a:t>
            </a:r>
            <a:r>
              <a:rPr lang="bg-BG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. </a:t>
            </a:r>
            <a:r>
              <a:rPr lang="en-US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  	</a:t>
            </a:r>
            <a:r>
              <a:rPr lang="bg-BG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В сферата на компетенции и отговорности на Националния партниращ орган са задълженията да подпомага Управляващия орган при изпълнението на Програмата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  </a:t>
            </a:r>
            <a:r>
              <a:rPr lang="bg-BG" sz="1600" b="1" dirty="0" smtClean="0">
                <a:solidFill>
                  <a:schemeClr val="tx1"/>
                </a:solidFill>
                <a:latin typeface="+mj-lt"/>
              </a:rPr>
              <a:t>Сертифициращ орган 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– </a:t>
            </a:r>
            <a:r>
              <a:rPr lang="bg-BG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Дирекция „Национален фонд” в Министерството на финансите на Република България. </a:t>
            </a:r>
            <a:r>
              <a:rPr lang="en-US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    	</a:t>
            </a:r>
            <a:r>
              <a:rPr lang="bg-BG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Сертифициращият орган отговаря за получаването на средствата по Програмата от Европейската комисия, както и за удостоверяването на точността и истинността на отчетите за разходите и за това, че разходите са в съответствие с приложимите закони и са били извършени във връзка с изпълнение на проектите в съответствие с критериите, валидни за програмата и съгласно законодателството на страните и Общността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07997" y="1484784"/>
            <a:ext cx="5604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Организационна структура</a:t>
            </a:r>
            <a:endParaRPr lang="bg-BG" sz="3600" b="1" dirty="0"/>
          </a:p>
        </p:txBody>
      </p:sp>
    </p:spTree>
    <p:extLst>
      <p:ext uri="{BB962C8B-B14F-4D97-AF65-F5344CB8AC3E}">
        <p14:creationId xmlns:p14="http://schemas.microsoft.com/office/powerpoint/2010/main" val="23907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683568" y="2238716"/>
            <a:ext cx="8208912" cy="37825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  </a:t>
            </a:r>
            <a:r>
              <a:rPr lang="bg-BG" sz="1600" b="1" dirty="0" err="1" smtClean="0">
                <a:solidFill>
                  <a:schemeClr val="tx1"/>
                </a:solidFill>
                <a:latin typeface="+mj-lt"/>
              </a:rPr>
              <a:t>Одитен</a:t>
            </a:r>
            <a:r>
              <a:rPr lang="bg-BG" sz="1600" b="1" dirty="0" smtClean="0">
                <a:solidFill>
                  <a:schemeClr val="tx1"/>
                </a:solidFill>
                <a:latin typeface="+mj-lt"/>
              </a:rPr>
              <a:t> орган 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– </a:t>
            </a:r>
            <a:r>
              <a:rPr lang="bg-BG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Изпълнителна агенция „Одит на средствата от Европейския съюз” към Министъра на финансите на Република България. Този орган извършва одити за проверка на ефективното функциониране на системата за управление и контрол на Програмата, както и одити на извършени дейности въз основа на декларирани разходи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  </a:t>
            </a:r>
            <a:r>
              <a:rPr lang="bg-BG" sz="1600" b="1" dirty="0" smtClean="0">
                <a:solidFill>
                  <a:schemeClr val="tx1"/>
                </a:solidFill>
                <a:latin typeface="+mj-lt"/>
              </a:rPr>
              <a:t>Съвместният комитет за наблюдение (СКН) 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– </a:t>
            </a:r>
            <a:r>
              <a:rPr lang="bg-BG" sz="1600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формиран на принципа на партньорството, Комитетът се състои от представители на УО, НПО, Европейската комисия, централната и местната власт, както и на други национални институции и заинтересовани страни, включително граждански организации, сдружения и представители на частния сектор. СКН съблюдава за ефективността и качеството на изпълнението на Програмата, одобрява Насоките за кандидатстване и критериите за подбор и е отговорен за избора на проектите, предложени за финансиране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;</a:t>
            </a:r>
            <a:endParaRPr lang="en-US" sz="1600" dirty="0" smtClean="0">
              <a:solidFill>
                <a:schemeClr val="tx1"/>
              </a:solidFill>
              <a:latin typeface="+mj-lt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 </a:t>
            </a:r>
            <a:r>
              <a:rPr lang="bg-BG" sz="1600" b="1" dirty="0" smtClean="0">
                <a:solidFill>
                  <a:schemeClr val="tx1"/>
                </a:solidFill>
                <a:latin typeface="+mj-lt"/>
              </a:rPr>
              <a:t>Съвместен секретариат (СС) </a:t>
            </a:r>
            <a:r>
              <a:rPr lang="bg-BG" sz="1600" dirty="0" smtClean="0">
                <a:solidFill>
                  <a:schemeClr val="tx1"/>
                </a:solidFill>
                <a:latin typeface="+mj-lt"/>
              </a:rPr>
              <a:t>– </a:t>
            </a:r>
            <a:r>
              <a:rPr lang="bg-BG" sz="1600" dirty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състои се от главен офис в Кюстендил и клон в Струмица. Секретариатът подпомага УО, НПО и СКН в цялостното управление на Програмата, организира и провежда информационни кампании и обучения,  извършва мониторинг на проектите в изпълнение и оказва подкрепа на бенефициентите по Програмата</a:t>
            </a:r>
            <a:r>
              <a:rPr lang="bg-BG" sz="1600" b="1" dirty="0">
                <a:solidFill>
                  <a:srgbClr val="007A37"/>
                </a:solidFill>
                <a:latin typeface="+mj-lt"/>
                <a:cs typeface="Arial" charset="0"/>
              </a:rPr>
              <a:t>. </a:t>
            </a:r>
          </a:p>
        </p:txBody>
      </p:sp>
      <p:sp>
        <p:nvSpPr>
          <p:cNvPr id="2" name="Rectangle 1"/>
          <p:cNvSpPr/>
          <p:nvPr/>
        </p:nvSpPr>
        <p:spPr>
          <a:xfrm>
            <a:off x="1907997" y="1484784"/>
            <a:ext cx="5604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Организационна структура</a:t>
            </a:r>
            <a:endParaRPr lang="bg-BG" sz="3600" b="1" dirty="0"/>
          </a:p>
        </p:txBody>
      </p:sp>
    </p:spTree>
    <p:extLst>
      <p:ext uri="{BB962C8B-B14F-4D97-AF65-F5344CB8AC3E}">
        <p14:creationId xmlns:p14="http://schemas.microsoft.com/office/powerpoint/2010/main" val="342465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7823572" cy="455158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263215" y="1352235"/>
            <a:ext cx="53678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Финансова рамка</a:t>
            </a:r>
            <a:r>
              <a:rPr lang="en-US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mk-MK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на Програмата</a:t>
            </a:r>
            <a:endParaRPr lang="bg-BG" sz="2800" b="1" dirty="0"/>
          </a:p>
        </p:txBody>
      </p:sp>
    </p:spTree>
    <p:extLst>
      <p:ext uri="{BB962C8B-B14F-4D97-AF65-F5344CB8AC3E}">
        <p14:creationId xmlns:p14="http://schemas.microsoft.com/office/powerpoint/2010/main" val="48119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494152" y="1484783"/>
            <a:ext cx="44317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Териториален обхват</a:t>
            </a:r>
            <a:endParaRPr lang="bg-BG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34962" y="2204864"/>
            <a:ext cx="4021013" cy="2135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bg-BG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Територия</a:t>
            </a:r>
            <a:r>
              <a:rPr lang="en-US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:</a:t>
            </a:r>
            <a:r>
              <a:rPr lang="en-US" altLang="en-US" sz="1600" kern="0" dirty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	</a:t>
            </a:r>
            <a:r>
              <a:rPr lang="mk-MK" altLang="en-US" sz="1600" kern="0" dirty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</a:t>
            </a:r>
            <a:r>
              <a:rPr lang="mk-MK" altLang="en-US" sz="1600" kern="0" dirty="0" smtClean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     </a:t>
            </a:r>
            <a:r>
              <a:rPr lang="bg-BG" altLang="en-US" sz="1600" b="1" kern="0" dirty="0" smtClean="0">
                <a:solidFill>
                  <a:srgbClr val="007A37"/>
                </a:solidFill>
                <a:latin typeface="Trebuchet MS" panose="020B0603020202020204" pitchFamily="34" charset="0"/>
                <a:cs typeface="Arial"/>
              </a:rPr>
              <a:t>18 </a:t>
            </a:r>
            <a:r>
              <a:rPr lang="bg-BG" altLang="en-US" sz="1600" b="1" kern="0" dirty="0">
                <a:solidFill>
                  <a:srgbClr val="007A37"/>
                </a:solidFill>
                <a:latin typeface="Trebuchet MS" panose="020B0603020202020204" pitchFamily="34" charset="0"/>
                <a:cs typeface="Arial"/>
              </a:rPr>
              <a:t>087 кв. км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bg-BG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Обща граница:     </a:t>
            </a:r>
            <a:r>
              <a:rPr lang="bg-BG" altLang="en-US" sz="1600" kern="0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  </a:t>
            </a:r>
            <a:r>
              <a:rPr lang="en-US" altLang="en-US" sz="1600" kern="0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 </a:t>
            </a:r>
            <a:r>
              <a:rPr lang="bg-BG" altLang="en-US" sz="1600" b="1" kern="0" dirty="0" smtClean="0">
                <a:solidFill>
                  <a:srgbClr val="007A37"/>
                </a:solidFill>
                <a:latin typeface="Trebuchet MS" panose="020B0603020202020204" pitchFamily="34" charset="0"/>
                <a:cs typeface="Arial"/>
              </a:rPr>
              <a:t>165 </a:t>
            </a:r>
            <a:r>
              <a:rPr lang="bg-BG" altLang="en-US" sz="1600" b="1" kern="0" dirty="0">
                <a:solidFill>
                  <a:srgbClr val="007A37"/>
                </a:solidFill>
                <a:latin typeface="Trebuchet MS" panose="020B0603020202020204" pitchFamily="34" charset="0"/>
                <a:cs typeface="Arial"/>
              </a:rPr>
              <a:t>км</a:t>
            </a:r>
            <a:endParaRPr lang="en-US" altLang="en-US" sz="1600" b="1" kern="0" dirty="0">
              <a:solidFill>
                <a:srgbClr val="007A37"/>
              </a:solidFill>
              <a:latin typeface="Trebuchet MS" panose="020B0603020202020204" pitchFamily="34" charset="0"/>
              <a:cs typeface="Arial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bg-BG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Действащи </a:t>
            </a:r>
            <a:r>
              <a:rPr lang="bg-BG" altLang="en-US" sz="1600" kern="0" dirty="0" smtClean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ГКПП</a:t>
            </a:r>
            <a:r>
              <a:rPr lang="bg-BG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:</a:t>
            </a:r>
            <a:r>
              <a:rPr lang="bg-BG" altLang="en-US" sz="1600" kern="0" dirty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 </a:t>
            </a:r>
            <a:r>
              <a:rPr lang="bg-BG" altLang="en-US" sz="1600" kern="0" dirty="0" smtClean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</a:t>
            </a:r>
            <a:r>
              <a:rPr lang="en-US" altLang="en-US" sz="1600" kern="0" dirty="0" smtClean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</a:t>
            </a:r>
            <a:r>
              <a:rPr lang="bg-BG" altLang="en-US" sz="1600" b="1" kern="0" dirty="0" smtClean="0">
                <a:solidFill>
                  <a:srgbClr val="007A37"/>
                </a:solidFill>
                <a:latin typeface="Trebuchet MS" panose="020B0603020202020204" pitchFamily="34" charset="0"/>
                <a:cs typeface="Arial"/>
              </a:rPr>
              <a:t>3</a:t>
            </a:r>
            <a:endParaRPr lang="en-US" altLang="en-US" sz="1600" b="1" kern="0" baseline="30000" dirty="0">
              <a:solidFill>
                <a:srgbClr val="007A37"/>
              </a:solidFill>
              <a:latin typeface="Trebuchet MS" panose="020B0603020202020204" pitchFamily="34" charset="0"/>
              <a:cs typeface="Arial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bg-BG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Население</a:t>
            </a:r>
            <a:r>
              <a:rPr lang="en-US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:</a:t>
            </a:r>
            <a:r>
              <a:rPr lang="en-US" altLang="en-US" sz="1600" kern="0" dirty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	</a:t>
            </a:r>
            <a:r>
              <a:rPr lang="bg-BG" altLang="en-US" sz="1600" kern="0" dirty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   </a:t>
            </a:r>
            <a:r>
              <a:rPr lang="bg-BG" altLang="en-US" sz="1600" kern="0" dirty="0" smtClean="0">
                <a:solidFill>
                  <a:srgbClr val="000000"/>
                </a:solidFill>
                <a:latin typeface="Trebuchet MS" panose="020B0603020202020204" pitchFamily="34" charset="0"/>
                <a:cs typeface="Arial"/>
              </a:rPr>
              <a:t>   </a:t>
            </a:r>
            <a:r>
              <a:rPr lang="bg-BG" sz="1600" b="1" dirty="0" smtClean="0">
                <a:solidFill>
                  <a:srgbClr val="007A37"/>
                </a:solidFill>
                <a:latin typeface="Trebuchet MS" panose="020B0603020202020204" pitchFamily="34" charset="0"/>
                <a:ea typeface="Times New Roman"/>
                <a:cs typeface="Arial" charset="0"/>
              </a:rPr>
              <a:t>980</a:t>
            </a:r>
            <a:r>
              <a:rPr lang="bg-BG" sz="1600" b="1" dirty="0">
                <a:solidFill>
                  <a:srgbClr val="007A37"/>
                </a:solidFill>
                <a:latin typeface="Trebuchet MS" panose="020B0603020202020204" pitchFamily="34" charset="0"/>
                <a:ea typeface="Times New Roman"/>
                <a:cs typeface="Arial" charset="0"/>
              </a:rPr>
              <a:t> 375 </a:t>
            </a:r>
            <a:r>
              <a:rPr lang="bg-BG" altLang="en-US" sz="1600" b="1" kern="0" dirty="0">
                <a:solidFill>
                  <a:srgbClr val="007A37"/>
                </a:solidFill>
                <a:latin typeface="Trebuchet MS" panose="020B0603020202020204" pitchFamily="34" charset="0"/>
                <a:cs typeface="Arial"/>
              </a:rPr>
              <a:t>души</a:t>
            </a:r>
            <a:endParaRPr lang="en-US" altLang="en-US" sz="1600" b="1" kern="0" dirty="0">
              <a:solidFill>
                <a:srgbClr val="007A37"/>
              </a:solidFill>
              <a:latin typeface="Trebuchet MS" panose="020B0603020202020204" pitchFamily="34" charset="0"/>
              <a:cs typeface="Arial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bg-BG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Допустима област </a:t>
            </a:r>
            <a:r>
              <a:rPr lang="en-US" altLang="en-US" sz="1600" kern="0" dirty="0">
                <a:solidFill>
                  <a:schemeClr val="bg2">
                    <a:lumMod val="50000"/>
                  </a:schemeClr>
                </a:solidFill>
                <a:latin typeface="Trebuchet MS" panose="020B0603020202020204" pitchFamily="34" charset="0"/>
                <a:cs typeface="Arial"/>
              </a:rPr>
              <a:t>(NUTS III):</a:t>
            </a:r>
            <a:endParaRPr lang="bg-BG" altLang="en-US" sz="1600" kern="0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  <a:cs typeface="Arial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833273"/>
              </p:ext>
            </p:extLst>
          </p:nvPr>
        </p:nvGraphicFramePr>
        <p:xfrm>
          <a:off x="341528" y="4437112"/>
          <a:ext cx="4227297" cy="192246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26216"/>
                <a:gridCol w="2301081"/>
              </a:tblGrid>
              <a:tr h="368173"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България</a:t>
                      </a:r>
                      <a:endParaRPr lang="en-US" sz="18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52" marR="91452" marT="45687" marB="45687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Македония</a:t>
                      </a:r>
                      <a:endParaRPr lang="en-US" sz="18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52" marR="91452" marT="45687" marB="45687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54289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bg-BG" sz="1600" kern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Област </a:t>
                      </a:r>
                      <a:r>
                        <a:rPr lang="bg-BG" sz="1600" b="1" kern="0" dirty="0" smtClean="0">
                          <a:solidFill>
                            <a:srgbClr val="007A37"/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Благоевград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bg-BG" sz="1600" kern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Област </a:t>
                      </a:r>
                      <a:r>
                        <a:rPr lang="bg-BG" sz="1600" b="1" kern="0" dirty="0" smtClean="0">
                          <a:solidFill>
                            <a:srgbClr val="007A37"/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Кюстендил</a:t>
                      </a:r>
                    </a:p>
                  </a:txBody>
                  <a:tcPr marL="91452" marR="91452" marT="45687" marB="45687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bg-BG" sz="1600" b="0" kern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Райони за планиране: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bg-BG" sz="1600" b="0" kern="0" dirty="0" smtClean="0">
                          <a:solidFill>
                            <a:srgbClr val="007A37"/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Североизточен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bg-BG" sz="1600" b="0" kern="0" dirty="0" smtClean="0">
                          <a:solidFill>
                            <a:srgbClr val="007A37"/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Източен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bg-BG" sz="1600" b="0" kern="0" dirty="0" smtClean="0">
                          <a:solidFill>
                            <a:srgbClr val="007A37"/>
                          </a:solidFill>
                          <a:latin typeface="Trebuchet MS" panose="020B0603020202020204" pitchFamily="34" charset="0"/>
                          <a:ea typeface="+mn-ea"/>
                          <a:cs typeface="Arial"/>
                        </a:rPr>
                        <a:t>Югоизточен</a:t>
                      </a:r>
                      <a:endParaRPr lang="en-US" sz="1600" b="0" kern="0" dirty="0">
                        <a:solidFill>
                          <a:srgbClr val="007A37"/>
                        </a:solidFill>
                        <a:latin typeface="Trebuchet MS" panose="020B0603020202020204" pitchFamily="34" charset="0"/>
                        <a:ea typeface="+mn-ea"/>
                        <a:cs typeface="Arial"/>
                      </a:endParaRPr>
                    </a:p>
                  </a:txBody>
                  <a:tcPr marL="91452" marR="91452" marT="45687" marB="45687"/>
                </a:tc>
              </a:tr>
            </a:tbl>
          </a:graphicData>
        </a:graphic>
      </p:graphicFrame>
      <p:pic>
        <p:nvPicPr>
          <p:cNvPr id="13" name="Picture 19" descr="C:\Users\BogovaM\AppData\Local\Microsoft\Windows\Temporary Internet Files\Content.Outlook\32FH2TWK\map-b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51089"/>
            <a:ext cx="4320480" cy="420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9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894101" y="1484783"/>
            <a:ext cx="3631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Приоритетни оси</a:t>
            </a:r>
            <a:endParaRPr lang="bg-BG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62708" y="2131114"/>
            <a:ext cx="7694613" cy="22775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800" b="1" dirty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Приоритетна ос 1 - </a:t>
            </a:r>
            <a:r>
              <a:rPr lang="bg-BG" sz="2800" b="1" dirty="0">
                <a:solidFill>
                  <a:srgbClr val="00B050"/>
                </a:solidFill>
                <a:latin typeface="+mj-lt"/>
                <a:cs typeface="Arial" charset="0"/>
              </a:rPr>
              <a:t>Околна среда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800" b="1" dirty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Приоритетна ос 2 - </a:t>
            </a:r>
            <a:r>
              <a:rPr lang="bg-BG" sz="2800" b="1" dirty="0">
                <a:solidFill>
                  <a:srgbClr val="0070C0"/>
                </a:solidFill>
                <a:latin typeface="+mj-lt"/>
                <a:cs typeface="Arial" charset="0"/>
              </a:rPr>
              <a:t>Туризъм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800" b="1" dirty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Приоритетна ос 3 - </a:t>
            </a:r>
            <a:r>
              <a:rPr lang="bg-BG" sz="2800" b="1" dirty="0">
                <a:solidFill>
                  <a:srgbClr val="FF0000"/>
                </a:solidFill>
                <a:latin typeface="+mj-lt"/>
                <a:cs typeface="Arial" charset="0"/>
              </a:rPr>
              <a:t>Конкурентоспособност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2800" b="1" dirty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Приоритетна ос 4 - Техническа </a:t>
            </a:r>
            <a:r>
              <a:rPr lang="bg-BG" sz="2800" b="1" dirty="0" smtClean="0">
                <a:solidFill>
                  <a:srgbClr val="050595">
                    <a:lumMod val="50000"/>
                  </a:srgbClr>
                </a:solidFill>
                <a:latin typeface="+mj-lt"/>
                <a:cs typeface="Arial" charset="0"/>
              </a:rPr>
              <a:t>помощ</a:t>
            </a:r>
            <a:endParaRPr lang="bg-BG" sz="2800" b="1" dirty="0">
              <a:solidFill>
                <a:srgbClr val="050595">
                  <a:lumMod val="50000"/>
                </a:srgbClr>
              </a:solidFill>
              <a:latin typeface="+mj-lt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80" y="4669182"/>
            <a:ext cx="1932355" cy="14425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289" y="4677258"/>
            <a:ext cx="1911542" cy="14336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845" y="4681328"/>
            <a:ext cx="1906113" cy="14295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657" y="4681328"/>
            <a:ext cx="2028645" cy="142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1446" y="0"/>
            <a:ext cx="9152555" cy="6882432"/>
            <a:chOff x="-21446" y="0"/>
            <a:chExt cx="9152555" cy="6882432"/>
          </a:xfrm>
        </p:grpSpPr>
        <p:pic>
          <p:nvPicPr>
            <p:cNvPr id="5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-21446" y="6261746"/>
              <a:ext cx="9152554" cy="620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s://saasinhighered.files.wordpress.com/2009/10/cropped-ts-powerpoint-header-plai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1" y="0"/>
              <a:ext cx="9118218" cy="1613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AutoShape 4" descr="Blue Abstract Backgrounds Free Online Wallpapers For Cell Phones Wallpaper"/>
            <p:cNvSpPr>
              <a:spLocks noChangeAspect="1" noChangeArrowheads="1"/>
            </p:cNvSpPr>
            <p:nvPr/>
          </p:nvSpPr>
          <p:spPr bwMode="auto">
            <a:xfrm>
              <a:off x="971599" y="7937"/>
              <a:ext cx="278650" cy="304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3768" y="97160"/>
              <a:ext cx="1058712" cy="72008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28" y="97160"/>
              <a:ext cx="1260141" cy="950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89000" y="44624"/>
              <a:ext cx="584203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Програма за трансгранично 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сътрудничество</a:t>
              </a: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 smtClean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 </a:t>
              </a: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Инструмента за предприсъединителна помощ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bg-BG" altLang="bg-BG" sz="1600" b="1" dirty="0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между Република България и Република Македония</a:t>
              </a:r>
              <a:endParaRPr lang="bg-BG" altLang="bg-BG" sz="16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bg-BG" sz="16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137947" y="1478117"/>
            <a:ext cx="7144135" cy="837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bg-BG" sz="3600" b="1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Приоритетна ос 1 - </a:t>
            </a:r>
            <a:r>
              <a:rPr lang="bg-BG" sz="3600" b="1" dirty="0">
                <a:solidFill>
                  <a:srgbClr val="00B050"/>
                </a:solidFill>
                <a:cs typeface="Arial" charset="0"/>
              </a:rPr>
              <a:t>Околна среда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2564904"/>
            <a:ext cx="79069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bg-BG" b="1" dirty="0" smtClean="0">
                <a:solidFill>
                  <a:srgbClr val="00B050"/>
                </a:solidFill>
                <a:latin typeface="+mj-lt"/>
                <a:cs typeface="Arial" charset="0"/>
              </a:rPr>
              <a:t>Целта </a:t>
            </a:r>
            <a:r>
              <a:rPr lang="bg-BG" b="1" dirty="0">
                <a:solidFill>
                  <a:srgbClr val="00B050"/>
                </a:solidFill>
                <a:latin typeface="+mj-lt"/>
                <a:cs typeface="Arial" charset="0"/>
              </a:rPr>
              <a:t>на тази ос е опазване на околната среда и насърчаване на действията за приспособяване към изменението на климата и за смекчаване на изменението на климата, превенция и управление на </a:t>
            </a:r>
            <a:r>
              <a:rPr lang="bg-BG" b="1" dirty="0" smtClean="0">
                <a:solidFill>
                  <a:srgbClr val="00B050"/>
                </a:solidFill>
                <a:latin typeface="+mj-lt"/>
                <a:cs typeface="Arial" charset="0"/>
              </a:rPr>
              <a:t>риска</a:t>
            </a:r>
            <a:endParaRPr lang="bg-BG" b="1" dirty="0">
              <a:solidFill>
                <a:srgbClr val="00B050"/>
              </a:solidFill>
              <a:latin typeface="+mj-lt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27584" y="3552398"/>
            <a:ext cx="45720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sz="1600" b="1" dirty="0">
                <a:solidFill>
                  <a:srgbClr val="00B050"/>
                </a:solidFill>
                <a:cs typeface="Arial" charset="0"/>
              </a:rPr>
              <a:t>Специфична цел 1.1 </a:t>
            </a:r>
            <a:r>
              <a:rPr lang="bg-BG" sz="1600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Опазване на околната среда и устойчиво използване на общите природни ресурси в трансграничния регион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bg-BG" sz="1600" b="1" dirty="0">
                <a:solidFill>
                  <a:srgbClr val="00B050"/>
                </a:solidFill>
                <a:cs typeface="Arial" charset="0"/>
              </a:rPr>
              <a:t>Специфична цел 1.2 	 </a:t>
            </a:r>
            <a:r>
              <a:rPr lang="bg-BG" sz="1600" dirty="0">
                <a:solidFill>
                  <a:srgbClr val="050595">
                    <a:lumMod val="50000"/>
                  </a:srgbClr>
                </a:solidFill>
                <a:cs typeface="Arial" charset="0"/>
              </a:rPr>
              <a:t>Предотвратяване и намаляване на последиците от природни и причинени от човека бедствия на трансгранично ниво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644" y="3643303"/>
            <a:ext cx="309904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5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1319</Words>
  <Application>Microsoft Office PowerPoint</Application>
  <PresentationFormat>On-screen Show (4:3)</PresentationFormat>
  <Paragraphs>160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Dragan Velichkovski</dc:creator>
  <cp:lastModifiedBy>Dragan Velichkovski</cp:lastModifiedBy>
  <cp:revision>21</cp:revision>
  <dcterms:created xsi:type="dcterms:W3CDTF">2015-06-16T13:35:36Z</dcterms:created>
  <dcterms:modified xsi:type="dcterms:W3CDTF">2015-06-17T11:40:56Z</dcterms:modified>
</cp:coreProperties>
</file>