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4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5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4223" r:id="rId2"/>
    <p:sldMasterId id="2147484236" r:id="rId3"/>
    <p:sldMasterId id="2147484248" r:id="rId4"/>
    <p:sldMasterId id="2147484260" r:id="rId5"/>
    <p:sldMasterId id="2147484273" r:id="rId6"/>
    <p:sldMasterId id="2147484285" r:id="rId7"/>
    <p:sldMasterId id="2147484309" r:id="rId8"/>
    <p:sldMasterId id="2147484321" r:id="rId9"/>
    <p:sldMasterId id="2147484333" r:id="rId10"/>
    <p:sldMasterId id="2147484345" r:id="rId11"/>
    <p:sldMasterId id="2147484357" r:id="rId12"/>
    <p:sldMasterId id="2147484370" r:id="rId13"/>
    <p:sldMasterId id="2147484382" r:id="rId14"/>
    <p:sldMasterId id="2147484394" r:id="rId15"/>
    <p:sldMasterId id="2147484406" r:id="rId16"/>
    <p:sldMasterId id="2147484418" r:id="rId17"/>
    <p:sldMasterId id="2147484430" r:id="rId18"/>
  </p:sldMasterIdLst>
  <p:notesMasterIdLst>
    <p:notesMasterId r:id="rId31"/>
  </p:notesMasterIdLst>
  <p:sldIdLst>
    <p:sldId id="340" r:id="rId19"/>
    <p:sldId id="363" r:id="rId20"/>
    <p:sldId id="364" r:id="rId21"/>
    <p:sldId id="371" r:id="rId22"/>
    <p:sldId id="370" r:id="rId23"/>
    <p:sldId id="365" r:id="rId24"/>
    <p:sldId id="366" r:id="rId25"/>
    <p:sldId id="368" r:id="rId26"/>
    <p:sldId id="369" r:id="rId27"/>
    <p:sldId id="359" r:id="rId28"/>
    <p:sldId id="373" r:id="rId29"/>
    <p:sldId id="374" r:id="rId30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E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3F1"/>
    <a:srgbClr val="FF6600"/>
    <a:srgbClr val="FF99CC"/>
    <a:srgbClr val="B6DF89"/>
    <a:srgbClr val="A6A6A6"/>
    <a:srgbClr val="EEEEEE"/>
    <a:srgbClr val="DDDDDD"/>
    <a:srgbClr val="D3ECF2"/>
    <a:srgbClr val="C4E59F"/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7" autoAdjust="0"/>
    <p:restoredTop sz="96092" autoAdjust="0"/>
  </p:normalViewPr>
  <p:slideViewPr>
    <p:cSldViewPr>
      <p:cViewPr>
        <p:scale>
          <a:sx n="100" d="100"/>
          <a:sy n="100" d="100"/>
        </p:scale>
        <p:origin x="-1248" y="-48"/>
      </p:cViewPr>
      <p:guideLst>
        <p:guide orient="horz" pos="2160"/>
        <p:guide orient="horz" pos="3748"/>
        <p:guide orient="horz" pos="935"/>
        <p:guide pos="2880"/>
        <p:guide pos="113"/>
        <p:guide pos="5647"/>
      </p:guideLst>
    </p:cSldViewPr>
  </p:slideViewPr>
  <p:outlineViewPr>
    <p:cViewPr>
      <p:scale>
        <a:sx n="33" d="100"/>
        <a:sy n="33" d="100"/>
      </p:scale>
      <p:origin x="0" y="21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C512CBB-8246-42B3-BA18-F6EB28FE5AB4}" type="slidenum">
              <a:rPr lang="bg-BG"/>
              <a:pPr>
                <a:defRPr/>
              </a:pPr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53138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9677673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584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288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35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3264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002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149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432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521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825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4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9867265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61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02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43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68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5758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67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91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228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476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51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03392696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94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361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94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00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7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2215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931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3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919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951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2716403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78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77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398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3975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200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5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205199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121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60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35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86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029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103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46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15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208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09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08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2657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494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56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524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612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46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647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910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260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37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17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50481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591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88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90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718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452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55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19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28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55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64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328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632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76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27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65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0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61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73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454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11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23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0216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1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7774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042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80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61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178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100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48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544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764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11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71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18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600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578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753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9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9352714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32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8050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80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93045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143926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194871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6477698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293974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594841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1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803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43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31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03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2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84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81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67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0236525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8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96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7531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24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87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790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09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230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65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4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222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  <p:sldLayoutId id="2147484221" r:id="rId13"/>
  </p:sldLayoutIdLst>
  <p:transition>
    <p:fade/>
  </p:transition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3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4" r:id="rId1"/>
    <p:sldLayoutId id="2147484335" r:id="rId2"/>
    <p:sldLayoutId id="2147484336" r:id="rId3"/>
    <p:sldLayoutId id="2147484337" r:id="rId4"/>
    <p:sldLayoutId id="2147484338" r:id="rId5"/>
    <p:sldLayoutId id="2147484339" r:id="rId6"/>
    <p:sldLayoutId id="2147484340" r:id="rId7"/>
    <p:sldLayoutId id="2147484341" r:id="rId8"/>
    <p:sldLayoutId id="2147484342" r:id="rId9"/>
    <p:sldLayoutId id="2147484343" r:id="rId10"/>
    <p:sldLayoutId id="2147484344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2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3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  <p:sldLayoutId id="2147484363" r:id="rId6"/>
    <p:sldLayoutId id="2147484364" r:id="rId7"/>
    <p:sldLayoutId id="2147484365" r:id="rId8"/>
    <p:sldLayoutId id="2147484366" r:id="rId9"/>
    <p:sldLayoutId id="2147484367" r:id="rId10"/>
    <p:sldLayoutId id="2147484368" r:id="rId11"/>
    <p:sldLayoutId id="2147484369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5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3" r:id="rId1"/>
    <p:sldLayoutId id="2147484384" r:id="rId2"/>
    <p:sldLayoutId id="2147484385" r:id="rId3"/>
    <p:sldLayoutId id="2147484386" r:id="rId4"/>
    <p:sldLayoutId id="2147484387" r:id="rId5"/>
    <p:sldLayoutId id="2147484388" r:id="rId6"/>
    <p:sldLayoutId id="2147484389" r:id="rId7"/>
    <p:sldLayoutId id="2147484390" r:id="rId8"/>
    <p:sldLayoutId id="2147484391" r:id="rId9"/>
    <p:sldLayoutId id="2147484392" r:id="rId10"/>
    <p:sldLayoutId id="214748439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7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1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7" r:id="rId1"/>
    <p:sldLayoutId id="2147484408" r:id="rId2"/>
    <p:sldLayoutId id="2147484409" r:id="rId3"/>
    <p:sldLayoutId id="2147484410" r:id="rId4"/>
    <p:sldLayoutId id="2147484411" r:id="rId5"/>
    <p:sldLayoutId id="2147484412" r:id="rId6"/>
    <p:sldLayoutId id="2147484413" r:id="rId7"/>
    <p:sldLayoutId id="2147484414" r:id="rId8"/>
    <p:sldLayoutId id="2147484415" r:id="rId9"/>
    <p:sldLayoutId id="2147484416" r:id="rId10"/>
    <p:sldLayoutId id="2147484417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18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9" r:id="rId1"/>
    <p:sldLayoutId id="2147484420" r:id="rId2"/>
    <p:sldLayoutId id="2147484421" r:id="rId3"/>
    <p:sldLayoutId id="2147484422" r:id="rId4"/>
    <p:sldLayoutId id="2147484423" r:id="rId5"/>
    <p:sldLayoutId id="2147484424" r:id="rId6"/>
    <p:sldLayoutId id="2147484425" r:id="rId7"/>
    <p:sldLayoutId id="2147484426" r:id="rId8"/>
    <p:sldLayoutId id="2147484427" r:id="rId9"/>
    <p:sldLayoutId id="2147484428" r:id="rId10"/>
    <p:sldLayoutId id="2147484429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6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1" r:id="rId1"/>
    <p:sldLayoutId id="2147484432" r:id="rId2"/>
    <p:sldLayoutId id="2147484433" r:id="rId3"/>
    <p:sldLayoutId id="2147484434" r:id="rId4"/>
    <p:sldLayoutId id="2147484435" r:id="rId5"/>
    <p:sldLayoutId id="2147484436" r:id="rId6"/>
    <p:sldLayoutId id="2147484437" r:id="rId7"/>
    <p:sldLayoutId id="2147484438" r:id="rId8"/>
    <p:sldLayoutId id="2147484439" r:id="rId9"/>
    <p:sldLayoutId id="2147484440" r:id="rId10"/>
    <p:sldLayoutId id="214748444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10.6.2015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20292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10.6.2015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23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2" r:id="rId1"/>
    <p:sldLayoutId id="2147484323" r:id="rId2"/>
    <p:sldLayoutId id="2147484324" r:id="rId3"/>
    <p:sldLayoutId id="2147484325" r:id="rId4"/>
    <p:sldLayoutId id="2147484326" r:id="rId5"/>
    <p:sldLayoutId id="2147484327" r:id="rId6"/>
    <p:sldLayoutId id="2147484328" r:id="rId7"/>
    <p:sldLayoutId id="2147484329" r:id="rId8"/>
    <p:sldLayoutId id="2147484330" r:id="rId9"/>
    <p:sldLayoutId id="2147484331" r:id="rId10"/>
    <p:sldLayoutId id="2147484332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49" y="1340767"/>
            <a:ext cx="7391375" cy="1728193"/>
          </a:xfrm>
        </p:spPr>
        <p:txBody>
          <a:bodyPr/>
          <a:lstStyle/>
          <a:p>
            <a:pPr marL="182880" indent="0" algn="ctr">
              <a:buNone/>
            </a:pPr>
            <a:r>
              <a:rPr lang="bg-BG" sz="2400" dirty="0" smtClean="0"/>
              <a:t>ВЪЗМОЖНОСТИ ЗА ПОДКРЕПА НА БЪЛГАРСКИТЕ ПРЕДПРИЯТИЯ ПО</a:t>
            </a:r>
            <a:br>
              <a:rPr lang="bg-BG" sz="2400" dirty="0" smtClean="0"/>
            </a:br>
            <a:r>
              <a:rPr lang="bg-BG" sz="2400" dirty="0">
                <a:solidFill>
                  <a:srgbClr val="002060"/>
                </a:solidFill>
              </a:rPr>
              <a:t>ОП </a:t>
            </a:r>
            <a:r>
              <a:rPr lang="bg-BG" sz="2400" dirty="0" smtClean="0">
                <a:solidFill>
                  <a:srgbClr val="002060"/>
                </a:solidFill>
              </a:rPr>
              <a:t>“ИНОВАЦИИ И КОНКУРЕНТОСПОСОБНОСТ“ 2014-2020</a:t>
            </a:r>
            <a:endParaRPr lang="bg-BG" sz="2400" dirty="0">
              <a:solidFill>
                <a:srgbClr val="00206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428728" y="5143512"/>
            <a:ext cx="6798281" cy="1512000"/>
            <a:chOff x="1428728" y="5143512"/>
            <a:chExt cx="6798281" cy="1512000"/>
          </a:xfrm>
        </p:grpSpPr>
        <p:pic>
          <p:nvPicPr>
            <p:cNvPr id="7" name="Picture 6" descr="OPIC1BG_COLOR_DOWN.f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5074" y="5143512"/>
              <a:ext cx="2011935" cy="1512000"/>
            </a:xfrm>
            <a:prstGeom prst="rect">
              <a:avLst/>
            </a:prstGeom>
          </p:spPr>
        </p:pic>
        <p:pic>
          <p:nvPicPr>
            <p:cNvPr id="8" name="Picture 7" descr="textEU+LOGO.fw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8728" y="5143512"/>
              <a:ext cx="1426950" cy="151200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187623" y="3598039"/>
            <a:ext cx="7039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 Предстоящи и отворени за кандидатстване процедури</a:t>
            </a:r>
            <a:endParaRPr lang="bg-BG" sz="2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87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 за подкрепа по ОПИК през 2015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200026" y="2564904"/>
            <a:ext cx="2522765" cy="1728192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1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871967" y="836712"/>
            <a:ext cx="5918819" cy="5112568"/>
            <a:chOff x="450025" y="-22382"/>
            <a:chExt cx="1872569" cy="1940465"/>
          </a:xfrm>
        </p:grpSpPr>
        <p:sp>
          <p:nvSpPr>
            <p:cNvPr id="6" name="Rounded Rectangle 5"/>
            <p:cNvSpPr/>
            <p:nvPr/>
          </p:nvSpPr>
          <p:spPr>
            <a:xfrm>
              <a:off x="450025" y="85422"/>
              <a:ext cx="1845305" cy="1832661"/>
            </a:xfrm>
            <a:prstGeom prst="roundRect">
              <a:avLst/>
            </a:prstGeom>
            <a:solidFill>
              <a:srgbClr val="AAAAAA">
                <a:lumMod val="40000"/>
                <a:lumOff val="60000"/>
              </a:srgbClr>
            </a:solidFill>
            <a:ln>
              <a:solidFill>
                <a:srgbClr val="FFDCAA">
                  <a:lumMod val="50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7" name="Rounded Rectangle 4"/>
            <p:cNvSpPr>
              <a:spLocks noChangeArrowheads="1"/>
            </p:cNvSpPr>
            <p:nvPr/>
          </p:nvSpPr>
          <p:spPr bwMode="auto">
            <a:xfrm>
              <a:off x="463546" y="-22382"/>
              <a:ext cx="1859048" cy="1940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3340" tIns="26670" rIns="53340" bIns="26670" anchor="ctr"/>
            <a:lstStyle>
              <a:lvl1pPr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„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Подкрепа</a:t>
              </a:r>
              <a:r>
                <a:rPr lang="ru-RU" altLang="en-US" sz="14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</a:t>
              </a:r>
              <a:r>
                <a:rPr lang="ru-RU" altLang="en-US" sz="14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предприятията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“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Бюджет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-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40 млн. евро;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Цел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-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Насърчаване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иновациионните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предприятията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тематичните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области на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ИСИС;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Краен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срок за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подаване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проектни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предложения -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Не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по-малко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от 60 дни от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датата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обявяване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кандидати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Микро, малки,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средни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големи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Придобиване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ДМА,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Придобиване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 ДНА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Консултантски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помощни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услуги в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подкрепа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иновациите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инвестиционни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услуги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Минимален и максимален размер 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помощта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100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000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1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500 000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лв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.</a:t>
              </a: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Индикативен срок на обявяване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септември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2015 г.</a:t>
              </a:r>
            </a:p>
          </p:txBody>
        </p:sp>
      </p:grpSp>
      <p:sp>
        <p:nvSpPr>
          <p:cNvPr id="2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r>
              <a:rPr lang="bg-BG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</a:t>
            </a:r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75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 за подкрепа по ОПИК през 2015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258280" y="2708920"/>
            <a:ext cx="2673375" cy="1194768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3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931656" y="980728"/>
            <a:ext cx="6046996" cy="5040560"/>
          </a:xfrm>
          <a:prstGeom prst="roundRect">
            <a:avLst/>
          </a:prstGeom>
          <a:solidFill>
            <a:srgbClr val="AAAAAA">
              <a:lumMod val="40000"/>
              <a:lumOff val="60000"/>
            </a:srgbClr>
          </a:solidFill>
          <a:ln>
            <a:solidFill>
              <a:srgbClr val="FFDCAA">
                <a:lumMod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algn="ctr"/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“</a:t>
            </a: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en-US" sz="14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Бюджет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50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млн. евро; </a:t>
            </a: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Цел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използване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ВЕИ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Краен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срок за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предложения -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Не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по-малко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от 60 дни от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датата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обявяване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кандидати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Микро, малки или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средни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предприятия;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ДМА и ДНА,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допринасят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Извършване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СМР за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намаляване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енергоемкостта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съществуващия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сграден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фонд </a:t>
            </a: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отопление и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охлаждане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и/или производство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електрическа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от ВЕИ за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собствено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потребление</a:t>
            </a: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Консултантски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услуги за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извършване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енергиен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одит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Инвестиционни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СМР,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за услуги </a:t>
            </a: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Минимален 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 максимален размер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5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0 000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ru-RU" altLang="en-US" sz="1200" i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00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000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endParaRPr lang="ru-RU" altLang="en-US" sz="1200" b="1" i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Индикативен 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срок на обявяване: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2015 г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altLang="en-US" sz="10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r>
              <a:rPr lang="bg-BG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11</a:t>
            </a:r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0347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 за подкрепа по ОПИК през 2015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r>
              <a:rPr lang="bg-BG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</a:t>
            </a:r>
            <a:r>
              <a:rPr lang="en-US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3087687"/>
            <a:ext cx="597666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11"/>
          <p:cNvGrpSpPr>
            <a:grpSpLocks noChangeAspect="1"/>
          </p:cNvGrpSpPr>
          <p:nvPr/>
        </p:nvGrpSpPr>
        <p:grpSpPr bwMode="auto">
          <a:xfrm>
            <a:off x="455613" y="4653136"/>
            <a:ext cx="8410575" cy="1316511"/>
            <a:chOff x="2371" y="4877"/>
            <a:chExt cx="7543" cy="1016"/>
          </a:xfrm>
        </p:grpSpPr>
        <p:sp>
          <p:nvSpPr>
            <p:cNvPr id="9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bg-BG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1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bg-BG" altLang="bg-BG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Европейски фонд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bg-BG" altLang="bg-BG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за регионално развитие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bg-BG" altLang="bg-BG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ЕВРОПЕЙСКИ СЪЮЗ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bg-BG" altLang="bg-BG" sz="800" b="0" i="1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Инвестираме във Вашето бъдеще</a:t>
                </a:r>
                <a:endParaRPr kumimoji="0" lang="bg-BG" alt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  <p:pic>
            <p:nvPicPr>
              <p:cNvPr id="12" name="Picture 15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6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17" descr="logo big version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bg-BG" altLang="bg-BG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kumimoji="0" lang="bg-BG" alt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29741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bg-BG" dirty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ПОДОБРЯВАНЕ НА ПРОИЗВОДСТВЕНИЯ КАПАЦИТЕТ В МСП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27584" y="1268760"/>
            <a:ext cx="7560840" cy="4968552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(1)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цел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процедура</a:t>
            </a:r>
            <a:r>
              <a:rPr lang="bg-BG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та: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предоставяне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инвестиционна подкрепа на българските МСП за подобряване на производствените процеси, повишаване на производствения капацитет и засилване на експортния потенциал. </a:t>
            </a: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Очаквани резултати: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подобряване на конкурентоспособността и пазарното присъствие на българските МСП - чрез внедрени технологии за подобряване на производствения процес, намаляване на производствените разходи и съответно повишаване на добавената стойност.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26138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ПОДОБРЯВАНЕ НА ПРОИЗВОДСТВЕНИЯ КАПАЦИТЕТ В МСП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052736"/>
            <a:ext cx="7776864" cy="5400600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(2)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 бюджет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 150 000 000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Разпределение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бюджета 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групи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според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тяхната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технологична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интензивност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g-BG" sz="12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231626"/>
              </p:ext>
            </p:extLst>
          </p:nvPr>
        </p:nvGraphicFramePr>
        <p:xfrm>
          <a:off x="755576" y="3284984"/>
          <a:ext cx="7560841" cy="2592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0662"/>
                <a:gridCol w="2268252"/>
                <a:gridCol w="2611927"/>
              </a:tblGrid>
              <a:tr h="1049356"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исокотехнологични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средно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високотехнологични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промишлени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производства</a:t>
                      </a:r>
                      <a:endParaRPr lang="bg-BG" sz="1100" b="1" kern="1200" dirty="0" smtClean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Интензивни на знание услуги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Нискотехнологични</a:t>
                      </a:r>
                      <a:r>
                        <a:rPr lang="bg-BG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средно </a:t>
                      </a:r>
                      <a:r>
                        <a:rPr lang="bg-BG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нискотехнологични</a:t>
                      </a:r>
                      <a:r>
                        <a:rPr lang="bg-BG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промишлени производства</a:t>
                      </a:r>
                      <a:endParaRPr lang="bg-BG" sz="1100" b="1" kern="1200" dirty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54293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146 687 250 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75 000 000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29 337 450 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117 349 800 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0133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ПОДОБРЯВАНЕ НА ПРОИЗВОДСТВЕНИЯ КАПАЦИТЕТ В МСП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268760"/>
            <a:ext cx="7776864" cy="5184576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кандидати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 търговци по смисъла на Търговския закон или Закона за </a:t>
            </a:r>
            <a:r>
              <a:rPr lang="ru-RU" sz="15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кооперациите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или да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еквивалентно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лице по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смисъла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законодателството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държава-членка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Европейското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икономическо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пространство; </a:t>
            </a:r>
            <a:endParaRPr lang="ru-RU" sz="15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отговарят на изискванията за микро, малко или средно предприятие съгласно Закона за малките и средни предприятия и Приложение I на Регламент (ЕС) № 651/2014</a:t>
            </a: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5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имат минимум три приключени финансови години (2012, 2013 и 2014 г.) преди датата на обявяване на процедурата за подбор на проекти; </a:t>
            </a:r>
            <a:endParaRPr lang="ru-RU" sz="15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развиват дейността, за която кандидатстват в определените в Националната стратегия за насърчаване на малките и средните предприятия 2014-2020 сектори.</a:t>
            </a: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реализирали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нетни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приходи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продажби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общо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последните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три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приключени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финансови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(2012, 2013 и 2014 г.)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зависимост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категорията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предприятието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-кандидат,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063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ПОДОБРЯВАНЕ НА ПРОИЗВОДСТВЕНИЯ КАПАЦИТЕТ В МСП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268760"/>
            <a:ext cx="7776864" cy="5184576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кандидати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(3)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развиват своята основна икономическа дейност в една от определените в Националната стратегия за насърчаване на малките и средните предприятия 2014-2020 групи сектори на икономическа дейност съгласно тяхната технологична интензивност, </a:t>
            </a:r>
            <a:r>
              <a:rPr lang="ru-RU" sz="15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5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15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</a:t>
            </a:r>
            <a:r>
              <a:rPr lang="ru-RU" sz="15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исокотехнологични и средно високотехнологични  </a:t>
            </a:r>
            <a:r>
              <a:rPr lang="ru-RU" sz="15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5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производства</a:t>
            </a:r>
            <a:endParaRPr lang="bg-BG" sz="15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5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Интензивни на знание услуги</a:t>
            </a: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Нискотехнологични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средно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нискотехнологични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производства</a:t>
            </a:r>
            <a:endParaRPr lang="bg-BG" sz="15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bg-BG" sz="15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63" y="1131888"/>
            <a:ext cx="7059612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8686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7920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endParaRPr lang="bg-BG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1124744"/>
            <a:ext cx="7920880" cy="5184576"/>
          </a:xfrm>
        </p:spPr>
        <p:txBody>
          <a:bodyPr>
            <a:normAutofit fontScale="775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endParaRPr lang="ru-RU" sz="20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2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дейности </a:t>
            </a:r>
            <a:endParaRPr lang="bg-BG" sz="2600" b="1" dirty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 за подобряване на производствените процеси;</a:t>
            </a: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 за добавяне на нови характеристики или подобряване на съществуващите продукти и услуги;</a:t>
            </a: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 за разнообразяване на асортимента от продукти и услуги на предприятията;</a:t>
            </a: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 за внедряване на нови технологии за подобряване на ресурсната ефективност и ефикасност в производствения процес.</a:t>
            </a: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466725" indent="-285750" algn="just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bg-BG" sz="19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None/>
              <a:defRPr/>
            </a:pPr>
            <a:r>
              <a:rPr lang="bg-BG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Горните дейности са допустими само ако представляват инвестиции в материални и нематериални активи, свързани със: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None/>
              <a:defRPr/>
            </a:pPr>
            <a:endParaRPr lang="bg-BG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− създаването на нов стопански обект; 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20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− разширяването на капацитета на съществуващ стопански обект. 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8912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08912" cy="57606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endParaRPr lang="bg-BG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1124744"/>
            <a:ext cx="8208912" cy="4968552"/>
          </a:xfrm>
        </p:spPr>
        <p:txBody>
          <a:bodyPr>
            <a:normAutofit fontScale="85000"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20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разходи</a:t>
            </a: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Разходи за придобиване на машини, съоръжения и оборудване, представляващи дълготрайни материални активи, необходими за изпълнението на дейностите по проекта;</a:t>
            </a:r>
          </a:p>
          <a:p>
            <a:pPr marL="28575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Разходи за придобиване на дълготрайни нематериални активи, необходими за изпълнението на дейностите по проекта</a:t>
            </a:r>
          </a:p>
          <a:p>
            <a:pPr marL="28575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bg-BG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2000" b="1" dirty="0" err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Приоритизиране</a:t>
            </a:r>
            <a:r>
              <a:rPr lang="bg-BG" sz="20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bg-BG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проектите</a:t>
            </a:r>
          </a:p>
          <a:p>
            <a:pPr mar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20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6725" lvl="0" indent="-285750" algn="just" fontAlgn="base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bg-BG" sz="17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Тематично </a:t>
            </a:r>
            <a:r>
              <a:rPr lang="bg-BG" sz="17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приоритизиране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– за проекти в областите на Иновационната стратегия за интелигентна специализация (</a:t>
            </a:r>
            <a:r>
              <a:rPr lang="bg-BG" sz="17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мехатроника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и чисти технологии; ИКТ и информатика; индустрия за здравословен живот и </a:t>
            </a:r>
            <a:r>
              <a:rPr lang="bg-BG" sz="17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биотехнологии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; нови технологии в креативните и </a:t>
            </a:r>
            <a:r>
              <a:rPr lang="bg-BG" sz="17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рекреативните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индустрии</a:t>
            </a:r>
            <a:r>
              <a:rPr lang="bg-BG" sz="17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).</a:t>
            </a:r>
          </a:p>
          <a:p>
            <a:pPr marL="466725" lvl="0" indent="-285750" algn="just" fontAlgn="base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bg-BG" sz="17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466725" lvl="0" indent="-285750" algn="just" fontAlgn="base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bg-BG" sz="17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Регионално </a:t>
            </a:r>
            <a:r>
              <a:rPr lang="bg-BG" sz="17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приоритизиране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– за проекти, които се изпълняват на територията на Северозападен район за планиране</a:t>
            </a:r>
            <a:r>
              <a:rPr lang="bg-BG" sz="17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466725" lvl="0" indent="-285750" algn="just" fontAlgn="base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bg-BG" sz="17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466725" lvl="0" indent="-285750" algn="just" fontAlgn="base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bg-BG" sz="17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Устойчиво развитие</a:t>
            </a:r>
            <a:r>
              <a:rPr lang="bg-BG" sz="17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– проекти, които включват дейности за внедряване на нови технологии за подобряване на ресурсната ефективност на производствения процес.</a:t>
            </a:r>
          </a:p>
          <a:p>
            <a:pPr mar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38670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bg-BG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8</a:t>
            </a:r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144016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Продължителност </a:t>
            </a:r>
            <a:r>
              <a:rPr lang="bg-BG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на проектите и </a:t>
            </a:r>
            <a:r>
              <a:rPr lang="bg-BG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крайни срокове за тяхното подаване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043608" y="1628800"/>
            <a:ext cx="7344816" cy="4680520"/>
          </a:xfrm>
        </p:spPr>
        <p:txBody>
          <a:bodyPr numCol="1">
            <a:normAutofit/>
          </a:bodyPr>
          <a:lstStyle/>
          <a:p>
            <a:pPr marL="180975" indent="0">
              <a:spcBef>
                <a:spcPts val="0"/>
              </a:spcBef>
              <a:buClr>
                <a:schemeClr val="bg2">
                  <a:lumMod val="25000"/>
                </a:schemeClr>
              </a:buClr>
              <a:buNone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Продължителността на изпълнение на всеки проект не следва да надвишава </a:t>
            </a:r>
            <a:r>
              <a:rPr lang="bg-BG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18 месеца</a:t>
            </a: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считано от датата на влизане в сила на договора за предоставяне на безвъзмездна финансова помощ;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5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5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Процедурата е с </a:t>
            </a:r>
            <a:r>
              <a:rPr lang="bg-BG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 крайни срока за кандидатстване: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v"/>
              <a:defRPr/>
            </a:pPr>
            <a:r>
              <a:rPr lang="bg-BG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en-US" sz="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8</a:t>
            </a:r>
            <a:r>
              <a:rPr lang="bg-BG" sz="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ю</a:t>
            </a:r>
            <a:r>
              <a:rPr lang="bg-BG" sz="15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л</a:t>
            </a:r>
            <a:r>
              <a:rPr lang="bg-BG" sz="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и 2015 г. </a:t>
            </a: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 нискотехнологични промишлени производства; 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v"/>
              <a:defRPr/>
            </a:pPr>
            <a:endParaRPr lang="bg-BG" sz="15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v"/>
              <a:defRPr/>
            </a:pPr>
            <a:r>
              <a:rPr lang="bg-BG" sz="15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bg-BG" sz="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8 септември </a:t>
            </a:r>
            <a:r>
              <a:rPr lang="bg-BG" sz="15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2015 г. </a:t>
            </a: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 високотехнологични промишлени производства;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v"/>
              <a:defRPr/>
            </a:pPr>
            <a:endParaRPr lang="bg-BG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v"/>
              <a:defRPr/>
            </a:pPr>
            <a:r>
              <a:rPr lang="bg-BG" sz="15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   9 ноември 2015 г. </a:t>
            </a:r>
            <a:r>
              <a:rPr lang="bg-BG" sz="15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 интензивни на знание услуги</a:t>
            </a:r>
            <a:r>
              <a:rPr lang="bg-BG" sz="2000" dirty="0" smtClean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53310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144016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Предоставяне на допълнителна информация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7992888" cy="4680520"/>
          </a:xfrm>
        </p:spPr>
        <p:txBody>
          <a:bodyPr numCol="1">
            <a:normAutofit/>
          </a:bodyPr>
          <a:lstStyle/>
          <a:p>
            <a:pPr marL="180975" indent="0">
              <a:spcBef>
                <a:spcPts val="0"/>
              </a:spcBef>
              <a:buClr>
                <a:schemeClr val="bg2">
                  <a:lumMod val="25000"/>
                </a:schemeClr>
              </a:buClr>
              <a:buNone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5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Кандидатите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да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искат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разяснения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връзка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Насоките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кандидатстване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 21 дни </a:t>
            </a:r>
            <a:r>
              <a:rPr lang="ru-RU" sz="20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преди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съответния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краен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срок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предложения.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се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само по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електронната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посочена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по-долу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като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ясно се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посочва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наименованието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подбор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3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Адрес на </a:t>
            </a:r>
            <a:r>
              <a:rPr lang="ru-RU" sz="2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електронна</a:t>
            </a:r>
            <a:r>
              <a:rPr lang="ru-RU" sz="2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2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sz="2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smecapacity@mi.government.bg</a:t>
            </a: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53999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7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8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2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3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5355</TotalTime>
  <Words>1096</Words>
  <Application>Microsoft Office PowerPoint</Application>
  <PresentationFormat>On-screen Show (4:3)</PresentationFormat>
  <Paragraphs>204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12</vt:i4>
      </vt:variant>
    </vt:vector>
  </HeadingPairs>
  <TitlesOfParts>
    <vt:vector size="30" baseType="lpstr">
      <vt:lpstr>Ppt0000003</vt:lpstr>
      <vt:lpstr>OPIK-Portrait_Transperant_14</vt:lpstr>
      <vt:lpstr>1_Slipstream</vt:lpstr>
      <vt:lpstr>2_Slipstream</vt:lpstr>
      <vt:lpstr>1_OPIK-Portrait_Transperant_14</vt:lpstr>
      <vt:lpstr>3_Slipstream</vt:lpstr>
      <vt:lpstr>4_Slipstream</vt:lpstr>
      <vt:lpstr>3_OPIK-Portrait_Transperant_14</vt:lpstr>
      <vt:lpstr>4_OPIK-Portrait_Transperant_14</vt:lpstr>
      <vt:lpstr>5_OPIK-Portrait_Transperant_14</vt:lpstr>
      <vt:lpstr>6_OPIK-Portrait_Transperant_14</vt:lpstr>
      <vt:lpstr>7_OPIK-Portrait_Transperant_14</vt:lpstr>
      <vt:lpstr>8_OPIK-Portrait_Transperant_14</vt:lpstr>
      <vt:lpstr>9_OPIK-Portrait_Transperant_14</vt:lpstr>
      <vt:lpstr>10_OPIK-Portrait_Transperant_14</vt:lpstr>
      <vt:lpstr>11_OPIK-Portrait_Transperant_14</vt:lpstr>
      <vt:lpstr>12_OPIK-Portrait_Transperant_14</vt:lpstr>
      <vt:lpstr>13_OPIK-Portrait_Transperant_14</vt:lpstr>
      <vt:lpstr>ВЪЗМОЖНОСТИ ЗА ПОДКРЕПА НА БЪЛГАРСКИТЕ ПРЕДПРИЯТИЯ ПО ОП “ИНОВАЦИИ И КОНКУРЕНТОСПОСОБНОСТ“ 2014-2020</vt:lpstr>
      <vt:lpstr>“ПОДОБРЯВАНЕ НА ПРОИЗВОДСТВЕНИЯ КАПАЦИТЕТ В МСП“ </vt:lpstr>
      <vt:lpstr>“ПОДОБРЯВАНЕ НА ПРОИЗВОДСТВЕНИЯ КАПАЦИТЕТ В МСП“ </vt:lpstr>
      <vt:lpstr>“ПОДОБРЯВАНЕ НА ПРОИЗВОДСТВЕНИЯ КАПАЦИТЕТ В МСП“ </vt:lpstr>
      <vt:lpstr>“ПОДОБРЯВАНЕ НА ПРОИЗВОДСТВЕНИЯ КАПАЦИТЕТ В МСП“ </vt:lpstr>
      <vt:lpstr>“ПОДОБРЯВАНЕ НА ПРОИЗВОДСТВЕНИЯ КАПАЦИТЕТ В МСП“ </vt:lpstr>
      <vt:lpstr>“ПОДОБРЯВАНЕ НА ПРОИЗВОДСТВЕНИЯ КАПАЦИТЕТ В МСП“ </vt:lpstr>
      <vt:lpstr>“ПОДОБРЯВАНЕ НА ПРОИЗВОДСТВЕНИЯ КАПАЦИТЕТ В МСП“    Продължителност на проектите и крайни срокове за тяхното подаване </vt:lpstr>
      <vt:lpstr>“ПОДОБРЯВАНЕ НА ПРОИЗВОДСТВЕНИЯ КАПАЦИТЕТ В МСП“    Предоставяне на допълнителна информация </vt:lpstr>
      <vt:lpstr>Възможности за подкрепа по ОПИК през 2015 г.</vt:lpstr>
      <vt:lpstr>Възможности за подкрепа по ОПИК през 2015 г.</vt:lpstr>
      <vt:lpstr>Възможности за подкрепа по ОПИК през 2015 г.</vt:lpstr>
    </vt:vector>
  </TitlesOfParts>
  <Company>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e.gerdjikova</dc:creator>
  <cp:lastModifiedBy>mee</cp:lastModifiedBy>
  <cp:revision>1190</cp:revision>
  <dcterms:created xsi:type="dcterms:W3CDTF">2011-06-13T12:15:19Z</dcterms:created>
  <dcterms:modified xsi:type="dcterms:W3CDTF">2015-06-10T09:12:11Z</dcterms:modified>
</cp:coreProperties>
</file>