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20"/>
  </p:notesMasterIdLst>
  <p:sldIdLst>
    <p:sldId id="256" r:id="rId2"/>
    <p:sldId id="257" r:id="rId3"/>
    <p:sldId id="263" r:id="rId4"/>
    <p:sldId id="293" r:id="rId5"/>
    <p:sldId id="270" r:id="rId6"/>
    <p:sldId id="258" r:id="rId7"/>
    <p:sldId id="264" r:id="rId8"/>
    <p:sldId id="295" r:id="rId9"/>
    <p:sldId id="296" r:id="rId10"/>
    <p:sldId id="297" r:id="rId11"/>
    <p:sldId id="298" r:id="rId12"/>
    <p:sldId id="299" r:id="rId13"/>
    <p:sldId id="300" r:id="rId14"/>
    <p:sldId id="279" r:id="rId15"/>
    <p:sldId id="303" r:id="rId16"/>
    <p:sldId id="304" r:id="rId17"/>
    <p:sldId id="294" r:id="rId18"/>
    <p:sldId id="266" r:id="rId19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3300"/>
    <a:srgbClr val="F5BE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20" autoAdjust="0"/>
  </p:normalViewPr>
  <p:slideViewPr>
    <p:cSldViewPr>
      <p:cViewPr>
        <p:scale>
          <a:sx n="113" d="100"/>
          <a:sy n="113" d="100"/>
        </p:scale>
        <p:origin x="-390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3E6971-3022-449F-AE0A-8D6DB229511D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2A679-5A8C-4FE2-89D4-9AF9BF88E8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2669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5175" cy="3430587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bg-BG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835A0D65-B836-4BF3-B2EB-9FC6F8A99637}" type="slidenum">
              <a:rPr lang="bg-BG" altLang="bg-BG" smtClean="0">
                <a:solidFill>
                  <a:srgbClr val="000000"/>
                </a:solidFill>
              </a:rPr>
              <a:pPr eaLnBrk="1" hangingPunct="1">
                <a:defRPr/>
              </a:pPr>
              <a:t>5</a:t>
            </a:fld>
            <a:endParaRPr lang="bg-BG" altLang="bg-BG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99A9DF5-EF68-4800-9CA9-FBC37D731B26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B485AE9-8FD9-4E03-AB25-D5C46EE54CFA}" type="slidenum">
              <a:rPr lang="bg-BG" smtClean="0"/>
              <a:t>‹#›</a:t>
            </a:fld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ipacbc-bgrs.e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pacbc-bgrs.eu/" TargetMode="External"/><Relationship Id="rId4" Type="http://schemas.openxmlformats.org/officeDocument/2006/relationships/hyperlink" Target="mailto:NNikolich@mrrb.government.b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4943" y="2420888"/>
            <a:ext cx="7884569" cy="1728192"/>
          </a:xfrm>
        </p:spPr>
        <p:txBody>
          <a:bodyPr>
            <a:noAutofit/>
          </a:bodyPr>
          <a:lstStyle/>
          <a:p>
            <a:r>
              <a:rPr lang="bg-BG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Програма за трансгранично сътрудничество по Инструмента за предприсъединителна помощ (ИПП</a:t>
            </a:r>
            <a:r>
              <a:rPr lang="en-US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II</a:t>
            </a:r>
            <a:r>
              <a:rPr lang="bg-BG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)</a:t>
            </a:r>
            <a:r>
              <a:rPr lang="en-US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bg-BG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България – Сърбия </a:t>
            </a:r>
            <a:br>
              <a:rPr lang="bg-BG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bg-BG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2014 – 2020</a:t>
            </a:r>
            <a:endParaRPr lang="bg-BG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1026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36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2232248"/>
          </a:xfrm>
        </p:spPr>
        <p:txBody>
          <a:bodyPr>
            <a:noAutofit/>
          </a:bodyPr>
          <a:lstStyle/>
          <a:p>
            <a:pPr marL="0" indent="0" algn="just" fontAlgn="base">
              <a:spcAft>
                <a:spcPct val="0"/>
              </a:spcAft>
              <a:buNone/>
            </a:pPr>
            <a:r>
              <a:rPr lang="bg-BG" altLang="en-US" sz="1500" b="1" dirty="0">
                <a:latin typeface="Calibri" panose="020F0502020204030204" pitchFamily="34" charset="0"/>
              </a:rPr>
              <a:t>Приоритетна ос 1. - Устойчив туризъм</a:t>
            </a:r>
          </a:p>
          <a:p>
            <a:pPr algn="just" fontAlgn="base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bg-BG" sz="1500" b="1" dirty="0" smtClean="0">
                <a:latin typeface="Calibri" panose="020F0502020204030204" pitchFamily="34" charset="0"/>
              </a:rPr>
              <a:t>Специфична </a:t>
            </a:r>
            <a:r>
              <a:rPr lang="bg-BG" sz="1500" b="1" dirty="0">
                <a:latin typeface="Calibri" panose="020F0502020204030204" pitchFamily="34" charset="0"/>
              </a:rPr>
              <a:t>цел 1.3. Хора за хора и работа в мрежа: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Всички нива на регионалните / местните власти;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Регионални туристически сдружения; 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Структури на гражданското общество (асоциации / фондации / неправителствени организации);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Структури за подкрепа на бизнеса;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Образователни / обучителни центрове;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Културни институции (музеи, библиотеки, художествени галерии, читалища и др.):</a:t>
            </a:r>
            <a:endParaRPr lang="bg-BG" altLang="en-US" sz="1500" dirty="0">
              <a:latin typeface="Calibri" panose="020F0502020204030204" pitchFamily="34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NikolichN\Pictures\Projects under the First Call\22-workshop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7" b="8955"/>
          <a:stretch/>
        </p:blipFill>
        <p:spPr bwMode="auto">
          <a:xfrm>
            <a:off x="630897" y="4437112"/>
            <a:ext cx="2442769" cy="187220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NikolichN\Pictures\Projects under the First Call\75-street action smal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690" y="4437113"/>
            <a:ext cx="2520280" cy="187220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NikolichN\Pictures\Projects under the First Call\35-workshop smal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437112"/>
            <a:ext cx="2630217" cy="187938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dirty="0">
                <a:latin typeface="Calibri" panose="020F0502020204030204" pitchFamily="34" charset="0"/>
              </a:rPr>
              <a:t>Приоритетна ос 1. – </a:t>
            </a:r>
            <a:r>
              <a:rPr lang="bg-BG" sz="1800" b="1" dirty="0">
                <a:latin typeface="Calibri" panose="020F0502020204030204" pitchFamily="34" charset="0"/>
              </a:rPr>
              <a:t>Устойчив туризъм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01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88840"/>
            <a:ext cx="8496944" cy="2592287"/>
          </a:xfrm>
        </p:spPr>
        <p:txBody>
          <a:bodyPr>
            <a:noAutofit/>
          </a:bodyPr>
          <a:lstStyle/>
          <a:p>
            <a:pPr marL="0" indent="0" algn="just" fontAlgn="base">
              <a:spcAft>
                <a:spcPct val="0"/>
              </a:spcAft>
              <a:buNone/>
            </a:pPr>
            <a:r>
              <a:rPr lang="bg-BG" altLang="en-US" sz="1500" b="1" dirty="0">
                <a:latin typeface="Calibri" panose="020F0502020204030204" pitchFamily="34" charset="0"/>
              </a:rPr>
              <a:t>Приоритетна ос 2. Младежи</a:t>
            </a:r>
          </a:p>
          <a:p>
            <a:pPr algn="just" fontAlgn="base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bg-BG" altLang="en-US" sz="1500" b="1" dirty="0">
                <a:latin typeface="Calibri" panose="020F0502020204030204" pitchFamily="34" charset="0"/>
              </a:rPr>
              <a:t>Специфична цел 2.1. Умения и предприемачество: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Всички нива на регионалните / местните власти;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Образователни институции и доставчици на обучителни услуги;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Професионални обучителни институции; 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Университети, научни / изследователски институти;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Структури на гражданското общество (асоциации / фондации) / Неправителствени организации;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Структури за подкрепа на бизнеса;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Културни институции, местни читалища.</a:t>
            </a:r>
            <a:endParaRPr lang="bg-BG" altLang="en-US" sz="1500" dirty="0">
              <a:latin typeface="Calibri" panose="020F0502020204030204" pitchFamily="34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NikolichN\Pictures\Projects Second Call\for Facebook album\172-rewards smal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42"/>
          <a:stretch/>
        </p:blipFill>
        <p:spPr bwMode="auto">
          <a:xfrm>
            <a:off x="1043608" y="4581127"/>
            <a:ext cx="3496122" cy="2014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NikolichN\Pictures\Projects under the First Call\41\School green ambassadors - small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4" r="2689"/>
          <a:stretch/>
        </p:blipFill>
        <p:spPr bwMode="auto">
          <a:xfrm>
            <a:off x="5015310" y="4581129"/>
            <a:ext cx="2980997" cy="201402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dirty="0">
                <a:latin typeface="Calibri" panose="020F0502020204030204" pitchFamily="34" charset="0"/>
              </a:rPr>
              <a:t>Приоритетна ос 2. – </a:t>
            </a:r>
            <a:r>
              <a:rPr lang="bg-BG" sz="1800" b="1" dirty="0">
                <a:latin typeface="Calibri" panose="020F0502020204030204" pitchFamily="34" charset="0"/>
              </a:rPr>
              <a:t>Младежи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77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015735"/>
            <a:ext cx="8640960" cy="2520280"/>
          </a:xfrm>
        </p:spPr>
        <p:txBody>
          <a:bodyPr>
            <a:noAutofit/>
          </a:bodyPr>
          <a:lstStyle/>
          <a:p>
            <a:pPr marL="0" indent="0" algn="just" fontAlgn="base">
              <a:spcAft>
                <a:spcPct val="0"/>
              </a:spcAft>
              <a:buNone/>
            </a:pPr>
            <a:r>
              <a:rPr lang="bg-BG" altLang="en-US" sz="1500" b="1" dirty="0">
                <a:latin typeface="Calibri" panose="020F0502020204030204" pitchFamily="34" charset="0"/>
              </a:rPr>
              <a:t>Приоритетна ос 2. Младежи</a:t>
            </a:r>
          </a:p>
          <a:p>
            <a:pPr marL="0" lvl="0" indent="0" algn="just" fontAlgn="base">
              <a:spcAft>
                <a:spcPct val="0"/>
              </a:spcAft>
              <a:buNone/>
            </a:pPr>
            <a:r>
              <a:rPr lang="bg-BG" altLang="en-US" sz="1500" b="1" dirty="0" smtClean="0">
                <a:latin typeface="Calibri" panose="020F0502020204030204" pitchFamily="34" charset="0"/>
              </a:rPr>
              <a:t>Специфична </a:t>
            </a:r>
            <a:r>
              <a:rPr lang="bg-BG" altLang="en-US" sz="1500" b="1" dirty="0">
                <a:latin typeface="Calibri" panose="020F0502020204030204" pitchFamily="34" charset="0"/>
              </a:rPr>
              <a:t>цел </a:t>
            </a:r>
            <a:r>
              <a:rPr lang="bg-BG" altLang="en-US" sz="1500" b="1" dirty="0" smtClean="0">
                <a:latin typeface="Calibri" panose="020F0502020204030204" pitchFamily="34" charset="0"/>
              </a:rPr>
              <a:t>2.2 </a:t>
            </a:r>
            <a:r>
              <a:rPr lang="bg-BG" altLang="en-US" sz="1500" b="1" dirty="0">
                <a:latin typeface="Calibri" panose="020F0502020204030204" pitchFamily="34" charset="0"/>
              </a:rPr>
              <a:t>Хора за хора и работа в мрежа: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Всички нива на регионалните / местните власти; 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Младежки организации / Неправителствени организации; 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Местни и национални образователни институции, както и </a:t>
            </a:r>
            <a:r>
              <a:rPr lang="bg-BG" sz="1500" dirty="0" smtClean="0">
                <a:latin typeface="Calibri" panose="020F0502020204030204" pitchFamily="34" charset="0"/>
              </a:rPr>
              <a:t>доставчици</a:t>
            </a:r>
            <a:r>
              <a:rPr lang="en-US" sz="1500" dirty="0" smtClean="0">
                <a:latin typeface="Calibri" panose="020F0502020204030204" pitchFamily="34" charset="0"/>
              </a:rPr>
              <a:t> </a:t>
            </a:r>
            <a:r>
              <a:rPr lang="bg-BG" sz="1500" dirty="0" smtClean="0">
                <a:latin typeface="Calibri" panose="020F0502020204030204" pitchFamily="34" charset="0"/>
              </a:rPr>
              <a:t>на </a:t>
            </a:r>
            <a:r>
              <a:rPr lang="bg-BG" sz="1500" dirty="0">
                <a:latin typeface="Calibri" panose="020F0502020204030204" pitchFamily="34" charset="0"/>
              </a:rPr>
              <a:t>обучителни услуги;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 smtClean="0">
                <a:latin typeface="Calibri" panose="020F0502020204030204" pitchFamily="34" charset="0"/>
              </a:rPr>
              <a:t>Университети</a:t>
            </a:r>
            <a:r>
              <a:rPr lang="bg-BG" sz="1500" dirty="0">
                <a:latin typeface="Calibri" panose="020F0502020204030204" pitchFamily="34" charset="0"/>
              </a:rPr>
              <a:t>, Научни / изследователски институти; 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 smtClean="0">
                <a:latin typeface="Calibri" panose="020F0502020204030204" pitchFamily="34" charset="0"/>
              </a:rPr>
              <a:t>Структури </a:t>
            </a:r>
            <a:r>
              <a:rPr lang="bg-BG" sz="1500" dirty="0">
                <a:latin typeface="Calibri" panose="020F0502020204030204" pitchFamily="34" charset="0"/>
              </a:rPr>
              <a:t>на гражданското общество (асоциации / фондации);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Структури за подкрепа на бизнеса; 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Културни институции, местни читалища.</a:t>
            </a:r>
            <a:endParaRPr lang="bg-BG" altLang="en-US" sz="1500" dirty="0">
              <a:latin typeface="Calibri" panose="020F0502020204030204" pitchFamily="34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NikolichN\Pictures\Projects under the First Call\58-exibiti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192" y="4615696"/>
            <a:ext cx="2545177" cy="190888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22966" y="4615696"/>
            <a:ext cx="2545178" cy="190888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5588" y="4624689"/>
            <a:ext cx="2533188" cy="189989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dirty="0">
                <a:latin typeface="Calibri" panose="020F0502020204030204" pitchFamily="34" charset="0"/>
              </a:rPr>
              <a:t>Приоритетна ос 2. – </a:t>
            </a:r>
            <a:r>
              <a:rPr lang="bg-BG" sz="1800" b="1" dirty="0">
                <a:latin typeface="Calibri" panose="020F0502020204030204" pitchFamily="34" charset="0"/>
              </a:rPr>
              <a:t>Младежи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23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060848"/>
            <a:ext cx="8640960" cy="4248472"/>
          </a:xfrm>
        </p:spPr>
        <p:txBody>
          <a:bodyPr>
            <a:noAutofit/>
          </a:bodyPr>
          <a:lstStyle/>
          <a:p>
            <a:pPr marL="0" indent="0" algn="just" fontAlgn="base">
              <a:spcAft>
                <a:spcPct val="0"/>
              </a:spcAft>
              <a:buNone/>
            </a:pPr>
            <a:r>
              <a:rPr lang="bg-BG" altLang="en-US" sz="1600" b="1" dirty="0">
                <a:latin typeface="Calibri" panose="020F0502020204030204" pitchFamily="34" charset="0"/>
              </a:rPr>
              <a:t>Приоритетна ос 3. Околна среда </a:t>
            </a:r>
            <a:endParaRPr lang="en-US" altLang="en-US" sz="1600" b="1" dirty="0" smtClean="0"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600" b="1" dirty="0">
              <a:latin typeface="Calibri" panose="020F0502020204030204" pitchFamily="34" charset="0"/>
            </a:endParaRPr>
          </a:p>
          <a:p>
            <a:pPr algn="just" fontAlgn="base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bg-BG" altLang="en-US" sz="1500" b="1" u="sng" dirty="0">
                <a:latin typeface="Calibri" panose="020F0502020204030204" pitchFamily="34" charset="0"/>
              </a:rPr>
              <a:t>Специфична цел 3.1. Съвместно управление на риска:</a:t>
            </a:r>
          </a:p>
          <a:p>
            <a:pPr algn="just" fontAlgn="base">
              <a:spcAft>
                <a:spcPct val="0"/>
              </a:spcAft>
            </a:pPr>
            <a:r>
              <a:rPr lang="bg-BG" altLang="en-US" sz="1500" dirty="0">
                <a:latin typeface="Calibri" panose="020F0502020204030204" pitchFamily="34" charset="0"/>
              </a:rPr>
              <a:t>Съответните местни и регионални структури в областта на извънредни ситуации;</a:t>
            </a:r>
          </a:p>
          <a:p>
            <a:pPr algn="just" fontAlgn="base">
              <a:spcAft>
                <a:spcPct val="0"/>
              </a:spcAft>
            </a:pPr>
            <a:r>
              <a:rPr lang="bg-BG" altLang="en-US" sz="1500" dirty="0">
                <a:latin typeface="Calibri" panose="020F0502020204030204" pitchFamily="34" charset="0"/>
              </a:rPr>
              <a:t>Централни и регионални офиси и структури на съответните държавни институции / администрации;</a:t>
            </a:r>
          </a:p>
          <a:p>
            <a:pPr algn="just" fontAlgn="base">
              <a:spcAft>
                <a:spcPct val="0"/>
              </a:spcAft>
            </a:pPr>
            <a:r>
              <a:rPr lang="bg-BG" altLang="en-US" sz="1500" dirty="0">
                <a:latin typeface="Calibri" panose="020F0502020204030204" pitchFamily="34" charset="0"/>
              </a:rPr>
              <a:t>Регионални и отраслови агенции за </a:t>
            </a:r>
            <a:r>
              <a:rPr lang="ru-RU" altLang="en-US" sz="1500" dirty="0">
                <a:latin typeface="Calibri" panose="020F0502020204030204" pitchFamily="34" charset="0"/>
              </a:rPr>
              <a:t>развитие</a:t>
            </a:r>
            <a:r>
              <a:rPr lang="ru-RU" altLang="en-US" sz="1500" dirty="0" smtClean="0">
                <a:latin typeface="Calibri" panose="020F0502020204030204" pitchFamily="34" charset="0"/>
              </a:rPr>
              <a:t>.</a:t>
            </a:r>
            <a:endParaRPr lang="en-US" altLang="en-US" sz="1500" dirty="0" smtClean="0">
              <a:latin typeface="Calibri" panose="020F0502020204030204" pitchFamily="34" charset="0"/>
            </a:endParaRPr>
          </a:p>
          <a:p>
            <a:pPr algn="just" fontAlgn="base">
              <a:spcAft>
                <a:spcPct val="0"/>
              </a:spcAft>
            </a:pPr>
            <a:endParaRPr lang="ru-RU" altLang="en-US" sz="1200" dirty="0">
              <a:latin typeface="Calibri" panose="020F0502020204030204" pitchFamily="34" charset="0"/>
            </a:endParaRPr>
          </a:p>
          <a:p>
            <a:pPr algn="just" fontAlgn="base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en-US" sz="1500" b="1" u="sng" dirty="0">
                <a:latin typeface="Calibri" panose="020F0502020204030204" pitchFamily="34" charset="0"/>
              </a:rPr>
              <a:t>Специфична цел 3.2. </a:t>
            </a:r>
            <a:r>
              <a:rPr lang="bg-BG" altLang="en-US" sz="1500" b="1" u="sng" dirty="0">
                <a:latin typeface="Calibri" panose="020F0502020204030204" pitchFamily="34" charset="0"/>
              </a:rPr>
              <a:t>Опазване</a:t>
            </a:r>
            <a:r>
              <a:rPr lang="ru-RU" altLang="en-US" sz="1500" b="1" u="sng" dirty="0">
                <a:latin typeface="Calibri" panose="020F0502020204030204" pitchFamily="34" charset="0"/>
              </a:rPr>
              <a:t> на </a:t>
            </a:r>
            <a:r>
              <a:rPr lang="bg-BG" altLang="en-US" sz="1500" b="1" u="sng" dirty="0">
                <a:latin typeface="Calibri" panose="020F0502020204030204" pitchFamily="34" charset="0"/>
              </a:rPr>
              <a:t>природата:</a:t>
            </a:r>
            <a:endParaRPr lang="bg-BG" sz="1500" b="1" u="sng" dirty="0">
              <a:latin typeface="Calibri" panose="020F0502020204030204" pitchFamily="34" charset="0"/>
            </a:endParaRP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Централни и регионални служби и структури на съответните държавни институции / администрации в сферата на своята компетентност;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Регионални и отраслови агенции </a:t>
            </a:r>
            <a:r>
              <a:rPr lang="ru-RU" sz="1500" dirty="0">
                <a:latin typeface="Calibri" panose="020F0502020204030204" pitchFamily="34" charset="0"/>
              </a:rPr>
              <a:t>за развитие;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 smtClean="0">
                <a:latin typeface="Calibri" panose="020F0502020204030204" pitchFamily="34" charset="0"/>
              </a:rPr>
              <a:t>Администрациите </a:t>
            </a:r>
            <a:r>
              <a:rPr lang="bg-BG" sz="1500" dirty="0">
                <a:latin typeface="Calibri" panose="020F0502020204030204" pitchFamily="34" charset="0"/>
              </a:rPr>
              <a:t>на защитените територии;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 smtClean="0">
                <a:latin typeface="Calibri" panose="020F0502020204030204" pitchFamily="34" charset="0"/>
              </a:rPr>
              <a:t>Всички </a:t>
            </a:r>
            <a:r>
              <a:rPr lang="bg-BG" sz="1500" dirty="0">
                <a:latin typeface="Calibri" panose="020F0502020204030204" pitchFamily="34" charset="0"/>
              </a:rPr>
              <a:t>нива на регионалните / местните власти;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Изследователски и научни институти;</a:t>
            </a:r>
          </a:p>
          <a:p>
            <a:pPr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Неправителствени организации в сферата на околната среда.</a:t>
            </a:r>
            <a:endParaRPr lang="bg-BG" altLang="en-US" sz="1500" dirty="0">
              <a:latin typeface="Calibri" panose="020F0502020204030204" pitchFamily="34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bg-BG" altLang="en-US" sz="1600" dirty="0">
              <a:solidFill>
                <a:srgbClr val="333399"/>
              </a:solidFill>
              <a:latin typeface="Arial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NikolichN\Pictures\Projects Second Call\project 82\ecosch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97153"/>
            <a:ext cx="1567136" cy="134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dirty="0">
                <a:latin typeface="Calibri" panose="020F0502020204030204" pitchFamily="34" charset="0"/>
              </a:rPr>
              <a:t>Приоритетна ос 3. – </a:t>
            </a:r>
            <a:r>
              <a:rPr lang="bg-BG" sz="1800" b="1" dirty="0">
                <a:latin typeface="Calibri" panose="020F0502020204030204" pitchFamily="34" charset="0"/>
              </a:rPr>
              <a:t>Околна среда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30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708920"/>
            <a:ext cx="8568952" cy="3888432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g-BG" sz="1700" dirty="0" smtClean="0">
                <a:latin typeface="Calibri" panose="020F0502020204030204" pitchFamily="34" charset="0"/>
              </a:rPr>
              <a:t>Осъществява се посредством отворени Покани за набиране на проектни предложения;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700" dirty="0" smtClean="0">
                <a:latin typeface="Calibri" panose="020F0502020204030204" pitchFamily="34" charset="0"/>
              </a:rPr>
              <a:t>Пълният пакет тръжна документация, включващ Насоките за кандидатстване, Формуляра за кандидатстване и всички необходими придружаващи документи, ще бъдат достъпни на страницата на Програмата за ТГС България – Сърбия:      </a:t>
            </a:r>
            <a:r>
              <a:rPr lang="en-US" sz="1700" b="1" dirty="0">
                <a:latin typeface="Calibri" panose="020F0502020204030204" pitchFamily="34" charset="0"/>
                <a:hlinkClick r:id="rId2"/>
              </a:rPr>
              <a:t>http://</a:t>
            </a:r>
            <a:r>
              <a:rPr lang="en-US" sz="1700" b="1" dirty="0" smtClean="0">
                <a:latin typeface="Calibri" panose="020F0502020204030204" pitchFamily="34" charset="0"/>
                <a:hlinkClick r:id="rId2"/>
              </a:rPr>
              <a:t>www.ipacbc-bgrs.eu</a:t>
            </a:r>
            <a:endParaRPr lang="bg-BG" sz="1700" b="1" dirty="0" smtClean="0">
              <a:latin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700" dirty="0" smtClean="0">
                <a:latin typeface="Calibri" panose="020F0502020204030204" pitchFamily="34" charset="0"/>
              </a:rPr>
              <a:t>На страницата на Програмата бенефициентите ще могат да намират информация за предвидените информационни дни, обучения на кандидати и партньорски форуми, организирани от Съвместния секретариат;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700" dirty="0">
                <a:latin typeface="Calibri" panose="020F0502020204030204" pitchFamily="34" charset="0"/>
              </a:rPr>
              <a:t>П</a:t>
            </a:r>
            <a:r>
              <a:rPr lang="bg-BG" sz="1700" dirty="0" smtClean="0">
                <a:latin typeface="Calibri" panose="020F0502020204030204" pitchFamily="34" charset="0"/>
              </a:rPr>
              <a:t>ериодично ще бъдат публикувани отправените от потенциалните кандидати въпроси по тръжната документация и отговорите на УО и СС;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700" dirty="0" smtClean="0">
                <a:latin typeface="Calibri" panose="020F0502020204030204" pitchFamily="34" charset="0"/>
              </a:rPr>
              <a:t>Потенциалните кандидати могат да се възползват и от партньорската база данни в опитите си да намерят подходящ партньор от сръбска страна.</a:t>
            </a: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b="1" dirty="0" smtClean="0">
                <a:latin typeface="Calibri" panose="020F0502020204030204" pitchFamily="34" charset="0"/>
              </a:rPr>
              <a:t>Набиране на проектни предложения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4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708920"/>
            <a:ext cx="8568952" cy="3888432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g-BG" sz="1700" dirty="0" smtClean="0">
                <a:latin typeface="Calibri" panose="020F0502020204030204" pitchFamily="34" charset="0"/>
              </a:rPr>
              <a:t>Всеки проект трябва да има поне по един партньор от двете страни на границата;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700" dirty="0">
                <a:latin typeface="Calibri" panose="020F0502020204030204" pitchFamily="34" charset="0"/>
              </a:rPr>
              <a:t>Проекти трябва да имат трансграничен </a:t>
            </a:r>
            <a:r>
              <a:rPr lang="bg-BG" sz="1700" dirty="0" smtClean="0">
                <a:latin typeface="Calibri" panose="020F0502020204030204" pitchFamily="34" charset="0"/>
              </a:rPr>
              <a:t>ефект и да спазват критерии за сътрудничество;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sz="1500" dirty="0" smtClean="0">
                <a:latin typeface="Calibri" panose="020F0502020204030204" pitchFamily="34" charset="0"/>
              </a:rPr>
              <a:t>Обща подготовка; и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sz="1500" dirty="0" smtClean="0">
                <a:latin typeface="Calibri" panose="020F0502020204030204" pitchFamily="34" charset="0"/>
              </a:rPr>
              <a:t>Обща имплементация;</a:t>
            </a:r>
          </a:p>
          <a:p>
            <a:pPr marL="301943" lvl="1" indent="0" algn="just">
              <a:buNone/>
            </a:pPr>
            <a:r>
              <a:rPr lang="bg-BG" sz="1700" dirty="0">
                <a:latin typeface="Calibri" panose="020F0502020204030204" pitchFamily="34" charset="0"/>
              </a:rPr>
              <a:t>Както и поне един от следните критерии: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sz="1500" dirty="0">
                <a:latin typeface="Calibri" panose="020F0502020204030204" pitchFamily="34" charset="0"/>
              </a:rPr>
              <a:t>Общо финансиране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bg-BG" sz="1500" dirty="0">
                <a:latin typeface="Calibri" panose="020F0502020204030204" pitchFamily="34" charset="0"/>
              </a:rPr>
              <a:t>Общ екип по проекта</a:t>
            </a:r>
            <a:r>
              <a:rPr lang="bg-BG" sz="1500" dirty="0" smtClean="0">
                <a:latin typeface="Calibri" panose="020F0502020204030204" pitchFamily="34" charset="0"/>
              </a:rPr>
              <a:t>.</a:t>
            </a:r>
          </a:p>
          <a:p>
            <a:pPr marL="274320" lvl="1" algn="just">
              <a:buFont typeface="Wingdings" panose="05000000000000000000" pitchFamily="2" charset="2"/>
              <a:buChar char="Ø"/>
            </a:pPr>
            <a:r>
              <a:rPr lang="bg-BG" sz="1700" dirty="0" smtClean="0">
                <a:latin typeface="Calibri" panose="020F0502020204030204" pitchFamily="34" charset="0"/>
              </a:rPr>
              <a:t>Спазване на хоризонталните принципи;</a:t>
            </a:r>
          </a:p>
          <a:p>
            <a:pPr marL="274320" lvl="1" algn="just">
              <a:buFont typeface="Wingdings" panose="05000000000000000000" pitchFamily="2" charset="2"/>
              <a:buChar char="Ø"/>
            </a:pPr>
            <a:r>
              <a:rPr lang="bg-BG" sz="1700" dirty="0" smtClean="0">
                <a:latin typeface="Calibri" panose="020F0502020204030204" pitchFamily="34" charset="0"/>
              </a:rPr>
              <a:t>Прозрачни тръжни процедури по </a:t>
            </a:r>
            <a:r>
              <a:rPr lang="en-US" sz="1700" dirty="0" smtClean="0">
                <a:latin typeface="Calibri" panose="020F0502020204030204" pitchFamily="34" charset="0"/>
              </a:rPr>
              <a:t>PRAG </a:t>
            </a:r>
            <a:r>
              <a:rPr lang="bg-BG" sz="1700" dirty="0" smtClean="0">
                <a:latin typeface="Calibri" panose="020F0502020204030204" pitchFamily="34" charset="0"/>
              </a:rPr>
              <a:t>наръчника на Европейската комисия;</a:t>
            </a:r>
          </a:p>
          <a:p>
            <a:pPr marL="274320" lvl="1" algn="just">
              <a:buFont typeface="Wingdings" panose="05000000000000000000" pitchFamily="2" charset="2"/>
              <a:buChar char="Ø"/>
            </a:pPr>
            <a:r>
              <a:rPr lang="bg-BG" sz="1700" dirty="0" smtClean="0">
                <a:latin typeface="Calibri" panose="020F0502020204030204" pitchFamily="34" charset="0"/>
              </a:rPr>
              <a:t>Спазване на правилата комуникация и публичност;</a:t>
            </a:r>
          </a:p>
          <a:p>
            <a:pPr marL="274320" lvl="1" algn="just">
              <a:buFont typeface="Wingdings" panose="05000000000000000000" pitchFamily="2" charset="2"/>
              <a:buChar char="Ø"/>
            </a:pPr>
            <a:r>
              <a:rPr lang="bg-BG" sz="1700" dirty="0" smtClean="0">
                <a:latin typeface="Calibri" panose="020F0502020204030204" pitchFamily="34" charset="0"/>
              </a:rPr>
              <a:t>Спазване на правилата за допустимост на кандидатите:</a:t>
            </a:r>
          </a:p>
          <a:p>
            <a:pPr marL="274320" lvl="1" algn="just">
              <a:buFont typeface="Wingdings" panose="05000000000000000000" pitchFamily="2" charset="2"/>
              <a:buChar char="Ø"/>
            </a:pPr>
            <a:endParaRPr lang="bg-BG" sz="1700" dirty="0">
              <a:latin typeface="Calibri" panose="020F0502020204030204" pitchFamily="34" charset="0"/>
            </a:endParaRPr>
          </a:p>
          <a:p>
            <a:pPr lvl="1" algn="just">
              <a:buFont typeface="Wingdings" panose="05000000000000000000" pitchFamily="2" charset="2"/>
              <a:buChar char="ü"/>
            </a:pPr>
            <a:endParaRPr lang="bg-BG" sz="1500" dirty="0">
              <a:latin typeface="Calibri" panose="020F0502020204030204" pitchFamily="34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b="1" dirty="0" smtClean="0">
                <a:latin typeface="Calibri" panose="020F0502020204030204" pitchFamily="34" charset="0"/>
              </a:rPr>
              <a:t>Основни правила на поканата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33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564904"/>
            <a:ext cx="8712968" cy="3888432"/>
          </a:xfrm>
          <a:ln>
            <a:noFill/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bg-BG" sz="2500" b="1" dirty="0" smtClean="0">
                <a:latin typeface="Calibri" panose="020F0502020204030204" pitchFamily="34" charset="0"/>
              </a:rPr>
              <a:t>Всички партньори трябва да отговарят на всички от следните критерии: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500" dirty="0" smtClean="0">
                <a:latin typeface="Calibri" panose="020F0502020204030204" pitchFamily="34" charset="0"/>
              </a:rPr>
              <a:t>Да са самостоятелно регистрирани юридически лица; 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500" dirty="0" smtClean="0">
                <a:latin typeface="Calibri" panose="020F0502020204030204" pitchFamily="34" charset="0"/>
              </a:rPr>
              <a:t>Да са регистрирани </a:t>
            </a:r>
            <a:r>
              <a:rPr lang="bg-BG" sz="2500" dirty="0">
                <a:latin typeface="Calibri" panose="020F0502020204030204" pitchFamily="34" charset="0"/>
              </a:rPr>
              <a:t>в трансграничния </a:t>
            </a:r>
            <a:r>
              <a:rPr lang="bg-BG" sz="2500" dirty="0" smtClean="0">
                <a:latin typeface="Calibri" panose="020F0502020204030204" pitchFamily="34" charset="0"/>
              </a:rPr>
              <a:t>регион; 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500" dirty="0" smtClean="0">
                <a:latin typeface="Calibri" panose="020F0502020204030204" pitchFamily="34" charset="0"/>
              </a:rPr>
              <a:t>Да не генерират печалба; 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500" dirty="0" smtClean="0">
                <a:latin typeface="Calibri" panose="020F0502020204030204" pitchFamily="34" charset="0"/>
              </a:rPr>
              <a:t>Да принадлежат на една от категориите посочени в съответната специфична цел, в Насоките за кандидатстване.</a:t>
            </a:r>
            <a:endParaRPr lang="bg-BG" sz="2500" dirty="0">
              <a:latin typeface="Calibri" panose="020F0502020204030204" pitchFamily="34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b="1" dirty="0" smtClean="0">
                <a:latin typeface="Calibri" panose="020F0502020204030204" pitchFamily="34" charset="0"/>
              </a:rPr>
              <a:t>Основни правила - допустимост на кандидатите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30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16531"/>
              </p:ext>
            </p:extLst>
          </p:nvPr>
        </p:nvGraphicFramePr>
        <p:xfrm>
          <a:off x="251521" y="3068960"/>
          <a:ext cx="8640960" cy="3343016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927710"/>
                <a:gridCol w="2856516"/>
                <a:gridCol w="1856734"/>
              </a:tblGrid>
              <a:tr h="323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  <a:latin typeface="Calibri" panose="020F0502020204030204" pitchFamily="34" charset="0"/>
                        </a:rPr>
                        <a:t>Събитие</a:t>
                      </a:r>
                      <a:endParaRPr lang="bg-BG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  <a:latin typeface="Calibri" panose="020F0502020204030204" pitchFamily="34" charset="0"/>
                        </a:rPr>
                        <a:t>Място</a:t>
                      </a:r>
                      <a:endParaRPr lang="bg-BG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  <a:latin typeface="Calibri" panose="020F0502020204030204" pitchFamily="34" charset="0"/>
                        </a:rPr>
                        <a:t>Период</a:t>
                      </a:r>
                      <a:endParaRPr lang="bg-BG" sz="14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1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dirty="0" smtClean="0">
                          <a:solidFill>
                            <a:srgbClr val="0033CC"/>
                          </a:solidFill>
                          <a:latin typeface="Calibri" panose="020F0502020204030204" pitchFamily="34" charset="0"/>
                        </a:rPr>
                        <a:t>Съвместният комитет за наблюдение (СКН) </a:t>
                      </a:r>
                      <a:endParaRPr lang="bg-BG" sz="1200" b="1" kern="1200" dirty="0">
                        <a:solidFill>
                          <a:srgbClr val="0033CC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София</a:t>
                      </a:r>
                      <a:endParaRPr lang="bg-BG" sz="12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Юли 2015</a:t>
                      </a:r>
                      <a:endParaRPr lang="bg-BG" sz="12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kern="1200" dirty="0" smtClean="0">
                          <a:solidFill>
                            <a:srgbClr val="0033CC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Организиране на фото конкурс</a:t>
                      </a:r>
                      <a:endParaRPr lang="bg-BG" sz="1200" b="1" kern="1200" dirty="0">
                        <a:solidFill>
                          <a:srgbClr val="0033CC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Онлайн - трансграничния регион</a:t>
                      </a:r>
                      <a:endParaRPr lang="bg-BG" sz="12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Август 2015</a:t>
                      </a:r>
                      <a:endParaRPr lang="bg-BG" sz="12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kern="1200" dirty="0">
                          <a:solidFill>
                            <a:srgbClr val="0033CC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Ден на европейското сътрудничество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Кюстендил</a:t>
                      </a:r>
                      <a:endParaRPr lang="bg-BG" sz="12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12-ти </a:t>
                      </a:r>
                      <a:r>
                        <a:rPr lang="bg-BG" sz="1200" b="1" kern="1200" dirty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Септември 2015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kern="1200" dirty="0" smtClean="0">
                          <a:solidFill>
                            <a:srgbClr val="0033CC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Официално откриване на поканата</a:t>
                      </a:r>
                      <a:endParaRPr lang="bg-BG" sz="1200" b="1" kern="1200" dirty="0">
                        <a:solidFill>
                          <a:srgbClr val="0033CC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София и Ниш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Септември / Октомври </a:t>
                      </a:r>
                      <a:r>
                        <a:rPr lang="bg-BG" sz="1200" b="1" kern="1200" dirty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2015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kern="1200" dirty="0" smtClean="0">
                          <a:solidFill>
                            <a:srgbClr val="0033CC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Информационни дни и обучения за</a:t>
                      </a:r>
                      <a:r>
                        <a:rPr lang="bg-BG" sz="1200" b="1" kern="1200" baseline="0" dirty="0" smtClean="0">
                          <a:solidFill>
                            <a:srgbClr val="0033CC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писане на проектни предложения</a:t>
                      </a:r>
                      <a:endParaRPr lang="bg-BG" sz="1200" b="1" kern="1200" dirty="0">
                        <a:solidFill>
                          <a:srgbClr val="0033CC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 града в България и 4 в Сърбия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Октомври / Ноември </a:t>
                      </a:r>
                      <a:r>
                        <a:rPr lang="bg-BG" sz="1200" b="1" kern="1200" dirty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2015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kern="1200" dirty="0">
                          <a:solidFill>
                            <a:srgbClr val="0033CC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Форум за търсене на партньори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 град в Сърбия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bg-BG" sz="1200" b="1" kern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Ноември </a:t>
                      </a:r>
                      <a:r>
                        <a:rPr lang="bg-BG" sz="1200" b="1" kern="1200" dirty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2015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1520" y="242088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chemeClr val="tx2"/>
                </a:solidFill>
                <a:latin typeface="Calibri" panose="020F0502020204030204" pitchFamily="34" charset="0"/>
              </a:rPr>
              <a:t>Общо 1</a:t>
            </a:r>
            <a:r>
              <a:rPr lang="en-US" dirty="0" smtClean="0">
                <a:solidFill>
                  <a:schemeClr val="tx2"/>
                </a:solidFill>
                <a:latin typeface="Calibri" panose="020F0502020204030204" pitchFamily="34" charset="0"/>
              </a:rPr>
              <a:t>4</a:t>
            </a:r>
            <a:r>
              <a:rPr lang="bg-BG" dirty="0" smtClean="0">
                <a:solidFill>
                  <a:schemeClr val="tx2"/>
                </a:solidFill>
                <a:latin typeface="Calibri" panose="020F0502020204030204" pitchFamily="34" charset="0"/>
              </a:rPr>
              <a:t> публични събития и един фото конкурс: </a:t>
            </a:r>
            <a:endParaRPr lang="bg-BG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b="1" dirty="0" smtClean="0">
                <a:latin typeface="Calibri" panose="020F0502020204030204" pitchFamily="34" charset="0"/>
              </a:rPr>
              <a:t>Предстоящи събития – предварителен график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00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924944"/>
            <a:ext cx="8496944" cy="5760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g-BG" sz="3000" b="1" dirty="0" smtClean="0">
                <a:latin typeface="Calibri" panose="020F0502020204030204" pitchFamily="34" charset="0"/>
              </a:rPr>
              <a:t>Благодаря за вниманието!</a:t>
            </a:r>
          </a:p>
          <a:p>
            <a:pPr marL="0" indent="0">
              <a:buNone/>
            </a:pPr>
            <a:endParaRPr lang="bg-BG" sz="2000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571606"/>
            <a:ext cx="5040560" cy="720080"/>
          </a:xfrm>
        </p:spPr>
        <p:txBody>
          <a:bodyPr>
            <a:normAutofit/>
          </a:bodyPr>
          <a:lstStyle/>
          <a:p>
            <a:r>
              <a:rPr lang="bg-BG" sz="1800" b="1" dirty="0">
                <a:latin typeface="Calibri" panose="020F0502020204030204" pitchFamily="34" charset="0"/>
              </a:rPr>
              <a:t>Програма за ТГС България – Сърбия 2014 – </a:t>
            </a:r>
            <a:r>
              <a:rPr lang="bg-BG" sz="1800" b="1" dirty="0" smtClean="0">
                <a:latin typeface="Calibri" panose="020F0502020204030204" pitchFamily="34" charset="0"/>
              </a:rPr>
              <a:t>2020</a:t>
            </a:r>
            <a:endParaRPr lang="bg-BG" sz="1800" b="1" dirty="0">
              <a:latin typeface="+mn-lt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48064" y="5203066"/>
            <a:ext cx="3744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Небойша Николич</a:t>
            </a:r>
            <a:endParaRPr lang="bg-BG" sz="15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r>
              <a:rPr lang="sr-Cyrl-RS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Експерт връзки с обществеността</a:t>
            </a:r>
            <a:endParaRPr lang="bg-BG" sz="15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r>
              <a:rPr lang="sr-Cyrl-RS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Съвместен технически секретариат</a:t>
            </a:r>
            <a:endParaRPr lang="bg-BG" sz="15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r>
              <a:rPr lang="sr-Cyrl-RS" sz="15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Телефон</a:t>
            </a:r>
            <a:r>
              <a:rPr lang="en-US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: +359 2 9405 </a:t>
            </a:r>
            <a:r>
              <a:rPr lang="bg-BG" sz="15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361</a:t>
            </a:r>
            <a:endParaRPr lang="bg-BG" sz="15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r>
              <a:rPr lang="bg-BG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И</a:t>
            </a:r>
            <a:r>
              <a:rPr lang="sr-Cyrl-RS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мейл</a:t>
            </a:r>
            <a:r>
              <a:rPr lang="en-US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: </a:t>
            </a:r>
            <a:r>
              <a:rPr lang="en-US" sz="1500" i="1" u="sng" dirty="0">
                <a:solidFill>
                  <a:schemeClr val="tx2"/>
                </a:solidFill>
                <a:latin typeface="Calibri" panose="020F0502020204030204" pitchFamily="34" charset="0"/>
                <a:hlinkClick r:id="rId4"/>
              </a:rPr>
              <a:t>NNikolich@mrrb.government.bg</a:t>
            </a:r>
            <a:endParaRPr lang="bg-BG" sz="15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r>
              <a:rPr lang="sr-Cyrl-RS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Интернет страница</a:t>
            </a:r>
            <a:r>
              <a:rPr lang="en-US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:  </a:t>
            </a:r>
            <a:r>
              <a:rPr lang="en-US" sz="1500" i="1" u="sng" dirty="0">
                <a:solidFill>
                  <a:schemeClr val="tx2"/>
                </a:solidFill>
                <a:latin typeface="Calibri" panose="020F0502020204030204" pitchFamily="34" charset="0"/>
                <a:hlinkClick r:id="rId5"/>
              </a:rPr>
              <a:t>www.ipacbc-bgrs.eu</a:t>
            </a:r>
            <a:r>
              <a:rPr lang="en-US" sz="1500" i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endParaRPr lang="bg-BG" sz="15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703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636912"/>
            <a:ext cx="8496944" cy="345638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bg-BG" sz="2300" b="1" dirty="0" smtClean="0">
                <a:latin typeface="Calibri" panose="020F0502020204030204" pitchFamily="34" charset="0"/>
              </a:rPr>
              <a:t>Стратегическа цел;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300" b="1" dirty="0">
                <a:latin typeface="Calibri" panose="020F0502020204030204" pitchFamily="34" charset="0"/>
              </a:rPr>
              <a:t>О</a:t>
            </a:r>
            <a:r>
              <a:rPr lang="bg-BG" sz="2300" b="1" dirty="0" smtClean="0">
                <a:latin typeface="Calibri" panose="020F0502020204030204" pitchFamily="34" charset="0"/>
              </a:rPr>
              <a:t>рганизационна структура;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300" b="1" dirty="0" smtClean="0">
                <a:latin typeface="Calibri" panose="020F0502020204030204" pitchFamily="34" charset="0"/>
              </a:rPr>
              <a:t>Финансова рамка;</a:t>
            </a:r>
            <a:endParaRPr lang="en-US" sz="2300" b="1" dirty="0" smtClean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bg-BG" sz="2300" b="1" dirty="0" smtClean="0">
                <a:latin typeface="Calibri" panose="020F0502020204030204" pitchFamily="34" charset="0"/>
              </a:rPr>
              <a:t>Териториален обхват;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300" b="1" dirty="0" smtClean="0">
                <a:latin typeface="Calibri" panose="020F0502020204030204" pitchFamily="34" charset="0"/>
              </a:rPr>
              <a:t>Приоритетни оси;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300" b="1" dirty="0" smtClean="0">
                <a:latin typeface="Calibri" panose="020F0502020204030204" pitchFamily="34" charset="0"/>
              </a:rPr>
              <a:t>Набиране на проектни предложения;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300" b="1" dirty="0" smtClean="0">
                <a:latin typeface="Calibri" panose="020F0502020204030204" pitchFamily="34" charset="0"/>
              </a:rPr>
              <a:t>Основни правила на поканата и допустимост на кандидатите;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300" b="1" dirty="0" smtClean="0">
                <a:latin typeface="Calibri" panose="020F0502020204030204" pitchFamily="34" charset="0"/>
              </a:rPr>
              <a:t>Предстоящи събития – предварителен график.</a:t>
            </a:r>
            <a:endParaRPr lang="bg-BG" sz="2300" b="1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b="1" dirty="0" smtClean="0">
                <a:latin typeface="Calibri" panose="020F0502020204030204" pitchFamily="34" charset="0"/>
              </a:rPr>
              <a:t>Структура на презентацията </a:t>
            </a:r>
            <a:endParaRPr lang="bg-BG" sz="1800" b="1" dirty="0">
              <a:latin typeface="Calibri" panose="020F0502020204030204" pitchFamily="34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80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564904"/>
            <a:ext cx="8669056" cy="1800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bg-BG" sz="2000" b="1" dirty="0" smtClean="0">
                <a:latin typeface="Calibri" panose="020F0502020204030204" pitchFamily="34" charset="0"/>
              </a:rPr>
              <a:t>Общата стратегическа цел </a:t>
            </a:r>
            <a:r>
              <a:rPr lang="bg-BG" sz="2000" dirty="0" smtClean="0">
                <a:latin typeface="Calibri" panose="020F0502020204030204" pitchFamily="34" charset="0"/>
              </a:rPr>
              <a:t>на Програмата е </a:t>
            </a:r>
            <a:r>
              <a:rPr lang="bg-BG" sz="2000" dirty="0">
                <a:latin typeface="Calibri" panose="020F0502020204030204" pitchFamily="34" charset="0"/>
              </a:rPr>
              <a:t>д</a:t>
            </a:r>
            <a:r>
              <a:rPr lang="bg-BG" sz="2000" dirty="0" smtClean="0">
                <a:latin typeface="Calibri" panose="020F0502020204030204" pitchFamily="34" charset="0"/>
              </a:rPr>
              <a:t>а се насърчи балансираното и устойчиво развитие на трансграничния регион между България и Сърбия – интегриран в европейското пространство чрез интелигентен икономически растеж, приспособяване към промените в околната среда и подобряване на културата на обучение.</a:t>
            </a:r>
            <a:endParaRPr lang="bg-BG" sz="2000" dirty="0">
              <a:latin typeface="Calibri" panose="020F0502020204030204" pitchFamily="34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b="1" smtClean="0">
                <a:latin typeface="Calibri" panose="020F0502020204030204" pitchFamily="34" charset="0"/>
              </a:rPr>
              <a:t>Стратегическа цел</a:t>
            </a:r>
            <a:endParaRPr lang="bg-BG" sz="1800" b="1" dirty="0">
              <a:latin typeface="Calibri" panose="020F0502020204030204" pitchFamily="34" charset="0"/>
            </a:endParaRPr>
          </a:p>
        </p:txBody>
      </p:sp>
      <p:pic>
        <p:nvPicPr>
          <p:cNvPr id="8" name="Picture 5" descr="C:\Users\NikolichN\Documents\Tender procedures\TENDER promo materials 2014\Design materials\1. BROCHURE - the Success Story\photos for brochure A5\IMG_2809 - smal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0"/>
          <a:stretch/>
        </p:blipFill>
        <p:spPr bwMode="auto">
          <a:xfrm>
            <a:off x="404242" y="4365104"/>
            <a:ext cx="2727598" cy="20828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4365104"/>
            <a:ext cx="2781834" cy="208823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8" r="14363"/>
          <a:stretch/>
        </p:blipFill>
        <p:spPr bwMode="auto">
          <a:xfrm>
            <a:off x="6214686" y="4365104"/>
            <a:ext cx="2578704" cy="211017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45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b="1" dirty="0" smtClean="0">
                <a:latin typeface="Calibri" panose="020F0502020204030204" pitchFamily="34" charset="0"/>
              </a:rPr>
              <a:t>Организационна структура</a:t>
            </a:r>
            <a:endParaRPr lang="bg-BG" sz="1800" b="1" dirty="0"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51520" y="2636912"/>
            <a:ext cx="8669056" cy="4032448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g-BG" sz="1600" b="1" dirty="0" smtClean="0">
                <a:latin typeface="Calibri" panose="020F0502020204030204" pitchFamily="34" charset="0"/>
              </a:rPr>
              <a:t>Управляващ орган (УО) </a:t>
            </a:r>
            <a:r>
              <a:rPr lang="bg-BG" sz="1600" dirty="0" smtClean="0">
                <a:latin typeface="Calibri" panose="020F0502020204030204" pitchFamily="34" charset="0"/>
              </a:rPr>
              <a:t>– Главна дирекция „Управление на териториалното сътрудничество” (ГД „УТС“) в Министерството на регионалното развитие и благоустройството на Република България;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600" b="1" dirty="0" smtClean="0">
                <a:latin typeface="Calibri" panose="020F0502020204030204" pitchFamily="34" charset="0"/>
              </a:rPr>
              <a:t>Национален партниращ орган (НПО) </a:t>
            </a:r>
            <a:r>
              <a:rPr lang="bg-BG" sz="1600" dirty="0" smtClean="0">
                <a:latin typeface="Calibri" panose="020F0502020204030204" pitchFamily="34" charset="0"/>
              </a:rPr>
              <a:t>– Сръбски офис за европейска интеграция към Правителството на Република Сърбия;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600" b="1" dirty="0" smtClean="0">
                <a:latin typeface="Calibri" panose="020F0502020204030204" pitchFamily="34" charset="0"/>
              </a:rPr>
              <a:t>Сертифициращ орган </a:t>
            </a:r>
            <a:r>
              <a:rPr lang="bg-BG" sz="1600" dirty="0" smtClean="0">
                <a:latin typeface="Calibri" panose="020F0502020204030204" pitchFamily="34" charset="0"/>
              </a:rPr>
              <a:t>– Дирекция „Национален фонд” в Министерството на финансите на Република България;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600" b="1" dirty="0" smtClean="0">
                <a:latin typeface="Calibri" panose="020F0502020204030204" pitchFamily="34" charset="0"/>
              </a:rPr>
              <a:t>Одитен орган </a:t>
            </a:r>
            <a:r>
              <a:rPr lang="bg-BG" sz="1600" dirty="0" smtClean="0">
                <a:latin typeface="Calibri" panose="020F0502020204030204" pitchFamily="34" charset="0"/>
              </a:rPr>
              <a:t>– Изпълнителна агенция „Одит на средствата от Европейския съюз” към Министъра на финансите на Република България;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600" b="1" dirty="0" smtClean="0">
                <a:latin typeface="Calibri" panose="020F0502020204030204" pitchFamily="34" charset="0"/>
              </a:rPr>
              <a:t>Съвместният комитет за наблюдение (СКН) </a:t>
            </a:r>
            <a:r>
              <a:rPr lang="bg-BG" sz="1600" dirty="0" smtClean="0">
                <a:latin typeface="Calibri" panose="020F0502020204030204" pitchFamily="34" charset="0"/>
              </a:rPr>
              <a:t>– формиран на принципа на партньорството, Комитетът се състои от представители на УО, НПО, Европейската комисия, централната и местната власт, както и на други съответни национални институции и заинтересовани страни, включително граждански организации, сдружения и представители на частния сектор;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g-BG" sz="1600" b="1" dirty="0" smtClean="0">
                <a:latin typeface="Calibri" panose="020F0502020204030204" pitchFamily="34" charset="0"/>
              </a:rPr>
              <a:t>Съвместен секретариат (СС) </a:t>
            </a:r>
            <a:r>
              <a:rPr lang="bg-BG" sz="1600" dirty="0" smtClean="0">
                <a:latin typeface="Calibri" panose="020F0502020204030204" pitchFamily="34" charset="0"/>
              </a:rPr>
              <a:t>– състои се от главен офис в София и клон в Ниш. </a:t>
            </a:r>
          </a:p>
        </p:txBody>
      </p:sp>
    </p:spTree>
    <p:extLst>
      <p:ext uri="{BB962C8B-B14F-4D97-AF65-F5344CB8AC3E}">
        <p14:creationId xmlns:p14="http://schemas.microsoft.com/office/powerpoint/2010/main" val="301081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92150"/>
            <a:ext cx="94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16075"/>
            <a:ext cx="8382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Rectangle 54"/>
          <p:cNvSpPr>
            <a:spLocks noChangeArrowheads="1"/>
          </p:cNvSpPr>
          <p:nvPr/>
        </p:nvSpPr>
        <p:spPr bwMode="auto">
          <a:xfrm>
            <a:off x="0" y="4603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04" tIns="45652" rIns="91304" bIns="45652"/>
          <a:lstStyle>
            <a:lvl1pPr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g-BG" altLang="bg-BG">
              <a:solidFill>
                <a:srgbClr val="000000"/>
              </a:solidFill>
              <a:latin typeface="Calibri" pitchFamily="34" charset="0"/>
              <a:ea typeface="New MingLiu" charset="-120"/>
            </a:endParaRPr>
          </a:p>
        </p:txBody>
      </p:sp>
      <p:sp>
        <p:nvSpPr>
          <p:cNvPr id="16399" name="Rectangle 66"/>
          <p:cNvSpPr>
            <a:spLocks noChangeArrowheads="1"/>
          </p:cNvSpPr>
          <p:nvPr/>
        </p:nvSpPr>
        <p:spPr bwMode="auto">
          <a:xfrm>
            <a:off x="0" y="79375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04" tIns="45652" rIns="91304" bIns="45652"/>
          <a:lstStyle>
            <a:lvl1pPr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g-BG" altLang="bg-BG">
              <a:solidFill>
                <a:srgbClr val="000000"/>
              </a:solidFill>
              <a:latin typeface="Calibri" pitchFamily="34" charset="0"/>
              <a:ea typeface="New MingLiu" charset="-120"/>
            </a:endParaRPr>
          </a:p>
        </p:txBody>
      </p:sp>
      <p:sp>
        <p:nvSpPr>
          <p:cNvPr id="16400" name="Rectangle 68"/>
          <p:cNvSpPr>
            <a:spLocks noChangeArrowheads="1"/>
          </p:cNvSpPr>
          <p:nvPr/>
        </p:nvSpPr>
        <p:spPr bwMode="auto">
          <a:xfrm>
            <a:off x="0" y="88423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04" tIns="45652" rIns="91304" bIns="45652"/>
          <a:lstStyle>
            <a:lvl1pPr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g-BG" altLang="bg-BG">
              <a:solidFill>
                <a:srgbClr val="000000"/>
              </a:solidFill>
              <a:latin typeface="Calibri" pitchFamily="34" charset="0"/>
              <a:ea typeface="New MingLiu" charset="-120"/>
            </a:endParaRPr>
          </a:p>
        </p:txBody>
      </p:sp>
      <p:sp>
        <p:nvSpPr>
          <p:cNvPr id="16401" name="Rectangle 70"/>
          <p:cNvSpPr>
            <a:spLocks noChangeArrowheads="1"/>
          </p:cNvSpPr>
          <p:nvPr/>
        </p:nvSpPr>
        <p:spPr bwMode="auto">
          <a:xfrm>
            <a:off x="0" y="101663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04" tIns="45652" rIns="91304" bIns="45652"/>
          <a:lstStyle>
            <a:lvl1pPr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g-BG" altLang="bg-BG">
              <a:solidFill>
                <a:srgbClr val="000000"/>
              </a:solidFill>
              <a:latin typeface="Calibri" pitchFamily="34" charset="0"/>
              <a:ea typeface="New MingLiu" charset="-120"/>
            </a:endParaRPr>
          </a:p>
        </p:txBody>
      </p:sp>
      <p:sp>
        <p:nvSpPr>
          <p:cNvPr id="16402" name="Rectangle 72"/>
          <p:cNvSpPr>
            <a:spLocks noChangeArrowheads="1"/>
          </p:cNvSpPr>
          <p:nvPr/>
        </p:nvSpPr>
        <p:spPr bwMode="auto">
          <a:xfrm>
            <a:off x="0" y="114046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04" tIns="45652" rIns="91304" bIns="45652"/>
          <a:lstStyle>
            <a:lvl1pPr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g-BG" altLang="bg-BG">
              <a:solidFill>
                <a:srgbClr val="000000"/>
              </a:solidFill>
              <a:latin typeface="Calibri" pitchFamily="34" charset="0"/>
              <a:ea typeface="New MingLiu" charset="-120"/>
            </a:endParaRPr>
          </a:p>
        </p:txBody>
      </p:sp>
      <p:sp>
        <p:nvSpPr>
          <p:cNvPr id="16403" name="Rectangle 74"/>
          <p:cNvSpPr>
            <a:spLocks noChangeArrowheads="1"/>
          </p:cNvSpPr>
          <p:nvPr/>
        </p:nvSpPr>
        <p:spPr bwMode="auto">
          <a:xfrm>
            <a:off x="0" y="1240472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04" tIns="45652" rIns="91304" bIns="45652"/>
          <a:lstStyle>
            <a:lvl1pPr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g-BG" altLang="bg-BG">
              <a:solidFill>
                <a:srgbClr val="000000"/>
              </a:solidFill>
              <a:latin typeface="Calibri" pitchFamily="34" charset="0"/>
              <a:ea typeface="New MingLiu" charset="-120"/>
            </a:endParaRPr>
          </a:p>
        </p:txBody>
      </p:sp>
      <p:sp>
        <p:nvSpPr>
          <p:cNvPr id="16404" name="Rectangle 76"/>
          <p:cNvSpPr>
            <a:spLocks noChangeArrowheads="1"/>
          </p:cNvSpPr>
          <p:nvPr/>
        </p:nvSpPr>
        <p:spPr bwMode="auto">
          <a:xfrm>
            <a:off x="0" y="1339532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04" tIns="45652" rIns="91304" bIns="45652"/>
          <a:lstStyle>
            <a:lvl1pPr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g-BG" altLang="bg-BG">
              <a:solidFill>
                <a:srgbClr val="000000"/>
              </a:solidFill>
              <a:latin typeface="Calibri" pitchFamily="34" charset="0"/>
              <a:ea typeface="New MingLiu" charset="-120"/>
            </a:endParaRPr>
          </a:p>
        </p:txBody>
      </p:sp>
      <p:sp>
        <p:nvSpPr>
          <p:cNvPr id="16405" name="Rectangle 78"/>
          <p:cNvSpPr>
            <a:spLocks noChangeArrowheads="1"/>
          </p:cNvSpPr>
          <p:nvPr/>
        </p:nvSpPr>
        <p:spPr bwMode="auto">
          <a:xfrm>
            <a:off x="0" y="143192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04" tIns="45652" rIns="91304" bIns="45652"/>
          <a:lstStyle>
            <a:lvl1pPr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17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17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g-BG" altLang="bg-BG">
              <a:solidFill>
                <a:srgbClr val="000000"/>
              </a:solidFill>
              <a:latin typeface="Calibri" pitchFamily="34" charset="0"/>
              <a:ea typeface="New MingLiu" charset="-120"/>
            </a:endParaRPr>
          </a:p>
        </p:txBody>
      </p:sp>
      <p:sp>
        <p:nvSpPr>
          <p:cNvPr id="1048" name="Rectangle 80"/>
          <p:cNvSpPr>
            <a:spLocks noChangeArrowheads="1"/>
          </p:cNvSpPr>
          <p:nvPr/>
        </p:nvSpPr>
        <p:spPr bwMode="auto">
          <a:xfrm>
            <a:off x="0" y="14508163"/>
            <a:ext cx="12326938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04" tIns="45652" rIns="91304" bIns="45652" anchor="ctr">
            <a:spAutoFit/>
          </a:bodyPr>
          <a:lstStyle/>
          <a:p>
            <a:pPr defTabSz="913045">
              <a:defRPr/>
            </a:pPr>
            <a:r>
              <a:rPr lang="bg-BG" altLang="bg-BG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PMingLiU" pitchFamily="18" charset="-120"/>
                <a:cs typeface="Arial" pitchFamily="34" charset="0"/>
              </a:rPr>
              <a:t>50</a:t>
            </a:r>
            <a:r>
              <a:rPr lang="bg-BG" altLang="bg-BG" sz="2300" b="1" dirty="0">
                <a:solidFill>
                  <a:srgbClr val="FF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PMingLiU" pitchFamily="18" charset="-120"/>
                <a:cs typeface="Arial" pitchFamily="34" charset="0"/>
              </a:rPr>
              <a:t>%</a:t>
            </a:r>
            <a:endParaRPr lang="bg-BG" altLang="bg-BG" sz="600" dirty="0">
              <a:solidFill>
                <a:prstClr val="black"/>
              </a:solidFill>
              <a:latin typeface="Arial" pitchFamily="34" charset="0"/>
              <a:ea typeface="New MingLiu" charset="-120"/>
              <a:cs typeface="Arial" pitchFamily="34" charset="0"/>
            </a:endParaRPr>
          </a:p>
          <a:p>
            <a:pPr defTabSz="913045" eaLnBrk="0" hangingPunct="0">
              <a:defRPr/>
            </a:pPr>
            <a:r>
              <a:rPr lang="bg-BG" altLang="bg-BG" sz="1500" b="1" dirty="0">
                <a:solidFill>
                  <a:srgbClr val="FFFFFF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Priority Axis 2</a:t>
            </a:r>
            <a:endParaRPr lang="bg-BG" altLang="bg-BG" sz="600" dirty="0">
              <a:solidFill>
                <a:prstClr val="black"/>
              </a:solidFill>
              <a:latin typeface="Arial" pitchFamily="34" charset="0"/>
              <a:ea typeface="New MingLiu" charset="-120"/>
              <a:cs typeface="Arial" pitchFamily="34" charset="0"/>
            </a:endParaRPr>
          </a:p>
          <a:p>
            <a:pPr defTabSz="913045" eaLnBrk="0" hangingPunct="0">
              <a:defRPr/>
            </a:pPr>
            <a:r>
              <a:rPr lang="bg-BG" altLang="bg-BG" sz="1100" b="1" dirty="0" err="1">
                <a:solidFill>
                  <a:srgbClr val="FFFFFF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Improving</a:t>
            </a:r>
            <a:r>
              <a:rPr lang="bg-BG" altLang="bg-BG" sz="1100" b="1" dirty="0">
                <a:solidFill>
                  <a:srgbClr val="FFFFFF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1100" b="1" dirty="0" err="1">
                <a:solidFill>
                  <a:srgbClr val="FFFFFF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the</a:t>
            </a:r>
            <a:r>
              <a:rPr lang="bg-BG" altLang="bg-BG" sz="1100" b="1" dirty="0">
                <a:solidFill>
                  <a:srgbClr val="FFFFFF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Quality of</a:t>
            </a:r>
            <a:endParaRPr lang="bg-BG" altLang="bg-BG" sz="600" dirty="0">
              <a:solidFill>
                <a:prstClr val="black"/>
              </a:solidFill>
              <a:latin typeface="Arial" pitchFamily="34" charset="0"/>
              <a:ea typeface="New MingLiu" charset="-120"/>
              <a:cs typeface="Arial" pitchFamily="34" charset="0"/>
            </a:endParaRPr>
          </a:p>
          <a:p>
            <a:pPr defTabSz="913045" eaLnBrk="0" hangingPunct="0">
              <a:defRPr/>
            </a:pPr>
            <a:r>
              <a:rPr lang="bg-BG" altLang="bg-BG" sz="1100" b="1" dirty="0">
                <a:solidFill>
                  <a:srgbClr val="FFFFFF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Life</a:t>
            </a:r>
            <a:endParaRPr lang="bg-BG" altLang="bg-BG" sz="1100" dirty="0">
              <a:solidFill>
                <a:srgbClr val="000000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  <a:p>
            <a:pPr defTabSz="913045" eaLnBrk="0" hangingPunct="0">
              <a:defRPr/>
            </a:pPr>
            <a:r>
              <a:rPr lang="bg-BG" altLang="bg-BG" sz="1100" dirty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/>
            </a:r>
            <a:br>
              <a:rPr lang="bg-BG" altLang="bg-BG" sz="1100" dirty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</a:br>
            <a:endParaRPr lang="bg-BG" altLang="bg-BG" sz="600" dirty="0">
              <a:solidFill>
                <a:prstClr val="black"/>
              </a:solidFill>
              <a:latin typeface="Arial" pitchFamily="34" charset="0"/>
              <a:ea typeface="New MingLiu" charset="-120"/>
              <a:cs typeface="Arial" pitchFamily="34" charset="0"/>
            </a:endParaRPr>
          </a:p>
          <a:p>
            <a:pPr defTabSz="913045" eaLnBrk="0" hangingPunct="0">
              <a:defRPr/>
            </a:pP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The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Budget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is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SHARED –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there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is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no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financial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distinction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between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states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or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eligible</a:t>
            </a:r>
            <a:r>
              <a:rPr lang="bg-BG" altLang="bg-BG" sz="2000" b="1" dirty="0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	NUTS III </a:t>
            </a:r>
            <a:r>
              <a:rPr lang="bg-BG" altLang="bg-BG" sz="2000" b="1" dirty="0" err="1">
                <a:solidFill>
                  <a:srgbClr val="000065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regions</a:t>
            </a:r>
            <a:r>
              <a:rPr lang="bg-BG" altLang="bg-BG" sz="600" dirty="0">
                <a:solidFill>
                  <a:prstClr val="black"/>
                </a:solidFill>
                <a:latin typeface="Arial" pitchFamily="34" charset="0"/>
                <a:ea typeface="New MingLiu" charset="-120"/>
                <a:cs typeface="Arial" pitchFamily="34" charset="0"/>
              </a:rPr>
              <a:t> </a:t>
            </a:r>
            <a:endParaRPr lang="bg-BG" altLang="bg-BG" dirty="0">
              <a:solidFill>
                <a:prstClr val="black"/>
              </a:solidFill>
              <a:latin typeface="Arial" pitchFamily="34" charset="0"/>
              <a:ea typeface="New MingLiu" charset="-120"/>
              <a:cs typeface="Arial" pitchFamily="34" charset="0"/>
            </a:endParaRPr>
          </a:p>
        </p:txBody>
      </p:sp>
      <p:grpSp>
        <p:nvGrpSpPr>
          <p:cNvPr id="16407" name="Group 2"/>
          <p:cNvGrpSpPr>
            <a:grpSpLocks/>
          </p:cNvGrpSpPr>
          <p:nvPr/>
        </p:nvGrpSpPr>
        <p:grpSpPr bwMode="auto">
          <a:xfrm>
            <a:off x="449262" y="590708"/>
            <a:ext cx="8474075" cy="5794375"/>
            <a:chOff x="0" y="0"/>
            <a:chExt cx="15600" cy="10800"/>
          </a:xfrm>
        </p:grpSpPr>
        <p:sp>
          <p:nvSpPr>
            <p:cNvPr id="16428" name="Rectangle 51"/>
            <p:cNvSpPr>
              <a:spLocks noChangeArrowheads="1"/>
            </p:cNvSpPr>
            <p:nvPr/>
          </p:nvSpPr>
          <p:spPr bwMode="auto">
            <a:xfrm>
              <a:off x="0" y="0"/>
              <a:ext cx="15600" cy="1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29" name="Rectangle 49"/>
            <p:cNvSpPr>
              <a:spLocks noChangeArrowheads="1"/>
            </p:cNvSpPr>
            <p:nvPr/>
          </p:nvSpPr>
          <p:spPr bwMode="auto">
            <a:xfrm>
              <a:off x="517" y="237"/>
              <a:ext cx="14620" cy="5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grpSp>
          <p:nvGrpSpPr>
            <p:cNvPr id="16430" name="Group 45"/>
            <p:cNvGrpSpPr>
              <a:grpSpLocks/>
            </p:cNvGrpSpPr>
            <p:nvPr/>
          </p:nvGrpSpPr>
          <p:grpSpPr bwMode="auto">
            <a:xfrm>
              <a:off x="67" y="2842"/>
              <a:ext cx="7865" cy="5495"/>
              <a:chOff x="67" y="2842"/>
              <a:chExt cx="7865" cy="5495"/>
            </a:xfrm>
          </p:grpSpPr>
          <p:sp>
            <p:nvSpPr>
              <p:cNvPr id="16461" name="Freeform 48"/>
              <p:cNvSpPr>
                <a:spLocks/>
              </p:cNvSpPr>
              <p:nvPr/>
            </p:nvSpPr>
            <p:spPr bwMode="auto">
              <a:xfrm>
                <a:off x="67" y="2842"/>
                <a:ext cx="7865" cy="5495"/>
              </a:xfrm>
              <a:custGeom>
                <a:avLst/>
                <a:gdLst>
                  <a:gd name="T0" fmla="*/ 3759 w 7865"/>
                  <a:gd name="T1" fmla="*/ 29 h 5495"/>
                  <a:gd name="T2" fmla="*/ 3469 w 7865"/>
                  <a:gd name="T3" fmla="*/ 0 h 5495"/>
                  <a:gd name="T4" fmla="*/ 3045 w 7865"/>
                  <a:gd name="T5" fmla="*/ 93 h 5495"/>
                  <a:gd name="T6" fmla="*/ 2655 w 7865"/>
                  <a:gd name="T7" fmla="*/ 199 h 5495"/>
                  <a:gd name="T8" fmla="*/ 2293 w 7865"/>
                  <a:gd name="T9" fmla="*/ 316 h 5495"/>
                  <a:gd name="T10" fmla="*/ 1963 w 7865"/>
                  <a:gd name="T11" fmla="*/ 438 h 5495"/>
                  <a:gd name="T12" fmla="*/ 1657 w 7865"/>
                  <a:gd name="T13" fmla="*/ 566 h 5495"/>
                  <a:gd name="T14" fmla="*/ 1377 w 7865"/>
                  <a:gd name="T15" fmla="*/ 702 h 5495"/>
                  <a:gd name="T16" fmla="*/ 1132 w 7865"/>
                  <a:gd name="T17" fmla="*/ 841 h 5495"/>
                  <a:gd name="T18" fmla="*/ 903 w 7865"/>
                  <a:gd name="T19" fmla="*/ 988 h 5495"/>
                  <a:gd name="T20" fmla="*/ 709 w 7865"/>
                  <a:gd name="T21" fmla="*/ 1140 h 5495"/>
                  <a:gd name="T22" fmla="*/ 535 w 7865"/>
                  <a:gd name="T23" fmla="*/ 1294 h 5495"/>
                  <a:gd name="T24" fmla="*/ 391 w 7865"/>
                  <a:gd name="T25" fmla="*/ 1456 h 5495"/>
                  <a:gd name="T26" fmla="*/ 267 w 7865"/>
                  <a:gd name="T27" fmla="*/ 1615 h 5495"/>
                  <a:gd name="T28" fmla="*/ 168 w 7865"/>
                  <a:gd name="T29" fmla="*/ 1780 h 5495"/>
                  <a:gd name="T30" fmla="*/ 90 w 7865"/>
                  <a:gd name="T31" fmla="*/ 1947 h 5495"/>
                  <a:gd name="T32" fmla="*/ 39 w 7865"/>
                  <a:gd name="T33" fmla="*/ 2116 h 5495"/>
                  <a:gd name="T34" fmla="*/ 6 w 7865"/>
                  <a:gd name="T35" fmla="*/ 2283 h 5495"/>
                  <a:gd name="T36" fmla="*/ 0 w 7865"/>
                  <a:gd name="T37" fmla="*/ 2452 h 5495"/>
                  <a:gd name="T38" fmla="*/ 11 w 7865"/>
                  <a:gd name="T39" fmla="*/ 2618 h 5495"/>
                  <a:gd name="T40" fmla="*/ 50 w 7865"/>
                  <a:gd name="T41" fmla="*/ 2785 h 5495"/>
                  <a:gd name="T42" fmla="*/ 100 w 7865"/>
                  <a:gd name="T43" fmla="*/ 2950 h 5495"/>
                  <a:gd name="T44" fmla="*/ 178 w 7865"/>
                  <a:gd name="T45" fmla="*/ 3112 h 5495"/>
                  <a:gd name="T46" fmla="*/ 267 w 7865"/>
                  <a:gd name="T47" fmla="*/ 3276 h 5495"/>
                  <a:gd name="T48" fmla="*/ 385 w 7865"/>
                  <a:gd name="T49" fmla="*/ 3430 h 5495"/>
                  <a:gd name="T50" fmla="*/ 513 w 7865"/>
                  <a:gd name="T51" fmla="*/ 3585 h 5495"/>
                  <a:gd name="T52" fmla="*/ 663 w 7865"/>
                  <a:gd name="T53" fmla="*/ 3732 h 5495"/>
                  <a:gd name="T54" fmla="*/ 831 w 7865"/>
                  <a:gd name="T55" fmla="*/ 3876 h 5495"/>
                  <a:gd name="T56" fmla="*/ 1015 w 7865"/>
                  <a:gd name="T57" fmla="*/ 4011 h 5495"/>
                  <a:gd name="T58" fmla="*/ 1143 w 7865"/>
                  <a:gd name="T59" fmla="*/ 4098 h 5495"/>
                  <a:gd name="T60" fmla="*/ 1143 w 7865"/>
                  <a:gd name="T61" fmla="*/ 1810 h 5495"/>
                  <a:gd name="T62" fmla="*/ 1160 w 7865"/>
                  <a:gd name="T63" fmla="*/ 1675 h 5495"/>
                  <a:gd name="T64" fmla="*/ 1210 w 7865"/>
                  <a:gd name="T65" fmla="*/ 1539 h 5495"/>
                  <a:gd name="T66" fmla="*/ 1282 w 7865"/>
                  <a:gd name="T67" fmla="*/ 1400 h 5495"/>
                  <a:gd name="T68" fmla="*/ 1383 w 7865"/>
                  <a:gd name="T69" fmla="*/ 1260 h 5495"/>
                  <a:gd name="T70" fmla="*/ 1518 w 7865"/>
                  <a:gd name="T71" fmla="*/ 1117 h 5495"/>
                  <a:gd name="T72" fmla="*/ 1678 w 7865"/>
                  <a:gd name="T73" fmla="*/ 976 h 5495"/>
                  <a:gd name="T74" fmla="*/ 1868 w 7865"/>
                  <a:gd name="T75" fmla="*/ 837 h 5495"/>
                  <a:gd name="T76" fmla="*/ 2097 w 7865"/>
                  <a:gd name="T77" fmla="*/ 698 h 5495"/>
                  <a:gd name="T78" fmla="*/ 2354 w 7865"/>
                  <a:gd name="T79" fmla="*/ 561 h 5495"/>
                  <a:gd name="T80" fmla="*/ 2649 w 7865"/>
                  <a:gd name="T81" fmla="*/ 426 h 5495"/>
                  <a:gd name="T82" fmla="*/ 2984 w 7865"/>
                  <a:gd name="T83" fmla="*/ 290 h 5495"/>
                  <a:gd name="T84" fmla="*/ 3352 w 7865"/>
                  <a:gd name="T85" fmla="*/ 158 h 5495"/>
                  <a:gd name="T86" fmla="*/ 3759 w 7865"/>
                  <a:gd name="T87" fmla="*/ 29 h 549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865" h="5495">
                    <a:moveTo>
                      <a:pt x="3759" y="29"/>
                    </a:moveTo>
                    <a:lnTo>
                      <a:pt x="3469" y="0"/>
                    </a:lnTo>
                    <a:lnTo>
                      <a:pt x="3045" y="93"/>
                    </a:lnTo>
                    <a:lnTo>
                      <a:pt x="2655" y="199"/>
                    </a:lnTo>
                    <a:lnTo>
                      <a:pt x="2293" y="316"/>
                    </a:lnTo>
                    <a:lnTo>
                      <a:pt x="1963" y="438"/>
                    </a:lnTo>
                    <a:lnTo>
                      <a:pt x="1657" y="566"/>
                    </a:lnTo>
                    <a:lnTo>
                      <a:pt x="1377" y="702"/>
                    </a:lnTo>
                    <a:lnTo>
                      <a:pt x="1132" y="841"/>
                    </a:lnTo>
                    <a:lnTo>
                      <a:pt x="903" y="988"/>
                    </a:lnTo>
                    <a:lnTo>
                      <a:pt x="709" y="1140"/>
                    </a:lnTo>
                    <a:lnTo>
                      <a:pt x="535" y="1294"/>
                    </a:lnTo>
                    <a:lnTo>
                      <a:pt x="391" y="1456"/>
                    </a:lnTo>
                    <a:lnTo>
                      <a:pt x="267" y="1615"/>
                    </a:lnTo>
                    <a:lnTo>
                      <a:pt x="168" y="1780"/>
                    </a:lnTo>
                    <a:lnTo>
                      <a:pt x="90" y="1947"/>
                    </a:lnTo>
                    <a:lnTo>
                      <a:pt x="39" y="2116"/>
                    </a:lnTo>
                    <a:lnTo>
                      <a:pt x="6" y="2283"/>
                    </a:lnTo>
                    <a:lnTo>
                      <a:pt x="0" y="2452"/>
                    </a:lnTo>
                    <a:lnTo>
                      <a:pt x="11" y="2618"/>
                    </a:lnTo>
                    <a:lnTo>
                      <a:pt x="50" y="2785"/>
                    </a:lnTo>
                    <a:lnTo>
                      <a:pt x="100" y="2950"/>
                    </a:lnTo>
                    <a:lnTo>
                      <a:pt x="178" y="3112"/>
                    </a:lnTo>
                    <a:lnTo>
                      <a:pt x="267" y="3276"/>
                    </a:lnTo>
                    <a:lnTo>
                      <a:pt x="385" y="3430"/>
                    </a:lnTo>
                    <a:lnTo>
                      <a:pt x="513" y="3585"/>
                    </a:lnTo>
                    <a:lnTo>
                      <a:pt x="663" y="3732"/>
                    </a:lnTo>
                    <a:lnTo>
                      <a:pt x="831" y="3876"/>
                    </a:lnTo>
                    <a:lnTo>
                      <a:pt x="1015" y="4011"/>
                    </a:lnTo>
                    <a:lnTo>
                      <a:pt x="1143" y="4098"/>
                    </a:lnTo>
                    <a:lnTo>
                      <a:pt x="1143" y="1810"/>
                    </a:lnTo>
                    <a:lnTo>
                      <a:pt x="1160" y="1675"/>
                    </a:lnTo>
                    <a:lnTo>
                      <a:pt x="1210" y="1539"/>
                    </a:lnTo>
                    <a:lnTo>
                      <a:pt x="1282" y="1400"/>
                    </a:lnTo>
                    <a:lnTo>
                      <a:pt x="1383" y="1260"/>
                    </a:lnTo>
                    <a:lnTo>
                      <a:pt x="1518" y="1117"/>
                    </a:lnTo>
                    <a:lnTo>
                      <a:pt x="1678" y="976"/>
                    </a:lnTo>
                    <a:lnTo>
                      <a:pt x="1868" y="837"/>
                    </a:lnTo>
                    <a:lnTo>
                      <a:pt x="2097" y="698"/>
                    </a:lnTo>
                    <a:lnTo>
                      <a:pt x="2354" y="561"/>
                    </a:lnTo>
                    <a:lnTo>
                      <a:pt x="2649" y="426"/>
                    </a:lnTo>
                    <a:lnTo>
                      <a:pt x="2984" y="290"/>
                    </a:lnTo>
                    <a:lnTo>
                      <a:pt x="3352" y="158"/>
                    </a:lnTo>
                    <a:lnTo>
                      <a:pt x="3759" y="29"/>
                    </a:lnTo>
                  </a:path>
                </a:pathLst>
              </a:custGeom>
              <a:solidFill>
                <a:srgbClr val="C1D1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462" name="Freeform 47"/>
              <p:cNvSpPr>
                <a:spLocks/>
              </p:cNvSpPr>
              <p:nvPr/>
            </p:nvSpPr>
            <p:spPr bwMode="auto">
              <a:xfrm>
                <a:off x="67" y="2842"/>
                <a:ext cx="7865" cy="5495"/>
              </a:xfrm>
              <a:custGeom>
                <a:avLst/>
                <a:gdLst>
                  <a:gd name="T0" fmla="*/ 5678 w 7865"/>
                  <a:gd name="T1" fmla="*/ 3573 h 5495"/>
                  <a:gd name="T2" fmla="*/ 5221 w 7865"/>
                  <a:gd name="T3" fmla="*/ 3638 h 5495"/>
                  <a:gd name="T4" fmla="*/ 5102 w 7865"/>
                  <a:gd name="T5" fmla="*/ 3646 h 5495"/>
                  <a:gd name="T6" fmla="*/ 4983 w 7865"/>
                  <a:gd name="T7" fmla="*/ 3652 h 5495"/>
                  <a:gd name="T8" fmla="*/ 4862 w 7865"/>
                  <a:gd name="T9" fmla="*/ 3655 h 5495"/>
                  <a:gd name="T10" fmla="*/ 4741 w 7865"/>
                  <a:gd name="T11" fmla="*/ 3656 h 5495"/>
                  <a:gd name="T12" fmla="*/ 4621 w 7865"/>
                  <a:gd name="T13" fmla="*/ 3654 h 5495"/>
                  <a:gd name="T14" fmla="*/ 4500 w 7865"/>
                  <a:gd name="T15" fmla="*/ 3649 h 5495"/>
                  <a:gd name="T16" fmla="*/ 4379 w 7865"/>
                  <a:gd name="T17" fmla="*/ 3642 h 5495"/>
                  <a:gd name="T18" fmla="*/ 4259 w 7865"/>
                  <a:gd name="T19" fmla="*/ 3632 h 5495"/>
                  <a:gd name="T20" fmla="*/ 4140 w 7865"/>
                  <a:gd name="T21" fmla="*/ 3621 h 5495"/>
                  <a:gd name="T22" fmla="*/ 4022 w 7865"/>
                  <a:gd name="T23" fmla="*/ 3607 h 5495"/>
                  <a:gd name="T24" fmla="*/ 3548 w 7865"/>
                  <a:gd name="T25" fmla="*/ 3532 h 5495"/>
                  <a:gd name="T26" fmla="*/ 3438 w 7865"/>
                  <a:gd name="T27" fmla="*/ 3508 h 5495"/>
                  <a:gd name="T28" fmla="*/ 3326 w 7865"/>
                  <a:gd name="T29" fmla="*/ 3482 h 5495"/>
                  <a:gd name="T30" fmla="*/ 3215 w 7865"/>
                  <a:gd name="T31" fmla="*/ 3454 h 5495"/>
                  <a:gd name="T32" fmla="*/ 3103 w 7865"/>
                  <a:gd name="T33" fmla="*/ 3423 h 5495"/>
                  <a:gd name="T34" fmla="*/ 2992 w 7865"/>
                  <a:gd name="T35" fmla="*/ 3391 h 5495"/>
                  <a:gd name="T36" fmla="*/ 2881 w 7865"/>
                  <a:gd name="T37" fmla="*/ 3356 h 5495"/>
                  <a:gd name="T38" fmla="*/ 2771 w 7865"/>
                  <a:gd name="T39" fmla="*/ 3318 h 5495"/>
                  <a:gd name="T40" fmla="*/ 2663 w 7865"/>
                  <a:gd name="T41" fmla="*/ 3278 h 5495"/>
                  <a:gd name="T42" fmla="*/ 2557 w 7865"/>
                  <a:gd name="T43" fmla="*/ 3236 h 5495"/>
                  <a:gd name="T44" fmla="*/ 2454 w 7865"/>
                  <a:gd name="T45" fmla="*/ 3192 h 5495"/>
                  <a:gd name="T46" fmla="*/ 2074 w 7865"/>
                  <a:gd name="T47" fmla="*/ 3012 h 5495"/>
                  <a:gd name="T48" fmla="*/ 1752 w 7865"/>
                  <a:gd name="T49" fmla="*/ 2804 h 5495"/>
                  <a:gd name="T50" fmla="*/ 1484 w 7865"/>
                  <a:gd name="T51" fmla="*/ 2577 h 5495"/>
                  <a:gd name="T52" fmla="*/ 1288 w 7865"/>
                  <a:gd name="T53" fmla="*/ 2336 h 5495"/>
                  <a:gd name="T54" fmla="*/ 1171 w 7865"/>
                  <a:gd name="T55" fmla="*/ 2079 h 5495"/>
                  <a:gd name="T56" fmla="*/ 1143 w 7865"/>
                  <a:gd name="T57" fmla="*/ 4098 h 5495"/>
                  <a:gd name="T58" fmla="*/ 1428 w 7865"/>
                  <a:gd name="T59" fmla="*/ 4268 h 5495"/>
                  <a:gd name="T60" fmla="*/ 1908 w 7865"/>
                  <a:gd name="T61" fmla="*/ 4495 h 5495"/>
                  <a:gd name="T62" fmla="*/ 2438 w 7865"/>
                  <a:gd name="T63" fmla="*/ 4687 h 5495"/>
                  <a:gd name="T64" fmla="*/ 2842 w 7865"/>
                  <a:gd name="T65" fmla="*/ 4795 h 5495"/>
                  <a:gd name="T66" fmla="*/ 3072 w 7865"/>
                  <a:gd name="T67" fmla="*/ 4847 h 5495"/>
                  <a:gd name="T68" fmla="*/ 3305 w 7865"/>
                  <a:gd name="T69" fmla="*/ 4892 h 5495"/>
                  <a:gd name="T70" fmla="*/ 3538 w 7865"/>
                  <a:gd name="T71" fmla="*/ 4930 h 5495"/>
                  <a:gd name="T72" fmla="*/ 3772 w 7865"/>
                  <a:gd name="T73" fmla="*/ 4960 h 5495"/>
                  <a:gd name="T74" fmla="*/ 4008 w 7865"/>
                  <a:gd name="T75" fmla="*/ 4985 h 5495"/>
                  <a:gd name="T76" fmla="*/ 4243 w 7865"/>
                  <a:gd name="T77" fmla="*/ 5002 h 5495"/>
                  <a:gd name="T78" fmla="*/ 4480 w 7865"/>
                  <a:gd name="T79" fmla="*/ 5014 h 5495"/>
                  <a:gd name="T80" fmla="*/ 4716 w 7865"/>
                  <a:gd name="T81" fmla="*/ 5019 h 5495"/>
                  <a:gd name="T82" fmla="*/ 4953 w 7865"/>
                  <a:gd name="T83" fmla="*/ 5018 h 5495"/>
                  <a:gd name="T84" fmla="*/ 5444 w 7865"/>
                  <a:gd name="T85" fmla="*/ 5000 h 549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7865" h="5495">
                    <a:moveTo>
                      <a:pt x="5678" y="4979"/>
                    </a:moveTo>
                    <a:lnTo>
                      <a:pt x="5678" y="3573"/>
                    </a:lnTo>
                    <a:lnTo>
                      <a:pt x="5455" y="3612"/>
                    </a:lnTo>
                    <a:lnTo>
                      <a:pt x="5221" y="3638"/>
                    </a:lnTo>
                    <a:lnTo>
                      <a:pt x="5162" y="3643"/>
                    </a:lnTo>
                    <a:lnTo>
                      <a:pt x="5102" y="3646"/>
                    </a:lnTo>
                    <a:lnTo>
                      <a:pt x="5042" y="3650"/>
                    </a:lnTo>
                    <a:lnTo>
                      <a:pt x="4983" y="3652"/>
                    </a:lnTo>
                    <a:lnTo>
                      <a:pt x="4922" y="3654"/>
                    </a:lnTo>
                    <a:lnTo>
                      <a:pt x="4862" y="3655"/>
                    </a:lnTo>
                    <a:lnTo>
                      <a:pt x="4834" y="3656"/>
                    </a:lnTo>
                    <a:lnTo>
                      <a:pt x="4741" y="3656"/>
                    </a:lnTo>
                    <a:lnTo>
                      <a:pt x="4681" y="3655"/>
                    </a:lnTo>
                    <a:lnTo>
                      <a:pt x="4621" y="3654"/>
                    </a:lnTo>
                    <a:lnTo>
                      <a:pt x="4560" y="3652"/>
                    </a:lnTo>
                    <a:lnTo>
                      <a:pt x="4500" y="3649"/>
                    </a:lnTo>
                    <a:lnTo>
                      <a:pt x="4439" y="3646"/>
                    </a:lnTo>
                    <a:lnTo>
                      <a:pt x="4379" y="3642"/>
                    </a:lnTo>
                    <a:lnTo>
                      <a:pt x="4319" y="3637"/>
                    </a:lnTo>
                    <a:lnTo>
                      <a:pt x="4259" y="3632"/>
                    </a:lnTo>
                    <a:lnTo>
                      <a:pt x="4199" y="3627"/>
                    </a:lnTo>
                    <a:lnTo>
                      <a:pt x="4140" y="3621"/>
                    </a:lnTo>
                    <a:lnTo>
                      <a:pt x="4081" y="3614"/>
                    </a:lnTo>
                    <a:lnTo>
                      <a:pt x="4022" y="3607"/>
                    </a:lnTo>
                    <a:lnTo>
                      <a:pt x="3782" y="3573"/>
                    </a:lnTo>
                    <a:lnTo>
                      <a:pt x="3548" y="3532"/>
                    </a:lnTo>
                    <a:lnTo>
                      <a:pt x="3493" y="3520"/>
                    </a:lnTo>
                    <a:lnTo>
                      <a:pt x="3438" y="3508"/>
                    </a:lnTo>
                    <a:lnTo>
                      <a:pt x="3382" y="3495"/>
                    </a:lnTo>
                    <a:lnTo>
                      <a:pt x="3326" y="3482"/>
                    </a:lnTo>
                    <a:lnTo>
                      <a:pt x="3271" y="3468"/>
                    </a:lnTo>
                    <a:lnTo>
                      <a:pt x="3215" y="3454"/>
                    </a:lnTo>
                    <a:lnTo>
                      <a:pt x="3159" y="3439"/>
                    </a:lnTo>
                    <a:lnTo>
                      <a:pt x="3103" y="3423"/>
                    </a:lnTo>
                    <a:lnTo>
                      <a:pt x="3047" y="3407"/>
                    </a:lnTo>
                    <a:lnTo>
                      <a:pt x="2992" y="3391"/>
                    </a:lnTo>
                    <a:lnTo>
                      <a:pt x="2936" y="3373"/>
                    </a:lnTo>
                    <a:lnTo>
                      <a:pt x="2881" y="3356"/>
                    </a:lnTo>
                    <a:lnTo>
                      <a:pt x="2826" y="3337"/>
                    </a:lnTo>
                    <a:lnTo>
                      <a:pt x="2771" y="3318"/>
                    </a:lnTo>
                    <a:lnTo>
                      <a:pt x="2717" y="3299"/>
                    </a:lnTo>
                    <a:lnTo>
                      <a:pt x="2663" y="3278"/>
                    </a:lnTo>
                    <a:lnTo>
                      <a:pt x="2610" y="3258"/>
                    </a:lnTo>
                    <a:lnTo>
                      <a:pt x="2557" y="3236"/>
                    </a:lnTo>
                    <a:lnTo>
                      <a:pt x="2505" y="3214"/>
                    </a:lnTo>
                    <a:lnTo>
                      <a:pt x="2454" y="3192"/>
                    </a:lnTo>
                    <a:lnTo>
                      <a:pt x="2259" y="3105"/>
                    </a:lnTo>
                    <a:lnTo>
                      <a:pt x="2074" y="3012"/>
                    </a:lnTo>
                    <a:lnTo>
                      <a:pt x="1908" y="2910"/>
                    </a:lnTo>
                    <a:lnTo>
                      <a:pt x="1752" y="2804"/>
                    </a:lnTo>
                    <a:lnTo>
                      <a:pt x="1612" y="2694"/>
                    </a:lnTo>
                    <a:lnTo>
                      <a:pt x="1484" y="2577"/>
                    </a:lnTo>
                    <a:lnTo>
                      <a:pt x="1377" y="2460"/>
                    </a:lnTo>
                    <a:lnTo>
                      <a:pt x="1288" y="2336"/>
                    </a:lnTo>
                    <a:lnTo>
                      <a:pt x="1221" y="2208"/>
                    </a:lnTo>
                    <a:lnTo>
                      <a:pt x="1171" y="2079"/>
                    </a:lnTo>
                    <a:lnTo>
                      <a:pt x="1143" y="1947"/>
                    </a:lnTo>
                    <a:lnTo>
                      <a:pt x="1143" y="4098"/>
                    </a:lnTo>
                    <a:lnTo>
                      <a:pt x="1210" y="4143"/>
                    </a:lnTo>
                    <a:lnTo>
                      <a:pt x="1428" y="4268"/>
                    </a:lnTo>
                    <a:lnTo>
                      <a:pt x="1662" y="4384"/>
                    </a:lnTo>
                    <a:lnTo>
                      <a:pt x="1908" y="4495"/>
                    </a:lnTo>
                    <a:lnTo>
                      <a:pt x="2164" y="4596"/>
                    </a:lnTo>
                    <a:lnTo>
                      <a:pt x="2438" y="4687"/>
                    </a:lnTo>
                    <a:lnTo>
                      <a:pt x="2727" y="4766"/>
                    </a:lnTo>
                    <a:lnTo>
                      <a:pt x="2842" y="4795"/>
                    </a:lnTo>
                    <a:lnTo>
                      <a:pt x="2957" y="4822"/>
                    </a:lnTo>
                    <a:lnTo>
                      <a:pt x="3072" y="4847"/>
                    </a:lnTo>
                    <a:lnTo>
                      <a:pt x="3188" y="4870"/>
                    </a:lnTo>
                    <a:lnTo>
                      <a:pt x="3305" y="4892"/>
                    </a:lnTo>
                    <a:lnTo>
                      <a:pt x="3421" y="4912"/>
                    </a:lnTo>
                    <a:lnTo>
                      <a:pt x="3538" y="4930"/>
                    </a:lnTo>
                    <a:lnTo>
                      <a:pt x="3655" y="4946"/>
                    </a:lnTo>
                    <a:lnTo>
                      <a:pt x="3772" y="4960"/>
                    </a:lnTo>
                    <a:lnTo>
                      <a:pt x="3890" y="4973"/>
                    </a:lnTo>
                    <a:lnTo>
                      <a:pt x="4008" y="4985"/>
                    </a:lnTo>
                    <a:lnTo>
                      <a:pt x="4125" y="4994"/>
                    </a:lnTo>
                    <a:lnTo>
                      <a:pt x="4243" y="5002"/>
                    </a:lnTo>
                    <a:lnTo>
                      <a:pt x="4362" y="5009"/>
                    </a:lnTo>
                    <a:lnTo>
                      <a:pt x="4480" y="5014"/>
                    </a:lnTo>
                    <a:lnTo>
                      <a:pt x="4598" y="5017"/>
                    </a:lnTo>
                    <a:lnTo>
                      <a:pt x="4716" y="5019"/>
                    </a:lnTo>
                    <a:lnTo>
                      <a:pt x="4834" y="5019"/>
                    </a:lnTo>
                    <a:lnTo>
                      <a:pt x="4953" y="5018"/>
                    </a:lnTo>
                    <a:lnTo>
                      <a:pt x="5071" y="5016"/>
                    </a:lnTo>
                    <a:lnTo>
                      <a:pt x="5444" y="5000"/>
                    </a:lnTo>
                    <a:lnTo>
                      <a:pt x="5678" y="4979"/>
                    </a:lnTo>
                  </a:path>
                </a:pathLst>
              </a:custGeom>
              <a:solidFill>
                <a:srgbClr val="C1D1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463" name="Freeform 46"/>
              <p:cNvSpPr>
                <a:spLocks/>
              </p:cNvSpPr>
              <p:nvPr/>
            </p:nvSpPr>
            <p:spPr bwMode="auto">
              <a:xfrm>
                <a:off x="67" y="2842"/>
                <a:ext cx="7865" cy="5495"/>
              </a:xfrm>
              <a:custGeom>
                <a:avLst/>
                <a:gdLst>
                  <a:gd name="T0" fmla="*/ 7864 w 7865"/>
                  <a:gd name="T1" fmla="*/ 3649 h 5495"/>
                  <a:gd name="T2" fmla="*/ 5210 w 7865"/>
                  <a:gd name="T3" fmla="*/ 2928 h 5495"/>
                  <a:gd name="T4" fmla="*/ 5678 w 7865"/>
                  <a:gd name="T5" fmla="*/ 3573 h 5495"/>
                  <a:gd name="T6" fmla="*/ 5678 w 7865"/>
                  <a:gd name="T7" fmla="*/ 4979 h 5495"/>
                  <a:gd name="T8" fmla="*/ 5829 w 7865"/>
                  <a:gd name="T9" fmla="*/ 4966 h 5495"/>
                  <a:gd name="T10" fmla="*/ 6219 w 7865"/>
                  <a:gd name="T11" fmla="*/ 4921 h 5495"/>
                  <a:gd name="T12" fmla="*/ 6621 w 7865"/>
                  <a:gd name="T13" fmla="*/ 4856 h 5495"/>
                  <a:gd name="T14" fmla="*/ 7089 w 7865"/>
                  <a:gd name="T15" fmla="*/ 5494 h 5495"/>
                  <a:gd name="T16" fmla="*/ 7095 w 7865"/>
                  <a:gd name="T17" fmla="*/ 5494 h 5495"/>
                  <a:gd name="T18" fmla="*/ 7864 w 7865"/>
                  <a:gd name="T19" fmla="*/ 3649 h 54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865" h="5495">
                    <a:moveTo>
                      <a:pt x="7864" y="3649"/>
                    </a:moveTo>
                    <a:lnTo>
                      <a:pt x="5210" y="2928"/>
                    </a:lnTo>
                    <a:lnTo>
                      <a:pt x="5678" y="3573"/>
                    </a:lnTo>
                    <a:lnTo>
                      <a:pt x="5678" y="4979"/>
                    </a:lnTo>
                    <a:lnTo>
                      <a:pt x="5829" y="4966"/>
                    </a:lnTo>
                    <a:lnTo>
                      <a:pt x="6219" y="4921"/>
                    </a:lnTo>
                    <a:lnTo>
                      <a:pt x="6621" y="4856"/>
                    </a:lnTo>
                    <a:lnTo>
                      <a:pt x="7089" y="5494"/>
                    </a:lnTo>
                    <a:lnTo>
                      <a:pt x="7095" y="5494"/>
                    </a:lnTo>
                    <a:lnTo>
                      <a:pt x="7864" y="3649"/>
                    </a:lnTo>
                  </a:path>
                </a:pathLst>
              </a:custGeom>
              <a:solidFill>
                <a:srgbClr val="C1D1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16431" name="Group 41"/>
            <p:cNvGrpSpPr>
              <a:grpSpLocks/>
            </p:cNvGrpSpPr>
            <p:nvPr/>
          </p:nvGrpSpPr>
          <p:grpSpPr bwMode="auto">
            <a:xfrm>
              <a:off x="255" y="2621"/>
              <a:ext cx="7917" cy="5496"/>
              <a:chOff x="255" y="2621"/>
              <a:chExt cx="7917" cy="5496"/>
            </a:xfrm>
          </p:grpSpPr>
          <p:sp>
            <p:nvSpPr>
              <p:cNvPr id="16458" name="Freeform 44"/>
              <p:cNvSpPr>
                <a:spLocks/>
              </p:cNvSpPr>
              <p:nvPr/>
            </p:nvSpPr>
            <p:spPr bwMode="auto">
              <a:xfrm>
                <a:off x="307" y="2621"/>
                <a:ext cx="7865" cy="5496"/>
              </a:xfrm>
              <a:custGeom>
                <a:avLst/>
                <a:gdLst>
                  <a:gd name="T0" fmla="*/ 3759 w 7865"/>
                  <a:gd name="T1" fmla="*/ 31 h 5496"/>
                  <a:gd name="T2" fmla="*/ 3469 w 7865"/>
                  <a:gd name="T3" fmla="*/ 0 h 5496"/>
                  <a:gd name="T4" fmla="*/ 3045 w 7865"/>
                  <a:gd name="T5" fmla="*/ 94 h 5496"/>
                  <a:gd name="T6" fmla="*/ 2655 w 7865"/>
                  <a:gd name="T7" fmla="*/ 200 h 5496"/>
                  <a:gd name="T8" fmla="*/ 2293 w 7865"/>
                  <a:gd name="T9" fmla="*/ 318 h 5496"/>
                  <a:gd name="T10" fmla="*/ 1963 w 7865"/>
                  <a:gd name="T11" fmla="*/ 438 h 5496"/>
                  <a:gd name="T12" fmla="*/ 1657 w 7865"/>
                  <a:gd name="T13" fmla="*/ 566 h 5496"/>
                  <a:gd name="T14" fmla="*/ 1377 w 7865"/>
                  <a:gd name="T15" fmla="*/ 702 h 5496"/>
                  <a:gd name="T16" fmla="*/ 1132 w 7865"/>
                  <a:gd name="T17" fmla="*/ 842 h 5496"/>
                  <a:gd name="T18" fmla="*/ 903 w 7865"/>
                  <a:gd name="T19" fmla="*/ 988 h 5496"/>
                  <a:gd name="T20" fmla="*/ 709 w 7865"/>
                  <a:gd name="T21" fmla="*/ 1140 h 5496"/>
                  <a:gd name="T22" fmla="*/ 535 w 7865"/>
                  <a:gd name="T23" fmla="*/ 1294 h 5496"/>
                  <a:gd name="T24" fmla="*/ 391 w 7865"/>
                  <a:gd name="T25" fmla="*/ 1456 h 5496"/>
                  <a:gd name="T26" fmla="*/ 267 w 7865"/>
                  <a:gd name="T27" fmla="*/ 1616 h 5496"/>
                  <a:gd name="T28" fmla="*/ 168 w 7865"/>
                  <a:gd name="T29" fmla="*/ 1782 h 5496"/>
                  <a:gd name="T30" fmla="*/ 90 w 7865"/>
                  <a:gd name="T31" fmla="*/ 1947 h 5496"/>
                  <a:gd name="T32" fmla="*/ 39 w 7865"/>
                  <a:gd name="T33" fmla="*/ 2118 h 5496"/>
                  <a:gd name="T34" fmla="*/ 6 w 7865"/>
                  <a:gd name="T35" fmla="*/ 2283 h 5496"/>
                  <a:gd name="T36" fmla="*/ 0 w 7865"/>
                  <a:gd name="T37" fmla="*/ 2454 h 5496"/>
                  <a:gd name="T38" fmla="*/ 11 w 7865"/>
                  <a:gd name="T39" fmla="*/ 2619 h 5496"/>
                  <a:gd name="T40" fmla="*/ 50 w 7865"/>
                  <a:gd name="T41" fmla="*/ 2786 h 5496"/>
                  <a:gd name="T42" fmla="*/ 100 w 7865"/>
                  <a:gd name="T43" fmla="*/ 2952 h 5496"/>
                  <a:gd name="T44" fmla="*/ 178 w 7865"/>
                  <a:gd name="T45" fmla="*/ 3114 h 5496"/>
                  <a:gd name="T46" fmla="*/ 267 w 7865"/>
                  <a:gd name="T47" fmla="*/ 3276 h 5496"/>
                  <a:gd name="T48" fmla="*/ 385 w 7865"/>
                  <a:gd name="T49" fmla="*/ 3430 h 5496"/>
                  <a:gd name="T50" fmla="*/ 513 w 7865"/>
                  <a:gd name="T51" fmla="*/ 3585 h 5496"/>
                  <a:gd name="T52" fmla="*/ 663 w 7865"/>
                  <a:gd name="T53" fmla="*/ 3733 h 5496"/>
                  <a:gd name="T54" fmla="*/ 831 w 7865"/>
                  <a:gd name="T55" fmla="*/ 3876 h 5496"/>
                  <a:gd name="T56" fmla="*/ 1015 w 7865"/>
                  <a:gd name="T57" fmla="*/ 4012 h 5496"/>
                  <a:gd name="T58" fmla="*/ 1143 w 7865"/>
                  <a:gd name="T59" fmla="*/ 4099 h 5496"/>
                  <a:gd name="T60" fmla="*/ 1143 w 7865"/>
                  <a:gd name="T61" fmla="*/ 1812 h 5496"/>
                  <a:gd name="T62" fmla="*/ 1160 w 7865"/>
                  <a:gd name="T63" fmla="*/ 1676 h 5496"/>
                  <a:gd name="T64" fmla="*/ 1210 w 7865"/>
                  <a:gd name="T65" fmla="*/ 1540 h 5496"/>
                  <a:gd name="T66" fmla="*/ 1282 w 7865"/>
                  <a:gd name="T67" fmla="*/ 1400 h 5496"/>
                  <a:gd name="T68" fmla="*/ 1383 w 7865"/>
                  <a:gd name="T69" fmla="*/ 1261 h 5496"/>
                  <a:gd name="T70" fmla="*/ 1518 w 7865"/>
                  <a:gd name="T71" fmla="*/ 1117 h 5496"/>
                  <a:gd name="T72" fmla="*/ 1678 w 7865"/>
                  <a:gd name="T73" fmla="*/ 978 h 5496"/>
                  <a:gd name="T74" fmla="*/ 1868 w 7865"/>
                  <a:gd name="T75" fmla="*/ 838 h 5496"/>
                  <a:gd name="T76" fmla="*/ 2097 w 7865"/>
                  <a:gd name="T77" fmla="*/ 698 h 5496"/>
                  <a:gd name="T78" fmla="*/ 2354 w 7865"/>
                  <a:gd name="T79" fmla="*/ 562 h 5496"/>
                  <a:gd name="T80" fmla="*/ 2649 w 7865"/>
                  <a:gd name="T81" fmla="*/ 427 h 5496"/>
                  <a:gd name="T82" fmla="*/ 2984 w 7865"/>
                  <a:gd name="T83" fmla="*/ 291 h 5496"/>
                  <a:gd name="T84" fmla="*/ 3352 w 7865"/>
                  <a:gd name="T85" fmla="*/ 159 h 5496"/>
                  <a:gd name="T86" fmla="*/ 3759 w 7865"/>
                  <a:gd name="T87" fmla="*/ 31 h 549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865" h="5496">
                    <a:moveTo>
                      <a:pt x="3759" y="31"/>
                    </a:moveTo>
                    <a:lnTo>
                      <a:pt x="3469" y="0"/>
                    </a:lnTo>
                    <a:lnTo>
                      <a:pt x="3045" y="94"/>
                    </a:lnTo>
                    <a:lnTo>
                      <a:pt x="2655" y="200"/>
                    </a:lnTo>
                    <a:lnTo>
                      <a:pt x="2293" y="318"/>
                    </a:lnTo>
                    <a:lnTo>
                      <a:pt x="1963" y="438"/>
                    </a:lnTo>
                    <a:lnTo>
                      <a:pt x="1657" y="566"/>
                    </a:lnTo>
                    <a:lnTo>
                      <a:pt x="1377" y="702"/>
                    </a:lnTo>
                    <a:lnTo>
                      <a:pt x="1132" y="842"/>
                    </a:lnTo>
                    <a:lnTo>
                      <a:pt x="903" y="988"/>
                    </a:lnTo>
                    <a:lnTo>
                      <a:pt x="709" y="1140"/>
                    </a:lnTo>
                    <a:lnTo>
                      <a:pt x="535" y="1294"/>
                    </a:lnTo>
                    <a:lnTo>
                      <a:pt x="391" y="1456"/>
                    </a:lnTo>
                    <a:lnTo>
                      <a:pt x="267" y="1616"/>
                    </a:lnTo>
                    <a:lnTo>
                      <a:pt x="168" y="1782"/>
                    </a:lnTo>
                    <a:lnTo>
                      <a:pt x="90" y="1947"/>
                    </a:lnTo>
                    <a:lnTo>
                      <a:pt x="39" y="2118"/>
                    </a:lnTo>
                    <a:lnTo>
                      <a:pt x="6" y="2283"/>
                    </a:lnTo>
                    <a:lnTo>
                      <a:pt x="0" y="2454"/>
                    </a:lnTo>
                    <a:lnTo>
                      <a:pt x="11" y="2619"/>
                    </a:lnTo>
                    <a:lnTo>
                      <a:pt x="50" y="2786"/>
                    </a:lnTo>
                    <a:lnTo>
                      <a:pt x="100" y="2952"/>
                    </a:lnTo>
                    <a:lnTo>
                      <a:pt x="178" y="3114"/>
                    </a:lnTo>
                    <a:lnTo>
                      <a:pt x="267" y="3276"/>
                    </a:lnTo>
                    <a:lnTo>
                      <a:pt x="385" y="3430"/>
                    </a:lnTo>
                    <a:lnTo>
                      <a:pt x="513" y="3585"/>
                    </a:lnTo>
                    <a:lnTo>
                      <a:pt x="663" y="3733"/>
                    </a:lnTo>
                    <a:lnTo>
                      <a:pt x="831" y="3876"/>
                    </a:lnTo>
                    <a:lnTo>
                      <a:pt x="1015" y="4012"/>
                    </a:lnTo>
                    <a:lnTo>
                      <a:pt x="1143" y="4099"/>
                    </a:lnTo>
                    <a:lnTo>
                      <a:pt x="1143" y="1812"/>
                    </a:lnTo>
                    <a:lnTo>
                      <a:pt x="1160" y="1676"/>
                    </a:lnTo>
                    <a:lnTo>
                      <a:pt x="1210" y="1540"/>
                    </a:lnTo>
                    <a:lnTo>
                      <a:pt x="1282" y="1400"/>
                    </a:lnTo>
                    <a:lnTo>
                      <a:pt x="1383" y="1261"/>
                    </a:lnTo>
                    <a:lnTo>
                      <a:pt x="1518" y="1117"/>
                    </a:lnTo>
                    <a:lnTo>
                      <a:pt x="1678" y="978"/>
                    </a:lnTo>
                    <a:lnTo>
                      <a:pt x="1868" y="838"/>
                    </a:lnTo>
                    <a:lnTo>
                      <a:pt x="2097" y="698"/>
                    </a:lnTo>
                    <a:lnTo>
                      <a:pt x="2354" y="562"/>
                    </a:lnTo>
                    <a:lnTo>
                      <a:pt x="2649" y="427"/>
                    </a:lnTo>
                    <a:lnTo>
                      <a:pt x="2984" y="291"/>
                    </a:lnTo>
                    <a:lnTo>
                      <a:pt x="3352" y="159"/>
                    </a:lnTo>
                    <a:lnTo>
                      <a:pt x="3759" y="31"/>
                    </a:lnTo>
                  </a:path>
                </a:pathLst>
              </a:custGeom>
              <a:solidFill>
                <a:srgbClr val="1F4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459" name="Freeform 43"/>
              <p:cNvSpPr>
                <a:spLocks/>
              </p:cNvSpPr>
              <p:nvPr/>
            </p:nvSpPr>
            <p:spPr bwMode="auto">
              <a:xfrm>
                <a:off x="307" y="2621"/>
                <a:ext cx="7865" cy="5496"/>
              </a:xfrm>
              <a:custGeom>
                <a:avLst/>
                <a:gdLst>
                  <a:gd name="T0" fmla="*/ 5678 w 7865"/>
                  <a:gd name="T1" fmla="*/ 3574 h 5496"/>
                  <a:gd name="T2" fmla="*/ 5221 w 7865"/>
                  <a:gd name="T3" fmla="*/ 3638 h 5496"/>
                  <a:gd name="T4" fmla="*/ 5055 w 7865"/>
                  <a:gd name="T5" fmla="*/ 3650 h 5496"/>
                  <a:gd name="T6" fmla="*/ 4887 w 7865"/>
                  <a:gd name="T7" fmla="*/ 3656 h 5496"/>
                  <a:gd name="T8" fmla="*/ 4719 w 7865"/>
                  <a:gd name="T9" fmla="*/ 3657 h 5496"/>
                  <a:gd name="T10" fmla="*/ 4550 w 7865"/>
                  <a:gd name="T11" fmla="*/ 3652 h 5496"/>
                  <a:gd name="T12" fmla="*/ 4381 w 7865"/>
                  <a:gd name="T13" fmla="*/ 3643 h 5496"/>
                  <a:gd name="T14" fmla="*/ 4212 w 7865"/>
                  <a:gd name="T15" fmla="*/ 3629 h 5496"/>
                  <a:gd name="T16" fmla="*/ 4044 w 7865"/>
                  <a:gd name="T17" fmla="*/ 3611 h 5496"/>
                  <a:gd name="T18" fmla="*/ 3877 w 7865"/>
                  <a:gd name="T19" fmla="*/ 3589 h 5496"/>
                  <a:gd name="T20" fmla="*/ 3712 w 7865"/>
                  <a:gd name="T21" fmla="*/ 3562 h 5496"/>
                  <a:gd name="T22" fmla="*/ 3548 w 7865"/>
                  <a:gd name="T23" fmla="*/ 3532 h 5496"/>
                  <a:gd name="T24" fmla="*/ 3090 w 7865"/>
                  <a:gd name="T25" fmla="*/ 3420 h 5496"/>
                  <a:gd name="T26" fmla="*/ 2951 w 7865"/>
                  <a:gd name="T27" fmla="*/ 3377 h 5496"/>
                  <a:gd name="T28" fmla="*/ 2811 w 7865"/>
                  <a:gd name="T29" fmla="*/ 3331 h 5496"/>
                  <a:gd name="T30" fmla="*/ 2671 w 7865"/>
                  <a:gd name="T31" fmla="*/ 3281 h 5496"/>
                  <a:gd name="T32" fmla="*/ 2532 w 7865"/>
                  <a:gd name="T33" fmla="*/ 3227 h 5496"/>
                  <a:gd name="T34" fmla="*/ 2394 w 7865"/>
                  <a:gd name="T35" fmla="*/ 3168 h 5496"/>
                  <a:gd name="T36" fmla="*/ 2258 w 7865"/>
                  <a:gd name="T37" fmla="*/ 3105 h 5496"/>
                  <a:gd name="T38" fmla="*/ 2125 w 7865"/>
                  <a:gd name="T39" fmla="*/ 3037 h 5496"/>
                  <a:gd name="T40" fmla="*/ 1995 w 7865"/>
                  <a:gd name="T41" fmla="*/ 2965 h 5496"/>
                  <a:gd name="T42" fmla="*/ 1871 w 7865"/>
                  <a:gd name="T43" fmla="*/ 2887 h 5496"/>
                  <a:gd name="T44" fmla="*/ 1752 w 7865"/>
                  <a:gd name="T45" fmla="*/ 2804 h 5496"/>
                  <a:gd name="T46" fmla="*/ 1484 w 7865"/>
                  <a:gd name="T47" fmla="*/ 2578 h 5496"/>
                  <a:gd name="T48" fmla="*/ 1288 w 7865"/>
                  <a:gd name="T49" fmla="*/ 2336 h 5496"/>
                  <a:gd name="T50" fmla="*/ 1171 w 7865"/>
                  <a:gd name="T51" fmla="*/ 2079 h 5496"/>
                  <a:gd name="T52" fmla="*/ 1143 w 7865"/>
                  <a:gd name="T53" fmla="*/ 4099 h 5496"/>
                  <a:gd name="T54" fmla="*/ 1428 w 7865"/>
                  <a:gd name="T55" fmla="*/ 4269 h 5496"/>
                  <a:gd name="T56" fmla="*/ 1908 w 7865"/>
                  <a:gd name="T57" fmla="*/ 4495 h 5496"/>
                  <a:gd name="T58" fmla="*/ 2438 w 7865"/>
                  <a:gd name="T59" fmla="*/ 4688 h 5496"/>
                  <a:gd name="T60" fmla="*/ 2843 w 7865"/>
                  <a:gd name="T61" fmla="*/ 4796 h 5496"/>
                  <a:gd name="T62" fmla="*/ 3075 w 7865"/>
                  <a:gd name="T63" fmla="*/ 4848 h 5496"/>
                  <a:gd name="T64" fmla="*/ 3307 w 7865"/>
                  <a:gd name="T65" fmla="*/ 4893 h 5496"/>
                  <a:gd name="T66" fmla="*/ 3540 w 7865"/>
                  <a:gd name="T67" fmla="*/ 4931 h 5496"/>
                  <a:gd name="T68" fmla="*/ 3773 w 7865"/>
                  <a:gd name="T69" fmla="*/ 4962 h 5496"/>
                  <a:gd name="T70" fmla="*/ 4007 w 7865"/>
                  <a:gd name="T71" fmla="*/ 4986 h 5496"/>
                  <a:gd name="T72" fmla="*/ 4242 w 7865"/>
                  <a:gd name="T73" fmla="*/ 5003 h 5496"/>
                  <a:gd name="T74" fmla="*/ 4477 w 7865"/>
                  <a:gd name="T75" fmla="*/ 5014 h 5496"/>
                  <a:gd name="T76" fmla="*/ 4714 w 7865"/>
                  <a:gd name="T77" fmla="*/ 5019 h 5496"/>
                  <a:gd name="T78" fmla="*/ 4952 w 7865"/>
                  <a:gd name="T79" fmla="*/ 5018 h 5496"/>
                  <a:gd name="T80" fmla="*/ 5444 w 7865"/>
                  <a:gd name="T81" fmla="*/ 5001 h 549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7865" h="5496">
                    <a:moveTo>
                      <a:pt x="5678" y="4980"/>
                    </a:moveTo>
                    <a:lnTo>
                      <a:pt x="5678" y="3574"/>
                    </a:lnTo>
                    <a:lnTo>
                      <a:pt x="5455" y="3612"/>
                    </a:lnTo>
                    <a:lnTo>
                      <a:pt x="5221" y="3638"/>
                    </a:lnTo>
                    <a:lnTo>
                      <a:pt x="5138" y="3645"/>
                    </a:lnTo>
                    <a:lnTo>
                      <a:pt x="5055" y="3650"/>
                    </a:lnTo>
                    <a:lnTo>
                      <a:pt x="4971" y="3654"/>
                    </a:lnTo>
                    <a:lnTo>
                      <a:pt x="4887" y="3656"/>
                    </a:lnTo>
                    <a:lnTo>
                      <a:pt x="4803" y="3657"/>
                    </a:lnTo>
                    <a:lnTo>
                      <a:pt x="4719" y="3657"/>
                    </a:lnTo>
                    <a:lnTo>
                      <a:pt x="4634" y="3655"/>
                    </a:lnTo>
                    <a:lnTo>
                      <a:pt x="4550" y="3652"/>
                    </a:lnTo>
                    <a:lnTo>
                      <a:pt x="4465" y="3648"/>
                    </a:lnTo>
                    <a:lnTo>
                      <a:pt x="4381" y="3643"/>
                    </a:lnTo>
                    <a:lnTo>
                      <a:pt x="4297" y="3637"/>
                    </a:lnTo>
                    <a:lnTo>
                      <a:pt x="4212" y="3629"/>
                    </a:lnTo>
                    <a:lnTo>
                      <a:pt x="4128" y="3621"/>
                    </a:lnTo>
                    <a:lnTo>
                      <a:pt x="4044" y="3611"/>
                    </a:lnTo>
                    <a:lnTo>
                      <a:pt x="3961" y="3600"/>
                    </a:lnTo>
                    <a:lnTo>
                      <a:pt x="3877" y="3589"/>
                    </a:lnTo>
                    <a:lnTo>
                      <a:pt x="3794" y="3576"/>
                    </a:lnTo>
                    <a:lnTo>
                      <a:pt x="3712" y="3562"/>
                    </a:lnTo>
                    <a:lnTo>
                      <a:pt x="3630" y="3548"/>
                    </a:lnTo>
                    <a:lnTo>
                      <a:pt x="3548" y="3532"/>
                    </a:lnTo>
                    <a:lnTo>
                      <a:pt x="3313" y="3480"/>
                    </a:lnTo>
                    <a:lnTo>
                      <a:pt x="3090" y="3420"/>
                    </a:lnTo>
                    <a:lnTo>
                      <a:pt x="3020" y="3399"/>
                    </a:lnTo>
                    <a:lnTo>
                      <a:pt x="2951" y="3377"/>
                    </a:lnTo>
                    <a:lnTo>
                      <a:pt x="2881" y="3355"/>
                    </a:lnTo>
                    <a:lnTo>
                      <a:pt x="2811" y="3331"/>
                    </a:lnTo>
                    <a:lnTo>
                      <a:pt x="2741" y="3307"/>
                    </a:lnTo>
                    <a:lnTo>
                      <a:pt x="2671" y="3281"/>
                    </a:lnTo>
                    <a:lnTo>
                      <a:pt x="2601" y="3255"/>
                    </a:lnTo>
                    <a:lnTo>
                      <a:pt x="2532" y="3227"/>
                    </a:lnTo>
                    <a:lnTo>
                      <a:pt x="2462" y="3198"/>
                    </a:lnTo>
                    <a:lnTo>
                      <a:pt x="2394" y="3168"/>
                    </a:lnTo>
                    <a:lnTo>
                      <a:pt x="2325" y="3137"/>
                    </a:lnTo>
                    <a:lnTo>
                      <a:pt x="2258" y="3105"/>
                    </a:lnTo>
                    <a:lnTo>
                      <a:pt x="2191" y="3072"/>
                    </a:lnTo>
                    <a:lnTo>
                      <a:pt x="2125" y="3037"/>
                    </a:lnTo>
                    <a:lnTo>
                      <a:pt x="2060" y="3002"/>
                    </a:lnTo>
                    <a:lnTo>
                      <a:pt x="1995" y="2965"/>
                    </a:lnTo>
                    <a:lnTo>
                      <a:pt x="1932" y="2926"/>
                    </a:lnTo>
                    <a:lnTo>
                      <a:pt x="1871" y="2887"/>
                    </a:lnTo>
                    <a:lnTo>
                      <a:pt x="1810" y="2846"/>
                    </a:lnTo>
                    <a:lnTo>
                      <a:pt x="1752" y="2804"/>
                    </a:lnTo>
                    <a:lnTo>
                      <a:pt x="1612" y="2695"/>
                    </a:lnTo>
                    <a:lnTo>
                      <a:pt x="1484" y="2578"/>
                    </a:lnTo>
                    <a:lnTo>
                      <a:pt x="1377" y="2461"/>
                    </a:lnTo>
                    <a:lnTo>
                      <a:pt x="1288" y="2336"/>
                    </a:lnTo>
                    <a:lnTo>
                      <a:pt x="1221" y="2208"/>
                    </a:lnTo>
                    <a:lnTo>
                      <a:pt x="1171" y="2079"/>
                    </a:lnTo>
                    <a:lnTo>
                      <a:pt x="1143" y="1947"/>
                    </a:lnTo>
                    <a:lnTo>
                      <a:pt x="1143" y="4099"/>
                    </a:lnTo>
                    <a:lnTo>
                      <a:pt x="1210" y="4144"/>
                    </a:lnTo>
                    <a:lnTo>
                      <a:pt x="1428" y="4269"/>
                    </a:lnTo>
                    <a:lnTo>
                      <a:pt x="1662" y="4386"/>
                    </a:lnTo>
                    <a:lnTo>
                      <a:pt x="1908" y="4495"/>
                    </a:lnTo>
                    <a:lnTo>
                      <a:pt x="2164" y="4597"/>
                    </a:lnTo>
                    <a:lnTo>
                      <a:pt x="2438" y="4688"/>
                    </a:lnTo>
                    <a:lnTo>
                      <a:pt x="2727" y="4767"/>
                    </a:lnTo>
                    <a:lnTo>
                      <a:pt x="2843" y="4796"/>
                    </a:lnTo>
                    <a:lnTo>
                      <a:pt x="2959" y="4823"/>
                    </a:lnTo>
                    <a:lnTo>
                      <a:pt x="3075" y="4848"/>
                    </a:lnTo>
                    <a:lnTo>
                      <a:pt x="3191" y="4872"/>
                    </a:lnTo>
                    <a:lnTo>
                      <a:pt x="3307" y="4893"/>
                    </a:lnTo>
                    <a:lnTo>
                      <a:pt x="3423" y="4913"/>
                    </a:lnTo>
                    <a:lnTo>
                      <a:pt x="3540" y="4931"/>
                    </a:lnTo>
                    <a:lnTo>
                      <a:pt x="3656" y="4947"/>
                    </a:lnTo>
                    <a:lnTo>
                      <a:pt x="3773" y="4962"/>
                    </a:lnTo>
                    <a:lnTo>
                      <a:pt x="3890" y="4974"/>
                    </a:lnTo>
                    <a:lnTo>
                      <a:pt x="4007" y="4986"/>
                    </a:lnTo>
                    <a:lnTo>
                      <a:pt x="4124" y="4995"/>
                    </a:lnTo>
                    <a:lnTo>
                      <a:pt x="4242" y="5003"/>
                    </a:lnTo>
                    <a:lnTo>
                      <a:pt x="4359" y="5010"/>
                    </a:lnTo>
                    <a:lnTo>
                      <a:pt x="4477" y="5014"/>
                    </a:lnTo>
                    <a:lnTo>
                      <a:pt x="4596" y="5018"/>
                    </a:lnTo>
                    <a:lnTo>
                      <a:pt x="4714" y="5019"/>
                    </a:lnTo>
                    <a:lnTo>
                      <a:pt x="4833" y="5019"/>
                    </a:lnTo>
                    <a:lnTo>
                      <a:pt x="4952" y="5018"/>
                    </a:lnTo>
                    <a:lnTo>
                      <a:pt x="5071" y="5016"/>
                    </a:lnTo>
                    <a:lnTo>
                      <a:pt x="5444" y="5001"/>
                    </a:lnTo>
                    <a:lnTo>
                      <a:pt x="5678" y="4980"/>
                    </a:lnTo>
                  </a:path>
                </a:pathLst>
              </a:custGeom>
              <a:solidFill>
                <a:srgbClr val="1F4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460" name="Freeform 42"/>
              <p:cNvSpPr>
                <a:spLocks/>
              </p:cNvSpPr>
              <p:nvPr/>
            </p:nvSpPr>
            <p:spPr bwMode="auto">
              <a:xfrm>
                <a:off x="255" y="2621"/>
                <a:ext cx="7865" cy="5496"/>
              </a:xfrm>
              <a:custGeom>
                <a:avLst/>
                <a:gdLst>
                  <a:gd name="T0" fmla="*/ 7864 w 7865"/>
                  <a:gd name="T1" fmla="*/ 3650 h 5496"/>
                  <a:gd name="T2" fmla="*/ 5210 w 7865"/>
                  <a:gd name="T3" fmla="*/ 2929 h 5496"/>
                  <a:gd name="T4" fmla="*/ 5678 w 7865"/>
                  <a:gd name="T5" fmla="*/ 3574 h 5496"/>
                  <a:gd name="T6" fmla="*/ 5678 w 7865"/>
                  <a:gd name="T7" fmla="*/ 4980 h 5496"/>
                  <a:gd name="T8" fmla="*/ 5829 w 7865"/>
                  <a:gd name="T9" fmla="*/ 4966 h 5496"/>
                  <a:gd name="T10" fmla="*/ 6219 w 7865"/>
                  <a:gd name="T11" fmla="*/ 4922 h 5496"/>
                  <a:gd name="T12" fmla="*/ 6621 w 7865"/>
                  <a:gd name="T13" fmla="*/ 4857 h 5496"/>
                  <a:gd name="T14" fmla="*/ 7089 w 7865"/>
                  <a:gd name="T15" fmla="*/ 5496 h 5496"/>
                  <a:gd name="T16" fmla="*/ 7095 w 7865"/>
                  <a:gd name="T17" fmla="*/ 5496 h 5496"/>
                  <a:gd name="T18" fmla="*/ 7864 w 7865"/>
                  <a:gd name="T19" fmla="*/ 3650 h 549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865" h="5496">
                    <a:moveTo>
                      <a:pt x="7864" y="3650"/>
                    </a:moveTo>
                    <a:lnTo>
                      <a:pt x="5210" y="2929"/>
                    </a:lnTo>
                    <a:lnTo>
                      <a:pt x="5678" y="3574"/>
                    </a:lnTo>
                    <a:lnTo>
                      <a:pt x="5678" y="4980"/>
                    </a:lnTo>
                    <a:lnTo>
                      <a:pt x="5829" y="4966"/>
                    </a:lnTo>
                    <a:lnTo>
                      <a:pt x="6219" y="4922"/>
                    </a:lnTo>
                    <a:lnTo>
                      <a:pt x="6621" y="4857"/>
                    </a:lnTo>
                    <a:lnTo>
                      <a:pt x="7089" y="5496"/>
                    </a:lnTo>
                    <a:lnTo>
                      <a:pt x="7095" y="5496"/>
                    </a:lnTo>
                    <a:lnTo>
                      <a:pt x="7864" y="3650"/>
                    </a:lnTo>
                  </a:path>
                </a:pathLst>
              </a:custGeom>
              <a:solidFill>
                <a:srgbClr val="1F4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16432" name="Rectangle 39"/>
            <p:cNvSpPr>
              <a:spLocks noChangeArrowheads="1"/>
            </p:cNvSpPr>
            <p:nvPr/>
          </p:nvSpPr>
          <p:spPr bwMode="auto">
            <a:xfrm>
              <a:off x="11163" y="6578"/>
              <a:ext cx="900" cy="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33" name="Rectangle 37"/>
            <p:cNvSpPr>
              <a:spLocks noChangeArrowheads="1"/>
            </p:cNvSpPr>
            <p:nvPr/>
          </p:nvSpPr>
          <p:spPr bwMode="auto">
            <a:xfrm>
              <a:off x="8676" y="4907"/>
              <a:ext cx="108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34" name="Rectangle 35"/>
            <p:cNvSpPr>
              <a:spLocks noChangeArrowheads="1"/>
            </p:cNvSpPr>
            <p:nvPr/>
          </p:nvSpPr>
          <p:spPr bwMode="auto">
            <a:xfrm>
              <a:off x="9013" y="6715"/>
              <a:ext cx="1180" cy="1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35" name="Freeform 34"/>
            <p:cNvSpPr>
              <a:spLocks/>
            </p:cNvSpPr>
            <p:nvPr/>
          </p:nvSpPr>
          <p:spPr bwMode="auto">
            <a:xfrm>
              <a:off x="9207" y="5027"/>
              <a:ext cx="2460" cy="2452"/>
            </a:xfrm>
            <a:custGeom>
              <a:avLst/>
              <a:gdLst>
                <a:gd name="T0" fmla="*/ 2455 w 2460"/>
                <a:gd name="T1" fmla="*/ 1125 h 2452"/>
                <a:gd name="T2" fmla="*/ 2424 w 2460"/>
                <a:gd name="T3" fmla="*/ 931 h 2452"/>
                <a:gd name="T4" fmla="*/ 2363 w 2460"/>
                <a:gd name="T5" fmla="*/ 748 h 2452"/>
                <a:gd name="T6" fmla="*/ 2275 w 2460"/>
                <a:gd name="T7" fmla="*/ 580 h 2452"/>
                <a:gd name="T8" fmla="*/ 2163 w 2460"/>
                <a:gd name="T9" fmla="*/ 427 h 2452"/>
                <a:gd name="T10" fmla="*/ 2030 w 2460"/>
                <a:gd name="T11" fmla="*/ 294 h 2452"/>
                <a:gd name="T12" fmla="*/ 1877 w 2460"/>
                <a:gd name="T13" fmla="*/ 183 h 2452"/>
                <a:gd name="T14" fmla="*/ 1708 w 2460"/>
                <a:gd name="T15" fmla="*/ 96 h 2452"/>
                <a:gd name="T16" fmla="*/ 1525 w 2460"/>
                <a:gd name="T17" fmla="*/ 35 h 2452"/>
                <a:gd name="T18" fmla="*/ 1330 w 2460"/>
                <a:gd name="T19" fmla="*/ 4 h 2452"/>
                <a:gd name="T20" fmla="*/ 1129 w 2460"/>
                <a:gd name="T21" fmla="*/ 4 h 2452"/>
                <a:gd name="T22" fmla="*/ 934 w 2460"/>
                <a:gd name="T23" fmla="*/ 35 h 2452"/>
                <a:gd name="T24" fmla="*/ 751 w 2460"/>
                <a:gd name="T25" fmla="*/ 96 h 2452"/>
                <a:gd name="T26" fmla="*/ 582 w 2460"/>
                <a:gd name="T27" fmla="*/ 183 h 2452"/>
                <a:gd name="T28" fmla="*/ 429 w 2460"/>
                <a:gd name="T29" fmla="*/ 294 h 2452"/>
                <a:gd name="T30" fmla="*/ 296 w 2460"/>
                <a:gd name="T31" fmla="*/ 427 h 2452"/>
                <a:gd name="T32" fmla="*/ 184 w 2460"/>
                <a:gd name="T33" fmla="*/ 580 h 2452"/>
                <a:gd name="T34" fmla="*/ 96 w 2460"/>
                <a:gd name="T35" fmla="*/ 748 h 2452"/>
                <a:gd name="T36" fmla="*/ 35 w 2460"/>
                <a:gd name="T37" fmla="*/ 931 h 2452"/>
                <a:gd name="T38" fmla="*/ 4 w 2460"/>
                <a:gd name="T39" fmla="*/ 1125 h 2452"/>
                <a:gd name="T40" fmla="*/ 4 w 2460"/>
                <a:gd name="T41" fmla="*/ 1326 h 2452"/>
                <a:gd name="T42" fmla="*/ 35 w 2460"/>
                <a:gd name="T43" fmla="*/ 1520 h 2452"/>
                <a:gd name="T44" fmla="*/ 96 w 2460"/>
                <a:gd name="T45" fmla="*/ 1703 h 2452"/>
                <a:gd name="T46" fmla="*/ 184 w 2460"/>
                <a:gd name="T47" fmla="*/ 1871 h 2452"/>
                <a:gd name="T48" fmla="*/ 296 w 2460"/>
                <a:gd name="T49" fmla="*/ 2023 h 2452"/>
                <a:gd name="T50" fmla="*/ 429 w 2460"/>
                <a:gd name="T51" fmla="*/ 2156 h 2452"/>
                <a:gd name="T52" fmla="*/ 582 w 2460"/>
                <a:gd name="T53" fmla="*/ 2268 h 2452"/>
                <a:gd name="T54" fmla="*/ 751 w 2460"/>
                <a:gd name="T55" fmla="*/ 2355 h 2452"/>
                <a:gd name="T56" fmla="*/ 934 w 2460"/>
                <a:gd name="T57" fmla="*/ 2416 h 2452"/>
                <a:gd name="T58" fmla="*/ 1129 w 2460"/>
                <a:gd name="T59" fmla="*/ 2447 h 2452"/>
                <a:gd name="T60" fmla="*/ 1330 w 2460"/>
                <a:gd name="T61" fmla="*/ 2447 h 2452"/>
                <a:gd name="T62" fmla="*/ 1525 w 2460"/>
                <a:gd name="T63" fmla="*/ 2416 h 2452"/>
                <a:gd name="T64" fmla="*/ 1708 w 2460"/>
                <a:gd name="T65" fmla="*/ 2355 h 2452"/>
                <a:gd name="T66" fmla="*/ 1877 w 2460"/>
                <a:gd name="T67" fmla="*/ 2268 h 2452"/>
                <a:gd name="T68" fmla="*/ 2030 w 2460"/>
                <a:gd name="T69" fmla="*/ 2156 h 2452"/>
                <a:gd name="T70" fmla="*/ 2163 w 2460"/>
                <a:gd name="T71" fmla="*/ 2023 h 2452"/>
                <a:gd name="T72" fmla="*/ 2275 w 2460"/>
                <a:gd name="T73" fmla="*/ 1871 h 2452"/>
                <a:gd name="T74" fmla="*/ 2363 w 2460"/>
                <a:gd name="T75" fmla="*/ 1703 h 2452"/>
                <a:gd name="T76" fmla="*/ 2424 w 2460"/>
                <a:gd name="T77" fmla="*/ 1520 h 2452"/>
                <a:gd name="T78" fmla="*/ 2455 w 2460"/>
                <a:gd name="T79" fmla="*/ 1326 h 24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460" h="2452">
                  <a:moveTo>
                    <a:pt x="2460" y="1226"/>
                  </a:moveTo>
                  <a:lnTo>
                    <a:pt x="2455" y="1125"/>
                  </a:lnTo>
                  <a:lnTo>
                    <a:pt x="2443" y="1027"/>
                  </a:lnTo>
                  <a:lnTo>
                    <a:pt x="2424" y="931"/>
                  </a:lnTo>
                  <a:lnTo>
                    <a:pt x="2397" y="838"/>
                  </a:lnTo>
                  <a:lnTo>
                    <a:pt x="2363" y="748"/>
                  </a:lnTo>
                  <a:lnTo>
                    <a:pt x="2322" y="662"/>
                  </a:lnTo>
                  <a:lnTo>
                    <a:pt x="2275" y="580"/>
                  </a:lnTo>
                  <a:lnTo>
                    <a:pt x="2222" y="501"/>
                  </a:lnTo>
                  <a:lnTo>
                    <a:pt x="2163" y="427"/>
                  </a:lnTo>
                  <a:lnTo>
                    <a:pt x="2099" y="358"/>
                  </a:lnTo>
                  <a:lnTo>
                    <a:pt x="2030" y="294"/>
                  </a:lnTo>
                  <a:lnTo>
                    <a:pt x="1956" y="236"/>
                  </a:lnTo>
                  <a:lnTo>
                    <a:pt x="1877" y="183"/>
                  </a:lnTo>
                  <a:lnTo>
                    <a:pt x="1795" y="136"/>
                  </a:lnTo>
                  <a:lnTo>
                    <a:pt x="1708" y="96"/>
                  </a:lnTo>
                  <a:lnTo>
                    <a:pt x="1618" y="62"/>
                  </a:lnTo>
                  <a:lnTo>
                    <a:pt x="1525" y="35"/>
                  </a:lnTo>
                  <a:lnTo>
                    <a:pt x="1429" y="16"/>
                  </a:lnTo>
                  <a:lnTo>
                    <a:pt x="1330" y="4"/>
                  </a:lnTo>
                  <a:lnTo>
                    <a:pt x="1230" y="0"/>
                  </a:lnTo>
                  <a:lnTo>
                    <a:pt x="1129" y="4"/>
                  </a:lnTo>
                  <a:lnTo>
                    <a:pt x="1030" y="16"/>
                  </a:lnTo>
                  <a:lnTo>
                    <a:pt x="934" y="35"/>
                  </a:lnTo>
                  <a:lnTo>
                    <a:pt x="841" y="62"/>
                  </a:lnTo>
                  <a:lnTo>
                    <a:pt x="751" y="96"/>
                  </a:lnTo>
                  <a:lnTo>
                    <a:pt x="664" y="136"/>
                  </a:lnTo>
                  <a:lnTo>
                    <a:pt x="582" y="183"/>
                  </a:lnTo>
                  <a:lnTo>
                    <a:pt x="503" y="236"/>
                  </a:lnTo>
                  <a:lnTo>
                    <a:pt x="429" y="294"/>
                  </a:lnTo>
                  <a:lnTo>
                    <a:pt x="360" y="358"/>
                  </a:lnTo>
                  <a:lnTo>
                    <a:pt x="296" y="427"/>
                  </a:lnTo>
                  <a:lnTo>
                    <a:pt x="237" y="501"/>
                  </a:lnTo>
                  <a:lnTo>
                    <a:pt x="184" y="580"/>
                  </a:lnTo>
                  <a:lnTo>
                    <a:pt x="137" y="662"/>
                  </a:lnTo>
                  <a:lnTo>
                    <a:pt x="96" y="748"/>
                  </a:lnTo>
                  <a:lnTo>
                    <a:pt x="62" y="838"/>
                  </a:lnTo>
                  <a:lnTo>
                    <a:pt x="35" y="931"/>
                  </a:lnTo>
                  <a:lnTo>
                    <a:pt x="16" y="1027"/>
                  </a:lnTo>
                  <a:lnTo>
                    <a:pt x="4" y="1125"/>
                  </a:lnTo>
                  <a:lnTo>
                    <a:pt x="0" y="1226"/>
                  </a:lnTo>
                  <a:lnTo>
                    <a:pt x="4" y="1326"/>
                  </a:lnTo>
                  <a:lnTo>
                    <a:pt x="16" y="1425"/>
                  </a:lnTo>
                  <a:lnTo>
                    <a:pt x="35" y="1520"/>
                  </a:lnTo>
                  <a:lnTo>
                    <a:pt x="62" y="1613"/>
                  </a:lnTo>
                  <a:lnTo>
                    <a:pt x="96" y="1703"/>
                  </a:lnTo>
                  <a:lnTo>
                    <a:pt x="137" y="1789"/>
                  </a:lnTo>
                  <a:lnTo>
                    <a:pt x="184" y="1871"/>
                  </a:lnTo>
                  <a:lnTo>
                    <a:pt x="237" y="1950"/>
                  </a:lnTo>
                  <a:lnTo>
                    <a:pt x="296" y="2023"/>
                  </a:lnTo>
                  <a:lnTo>
                    <a:pt x="360" y="2092"/>
                  </a:lnTo>
                  <a:lnTo>
                    <a:pt x="429" y="2156"/>
                  </a:lnTo>
                  <a:lnTo>
                    <a:pt x="503" y="2215"/>
                  </a:lnTo>
                  <a:lnTo>
                    <a:pt x="582" y="2268"/>
                  </a:lnTo>
                  <a:lnTo>
                    <a:pt x="664" y="2314"/>
                  </a:lnTo>
                  <a:lnTo>
                    <a:pt x="751" y="2355"/>
                  </a:lnTo>
                  <a:lnTo>
                    <a:pt x="841" y="2389"/>
                  </a:lnTo>
                  <a:lnTo>
                    <a:pt x="934" y="2416"/>
                  </a:lnTo>
                  <a:lnTo>
                    <a:pt x="1030" y="2435"/>
                  </a:lnTo>
                  <a:lnTo>
                    <a:pt x="1129" y="2447"/>
                  </a:lnTo>
                  <a:lnTo>
                    <a:pt x="1230" y="2451"/>
                  </a:lnTo>
                  <a:lnTo>
                    <a:pt x="1330" y="2447"/>
                  </a:lnTo>
                  <a:lnTo>
                    <a:pt x="1429" y="2435"/>
                  </a:lnTo>
                  <a:lnTo>
                    <a:pt x="1525" y="2416"/>
                  </a:lnTo>
                  <a:lnTo>
                    <a:pt x="1618" y="2389"/>
                  </a:lnTo>
                  <a:lnTo>
                    <a:pt x="1708" y="2355"/>
                  </a:lnTo>
                  <a:lnTo>
                    <a:pt x="1795" y="2314"/>
                  </a:lnTo>
                  <a:lnTo>
                    <a:pt x="1877" y="2268"/>
                  </a:lnTo>
                  <a:lnTo>
                    <a:pt x="1956" y="2215"/>
                  </a:lnTo>
                  <a:lnTo>
                    <a:pt x="2030" y="2156"/>
                  </a:lnTo>
                  <a:lnTo>
                    <a:pt x="2099" y="2092"/>
                  </a:lnTo>
                  <a:lnTo>
                    <a:pt x="2163" y="2023"/>
                  </a:lnTo>
                  <a:lnTo>
                    <a:pt x="2222" y="1950"/>
                  </a:lnTo>
                  <a:lnTo>
                    <a:pt x="2275" y="1871"/>
                  </a:lnTo>
                  <a:lnTo>
                    <a:pt x="2322" y="1789"/>
                  </a:lnTo>
                  <a:lnTo>
                    <a:pt x="2363" y="1703"/>
                  </a:lnTo>
                  <a:lnTo>
                    <a:pt x="2397" y="1613"/>
                  </a:lnTo>
                  <a:lnTo>
                    <a:pt x="2424" y="1520"/>
                  </a:lnTo>
                  <a:lnTo>
                    <a:pt x="2443" y="1425"/>
                  </a:lnTo>
                  <a:lnTo>
                    <a:pt x="2455" y="1326"/>
                  </a:lnTo>
                  <a:lnTo>
                    <a:pt x="2460" y="1226"/>
                  </a:lnTo>
                </a:path>
              </a:pathLst>
            </a:cu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6438" name="Freeform 31"/>
            <p:cNvSpPr>
              <a:spLocks/>
            </p:cNvSpPr>
            <p:nvPr/>
          </p:nvSpPr>
          <p:spPr bwMode="auto">
            <a:xfrm>
              <a:off x="7309" y="7725"/>
              <a:ext cx="3783" cy="2001"/>
            </a:xfrm>
            <a:custGeom>
              <a:avLst/>
              <a:gdLst>
                <a:gd name="T0" fmla="*/ 4298 w 4306"/>
                <a:gd name="T1" fmla="*/ 1427 h 3111"/>
                <a:gd name="T2" fmla="*/ 4243 w 4306"/>
                <a:gd name="T3" fmla="*/ 1181 h 3111"/>
                <a:gd name="T4" fmla="*/ 4136 w 4306"/>
                <a:gd name="T5" fmla="*/ 949 h 3111"/>
                <a:gd name="T6" fmla="*/ 3983 w 4306"/>
                <a:gd name="T7" fmla="*/ 735 h 3111"/>
                <a:gd name="T8" fmla="*/ 3787 w 4306"/>
                <a:gd name="T9" fmla="*/ 542 h 3111"/>
                <a:gd name="T10" fmla="*/ 3553 w 4306"/>
                <a:gd name="T11" fmla="*/ 374 h 3111"/>
                <a:gd name="T12" fmla="*/ 3286 w 4306"/>
                <a:gd name="T13" fmla="*/ 232 h 3111"/>
                <a:gd name="T14" fmla="*/ 2990 w 4306"/>
                <a:gd name="T15" fmla="*/ 122 h 3111"/>
                <a:gd name="T16" fmla="*/ 2670 w 4306"/>
                <a:gd name="T17" fmla="*/ 45 h 3111"/>
                <a:gd name="T18" fmla="*/ 2329 w 4306"/>
                <a:gd name="T19" fmla="*/ 5 h 3111"/>
                <a:gd name="T20" fmla="*/ 1976 w 4306"/>
                <a:gd name="T21" fmla="*/ 5 h 3111"/>
                <a:gd name="T22" fmla="*/ 1635 w 4306"/>
                <a:gd name="T23" fmla="*/ 45 h 3111"/>
                <a:gd name="T24" fmla="*/ 1314 w 4306"/>
                <a:gd name="T25" fmla="*/ 122 h 3111"/>
                <a:gd name="T26" fmla="*/ 1018 w 4306"/>
                <a:gd name="T27" fmla="*/ 232 h 3111"/>
                <a:gd name="T28" fmla="*/ 751 w 4306"/>
                <a:gd name="T29" fmla="*/ 374 h 3111"/>
                <a:gd name="T30" fmla="*/ 518 w 4306"/>
                <a:gd name="T31" fmla="*/ 542 h 3111"/>
                <a:gd name="T32" fmla="*/ 322 w 4306"/>
                <a:gd name="T33" fmla="*/ 735 h 3111"/>
                <a:gd name="T34" fmla="*/ 169 w 4306"/>
                <a:gd name="T35" fmla="*/ 949 h 3111"/>
                <a:gd name="T36" fmla="*/ 62 w 4306"/>
                <a:gd name="T37" fmla="*/ 1181 h 3111"/>
                <a:gd name="T38" fmla="*/ 7 w 4306"/>
                <a:gd name="T39" fmla="*/ 1427 h 3111"/>
                <a:gd name="T40" fmla="*/ 7 w 4306"/>
                <a:gd name="T41" fmla="*/ 1682 h 3111"/>
                <a:gd name="T42" fmla="*/ 62 w 4306"/>
                <a:gd name="T43" fmla="*/ 1929 h 3111"/>
                <a:gd name="T44" fmla="*/ 169 w 4306"/>
                <a:gd name="T45" fmla="*/ 2160 h 3111"/>
                <a:gd name="T46" fmla="*/ 322 w 4306"/>
                <a:gd name="T47" fmla="*/ 2374 h 3111"/>
                <a:gd name="T48" fmla="*/ 518 w 4306"/>
                <a:gd name="T49" fmla="*/ 2567 h 3111"/>
                <a:gd name="T50" fmla="*/ 751 w 4306"/>
                <a:gd name="T51" fmla="*/ 2736 h 3111"/>
                <a:gd name="T52" fmla="*/ 1018 w 4306"/>
                <a:gd name="T53" fmla="*/ 2877 h 3111"/>
                <a:gd name="T54" fmla="*/ 1314 w 4306"/>
                <a:gd name="T55" fmla="*/ 2988 h 3111"/>
                <a:gd name="T56" fmla="*/ 1635 w 4306"/>
                <a:gd name="T57" fmla="*/ 3065 h 3111"/>
                <a:gd name="T58" fmla="*/ 1976 w 4306"/>
                <a:gd name="T59" fmla="*/ 3105 h 3111"/>
                <a:gd name="T60" fmla="*/ 2329 w 4306"/>
                <a:gd name="T61" fmla="*/ 3105 h 3111"/>
                <a:gd name="T62" fmla="*/ 2670 w 4306"/>
                <a:gd name="T63" fmla="*/ 3065 h 3111"/>
                <a:gd name="T64" fmla="*/ 2990 w 4306"/>
                <a:gd name="T65" fmla="*/ 2988 h 3111"/>
                <a:gd name="T66" fmla="*/ 3286 w 4306"/>
                <a:gd name="T67" fmla="*/ 2877 h 3111"/>
                <a:gd name="T68" fmla="*/ 3553 w 4306"/>
                <a:gd name="T69" fmla="*/ 2736 h 3111"/>
                <a:gd name="T70" fmla="*/ 3787 w 4306"/>
                <a:gd name="T71" fmla="*/ 2567 h 3111"/>
                <a:gd name="T72" fmla="*/ 3983 w 4306"/>
                <a:gd name="T73" fmla="*/ 2374 h 3111"/>
                <a:gd name="T74" fmla="*/ 4136 w 4306"/>
                <a:gd name="T75" fmla="*/ 2160 h 3111"/>
                <a:gd name="T76" fmla="*/ 4243 w 4306"/>
                <a:gd name="T77" fmla="*/ 1929 h 3111"/>
                <a:gd name="T78" fmla="*/ 4298 w 4306"/>
                <a:gd name="T79" fmla="*/ 1682 h 31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306" h="3111">
                  <a:moveTo>
                    <a:pt x="4305" y="1555"/>
                  </a:moveTo>
                  <a:lnTo>
                    <a:pt x="4298" y="1427"/>
                  </a:lnTo>
                  <a:lnTo>
                    <a:pt x="4277" y="1302"/>
                  </a:lnTo>
                  <a:lnTo>
                    <a:pt x="4243" y="1181"/>
                  </a:lnTo>
                  <a:lnTo>
                    <a:pt x="4195" y="1063"/>
                  </a:lnTo>
                  <a:lnTo>
                    <a:pt x="4136" y="949"/>
                  </a:lnTo>
                  <a:lnTo>
                    <a:pt x="4065" y="840"/>
                  </a:lnTo>
                  <a:lnTo>
                    <a:pt x="3983" y="735"/>
                  </a:lnTo>
                  <a:lnTo>
                    <a:pt x="3890" y="636"/>
                  </a:lnTo>
                  <a:lnTo>
                    <a:pt x="3787" y="542"/>
                  </a:lnTo>
                  <a:lnTo>
                    <a:pt x="3675" y="455"/>
                  </a:lnTo>
                  <a:lnTo>
                    <a:pt x="3553" y="374"/>
                  </a:lnTo>
                  <a:lnTo>
                    <a:pt x="3424" y="299"/>
                  </a:lnTo>
                  <a:lnTo>
                    <a:pt x="3286" y="232"/>
                  </a:lnTo>
                  <a:lnTo>
                    <a:pt x="3142" y="173"/>
                  </a:lnTo>
                  <a:lnTo>
                    <a:pt x="2990" y="122"/>
                  </a:lnTo>
                  <a:lnTo>
                    <a:pt x="2833" y="79"/>
                  </a:lnTo>
                  <a:lnTo>
                    <a:pt x="2670" y="45"/>
                  </a:lnTo>
                  <a:lnTo>
                    <a:pt x="2502" y="20"/>
                  </a:lnTo>
                  <a:lnTo>
                    <a:pt x="2329" y="5"/>
                  </a:lnTo>
                  <a:lnTo>
                    <a:pt x="2152" y="0"/>
                  </a:lnTo>
                  <a:lnTo>
                    <a:pt x="1976" y="5"/>
                  </a:lnTo>
                  <a:lnTo>
                    <a:pt x="1803" y="20"/>
                  </a:lnTo>
                  <a:lnTo>
                    <a:pt x="1635" y="45"/>
                  </a:lnTo>
                  <a:lnTo>
                    <a:pt x="1472" y="79"/>
                  </a:lnTo>
                  <a:lnTo>
                    <a:pt x="1314" y="122"/>
                  </a:lnTo>
                  <a:lnTo>
                    <a:pt x="1163" y="173"/>
                  </a:lnTo>
                  <a:lnTo>
                    <a:pt x="1018" y="232"/>
                  </a:lnTo>
                  <a:lnTo>
                    <a:pt x="881" y="299"/>
                  </a:lnTo>
                  <a:lnTo>
                    <a:pt x="751" y="374"/>
                  </a:lnTo>
                  <a:lnTo>
                    <a:pt x="630" y="455"/>
                  </a:lnTo>
                  <a:lnTo>
                    <a:pt x="518" y="542"/>
                  </a:lnTo>
                  <a:lnTo>
                    <a:pt x="415" y="636"/>
                  </a:lnTo>
                  <a:lnTo>
                    <a:pt x="322" y="735"/>
                  </a:lnTo>
                  <a:lnTo>
                    <a:pt x="240" y="840"/>
                  </a:lnTo>
                  <a:lnTo>
                    <a:pt x="169" y="949"/>
                  </a:lnTo>
                  <a:lnTo>
                    <a:pt x="109" y="1063"/>
                  </a:lnTo>
                  <a:lnTo>
                    <a:pt x="62" y="1181"/>
                  </a:lnTo>
                  <a:lnTo>
                    <a:pt x="28" y="1302"/>
                  </a:lnTo>
                  <a:lnTo>
                    <a:pt x="7" y="1427"/>
                  </a:lnTo>
                  <a:lnTo>
                    <a:pt x="0" y="1555"/>
                  </a:lnTo>
                  <a:lnTo>
                    <a:pt x="7" y="1682"/>
                  </a:lnTo>
                  <a:lnTo>
                    <a:pt x="28" y="1807"/>
                  </a:lnTo>
                  <a:lnTo>
                    <a:pt x="62" y="1929"/>
                  </a:lnTo>
                  <a:lnTo>
                    <a:pt x="109" y="2046"/>
                  </a:lnTo>
                  <a:lnTo>
                    <a:pt x="169" y="2160"/>
                  </a:lnTo>
                  <a:lnTo>
                    <a:pt x="240" y="2270"/>
                  </a:lnTo>
                  <a:lnTo>
                    <a:pt x="322" y="2374"/>
                  </a:lnTo>
                  <a:lnTo>
                    <a:pt x="415" y="2473"/>
                  </a:lnTo>
                  <a:lnTo>
                    <a:pt x="518" y="2567"/>
                  </a:lnTo>
                  <a:lnTo>
                    <a:pt x="630" y="2655"/>
                  </a:lnTo>
                  <a:lnTo>
                    <a:pt x="751" y="2736"/>
                  </a:lnTo>
                  <a:lnTo>
                    <a:pt x="881" y="2810"/>
                  </a:lnTo>
                  <a:lnTo>
                    <a:pt x="1018" y="2877"/>
                  </a:lnTo>
                  <a:lnTo>
                    <a:pt x="1163" y="2936"/>
                  </a:lnTo>
                  <a:lnTo>
                    <a:pt x="1314" y="2988"/>
                  </a:lnTo>
                  <a:lnTo>
                    <a:pt x="1472" y="3031"/>
                  </a:lnTo>
                  <a:lnTo>
                    <a:pt x="1635" y="3065"/>
                  </a:lnTo>
                  <a:lnTo>
                    <a:pt x="1803" y="3090"/>
                  </a:lnTo>
                  <a:lnTo>
                    <a:pt x="1976" y="3105"/>
                  </a:lnTo>
                  <a:lnTo>
                    <a:pt x="2152" y="3110"/>
                  </a:lnTo>
                  <a:lnTo>
                    <a:pt x="2329" y="3105"/>
                  </a:lnTo>
                  <a:lnTo>
                    <a:pt x="2502" y="3090"/>
                  </a:lnTo>
                  <a:lnTo>
                    <a:pt x="2670" y="3065"/>
                  </a:lnTo>
                  <a:lnTo>
                    <a:pt x="2833" y="3031"/>
                  </a:lnTo>
                  <a:lnTo>
                    <a:pt x="2990" y="2988"/>
                  </a:lnTo>
                  <a:lnTo>
                    <a:pt x="3142" y="2936"/>
                  </a:lnTo>
                  <a:lnTo>
                    <a:pt x="3286" y="2877"/>
                  </a:lnTo>
                  <a:lnTo>
                    <a:pt x="3424" y="2810"/>
                  </a:lnTo>
                  <a:lnTo>
                    <a:pt x="3553" y="2736"/>
                  </a:lnTo>
                  <a:lnTo>
                    <a:pt x="3675" y="2655"/>
                  </a:lnTo>
                  <a:lnTo>
                    <a:pt x="3787" y="2567"/>
                  </a:lnTo>
                  <a:lnTo>
                    <a:pt x="3890" y="2473"/>
                  </a:lnTo>
                  <a:lnTo>
                    <a:pt x="3983" y="2374"/>
                  </a:lnTo>
                  <a:lnTo>
                    <a:pt x="4065" y="2270"/>
                  </a:lnTo>
                  <a:lnTo>
                    <a:pt x="4136" y="2160"/>
                  </a:lnTo>
                  <a:lnTo>
                    <a:pt x="4195" y="2046"/>
                  </a:lnTo>
                  <a:lnTo>
                    <a:pt x="4243" y="1929"/>
                  </a:lnTo>
                  <a:lnTo>
                    <a:pt x="4277" y="1807"/>
                  </a:lnTo>
                  <a:lnTo>
                    <a:pt x="4298" y="1682"/>
                  </a:lnTo>
                  <a:lnTo>
                    <a:pt x="4305" y="1555"/>
                  </a:lnTo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6441" name="Freeform 28"/>
            <p:cNvSpPr>
              <a:spLocks/>
            </p:cNvSpPr>
            <p:nvPr/>
          </p:nvSpPr>
          <p:spPr bwMode="auto">
            <a:xfrm>
              <a:off x="6694" y="2964"/>
              <a:ext cx="3337" cy="2359"/>
            </a:xfrm>
            <a:custGeom>
              <a:avLst/>
              <a:gdLst>
                <a:gd name="T0" fmla="*/ 3780 w 3787"/>
                <a:gd name="T1" fmla="*/ 1271 h 2769"/>
                <a:gd name="T2" fmla="*/ 3732 w 3787"/>
                <a:gd name="T3" fmla="*/ 1052 h 2769"/>
                <a:gd name="T4" fmla="*/ 3638 w 3787"/>
                <a:gd name="T5" fmla="*/ 845 h 2769"/>
                <a:gd name="T6" fmla="*/ 3503 w 3787"/>
                <a:gd name="T7" fmla="*/ 655 h 2769"/>
                <a:gd name="T8" fmla="*/ 3331 w 3787"/>
                <a:gd name="T9" fmla="*/ 483 h 2769"/>
                <a:gd name="T10" fmla="*/ 3126 w 3787"/>
                <a:gd name="T11" fmla="*/ 333 h 2769"/>
                <a:gd name="T12" fmla="*/ 2891 w 3787"/>
                <a:gd name="T13" fmla="*/ 207 h 2769"/>
                <a:gd name="T14" fmla="*/ 2630 w 3787"/>
                <a:gd name="T15" fmla="*/ 108 h 2769"/>
                <a:gd name="T16" fmla="*/ 2348 w 3787"/>
                <a:gd name="T17" fmla="*/ 40 h 2769"/>
                <a:gd name="T18" fmla="*/ 2048 w 3787"/>
                <a:gd name="T19" fmla="*/ 4 h 2769"/>
                <a:gd name="T20" fmla="*/ 1738 w 3787"/>
                <a:gd name="T21" fmla="*/ 4 h 2769"/>
                <a:gd name="T22" fmla="*/ 1438 w 3787"/>
                <a:gd name="T23" fmla="*/ 40 h 2769"/>
                <a:gd name="T24" fmla="*/ 1156 w 3787"/>
                <a:gd name="T25" fmla="*/ 108 h 2769"/>
                <a:gd name="T26" fmla="*/ 896 w 3787"/>
                <a:gd name="T27" fmla="*/ 207 h 2769"/>
                <a:gd name="T28" fmla="*/ 661 w 3787"/>
                <a:gd name="T29" fmla="*/ 333 h 2769"/>
                <a:gd name="T30" fmla="*/ 456 w 3787"/>
                <a:gd name="T31" fmla="*/ 483 h 2769"/>
                <a:gd name="T32" fmla="*/ 283 w 3787"/>
                <a:gd name="T33" fmla="*/ 655 h 2769"/>
                <a:gd name="T34" fmla="*/ 148 w 3787"/>
                <a:gd name="T35" fmla="*/ 845 h 2769"/>
                <a:gd name="T36" fmla="*/ 55 w 3787"/>
                <a:gd name="T37" fmla="*/ 1052 h 2769"/>
                <a:gd name="T38" fmla="*/ 6 w 3787"/>
                <a:gd name="T39" fmla="*/ 1271 h 2769"/>
                <a:gd name="T40" fmla="*/ 6 w 3787"/>
                <a:gd name="T41" fmla="*/ 1498 h 2769"/>
                <a:gd name="T42" fmla="*/ 55 w 3787"/>
                <a:gd name="T43" fmla="*/ 1717 h 2769"/>
                <a:gd name="T44" fmla="*/ 148 w 3787"/>
                <a:gd name="T45" fmla="*/ 1924 h 2769"/>
                <a:gd name="T46" fmla="*/ 283 w 3787"/>
                <a:gd name="T47" fmla="*/ 2114 h 2769"/>
                <a:gd name="T48" fmla="*/ 456 w 3787"/>
                <a:gd name="T49" fmla="*/ 2286 h 2769"/>
                <a:gd name="T50" fmla="*/ 661 w 3787"/>
                <a:gd name="T51" fmla="*/ 2436 h 2769"/>
                <a:gd name="T52" fmla="*/ 896 w 3787"/>
                <a:gd name="T53" fmla="*/ 2562 h 2769"/>
                <a:gd name="T54" fmla="*/ 1156 w 3787"/>
                <a:gd name="T55" fmla="*/ 2660 h 2769"/>
                <a:gd name="T56" fmla="*/ 1438 w 3787"/>
                <a:gd name="T57" fmla="*/ 2729 h 2769"/>
                <a:gd name="T58" fmla="*/ 1738 w 3787"/>
                <a:gd name="T59" fmla="*/ 2765 h 2769"/>
                <a:gd name="T60" fmla="*/ 2048 w 3787"/>
                <a:gd name="T61" fmla="*/ 2765 h 2769"/>
                <a:gd name="T62" fmla="*/ 2348 w 3787"/>
                <a:gd name="T63" fmla="*/ 2729 h 2769"/>
                <a:gd name="T64" fmla="*/ 2630 w 3787"/>
                <a:gd name="T65" fmla="*/ 2660 h 2769"/>
                <a:gd name="T66" fmla="*/ 2891 w 3787"/>
                <a:gd name="T67" fmla="*/ 2562 h 2769"/>
                <a:gd name="T68" fmla="*/ 3126 w 3787"/>
                <a:gd name="T69" fmla="*/ 2436 h 2769"/>
                <a:gd name="T70" fmla="*/ 3331 w 3787"/>
                <a:gd name="T71" fmla="*/ 2286 h 2769"/>
                <a:gd name="T72" fmla="*/ 3503 w 3787"/>
                <a:gd name="T73" fmla="*/ 2114 h 2769"/>
                <a:gd name="T74" fmla="*/ 3638 w 3787"/>
                <a:gd name="T75" fmla="*/ 1924 h 2769"/>
                <a:gd name="T76" fmla="*/ 3732 w 3787"/>
                <a:gd name="T77" fmla="*/ 1717 h 2769"/>
                <a:gd name="T78" fmla="*/ 3780 w 3787"/>
                <a:gd name="T79" fmla="*/ 1498 h 276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787" h="2769">
                  <a:moveTo>
                    <a:pt x="3787" y="1384"/>
                  </a:moveTo>
                  <a:lnTo>
                    <a:pt x="3780" y="1271"/>
                  </a:lnTo>
                  <a:lnTo>
                    <a:pt x="3762" y="1160"/>
                  </a:lnTo>
                  <a:lnTo>
                    <a:pt x="3732" y="1052"/>
                  </a:lnTo>
                  <a:lnTo>
                    <a:pt x="3690" y="947"/>
                  </a:lnTo>
                  <a:lnTo>
                    <a:pt x="3638" y="845"/>
                  </a:lnTo>
                  <a:lnTo>
                    <a:pt x="3575" y="748"/>
                  </a:lnTo>
                  <a:lnTo>
                    <a:pt x="3503" y="655"/>
                  </a:lnTo>
                  <a:lnTo>
                    <a:pt x="3422" y="567"/>
                  </a:lnTo>
                  <a:lnTo>
                    <a:pt x="3331" y="483"/>
                  </a:lnTo>
                  <a:lnTo>
                    <a:pt x="3232" y="405"/>
                  </a:lnTo>
                  <a:lnTo>
                    <a:pt x="3126" y="333"/>
                  </a:lnTo>
                  <a:lnTo>
                    <a:pt x="3012" y="267"/>
                  </a:lnTo>
                  <a:lnTo>
                    <a:pt x="2891" y="207"/>
                  </a:lnTo>
                  <a:lnTo>
                    <a:pt x="2764" y="154"/>
                  </a:lnTo>
                  <a:lnTo>
                    <a:pt x="2630" y="108"/>
                  </a:lnTo>
                  <a:lnTo>
                    <a:pt x="2492" y="70"/>
                  </a:lnTo>
                  <a:lnTo>
                    <a:pt x="2348" y="40"/>
                  </a:lnTo>
                  <a:lnTo>
                    <a:pt x="2200" y="18"/>
                  </a:lnTo>
                  <a:lnTo>
                    <a:pt x="2048" y="4"/>
                  </a:lnTo>
                  <a:lnTo>
                    <a:pt x="1893" y="0"/>
                  </a:lnTo>
                  <a:lnTo>
                    <a:pt x="1738" y="4"/>
                  </a:lnTo>
                  <a:lnTo>
                    <a:pt x="1586" y="18"/>
                  </a:lnTo>
                  <a:lnTo>
                    <a:pt x="1438" y="40"/>
                  </a:lnTo>
                  <a:lnTo>
                    <a:pt x="1295" y="70"/>
                  </a:lnTo>
                  <a:lnTo>
                    <a:pt x="1156" y="108"/>
                  </a:lnTo>
                  <a:lnTo>
                    <a:pt x="1023" y="154"/>
                  </a:lnTo>
                  <a:lnTo>
                    <a:pt x="896" y="207"/>
                  </a:lnTo>
                  <a:lnTo>
                    <a:pt x="775" y="267"/>
                  </a:lnTo>
                  <a:lnTo>
                    <a:pt x="661" y="333"/>
                  </a:lnTo>
                  <a:lnTo>
                    <a:pt x="554" y="405"/>
                  </a:lnTo>
                  <a:lnTo>
                    <a:pt x="456" y="483"/>
                  </a:lnTo>
                  <a:lnTo>
                    <a:pt x="365" y="567"/>
                  </a:lnTo>
                  <a:lnTo>
                    <a:pt x="283" y="655"/>
                  </a:lnTo>
                  <a:lnTo>
                    <a:pt x="211" y="748"/>
                  </a:lnTo>
                  <a:lnTo>
                    <a:pt x="148" y="845"/>
                  </a:lnTo>
                  <a:lnTo>
                    <a:pt x="96" y="947"/>
                  </a:lnTo>
                  <a:lnTo>
                    <a:pt x="55" y="1052"/>
                  </a:lnTo>
                  <a:lnTo>
                    <a:pt x="24" y="1160"/>
                  </a:lnTo>
                  <a:lnTo>
                    <a:pt x="6" y="1271"/>
                  </a:lnTo>
                  <a:lnTo>
                    <a:pt x="0" y="1384"/>
                  </a:lnTo>
                  <a:lnTo>
                    <a:pt x="6" y="1498"/>
                  </a:lnTo>
                  <a:lnTo>
                    <a:pt x="24" y="1609"/>
                  </a:lnTo>
                  <a:lnTo>
                    <a:pt x="55" y="1717"/>
                  </a:lnTo>
                  <a:lnTo>
                    <a:pt x="96" y="1822"/>
                  </a:lnTo>
                  <a:lnTo>
                    <a:pt x="148" y="1924"/>
                  </a:lnTo>
                  <a:lnTo>
                    <a:pt x="211" y="2021"/>
                  </a:lnTo>
                  <a:lnTo>
                    <a:pt x="283" y="2114"/>
                  </a:lnTo>
                  <a:lnTo>
                    <a:pt x="365" y="2202"/>
                  </a:lnTo>
                  <a:lnTo>
                    <a:pt x="456" y="2286"/>
                  </a:lnTo>
                  <a:lnTo>
                    <a:pt x="554" y="2364"/>
                  </a:lnTo>
                  <a:lnTo>
                    <a:pt x="661" y="2436"/>
                  </a:lnTo>
                  <a:lnTo>
                    <a:pt x="775" y="2502"/>
                  </a:lnTo>
                  <a:lnTo>
                    <a:pt x="896" y="2562"/>
                  </a:lnTo>
                  <a:lnTo>
                    <a:pt x="1023" y="2615"/>
                  </a:lnTo>
                  <a:lnTo>
                    <a:pt x="1156" y="2660"/>
                  </a:lnTo>
                  <a:lnTo>
                    <a:pt x="1295" y="2699"/>
                  </a:lnTo>
                  <a:lnTo>
                    <a:pt x="1438" y="2729"/>
                  </a:lnTo>
                  <a:lnTo>
                    <a:pt x="1586" y="2751"/>
                  </a:lnTo>
                  <a:lnTo>
                    <a:pt x="1738" y="2765"/>
                  </a:lnTo>
                  <a:lnTo>
                    <a:pt x="1893" y="2769"/>
                  </a:lnTo>
                  <a:lnTo>
                    <a:pt x="2048" y="2765"/>
                  </a:lnTo>
                  <a:lnTo>
                    <a:pt x="2200" y="2751"/>
                  </a:lnTo>
                  <a:lnTo>
                    <a:pt x="2348" y="2729"/>
                  </a:lnTo>
                  <a:lnTo>
                    <a:pt x="2492" y="2699"/>
                  </a:lnTo>
                  <a:lnTo>
                    <a:pt x="2630" y="2660"/>
                  </a:lnTo>
                  <a:lnTo>
                    <a:pt x="2764" y="2615"/>
                  </a:lnTo>
                  <a:lnTo>
                    <a:pt x="2891" y="2562"/>
                  </a:lnTo>
                  <a:lnTo>
                    <a:pt x="3012" y="2502"/>
                  </a:lnTo>
                  <a:lnTo>
                    <a:pt x="3126" y="2436"/>
                  </a:lnTo>
                  <a:lnTo>
                    <a:pt x="3232" y="2364"/>
                  </a:lnTo>
                  <a:lnTo>
                    <a:pt x="3331" y="2286"/>
                  </a:lnTo>
                  <a:lnTo>
                    <a:pt x="3422" y="2202"/>
                  </a:lnTo>
                  <a:lnTo>
                    <a:pt x="3503" y="2114"/>
                  </a:lnTo>
                  <a:lnTo>
                    <a:pt x="3575" y="2021"/>
                  </a:lnTo>
                  <a:lnTo>
                    <a:pt x="3638" y="1924"/>
                  </a:lnTo>
                  <a:lnTo>
                    <a:pt x="3690" y="1822"/>
                  </a:lnTo>
                  <a:lnTo>
                    <a:pt x="3732" y="1717"/>
                  </a:lnTo>
                  <a:lnTo>
                    <a:pt x="3762" y="1609"/>
                  </a:lnTo>
                  <a:lnTo>
                    <a:pt x="3780" y="1498"/>
                  </a:lnTo>
                  <a:lnTo>
                    <a:pt x="3787" y="1384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6446" name="Freeform 23"/>
            <p:cNvSpPr>
              <a:spLocks/>
            </p:cNvSpPr>
            <p:nvPr/>
          </p:nvSpPr>
          <p:spPr bwMode="auto">
            <a:xfrm>
              <a:off x="12148" y="5874"/>
              <a:ext cx="3110" cy="2361"/>
            </a:xfrm>
            <a:custGeom>
              <a:avLst/>
              <a:gdLst>
                <a:gd name="T0" fmla="*/ 2808 w 2813"/>
                <a:gd name="T1" fmla="*/ 798 h 1740"/>
                <a:gd name="T2" fmla="*/ 2771 w 2813"/>
                <a:gd name="T3" fmla="*/ 660 h 1740"/>
                <a:gd name="T4" fmla="*/ 2702 w 2813"/>
                <a:gd name="T5" fmla="*/ 531 h 1740"/>
                <a:gd name="T6" fmla="*/ 2602 w 2813"/>
                <a:gd name="T7" fmla="*/ 411 h 1740"/>
                <a:gd name="T8" fmla="*/ 2474 w 2813"/>
                <a:gd name="T9" fmla="*/ 303 h 1740"/>
                <a:gd name="T10" fmla="*/ 2321 w 2813"/>
                <a:gd name="T11" fmla="*/ 209 h 1740"/>
                <a:gd name="T12" fmla="*/ 2147 w 2813"/>
                <a:gd name="T13" fmla="*/ 130 h 1740"/>
                <a:gd name="T14" fmla="*/ 1953 w 2813"/>
                <a:gd name="T15" fmla="*/ 68 h 1740"/>
                <a:gd name="T16" fmla="*/ 1744 w 2813"/>
                <a:gd name="T17" fmla="*/ 25 h 1740"/>
                <a:gd name="T18" fmla="*/ 1521 w 2813"/>
                <a:gd name="T19" fmla="*/ 2 h 1740"/>
                <a:gd name="T20" fmla="*/ 1291 w 2813"/>
                <a:gd name="T21" fmla="*/ 2 h 1740"/>
                <a:gd name="T22" fmla="*/ 1068 w 2813"/>
                <a:gd name="T23" fmla="*/ 25 h 1740"/>
                <a:gd name="T24" fmla="*/ 859 w 2813"/>
                <a:gd name="T25" fmla="*/ 68 h 1740"/>
                <a:gd name="T26" fmla="*/ 665 w 2813"/>
                <a:gd name="T27" fmla="*/ 130 h 1740"/>
                <a:gd name="T28" fmla="*/ 491 w 2813"/>
                <a:gd name="T29" fmla="*/ 209 h 1740"/>
                <a:gd name="T30" fmla="*/ 338 w 2813"/>
                <a:gd name="T31" fmla="*/ 303 h 1740"/>
                <a:gd name="T32" fmla="*/ 210 w 2813"/>
                <a:gd name="T33" fmla="*/ 411 h 1740"/>
                <a:gd name="T34" fmla="*/ 110 w 2813"/>
                <a:gd name="T35" fmla="*/ 531 h 1740"/>
                <a:gd name="T36" fmla="*/ 40 w 2813"/>
                <a:gd name="T37" fmla="*/ 660 h 1740"/>
                <a:gd name="T38" fmla="*/ 4 w 2813"/>
                <a:gd name="T39" fmla="*/ 798 h 1740"/>
                <a:gd name="T40" fmla="*/ 4 w 2813"/>
                <a:gd name="T41" fmla="*/ 941 h 1740"/>
                <a:gd name="T42" fmla="*/ 40 w 2813"/>
                <a:gd name="T43" fmla="*/ 1078 h 1740"/>
                <a:gd name="T44" fmla="*/ 110 w 2813"/>
                <a:gd name="T45" fmla="*/ 1208 h 1740"/>
                <a:gd name="T46" fmla="*/ 210 w 2813"/>
                <a:gd name="T47" fmla="*/ 1328 h 1740"/>
                <a:gd name="T48" fmla="*/ 338 w 2813"/>
                <a:gd name="T49" fmla="*/ 1435 h 1740"/>
                <a:gd name="T50" fmla="*/ 491 w 2813"/>
                <a:gd name="T51" fmla="*/ 1530 h 1740"/>
                <a:gd name="T52" fmla="*/ 665 w 2813"/>
                <a:gd name="T53" fmla="*/ 1609 h 1740"/>
                <a:gd name="T54" fmla="*/ 859 w 2813"/>
                <a:gd name="T55" fmla="*/ 1671 h 1740"/>
                <a:gd name="T56" fmla="*/ 1068 w 2813"/>
                <a:gd name="T57" fmla="*/ 1714 h 1740"/>
                <a:gd name="T58" fmla="*/ 1291 w 2813"/>
                <a:gd name="T59" fmla="*/ 1737 h 1740"/>
                <a:gd name="T60" fmla="*/ 1521 w 2813"/>
                <a:gd name="T61" fmla="*/ 1737 h 1740"/>
                <a:gd name="T62" fmla="*/ 1744 w 2813"/>
                <a:gd name="T63" fmla="*/ 1714 h 1740"/>
                <a:gd name="T64" fmla="*/ 1953 w 2813"/>
                <a:gd name="T65" fmla="*/ 1671 h 1740"/>
                <a:gd name="T66" fmla="*/ 2147 w 2813"/>
                <a:gd name="T67" fmla="*/ 1609 h 1740"/>
                <a:gd name="T68" fmla="*/ 2321 w 2813"/>
                <a:gd name="T69" fmla="*/ 1530 h 1740"/>
                <a:gd name="T70" fmla="*/ 2474 w 2813"/>
                <a:gd name="T71" fmla="*/ 1435 h 1740"/>
                <a:gd name="T72" fmla="*/ 2602 w 2813"/>
                <a:gd name="T73" fmla="*/ 1328 h 1740"/>
                <a:gd name="T74" fmla="*/ 2702 w 2813"/>
                <a:gd name="T75" fmla="*/ 1208 h 1740"/>
                <a:gd name="T76" fmla="*/ 2771 w 2813"/>
                <a:gd name="T77" fmla="*/ 1078 h 1740"/>
                <a:gd name="T78" fmla="*/ 2808 w 2813"/>
                <a:gd name="T79" fmla="*/ 941 h 174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813" h="1740">
                  <a:moveTo>
                    <a:pt x="2812" y="869"/>
                  </a:moveTo>
                  <a:lnTo>
                    <a:pt x="2808" y="798"/>
                  </a:lnTo>
                  <a:lnTo>
                    <a:pt x="2794" y="728"/>
                  </a:lnTo>
                  <a:lnTo>
                    <a:pt x="2771" y="660"/>
                  </a:lnTo>
                  <a:lnTo>
                    <a:pt x="2741" y="594"/>
                  </a:lnTo>
                  <a:lnTo>
                    <a:pt x="2702" y="531"/>
                  </a:lnTo>
                  <a:lnTo>
                    <a:pt x="2655" y="469"/>
                  </a:lnTo>
                  <a:lnTo>
                    <a:pt x="2602" y="411"/>
                  </a:lnTo>
                  <a:lnTo>
                    <a:pt x="2541" y="355"/>
                  </a:lnTo>
                  <a:lnTo>
                    <a:pt x="2474" y="303"/>
                  </a:lnTo>
                  <a:lnTo>
                    <a:pt x="2400" y="254"/>
                  </a:lnTo>
                  <a:lnTo>
                    <a:pt x="2321" y="209"/>
                  </a:lnTo>
                  <a:lnTo>
                    <a:pt x="2236" y="167"/>
                  </a:lnTo>
                  <a:lnTo>
                    <a:pt x="2147" y="130"/>
                  </a:lnTo>
                  <a:lnTo>
                    <a:pt x="2052" y="96"/>
                  </a:lnTo>
                  <a:lnTo>
                    <a:pt x="1953" y="68"/>
                  </a:lnTo>
                  <a:lnTo>
                    <a:pt x="1850" y="44"/>
                  </a:lnTo>
                  <a:lnTo>
                    <a:pt x="1744" y="25"/>
                  </a:lnTo>
                  <a:lnTo>
                    <a:pt x="1634" y="11"/>
                  </a:lnTo>
                  <a:lnTo>
                    <a:pt x="1521" y="2"/>
                  </a:lnTo>
                  <a:lnTo>
                    <a:pt x="1406" y="0"/>
                  </a:lnTo>
                  <a:lnTo>
                    <a:pt x="1291" y="2"/>
                  </a:lnTo>
                  <a:lnTo>
                    <a:pt x="1178" y="11"/>
                  </a:lnTo>
                  <a:lnTo>
                    <a:pt x="1068" y="25"/>
                  </a:lnTo>
                  <a:lnTo>
                    <a:pt x="961" y="44"/>
                  </a:lnTo>
                  <a:lnTo>
                    <a:pt x="859" y="68"/>
                  </a:lnTo>
                  <a:lnTo>
                    <a:pt x="760" y="96"/>
                  </a:lnTo>
                  <a:lnTo>
                    <a:pt x="665" y="130"/>
                  </a:lnTo>
                  <a:lnTo>
                    <a:pt x="575" y="167"/>
                  </a:lnTo>
                  <a:lnTo>
                    <a:pt x="491" y="209"/>
                  </a:lnTo>
                  <a:lnTo>
                    <a:pt x="412" y="254"/>
                  </a:lnTo>
                  <a:lnTo>
                    <a:pt x="338" y="303"/>
                  </a:lnTo>
                  <a:lnTo>
                    <a:pt x="271" y="355"/>
                  </a:lnTo>
                  <a:lnTo>
                    <a:pt x="210" y="411"/>
                  </a:lnTo>
                  <a:lnTo>
                    <a:pt x="157" y="469"/>
                  </a:lnTo>
                  <a:lnTo>
                    <a:pt x="110" y="531"/>
                  </a:lnTo>
                  <a:lnTo>
                    <a:pt x="71" y="594"/>
                  </a:lnTo>
                  <a:lnTo>
                    <a:pt x="40" y="660"/>
                  </a:lnTo>
                  <a:lnTo>
                    <a:pt x="18" y="728"/>
                  </a:lnTo>
                  <a:lnTo>
                    <a:pt x="4" y="798"/>
                  </a:lnTo>
                  <a:lnTo>
                    <a:pt x="0" y="870"/>
                  </a:lnTo>
                  <a:lnTo>
                    <a:pt x="4" y="941"/>
                  </a:lnTo>
                  <a:lnTo>
                    <a:pt x="18" y="1011"/>
                  </a:lnTo>
                  <a:lnTo>
                    <a:pt x="40" y="1078"/>
                  </a:lnTo>
                  <a:lnTo>
                    <a:pt x="71" y="1144"/>
                  </a:lnTo>
                  <a:lnTo>
                    <a:pt x="110" y="1208"/>
                  </a:lnTo>
                  <a:lnTo>
                    <a:pt x="157" y="1269"/>
                  </a:lnTo>
                  <a:lnTo>
                    <a:pt x="210" y="1328"/>
                  </a:lnTo>
                  <a:lnTo>
                    <a:pt x="271" y="1383"/>
                  </a:lnTo>
                  <a:lnTo>
                    <a:pt x="338" y="1435"/>
                  </a:lnTo>
                  <a:lnTo>
                    <a:pt x="412" y="1485"/>
                  </a:lnTo>
                  <a:lnTo>
                    <a:pt x="491" y="1530"/>
                  </a:lnTo>
                  <a:lnTo>
                    <a:pt x="575" y="1572"/>
                  </a:lnTo>
                  <a:lnTo>
                    <a:pt x="665" y="1609"/>
                  </a:lnTo>
                  <a:lnTo>
                    <a:pt x="760" y="1642"/>
                  </a:lnTo>
                  <a:lnTo>
                    <a:pt x="859" y="1671"/>
                  </a:lnTo>
                  <a:lnTo>
                    <a:pt x="961" y="1695"/>
                  </a:lnTo>
                  <a:lnTo>
                    <a:pt x="1068" y="1714"/>
                  </a:lnTo>
                  <a:lnTo>
                    <a:pt x="1178" y="1728"/>
                  </a:lnTo>
                  <a:lnTo>
                    <a:pt x="1291" y="1737"/>
                  </a:lnTo>
                  <a:lnTo>
                    <a:pt x="1406" y="1740"/>
                  </a:lnTo>
                  <a:lnTo>
                    <a:pt x="1521" y="1737"/>
                  </a:lnTo>
                  <a:lnTo>
                    <a:pt x="1634" y="1728"/>
                  </a:lnTo>
                  <a:lnTo>
                    <a:pt x="1744" y="1714"/>
                  </a:lnTo>
                  <a:lnTo>
                    <a:pt x="1850" y="1695"/>
                  </a:lnTo>
                  <a:lnTo>
                    <a:pt x="1953" y="1671"/>
                  </a:lnTo>
                  <a:lnTo>
                    <a:pt x="2052" y="1642"/>
                  </a:lnTo>
                  <a:lnTo>
                    <a:pt x="2147" y="1609"/>
                  </a:lnTo>
                  <a:lnTo>
                    <a:pt x="2236" y="1572"/>
                  </a:lnTo>
                  <a:lnTo>
                    <a:pt x="2321" y="1530"/>
                  </a:lnTo>
                  <a:lnTo>
                    <a:pt x="2400" y="1485"/>
                  </a:lnTo>
                  <a:lnTo>
                    <a:pt x="2474" y="1435"/>
                  </a:lnTo>
                  <a:lnTo>
                    <a:pt x="2541" y="1383"/>
                  </a:lnTo>
                  <a:lnTo>
                    <a:pt x="2602" y="1328"/>
                  </a:lnTo>
                  <a:lnTo>
                    <a:pt x="2655" y="1269"/>
                  </a:lnTo>
                  <a:lnTo>
                    <a:pt x="2702" y="1208"/>
                  </a:lnTo>
                  <a:lnTo>
                    <a:pt x="2741" y="1144"/>
                  </a:lnTo>
                  <a:lnTo>
                    <a:pt x="2771" y="1078"/>
                  </a:lnTo>
                  <a:lnTo>
                    <a:pt x="2794" y="1010"/>
                  </a:lnTo>
                  <a:lnTo>
                    <a:pt x="2808" y="941"/>
                  </a:lnTo>
                  <a:lnTo>
                    <a:pt x="2812" y="869"/>
                  </a:lnTo>
                </a:path>
              </a:pathLst>
            </a:cu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6448" name="Rectangle 20"/>
            <p:cNvSpPr>
              <a:spLocks noChangeArrowheads="1"/>
            </p:cNvSpPr>
            <p:nvPr/>
          </p:nvSpPr>
          <p:spPr bwMode="auto">
            <a:xfrm>
              <a:off x="1503" y="5700"/>
              <a:ext cx="1800" cy="1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49" name="Rectangle 18"/>
            <p:cNvSpPr>
              <a:spLocks noChangeArrowheads="1"/>
            </p:cNvSpPr>
            <p:nvPr/>
          </p:nvSpPr>
          <p:spPr bwMode="auto">
            <a:xfrm>
              <a:off x="1516" y="5730"/>
              <a:ext cx="1720" cy="1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50" name="Rectangle 16"/>
            <p:cNvSpPr>
              <a:spLocks noChangeArrowheads="1"/>
            </p:cNvSpPr>
            <p:nvPr/>
          </p:nvSpPr>
          <p:spPr bwMode="auto">
            <a:xfrm>
              <a:off x="1548" y="5774"/>
              <a:ext cx="1520" cy="1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51" name="Rectangle 14"/>
            <p:cNvSpPr>
              <a:spLocks noChangeArrowheads="1"/>
            </p:cNvSpPr>
            <p:nvPr/>
          </p:nvSpPr>
          <p:spPr bwMode="auto">
            <a:xfrm>
              <a:off x="4120" y="6038"/>
              <a:ext cx="2120" cy="2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52" name="Rectangle 12"/>
            <p:cNvSpPr>
              <a:spLocks noChangeArrowheads="1"/>
            </p:cNvSpPr>
            <p:nvPr/>
          </p:nvSpPr>
          <p:spPr bwMode="auto">
            <a:xfrm>
              <a:off x="4173" y="6069"/>
              <a:ext cx="2020" cy="1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55" name="Rectangle 7"/>
            <p:cNvSpPr>
              <a:spLocks noChangeArrowheads="1"/>
            </p:cNvSpPr>
            <p:nvPr/>
          </p:nvSpPr>
          <p:spPr bwMode="auto">
            <a:xfrm>
              <a:off x="165" y="4260"/>
              <a:ext cx="1560" cy="1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56" name="Rectangle 5"/>
            <p:cNvSpPr>
              <a:spLocks noChangeArrowheads="1"/>
            </p:cNvSpPr>
            <p:nvPr/>
          </p:nvSpPr>
          <p:spPr bwMode="auto">
            <a:xfrm>
              <a:off x="178" y="4278"/>
              <a:ext cx="1480" cy="1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  <p:sp>
          <p:nvSpPr>
            <p:cNvPr id="16457" name="Rectangle 3"/>
            <p:cNvSpPr>
              <a:spLocks noChangeArrowheads="1"/>
            </p:cNvSpPr>
            <p:nvPr/>
          </p:nvSpPr>
          <p:spPr bwMode="auto">
            <a:xfrm>
              <a:off x="261" y="4320"/>
              <a:ext cx="1320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ea typeface="New MingLiu" charset="-120"/>
              </a:endParaRPr>
            </a:p>
          </p:txBody>
        </p:sp>
      </p:grpSp>
      <p:sp>
        <p:nvSpPr>
          <p:cNvPr id="16420" name="TextBox 80"/>
          <p:cNvSpPr txBox="1">
            <a:spLocks noChangeArrowheads="1"/>
          </p:cNvSpPr>
          <p:nvPr/>
        </p:nvSpPr>
        <p:spPr bwMode="auto">
          <a:xfrm>
            <a:off x="555625" y="342900"/>
            <a:ext cx="8386763" cy="8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04" tIns="45652" rIns="91304" bIns="45652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en-US" dirty="0" smtClean="0">
                <a:solidFill>
                  <a:srgbClr val="FFFFFF"/>
                </a:solidFill>
                <a:latin typeface="Calibri" panose="020F0502020204030204" pitchFamily="34" charset="0"/>
                <a:cs typeface="Tahoma" pitchFamily="34" charset="0"/>
              </a:rPr>
              <a:t>Програма за ТГС България – Сърбия 2014 – 2020</a:t>
            </a:r>
          </a:p>
          <a:p>
            <a:pPr algn="ctr" eaLnBrk="1" hangingPunct="1"/>
            <a:endParaRPr lang="ru-RU" altLang="en-US" sz="1000" dirty="0" smtClean="0">
              <a:solidFill>
                <a:srgbClr val="FFFFFF"/>
              </a:solidFill>
              <a:latin typeface="Calibri" panose="020F0502020204030204" pitchFamily="34" charset="0"/>
              <a:cs typeface="Tahoma" pitchFamily="34" charset="0"/>
            </a:endParaRPr>
          </a:p>
          <a:p>
            <a:pPr algn="ctr" eaLnBrk="1" hangingPunct="1"/>
            <a:r>
              <a:rPr lang="ru-RU" altLang="en-US" b="1" dirty="0" smtClean="0">
                <a:solidFill>
                  <a:srgbClr val="FFFFFF"/>
                </a:solidFill>
                <a:latin typeface="Calibri" panose="020F0502020204030204" pitchFamily="34" charset="0"/>
                <a:cs typeface="Tahoma" pitchFamily="34" charset="0"/>
              </a:rPr>
              <a:t>Финансова рамка на Програмата </a:t>
            </a:r>
            <a:endParaRPr lang="ru-RU" altLang="en-US" b="1" dirty="0">
              <a:solidFill>
                <a:srgbClr val="FFFFFF"/>
              </a:solidFill>
              <a:latin typeface="Calibri" panose="020F0502020204030204" pitchFamily="34" charset="0"/>
              <a:cs typeface="Tahoma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0" y="1456701"/>
            <a:ext cx="8748464" cy="5366374"/>
            <a:chOff x="0" y="1456701"/>
            <a:chExt cx="8748464" cy="5366374"/>
          </a:xfrm>
        </p:grpSpPr>
        <p:pic>
          <p:nvPicPr>
            <p:cNvPr id="16386" name="Picture 4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3115" y="4097231"/>
              <a:ext cx="571500" cy="24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7" name="Picture 3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5051" y="3150614"/>
              <a:ext cx="453924" cy="422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8" name="Picture 3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6269" y="4375561"/>
              <a:ext cx="353883" cy="453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6" name="Rectangle 60"/>
            <p:cNvSpPr>
              <a:spLocks noChangeArrowheads="1"/>
            </p:cNvSpPr>
            <p:nvPr/>
          </p:nvSpPr>
          <p:spPr bwMode="auto">
            <a:xfrm>
              <a:off x="0" y="4679950"/>
              <a:ext cx="0" cy="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304" tIns="45652" rIns="91304" bIns="45652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latin typeface="Calibri" pitchFamily="34" charset="0"/>
                <a:ea typeface="New MingLiu" charset="-120"/>
              </a:endParaRPr>
            </a:p>
          </p:txBody>
        </p:sp>
        <p:sp>
          <p:nvSpPr>
            <p:cNvPr id="16397" name="Rectangle 62"/>
            <p:cNvSpPr>
              <a:spLocks noChangeArrowheads="1"/>
            </p:cNvSpPr>
            <p:nvPr/>
          </p:nvSpPr>
          <p:spPr bwMode="auto">
            <a:xfrm>
              <a:off x="0" y="5632450"/>
              <a:ext cx="0" cy="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304" tIns="45652" rIns="91304" bIns="45652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latin typeface="Calibri" pitchFamily="34" charset="0"/>
                <a:ea typeface="New MingLiu" charset="-120"/>
              </a:endParaRPr>
            </a:p>
          </p:txBody>
        </p:sp>
        <p:sp>
          <p:nvSpPr>
            <p:cNvPr id="16398" name="Rectangle 64"/>
            <p:cNvSpPr>
              <a:spLocks noChangeArrowheads="1"/>
            </p:cNvSpPr>
            <p:nvPr/>
          </p:nvSpPr>
          <p:spPr bwMode="auto">
            <a:xfrm>
              <a:off x="0" y="6823075"/>
              <a:ext cx="0" cy="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304" tIns="45652" rIns="91304" bIns="45652"/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bg-BG" altLang="bg-BG">
                <a:solidFill>
                  <a:srgbClr val="000000"/>
                </a:solidFill>
                <a:latin typeface="Calibri" pitchFamily="34" charset="0"/>
                <a:ea typeface="New MingLiu" charset="-120"/>
              </a:endParaRPr>
            </a:p>
          </p:txBody>
        </p:sp>
        <p:sp>
          <p:nvSpPr>
            <p:cNvPr id="1049" name="TextBox 1048"/>
            <p:cNvSpPr txBox="1"/>
            <p:nvPr/>
          </p:nvSpPr>
          <p:spPr>
            <a:xfrm>
              <a:off x="596397" y="2168656"/>
              <a:ext cx="1466667" cy="757193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</p:spPr>
          <p:txBody>
            <a:bodyPr wrap="square" lIns="91304" tIns="45652" rIns="91304" bIns="45652">
              <a:spAutoFit/>
            </a:bodyPr>
            <a:lstStyle/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500" b="1" u="heavy" dirty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2015</a:t>
              </a:r>
              <a:endParaRPr lang="bg-BG" sz="1500" dirty="0">
                <a:solidFill>
                  <a:srgbClr val="FFFFFF"/>
                </a:solidFill>
                <a:latin typeface="Calibri" panose="020F0502020204030204" pitchFamily="34" charset="0"/>
                <a:ea typeface="New MingLiu" charset="-120"/>
              </a:endParaRP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400" b="1" dirty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€ </a:t>
              </a:r>
              <a:r>
                <a:rPr lang="bg-BG" sz="1400" b="1" dirty="0" smtClean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2 099 344</a:t>
              </a:r>
              <a:endParaRPr lang="bg-BG" sz="1400" b="1" dirty="0">
                <a:solidFill>
                  <a:srgbClr val="FF3300"/>
                </a:solidFill>
                <a:latin typeface="Calibri" panose="020F0502020204030204" pitchFamily="34" charset="0"/>
                <a:ea typeface="New MingLiu" charset="-12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115616" y="4054748"/>
              <a:ext cx="1535548" cy="778833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</p:spPr>
          <p:txBody>
            <a:bodyPr wrap="square" lIns="91304" tIns="45652" rIns="91304" bIns="45652">
              <a:spAutoFit/>
            </a:bodyPr>
            <a:lstStyle>
              <a:defPPr>
                <a:defRPr lang="bg-BG"/>
              </a:defPPr>
              <a:lvl1pPr algn="ctr" defTabSz="913045">
                <a:defRPr sz="1500" b="1" u="heavy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defRPr>
              </a:lvl1pPr>
            </a:lstStyle>
            <a:p>
              <a:r>
                <a:rPr lang="bg-BG" dirty="0"/>
                <a:t>20</a:t>
              </a:r>
              <a:r>
                <a:rPr lang="en-US" dirty="0"/>
                <a:t>1</a:t>
              </a:r>
              <a:r>
                <a:rPr lang="bg-BG" dirty="0"/>
                <a:t>8</a:t>
              </a:r>
            </a:p>
            <a:p>
              <a:r>
                <a:rPr lang="bg-BG" sz="1400" u="none" dirty="0">
                  <a:solidFill>
                    <a:srgbClr val="FF3300"/>
                  </a:solidFill>
                </a:rPr>
                <a:t>€ </a:t>
              </a:r>
              <a:r>
                <a:rPr lang="en-US" sz="1400" u="none" dirty="0">
                  <a:solidFill>
                    <a:srgbClr val="FF3300"/>
                  </a:solidFill>
                </a:rPr>
                <a:t>5 556 286</a:t>
              </a:r>
              <a:endParaRPr lang="bg-BG" sz="1400" u="none" dirty="0">
                <a:solidFill>
                  <a:srgbClr val="FF3300"/>
                </a:solidFill>
              </a:endParaRPr>
            </a:p>
          </p:txBody>
        </p:sp>
        <p:sp>
          <p:nvSpPr>
            <p:cNvPr id="16414" name="TextBox 73"/>
            <p:cNvSpPr txBox="1">
              <a:spLocks noChangeArrowheads="1"/>
            </p:cNvSpPr>
            <p:nvPr/>
          </p:nvSpPr>
          <p:spPr bwMode="auto">
            <a:xfrm>
              <a:off x="2257425" y="2462213"/>
              <a:ext cx="1857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304" tIns="45652" rIns="91304" bIns="45652">
              <a:spAutoFit/>
            </a:bodyPr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bg-BG" altLang="bg-BG">
                <a:solidFill>
                  <a:srgbClr val="000000"/>
                </a:solidFill>
                <a:latin typeface="Calibri" pitchFamily="34" charset="0"/>
                <a:ea typeface="New MingLiu" charset="-12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967918" y="2559456"/>
              <a:ext cx="1987550" cy="769304"/>
            </a:xfrm>
            <a:prstGeom prst="rect">
              <a:avLst/>
            </a:prstGeom>
            <a:noFill/>
          </p:spPr>
          <p:txBody>
            <a:bodyPr lIns="91304" tIns="45652" rIns="91304" bIns="45652">
              <a:spAutoFit/>
            </a:bodyPr>
            <a:lstStyle/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400" b="1" u="heavy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Приоритетна ос </a:t>
              </a:r>
              <a:r>
                <a:rPr lang="en-US" sz="1400" b="1" u="heavy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1</a:t>
              </a: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Устойчив туризъм</a:t>
              </a:r>
              <a:r>
                <a:rPr lang="en-US" sz="1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 </a:t>
              </a:r>
              <a:endParaRPr lang="en-U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New MingLiu" charset="-120"/>
              </a:endParaRP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€</a:t>
              </a:r>
              <a:r>
                <a:rPr lang="bg-BG" sz="16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 </a:t>
              </a:r>
              <a:r>
                <a:rPr lang="en-US" sz="1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11 935 790</a:t>
              </a:r>
              <a:endParaRPr lang="bg-BG" sz="1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New MingLiu" charset="-120"/>
              </a:endParaRPr>
            </a:p>
          </p:txBody>
        </p:sp>
        <p:sp>
          <p:nvSpPr>
            <p:cNvPr id="16416" name="TextBox 75"/>
            <p:cNvSpPr txBox="1">
              <a:spLocks noChangeArrowheads="1"/>
            </p:cNvSpPr>
            <p:nvPr/>
          </p:nvSpPr>
          <p:spPr bwMode="auto">
            <a:xfrm>
              <a:off x="4389399" y="2222112"/>
              <a:ext cx="1144588" cy="353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lIns="91304" tIns="45652" rIns="91304" bIns="45652">
              <a:spAutoFit/>
            </a:bodyPr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bg-BG" altLang="bg-BG" sz="17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35</a:t>
              </a:r>
              <a:r>
                <a:rPr lang="en-US" altLang="bg-BG" sz="17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 </a:t>
              </a:r>
              <a:r>
                <a:rPr lang="en-US" altLang="bg-BG" sz="17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%</a:t>
              </a:r>
              <a:endParaRPr lang="bg-BG" altLang="bg-BG" sz="17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New MingLiu" charset="-120"/>
              </a:endParaRPr>
            </a:p>
          </p:txBody>
        </p:sp>
        <p:sp>
          <p:nvSpPr>
            <p:cNvPr id="16417" name="TextBox 76"/>
            <p:cNvSpPr txBox="1">
              <a:spLocks noChangeArrowheads="1"/>
            </p:cNvSpPr>
            <p:nvPr/>
          </p:nvSpPr>
          <p:spPr bwMode="auto">
            <a:xfrm>
              <a:off x="5383219" y="3375864"/>
              <a:ext cx="1403350" cy="101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04" tIns="45652" rIns="91304" bIns="45652">
              <a:spAutoFit/>
            </a:bodyPr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700" b="1" dirty="0">
                  <a:solidFill>
                    <a:schemeClr val="bg1"/>
                  </a:solidFill>
                  <a:effectLst>
                    <a:outerShdw blurRad="50800" dist="38100" algn="tr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10</a:t>
              </a:r>
              <a:r>
                <a:rPr lang="bg-BG" sz="1700" b="1" dirty="0">
                  <a:solidFill>
                    <a:schemeClr val="bg1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 </a:t>
              </a:r>
              <a:r>
                <a:rPr lang="bg-BG" sz="1700" b="1" dirty="0">
                  <a:solidFill>
                    <a:schemeClr val="bg1"/>
                  </a:solidFill>
                  <a:effectLst>
                    <a:outerShdw blurRad="50800" dist="38100" algn="tr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%</a:t>
              </a:r>
              <a:endParaRPr lang="bg-BG" sz="1700" dirty="0">
                <a:solidFill>
                  <a:schemeClr val="bg1"/>
                </a:solidFill>
                <a:latin typeface="Calibri" panose="020F0502020204030204" pitchFamily="34" charset="0"/>
                <a:ea typeface="New MingLiu" charset="-120"/>
                <a:cs typeface="Arial" panose="020B0604020202020204" pitchFamily="34" charset="0"/>
              </a:endParaRP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400" dirty="0">
                  <a:solidFill>
                    <a:schemeClr val="bg1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 </a:t>
              </a:r>
              <a:r>
                <a:rPr lang="bg-BG" sz="1100" b="1" u="sng" dirty="0">
                  <a:solidFill>
                    <a:schemeClr val="bg1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Приоритетна ос </a:t>
              </a:r>
              <a:r>
                <a:rPr lang="bg-BG" sz="1100" b="1" u="sng" dirty="0" smtClean="0">
                  <a:solidFill>
                    <a:schemeClr val="bg1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4</a:t>
              </a:r>
              <a:endParaRPr lang="bg-BG" sz="1100" u="sng" dirty="0">
                <a:solidFill>
                  <a:schemeClr val="bg1"/>
                </a:solidFill>
                <a:latin typeface="Calibri" panose="020F0502020204030204" pitchFamily="34" charset="0"/>
                <a:ea typeface="New MingLiu" charset="-120"/>
                <a:cs typeface="Arial" panose="020B0604020202020204" pitchFamily="34" charset="0"/>
              </a:endParaRP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100" dirty="0">
                  <a:solidFill>
                    <a:schemeClr val="bg1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 </a:t>
              </a:r>
              <a:r>
                <a:rPr lang="bg-BG" sz="1100" b="1" dirty="0">
                  <a:solidFill>
                    <a:schemeClr val="bg1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Техническа помощ</a:t>
              </a: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dirty="0">
                  <a:solidFill>
                    <a:schemeClr val="bg1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€ </a:t>
              </a:r>
              <a:r>
                <a:rPr lang="bg-BG" sz="1600" b="1" dirty="0" smtClean="0">
                  <a:solidFill>
                    <a:schemeClr val="bg1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3 410 225</a:t>
              </a:r>
              <a:r>
                <a:rPr lang="en-US" altLang="bg-BG" sz="1600" b="1" dirty="0" smtClean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 </a:t>
              </a:r>
              <a:endParaRPr lang="bg-BG" altLang="bg-BG" sz="1600" b="1" dirty="0">
                <a:solidFill>
                  <a:srgbClr val="FFFFFF"/>
                </a:solidFill>
                <a:latin typeface="Calibri" panose="020F0502020204030204" pitchFamily="34" charset="0"/>
                <a:ea typeface="New MingLiu" charset="-120"/>
              </a:endParaRPr>
            </a:p>
          </p:txBody>
        </p:sp>
        <p:sp>
          <p:nvSpPr>
            <p:cNvPr id="16418" name="TextBox 77"/>
            <p:cNvSpPr txBox="1">
              <a:spLocks noChangeArrowheads="1"/>
            </p:cNvSpPr>
            <p:nvPr/>
          </p:nvSpPr>
          <p:spPr bwMode="auto">
            <a:xfrm>
              <a:off x="4636555" y="4729163"/>
              <a:ext cx="1577534" cy="10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04" tIns="45652" rIns="91304" bIns="45652">
              <a:spAutoFit/>
            </a:bodyPr>
            <a:lstStyle>
              <a:lvl1pPr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0175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017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bg-BG" altLang="bg-BG" sz="17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25</a:t>
              </a:r>
              <a:r>
                <a:rPr lang="en-US" altLang="bg-BG" sz="17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 %</a:t>
              </a:r>
            </a:p>
            <a:p>
              <a:pPr algn="ctr" defTabSz="913045" eaLnBrk="1" hangingPunct="1">
                <a:defRPr/>
              </a:pPr>
              <a:r>
                <a:rPr lang="bg-BG" altLang="bg-BG" sz="1400" b="1" u="heavy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  <a:cs typeface="+mn-cs"/>
                </a:rPr>
                <a:t>Приоритетна ос 2</a:t>
              </a:r>
            </a:p>
            <a:p>
              <a:pPr algn="ctr" defTabSz="913045" eaLnBrk="1" hangingPunct="1">
                <a:defRPr/>
              </a:pPr>
              <a:r>
                <a:rPr lang="bg-BG" altLang="bg-BG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  <a:cs typeface="+mn-cs"/>
                </a:rPr>
                <a:t>Младежи</a:t>
              </a:r>
              <a:endParaRPr lang="en-US" altLang="bg-BG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New MingLiu" charset="-120"/>
                <a:cs typeface="+mn-cs"/>
              </a:endParaRPr>
            </a:p>
            <a:p>
              <a:pPr algn="ctr" defTabSz="913045" eaLnBrk="1" hangingPunct="1">
                <a:defRPr/>
              </a:pPr>
              <a:r>
                <a:rPr lang="bg-BG" altLang="bg-BG" sz="1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  <a:cs typeface="+mn-cs"/>
                </a:rPr>
                <a:t>€ </a:t>
              </a:r>
              <a:r>
                <a:rPr lang="en-US" altLang="bg-BG" sz="1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  <a:cs typeface="+mn-cs"/>
                </a:rPr>
                <a:t>8 525 565</a:t>
              </a:r>
              <a:endParaRPr lang="bg-BG" altLang="bg-BG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New MingLiu" charset="-120"/>
                <a:cs typeface="+mn-cs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028557" y="3822857"/>
              <a:ext cx="1719907" cy="1046303"/>
            </a:xfrm>
            <a:prstGeom prst="rect">
              <a:avLst/>
            </a:prstGeom>
            <a:noFill/>
          </p:spPr>
          <p:txBody>
            <a:bodyPr wrap="square" lIns="91304" tIns="45652" rIns="91304" bIns="45652">
              <a:spAutoFit/>
            </a:bodyPr>
            <a:lstStyle/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700" b="1" dirty="0">
                  <a:solidFill>
                    <a:srgbClr val="002060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30 %</a:t>
              </a: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400" dirty="0">
                  <a:solidFill>
                    <a:srgbClr val="002060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 </a:t>
              </a:r>
              <a:r>
                <a:rPr lang="bg-BG" sz="1400" b="1" u="sng" dirty="0">
                  <a:solidFill>
                    <a:srgbClr val="002060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Приоритетна ос 3</a:t>
              </a:r>
              <a:endParaRPr lang="bg-BG" sz="1400" u="sng" dirty="0">
                <a:solidFill>
                  <a:srgbClr val="002060"/>
                </a:solidFill>
                <a:latin typeface="Calibri" panose="020F0502020204030204" pitchFamily="34" charset="0"/>
                <a:ea typeface="New MingLiu" charset="-120"/>
                <a:cs typeface="Arial" panose="020B0604020202020204" pitchFamily="34" charset="0"/>
              </a:endParaRP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300" dirty="0">
                  <a:solidFill>
                    <a:srgbClr val="002060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 </a:t>
              </a:r>
              <a:r>
                <a:rPr lang="bg-BG" sz="1400" b="1" dirty="0" smtClean="0">
                  <a:solidFill>
                    <a:srgbClr val="002060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Околна среда</a:t>
              </a:r>
              <a:endParaRPr lang="bg-BG" sz="1400" b="1" dirty="0">
                <a:solidFill>
                  <a:srgbClr val="002060"/>
                </a:solidFill>
                <a:latin typeface="Calibri" panose="020F0502020204030204" pitchFamily="34" charset="0"/>
                <a:ea typeface="New MingLiu" charset="-120"/>
                <a:cs typeface="Arial" panose="020B0604020202020204" pitchFamily="34" charset="0"/>
              </a:endParaRP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dirty="0">
                  <a:solidFill>
                    <a:srgbClr val="002060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€ </a:t>
              </a:r>
              <a:r>
                <a:rPr lang="en-US" sz="1600" b="1" dirty="0">
                  <a:solidFill>
                    <a:srgbClr val="002060"/>
                  </a:solidFill>
                  <a:latin typeface="Calibri" panose="020F0502020204030204" pitchFamily="34" charset="0"/>
                  <a:ea typeface="New MingLiu" charset="-120"/>
                  <a:cs typeface="Arial" panose="020B0604020202020204" pitchFamily="34" charset="0"/>
                </a:rPr>
                <a:t>10 230 676</a:t>
              </a:r>
              <a:endParaRPr lang="bg-BG" sz="1600" b="1" dirty="0">
                <a:solidFill>
                  <a:srgbClr val="002060"/>
                </a:solidFill>
                <a:latin typeface="Calibri" panose="020F0502020204030204" pitchFamily="34" charset="0"/>
                <a:ea typeface="New MingLiu" charset="-120"/>
                <a:cs typeface="Arial" panose="020B0604020202020204" pitchFamily="34" charset="0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 flipH="1">
              <a:off x="251520" y="2824759"/>
              <a:ext cx="1484129" cy="757193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</p:spPr>
          <p:txBody>
            <a:bodyPr wrap="square" lIns="91304" tIns="45652" rIns="91304" bIns="45652">
              <a:spAutoFit/>
            </a:bodyPr>
            <a:lstStyle/>
            <a:p>
              <a:pPr algn="ctr" defTabSz="913045"/>
              <a:r>
                <a:rPr lang="bg-BG" sz="1500" b="1" u="heavy" dirty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2016</a:t>
              </a:r>
            </a:p>
            <a:p>
              <a:pPr algn="ctr" defTabSz="913045"/>
              <a:r>
                <a:rPr lang="bg-BG" sz="1400" b="1" dirty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€ </a:t>
              </a:r>
              <a:r>
                <a:rPr lang="en-US" sz="1400" b="1" dirty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2 </a:t>
              </a:r>
              <a:r>
                <a:rPr lang="en-US" sz="1400" b="1" dirty="0" smtClean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997</a:t>
              </a:r>
              <a:r>
                <a:rPr lang="bg-BG" sz="1400" b="1" dirty="0" smtClean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 </a:t>
              </a:r>
              <a:r>
                <a:rPr lang="en-US" sz="1400" b="1" dirty="0" smtClean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996</a:t>
              </a:r>
              <a:endParaRPr lang="bg-BG" sz="1400" b="1" dirty="0">
                <a:solidFill>
                  <a:srgbClr val="FF3300"/>
                </a:solidFill>
                <a:latin typeface="Calibri" panose="020F0502020204030204" pitchFamily="34" charset="0"/>
                <a:ea typeface="New MingLiu" charset="-12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545024" y="3455391"/>
              <a:ext cx="1650712" cy="778833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</p:spPr>
          <p:txBody>
            <a:bodyPr wrap="square" lIns="91304" tIns="45652" rIns="91304" bIns="45652">
              <a:spAutoFit/>
            </a:bodyPr>
            <a:lstStyle/>
            <a:p>
              <a:pPr algn="ctr" defTabSz="913045"/>
              <a:r>
                <a:rPr lang="bg-BG" sz="1500" b="1" u="heavy" dirty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20</a:t>
              </a:r>
              <a:r>
                <a:rPr lang="en-US" sz="1500" b="1" u="heavy" dirty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1</a:t>
              </a:r>
              <a:r>
                <a:rPr lang="bg-BG" sz="1500" b="1" u="heavy" dirty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7</a:t>
              </a:r>
            </a:p>
            <a:p>
              <a:pPr algn="ctr" defTabSz="913045"/>
              <a:r>
                <a:rPr lang="bg-BG" sz="1400" b="1" dirty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€ 6 885</a:t>
              </a:r>
              <a:r>
                <a:rPr lang="bg-BG" sz="1400" b="1" dirty="0" smtClean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 114</a:t>
              </a:r>
              <a:endParaRPr lang="bg-BG" sz="1400" b="1" dirty="0">
                <a:solidFill>
                  <a:srgbClr val="FF3300"/>
                </a:solidFill>
                <a:latin typeface="Calibri" panose="020F0502020204030204" pitchFamily="34" charset="0"/>
                <a:ea typeface="New MingLiu" charset="-12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 rot="10800000" flipV="1">
              <a:off x="2339753" y="4005064"/>
              <a:ext cx="1605645" cy="778833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</p:spPr>
          <p:txBody>
            <a:bodyPr wrap="square" lIns="91304" tIns="45652" rIns="91304" bIns="45652">
              <a:spAutoFit/>
            </a:bodyPr>
            <a:lstStyle/>
            <a:p>
              <a:pPr algn="ctr" defTabSz="913045"/>
              <a:r>
                <a:rPr lang="bg-BG" sz="1500" b="1" u="heavy" dirty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20</a:t>
              </a:r>
              <a:r>
                <a:rPr lang="en-US" sz="1500" b="1" u="heavy" dirty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1</a:t>
              </a:r>
              <a:r>
                <a:rPr lang="bg-BG" sz="1500" b="1" u="heavy" dirty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9</a:t>
              </a:r>
            </a:p>
            <a:p>
              <a:pPr algn="ctr" defTabSz="913045"/>
              <a:r>
                <a:rPr lang="bg-BG" sz="1400" b="1" dirty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€ </a:t>
              </a:r>
              <a:r>
                <a:rPr lang="en-US" sz="1400" b="1" dirty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5 667 412</a:t>
              </a:r>
              <a:endParaRPr lang="bg-BG" sz="1400" b="1" dirty="0">
                <a:solidFill>
                  <a:srgbClr val="FF3300"/>
                </a:solidFill>
                <a:latin typeface="Calibri" panose="020F0502020204030204" pitchFamily="34" charset="0"/>
                <a:ea typeface="New MingLiu" charset="-12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759894" y="3789040"/>
              <a:ext cx="1100138" cy="538472"/>
            </a:xfrm>
            <a:prstGeom prst="rect">
              <a:avLst/>
            </a:prstGeom>
          </p:spPr>
          <p:txBody>
            <a:bodyPr lIns="91304" tIns="45652" rIns="91304" bIns="45652">
              <a:spAutoFit/>
            </a:bodyPr>
            <a:lstStyle/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500" b="1" u="heavy" dirty="0">
                  <a:solidFill>
                    <a:srgbClr val="FFFFFF"/>
                  </a:solidFill>
                  <a:latin typeface="Calibri" panose="020F0502020204030204" pitchFamily="34" charset="0"/>
                  <a:ea typeface="New MingLiu" charset="-120"/>
                </a:rPr>
                <a:t>2020</a:t>
              </a:r>
              <a:endParaRPr lang="bg-BG" sz="1500" dirty="0">
                <a:solidFill>
                  <a:srgbClr val="FFFFFF"/>
                </a:solidFill>
                <a:latin typeface="Calibri" panose="020F0502020204030204" pitchFamily="34" charset="0"/>
                <a:ea typeface="New MingLiu" charset="-120"/>
              </a:endParaRPr>
            </a:p>
            <a:p>
              <a:pPr algn="ctr" defTabSz="91304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400" b="1" dirty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€ 5 780 762</a:t>
              </a:r>
            </a:p>
          </p:txBody>
        </p:sp>
        <p:sp>
          <p:nvSpPr>
            <p:cNvPr id="50219" name="Rectangle 69"/>
            <p:cNvSpPr>
              <a:spLocks noChangeArrowheads="1"/>
            </p:cNvSpPr>
            <p:nvPr/>
          </p:nvSpPr>
          <p:spPr bwMode="auto">
            <a:xfrm>
              <a:off x="1927040" y="1456701"/>
              <a:ext cx="1996888" cy="1168346"/>
            </a:xfrm>
            <a:prstGeom prst="ellipse">
              <a:avLst/>
            </a:prstGeom>
            <a:solidFill>
              <a:schemeClr val="bg1">
                <a:lumMod val="75000"/>
                <a:alpha val="90000"/>
              </a:schemeClr>
            </a:solidFill>
            <a:extLst/>
          </p:spPr>
          <p:txBody>
            <a:bodyPr wrap="square" lIns="91304" tIns="45652" rIns="91304" bIns="45652">
              <a:spAutoFit/>
            </a:bodyPr>
            <a:lstStyle/>
            <a:p>
              <a:pPr algn="ctr" defTabSz="913045"/>
              <a:r>
                <a:rPr lang="bg-BG" altLang="bg-BG" sz="1500" b="1" u="heavy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Финансиране от ЕС</a:t>
              </a:r>
              <a:r>
                <a:rPr lang="en-US" altLang="bg-BG" sz="1500" b="1" u="heavy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New MingLiu" charset="-120"/>
                </a:rPr>
                <a:t> </a:t>
              </a:r>
            </a:p>
            <a:p>
              <a:pPr algn="ctr" defTabSz="913045">
                <a:defRPr/>
              </a:pPr>
              <a:r>
                <a:rPr lang="bg-BG" altLang="bg-BG" b="1" dirty="0" smtClean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€</a:t>
              </a:r>
              <a:r>
                <a:rPr lang="en-US" altLang="bg-BG" b="1" dirty="0" smtClean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 </a:t>
              </a:r>
              <a:r>
                <a:rPr lang="en-US" altLang="bg-BG" b="1" dirty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2</a:t>
              </a:r>
              <a:r>
                <a:rPr lang="bg-BG" altLang="bg-BG" b="1" dirty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8 986 </a:t>
              </a:r>
              <a:r>
                <a:rPr lang="bg-BG" altLang="bg-BG" b="1" dirty="0" smtClean="0">
                  <a:solidFill>
                    <a:srgbClr val="FF3300"/>
                  </a:solidFill>
                  <a:latin typeface="Calibri" panose="020F0502020204030204" pitchFamily="34" charset="0"/>
                  <a:ea typeface="New MingLiu" charset="-120"/>
                </a:rPr>
                <a:t>914</a:t>
              </a:r>
              <a:endParaRPr lang="bg-BG" altLang="bg-BG" b="1" dirty="0">
                <a:solidFill>
                  <a:srgbClr val="FF3300"/>
                </a:solidFill>
                <a:latin typeface="Calibri" panose="020F0502020204030204" pitchFamily="34" charset="0"/>
                <a:ea typeface="New MingLiu" charset="-120"/>
              </a:endParaRPr>
            </a:p>
          </p:txBody>
        </p:sp>
        <p:sp>
          <p:nvSpPr>
            <p:cNvPr id="50220" name="Rectangle 1"/>
            <p:cNvSpPr>
              <a:spLocks noChangeArrowheads="1"/>
            </p:cNvSpPr>
            <p:nvPr/>
          </p:nvSpPr>
          <p:spPr bwMode="auto">
            <a:xfrm>
              <a:off x="5956040" y="1649413"/>
              <a:ext cx="2792424" cy="1190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2003" tIns="41000" rIns="82003" bIns="41000">
              <a:spAutoFit/>
            </a:bodyPr>
            <a:lstStyle/>
            <a:p>
              <a:pPr algn="ctr">
                <a:defRPr/>
              </a:pPr>
              <a:r>
                <a:rPr lang="bg-BG" altLang="bg-BG" b="1" u="sng" kern="0" dirty="0">
                  <a:solidFill>
                    <a:schemeClr val="tx2"/>
                  </a:solidFill>
                  <a:latin typeface="Calibri" panose="020F0502020204030204" pitchFamily="34" charset="0"/>
                </a:rPr>
                <a:t>Общ бюджет:</a:t>
              </a:r>
              <a:endParaRPr lang="en-US" altLang="bg-BG" b="1" u="sng" kern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  <a:p>
              <a:pPr algn="ctr">
                <a:defRPr/>
              </a:pPr>
              <a:r>
                <a:rPr lang="bg-BG" altLang="bg-BG" kern="0" dirty="0">
                  <a:solidFill>
                    <a:schemeClr val="tx2"/>
                  </a:solidFill>
                  <a:latin typeface="Calibri" panose="020F0502020204030204" pitchFamily="34" charset="0"/>
                </a:rPr>
                <a:t>(ЕС + Национално финансиране) </a:t>
              </a:r>
            </a:p>
            <a:p>
              <a:pPr algn="ctr">
                <a:defRPr/>
              </a:pPr>
              <a:r>
                <a:rPr lang="bg-BG" altLang="bg-BG" b="1" kern="0" dirty="0">
                  <a:solidFill>
                    <a:schemeClr val="tx2"/>
                  </a:solidFill>
                  <a:latin typeface="Calibri" panose="020F0502020204030204" pitchFamily="34" charset="0"/>
                </a:rPr>
                <a:t>€</a:t>
              </a:r>
              <a:r>
                <a:rPr lang="en-US" altLang="bg-BG" b="1" kern="0" dirty="0">
                  <a:solidFill>
                    <a:schemeClr val="tx2"/>
                  </a:solidFill>
                  <a:latin typeface="Calibri" panose="020F0502020204030204" pitchFamily="34" charset="0"/>
                </a:rPr>
                <a:t> </a:t>
              </a:r>
              <a:r>
                <a:rPr lang="bg-BG" altLang="bg-BG" b="1" kern="0" dirty="0" smtClean="0">
                  <a:solidFill>
                    <a:schemeClr val="tx2"/>
                  </a:solidFill>
                  <a:latin typeface="Calibri" panose="020F0502020204030204" pitchFamily="34" charset="0"/>
                </a:rPr>
                <a:t>34 102 256</a:t>
              </a:r>
              <a:r>
                <a:rPr lang="en-US" altLang="bg-BG" b="1" kern="0" dirty="0" smtClean="0">
                  <a:solidFill>
                    <a:schemeClr val="tx2"/>
                  </a:solidFill>
                  <a:latin typeface="Calibri" panose="020F0502020204030204" pitchFamily="34" charset="0"/>
                </a:rPr>
                <a:t> </a:t>
              </a:r>
              <a:endParaRPr lang="en-US" altLang="bg-BG" b="1" kern="0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80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342900"/>
            <a:ext cx="1194619" cy="78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42900"/>
            <a:ext cx="974033" cy="78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9415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67544" y="1991220"/>
            <a:ext cx="3823338" cy="150978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bg-BG" sz="1600" dirty="0" smtClean="0">
                <a:latin typeface="Calibri" panose="020F0502020204030204" pitchFamily="34" charset="0"/>
              </a:rPr>
              <a:t>Територия: 43 933 кв. км.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1600" dirty="0" smtClean="0">
                <a:latin typeface="Calibri" panose="020F0502020204030204" pitchFamily="34" charset="0"/>
              </a:rPr>
              <a:t>Обща граница: 341 км.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1600" dirty="0" smtClean="0">
                <a:latin typeface="Calibri" panose="020F0502020204030204" pitchFamily="34" charset="0"/>
              </a:rPr>
              <a:t>Действащи ГКПП: 5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1600" dirty="0" smtClean="0">
                <a:latin typeface="Calibri" panose="020F0502020204030204" pitchFamily="34" charset="0"/>
              </a:rPr>
              <a:t>Население: 2 144 054 души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1600" dirty="0" smtClean="0">
                <a:latin typeface="Calibri" panose="020F0502020204030204" pitchFamily="34" charset="0"/>
              </a:rPr>
              <a:t>Допустими области (</a:t>
            </a:r>
            <a:r>
              <a:rPr lang="en-US" sz="1600" dirty="0" smtClean="0">
                <a:latin typeface="Calibri" panose="020F0502020204030204" pitchFamily="34" charset="0"/>
              </a:rPr>
              <a:t>NUTS III):</a:t>
            </a:r>
          </a:p>
          <a:p>
            <a:pPr marL="0" indent="0">
              <a:buNone/>
            </a:pPr>
            <a:endParaRPr lang="en-US" sz="16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bg-BG" sz="16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854627517"/>
              </p:ext>
            </p:extLst>
          </p:nvPr>
        </p:nvGraphicFramePr>
        <p:xfrm>
          <a:off x="467544" y="3573016"/>
          <a:ext cx="3767570" cy="29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3785"/>
                <a:gridCol w="1883785"/>
              </a:tblGrid>
              <a:tr h="315561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България</a:t>
                      </a:r>
                      <a:endParaRPr lang="bg-BG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5BE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Сърбия</a:t>
                      </a:r>
                      <a:endParaRPr lang="bg-BG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5BE33"/>
                    </a:solidFill>
                  </a:tcPr>
                </a:tc>
              </a:tr>
              <a:tr h="349481"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</a:t>
                      </a:r>
                      <a:r>
                        <a:rPr lang="bg-BG" sz="1400" b="1" baseline="0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 Видин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 Бор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9481"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 Монтана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 Зайчар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9481"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Област София</a:t>
                      </a:r>
                      <a:endParaRPr lang="bg-BG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 Нишава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9481"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Област Перник</a:t>
                      </a:r>
                      <a:endParaRPr lang="bg-BG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 Пирот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7874"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Област Кюстендил</a:t>
                      </a:r>
                      <a:endParaRPr lang="bg-BG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 Ябланица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9481"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 Враца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 Пчиня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9481">
                <a:tc>
                  <a:txBody>
                    <a:bodyPr/>
                    <a:lstStyle/>
                    <a:p>
                      <a:endParaRPr lang="bg-BG" sz="1400" b="1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g-BG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Област Топлица</a:t>
                      </a:r>
                      <a:endParaRPr lang="bg-BG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72776"/>
            <a:ext cx="3888431" cy="474304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b="1" dirty="0" smtClean="0">
                <a:latin typeface="Calibri" panose="020F0502020204030204" pitchFamily="34" charset="0"/>
              </a:rPr>
              <a:t>Териториален обхват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13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459443"/>
            <a:ext cx="7408333" cy="183365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bg-BG" sz="2200" dirty="0" smtClean="0">
                <a:latin typeface="Calibri" panose="020F0502020204030204" pitchFamily="34" charset="0"/>
              </a:rPr>
              <a:t>Приоритетна ос 1. – </a:t>
            </a:r>
            <a:r>
              <a:rPr lang="bg-BG" sz="2200" b="1" dirty="0" smtClean="0">
                <a:latin typeface="Calibri" panose="020F0502020204030204" pitchFamily="34" charset="0"/>
              </a:rPr>
              <a:t>Устойчив туризъм;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200" dirty="0" smtClean="0">
                <a:latin typeface="Calibri" panose="020F0502020204030204" pitchFamily="34" charset="0"/>
              </a:rPr>
              <a:t>Приоритетна ос 2. – </a:t>
            </a:r>
            <a:r>
              <a:rPr lang="bg-BG" sz="2200" b="1" dirty="0" smtClean="0">
                <a:latin typeface="Calibri" panose="020F0502020204030204" pitchFamily="34" charset="0"/>
              </a:rPr>
              <a:t>Младежи;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200" dirty="0" smtClean="0">
                <a:latin typeface="Calibri" panose="020F0502020204030204" pitchFamily="34" charset="0"/>
              </a:rPr>
              <a:t>Приоритетна ос 3. – </a:t>
            </a:r>
            <a:r>
              <a:rPr lang="bg-BG" sz="2200" b="1" dirty="0" smtClean="0">
                <a:latin typeface="Calibri" panose="020F0502020204030204" pitchFamily="34" charset="0"/>
              </a:rPr>
              <a:t>Околна среда;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200" dirty="0" smtClean="0">
                <a:latin typeface="Calibri" panose="020F0502020204030204" pitchFamily="34" charset="0"/>
              </a:rPr>
              <a:t>Приоритетна ос 4. – Техническа помощ.</a:t>
            </a:r>
            <a:endParaRPr lang="bg-BG" sz="2200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476672"/>
            <a:ext cx="5040560" cy="11143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z="1800" dirty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>
                <a:latin typeface="Calibri" panose="020F0502020204030204" pitchFamily="34" charset="0"/>
              </a:rPr>
            </a:br>
            <a:r>
              <a:rPr lang="bg-BG" sz="1000" dirty="0">
                <a:latin typeface="Calibri" panose="020F0502020204030204" pitchFamily="34" charset="0"/>
              </a:rPr>
              <a:t/>
            </a:r>
            <a:br>
              <a:rPr lang="bg-BG" sz="1000" dirty="0">
                <a:latin typeface="Calibri" panose="020F0502020204030204" pitchFamily="34" charset="0"/>
              </a:rPr>
            </a:br>
            <a:r>
              <a:rPr lang="bg-BG" sz="1800" b="1" dirty="0">
                <a:latin typeface="Calibri" panose="020F0502020204030204" pitchFamily="34" charset="0"/>
              </a:rPr>
              <a:t>Приоритетни оси на Програмата</a:t>
            </a: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NikolichN\Pictures\Projects Second Call\project 109\Pult 01-var01-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1"/>
          <a:stretch/>
        </p:blipFill>
        <p:spPr bwMode="auto">
          <a:xfrm>
            <a:off x="395536" y="4403944"/>
            <a:ext cx="2736304" cy="199834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NikolichN\Pictures\Untitl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03945"/>
            <a:ext cx="2688321" cy="199415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ikolichN\Pictures\PROJECTS FIRST CALL\46-visi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351" y="4413451"/>
            <a:ext cx="2651787" cy="198884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37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199771"/>
            <a:ext cx="8640960" cy="252028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just" fontAlgn="base">
              <a:spcAft>
                <a:spcPct val="0"/>
              </a:spcAft>
              <a:buNone/>
            </a:pPr>
            <a:r>
              <a:rPr lang="bg-BG" altLang="en-US" sz="1600" b="1" dirty="0" smtClean="0">
                <a:latin typeface="Calibri" panose="020F0502020204030204" pitchFamily="34" charset="0"/>
              </a:rPr>
              <a:t>Приоритетна ос 1. - Устойчив туризъм</a:t>
            </a:r>
          </a:p>
          <a:p>
            <a:pPr algn="just" fontAlgn="base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bg-BG" altLang="en-US" sz="1600" b="1" dirty="0" smtClean="0">
                <a:latin typeface="Calibri" panose="020F0502020204030204" pitchFamily="34" charset="0"/>
              </a:rPr>
              <a:t>Специфична цел 1.1 - Туристическа атрактивност: </a:t>
            </a:r>
          </a:p>
          <a:p>
            <a:pPr algn="just" fontAlgn="base">
              <a:spcAft>
                <a:spcPct val="0"/>
              </a:spcAft>
            </a:pPr>
            <a:r>
              <a:rPr lang="bg-BG" altLang="en-US" sz="1600" dirty="0" smtClean="0">
                <a:latin typeface="Calibri" panose="020F0502020204030204" pitchFamily="34" charset="0"/>
              </a:rPr>
              <a:t>Всички нива на регионалните / местните власти;</a:t>
            </a:r>
          </a:p>
          <a:p>
            <a:pPr algn="just" fontAlgn="base">
              <a:spcAft>
                <a:spcPct val="0"/>
              </a:spcAft>
            </a:pPr>
            <a:r>
              <a:rPr lang="bg-BG" altLang="en-US" sz="1600" dirty="0" smtClean="0">
                <a:latin typeface="Calibri" panose="020F0502020204030204" pitchFamily="34" charset="0"/>
              </a:rPr>
              <a:t>Регионални и браншови агенции;</a:t>
            </a:r>
          </a:p>
          <a:p>
            <a:pPr algn="just" fontAlgn="base">
              <a:spcAft>
                <a:spcPct val="0"/>
              </a:spcAft>
            </a:pPr>
            <a:r>
              <a:rPr lang="bg-BG" altLang="en-US" sz="1600" dirty="0" smtClean="0">
                <a:latin typeface="Calibri" panose="020F0502020204030204" pitchFamily="34" charset="0"/>
              </a:rPr>
              <a:t>Офиси на централните и регионални структури и на съответните държавни институции / администрации;</a:t>
            </a:r>
          </a:p>
          <a:p>
            <a:pPr algn="just" fontAlgn="base">
              <a:spcAft>
                <a:spcPct val="0"/>
              </a:spcAft>
            </a:pPr>
            <a:r>
              <a:rPr lang="bg-BG" altLang="en-US" sz="1600" dirty="0" smtClean="0">
                <a:latin typeface="Calibri" panose="020F0502020204030204" pitchFamily="34" charset="0"/>
              </a:rPr>
              <a:t>Публични културни институции (музеи, библиотеки, обществени центрове и др.); </a:t>
            </a:r>
          </a:p>
          <a:p>
            <a:pPr algn="just" fontAlgn="base">
              <a:spcAft>
                <a:spcPct val="0"/>
              </a:spcAft>
            </a:pPr>
            <a:r>
              <a:rPr lang="bg-BG" altLang="en-US" sz="1600" dirty="0" smtClean="0">
                <a:latin typeface="Calibri" panose="020F0502020204030204" pitchFamily="34" charset="0"/>
              </a:rPr>
              <a:t>Неправителствени организации и туристически сдружения.</a:t>
            </a: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bg-BG" altLang="en-US" sz="17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NikolichN\Pictures\Projects under the First Call\107- park 2 - sma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76" y="4721085"/>
            <a:ext cx="2383993" cy="178799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NikolichN\Pictures\Projects under the First Call\104-info tabl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13060"/>
            <a:ext cx="2387604" cy="179070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NikolichN\Pictures\Projects Second Call\for Facebook album\13-Visitors' Cent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926" y="4718377"/>
            <a:ext cx="2679149" cy="17907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dirty="0">
                <a:latin typeface="Calibri" panose="020F0502020204030204" pitchFamily="34" charset="0"/>
              </a:rPr>
              <a:t>Приоритетна ос 1. – </a:t>
            </a:r>
            <a:r>
              <a:rPr lang="bg-BG" sz="1800" b="1" dirty="0">
                <a:latin typeface="Calibri" panose="020F0502020204030204" pitchFamily="34" charset="0"/>
              </a:rPr>
              <a:t>Устойчив туризъм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40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2736304"/>
          </a:xfrm>
        </p:spPr>
        <p:txBody>
          <a:bodyPr>
            <a:noAutofit/>
          </a:bodyPr>
          <a:lstStyle/>
          <a:p>
            <a:pPr marL="0" indent="0" algn="just" fontAlgn="base">
              <a:spcAft>
                <a:spcPct val="0"/>
              </a:spcAft>
              <a:buNone/>
            </a:pPr>
            <a:r>
              <a:rPr lang="bg-BG" altLang="en-US" sz="1500" b="1" dirty="0">
                <a:latin typeface="Calibri" panose="020F0502020204030204" pitchFamily="34" charset="0"/>
              </a:rPr>
              <a:t>Приоритетна ос </a:t>
            </a:r>
            <a:r>
              <a:rPr lang="bg-BG" altLang="en-US" sz="1500" b="1" dirty="0" smtClean="0">
                <a:latin typeface="Calibri" panose="020F0502020204030204" pitchFamily="34" charset="0"/>
              </a:rPr>
              <a:t>1. </a:t>
            </a:r>
            <a:r>
              <a:rPr lang="bg-BG" altLang="en-US" sz="1500" b="1" dirty="0">
                <a:latin typeface="Calibri" panose="020F0502020204030204" pitchFamily="34" charset="0"/>
              </a:rPr>
              <a:t>- Устойчив туризъм</a:t>
            </a:r>
          </a:p>
          <a:p>
            <a:pPr lvl="0" algn="just" fontAlgn="base"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en-US" sz="1500" b="1" dirty="0" smtClean="0">
                <a:latin typeface="Calibri" panose="020F0502020204030204" pitchFamily="34" charset="0"/>
              </a:rPr>
              <a:t>Специфична </a:t>
            </a:r>
            <a:r>
              <a:rPr lang="ru-RU" altLang="en-US" sz="1500" b="1" dirty="0">
                <a:latin typeface="Calibri" panose="020F0502020204030204" pitchFamily="34" charset="0"/>
              </a:rPr>
              <a:t>цел 1.2. </a:t>
            </a:r>
            <a:r>
              <a:rPr lang="bg-BG" altLang="en-US" sz="1500" b="1" dirty="0">
                <a:latin typeface="Calibri" panose="020F0502020204030204" pitchFamily="34" charset="0"/>
              </a:rPr>
              <a:t>Трансграничен туристически </a:t>
            </a:r>
            <a:r>
              <a:rPr lang="ru-RU" altLang="en-US" sz="1500" b="1" dirty="0">
                <a:latin typeface="Calibri" panose="020F0502020204030204" pitchFamily="34" charset="0"/>
              </a:rPr>
              <a:t>продукт: 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Всички нива на регионалните / местните власти;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Регионални туристически сдружения;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Неправителствени организации;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Структури за подкрепа на бизнеса – търговски палати, бизнес сдружения, бизнес клъстери; 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Образователни / обучителни центрове;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Регионални и браншови агенции;</a:t>
            </a:r>
          </a:p>
          <a:p>
            <a:pPr lvl="0" algn="just" fontAlgn="base">
              <a:spcAft>
                <a:spcPct val="0"/>
              </a:spcAft>
            </a:pPr>
            <a:r>
              <a:rPr lang="bg-BG" sz="1500" dirty="0">
                <a:latin typeface="Calibri" panose="020F0502020204030204" pitchFamily="34" charset="0"/>
              </a:rPr>
              <a:t>Централни и регионални офиси и структури на съответните държавни институции / администрации.</a:t>
            </a:r>
            <a:endParaRPr lang="ru-RU" altLang="en-US" sz="1500" dirty="0">
              <a:latin typeface="Calibri" panose="020F0502020204030204" pitchFamily="34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ru-RU" altLang="en-US" sz="1600" dirty="0">
              <a:solidFill>
                <a:srgbClr val="333399"/>
              </a:solidFill>
              <a:latin typeface="Arial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ru-RU" altLang="en-US" sz="1600" dirty="0">
              <a:solidFill>
                <a:srgbClr val="333399"/>
              </a:solidFill>
              <a:latin typeface="Arial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ru-RU" altLang="en-US" sz="1600" dirty="0">
              <a:solidFill>
                <a:srgbClr val="333399"/>
              </a:solidFill>
              <a:latin typeface="Arial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ru-RU" altLang="en-US" sz="1600" dirty="0">
              <a:solidFill>
                <a:srgbClr val="333399"/>
              </a:solidFill>
              <a:latin typeface="Arial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ru-RU" altLang="en-US" sz="1600" dirty="0">
              <a:solidFill>
                <a:srgbClr val="333399"/>
              </a:solidFill>
              <a:latin typeface="Arial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ru-RU" altLang="en-US" sz="1600" dirty="0">
              <a:solidFill>
                <a:srgbClr val="333399"/>
              </a:solidFill>
              <a:latin typeface="Arial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ru-RU" altLang="en-US" sz="1600" dirty="0">
              <a:solidFill>
                <a:srgbClr val="333399"/>
              </a:solidFill>
              <a:latin typeface="Arial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ru-RU" altLang="en-US" sz="1600" dirty="0">
              <a:solidFill>
                <a:srgbClr val="333399"/>
              </a:solidFill>
              <a:latin typeface="Arial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bg-BG" altLang="en-US" sz="1600" dirty="0">
              <a:solidFill>
                <a:srgbClr val="333399"/>
              </a:solidFill>
              <a:latin typeface="Arial" charset="0"/>
            </a:endParaRPr>
          </a:p>
        </p:txBody>
      </p:sp>
      <p:pic>
        <p:nvPicPr>
          <p:cNvPr id="4" name="Picture 2" descr="C:\Users\NikolichN\Pictures\Logos and flags\EU Slicice\EU_flag_medium_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2" y="571606"/>
            <a:ext cx="1194619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kolichN\Pictures\Logos and flags\Programme logo - complete with Programme name - 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2516"/>
            <a:ext cx="974033" cy="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NikolichN\Pictures\Projects Second Call\project 109\Pult 01-var01-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1"/>
          <a:stretch/>
        </p:blipFill>
        <p:spPr bwMode="auto">
          <a:xfrm>
            <a:off x="611560" y="4607395"/>
            <a:ext cx="2664296" cy="194575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NikolichN\Pictures\Projects Second Call\for Facebook album\255-poster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22"/>
          <a:stretch/>
        </p:blipFill>
        <p:spPr bwMode="auto">
          <a:xfrm>
            <a:off x="3667583" y="4607395"/>
            <a:ext cx="1802318" cy="194575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NikolichN\Pictures\Projects Second Call\for Facebook album\9-bann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774" y="4607394"/>
            <a:ext cx="2633893" cy="194575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195736" y="528273"/>
            <a:ext cx="5040560" cy="898360"/>
          </a:xfrm>
        </p:spPr>
        <p:txBody>
          <a:bodyPr>
            <a:normAutofit/>
          </a:bodyPr>
          <a:lstStyle/>
          <a:p>
            <a:r>
              <a:rPr lang="bg-BG" sz="1800" dirty="0" smtClean="0">
                <a:latin typeface="Calibri" panose="020F0502020204030204" pitchFamily="34" charset="0"/>
              </a:rPr>
              <a:t>Програма за ТГС България – Сърбия 2014 – 2020</a:t>
            </a:r>
            <a:br>
              <a:rPr lang="bg-BG" sz="1800" dirty="0" smtClean="0">
                <a:latin typeface="Calibri" panose="020F0502020204030204" pitchFamily="34" charset="0"/>
              </a:rPr>
            </a:br>
            <a:r>
              <a:rPr lang="bg-BG" sz="1000" dirty="0" smtClean="0">
                <a:latin typeface="Calibri" panose="020F0502020204030204" pitchFamily="34" charset="0"/>
              </a:rPr>
              <a:t/>
            </a:r>
            <a:br>
              <a:rPr lang="bg-BG" sz="1000" dirty="0" smtClean="0">
                <a:latin typeface="Calibri" panose="020F0502020204030204" pitchFamily="34" charset="0"/>
              </a:rPr>
            </a:br>
            <a:r>
              <a:rPr lang="bg-BG" sz="1800" dirty="0">
                <a:latin typeface="Calibri" panose="020F0502020204030204" pitchFamily="34" charset="0"/>
              </a:rPr>
              <a:t>Приоритетна ос 1. – </a:t>
            </a:r>
            <a:r>
              <a:rPr lang="bg-BG" sz="1800" b="1" dirty="0">
                <a:latin typeface="Calibri" panose="020F0502020204030204" pitchFamily="34" charset="0"/>
              </a:rPr>
              <a:t>Устойчив туризъм</a:t>
            </a:r>
            <a:endParaRPr lang="bg-BG" sz="1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8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962</TotalTime>
  <Words>1388</Words>
  <Application>Microsoft Office PowerPoint</Application>
  <PresentationFormat>On-screen Show (4:3)</PresentationFormat>
  <Paragraphs>222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Waveform</vt:lpstr>
      <vt:lpstr>Програма за трансгранично сътрудничество по Инструмента за предприсъединителна помощ (ИПП II) България – Сърбия  2014 – 2020</vt:lpstr>
      <vt:lpstr>Програма за ТГС България – Сърбия 2014 – 2020  Структура на презентацията </vt:lpstr>
      <vt:lpstr>Програма за ТГС България – Сърбия 2014 – 2020  Стратегическа цел</vt:lpstr>
      <vt:lpstr>Програма за ТГС България – Сърбия 2014 – 2020  Организационна структура</vt:lpstr>
      <vt:lpstr>PowerPoint Presentation</vt:lpstr>
      <vt:lpstr>Програма за ТГС България – Сърбия 2014 – 2020  Териториален обхват</vt:lpstr>
      <vt:lpstr>Програма за ТГС България – Сърбия 2014 – 2020  Приоритетни оси на Програмата</vt:lpstr>
      <vt:lpstr>Програма за ТГС България – Сърбия 2014 – 2020  Приоритетна ос 1. – Устойчив туризъм</vt:lpstr>
      <vt:lpstr>Програма за ТГС България – Сърбия 2014 – 2020  Приоритетна ос 1. – Устойчив туризъм</vt:lpstr>
      <vt:lpstr>Програма за ТГС България – Сърбия 2014 – 2020  Приоритетна ос 1. – Устойчив туризъм</vt:lpstr>
      <vt:lpstr>Програма за ТГС България – Сърбия 2014 – 2020  Приоритетна ос 2. – Младежи</vt:lpstr>
      <vt:lpstr>Програма за ТГС България – Сърбия 2014 – 2020  Приоритетна ос 2. – Младежи</vt:lpstr>
      <vt:lpstr>Програма за ТГС България – Сърбия 2014 – 2020  Приоритетна ос 3. – Околна среда</vt:lpstr>
      <vt:lpstr>Програма за ТГС България – Сърбия 2014 – 2020  Набиране на проектни предложения</vt:lpstr>
      <vt:lpstr>Програма за ТГС България – Сърбия 2014 – 2020  Основни правила на поканата</vt:lpstr>
      <vt:lpstr>Програма за ТГС България – Сърбия 2014 – 2020  Основни правила - допустимост на кандидатите</vt:lpstr>
      <vt:lpstr>Програма за ТГС България – Сърбия 2014 – 2020  Предстоящи събития – предварителен график</vt:lpstr>
      <vt:lpstr>Програма за ТГС България – Сърбия 2014 – 2020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Bulgaria-Serbia IPA Cross-border Programme</dc:title>
  <dc:creator>Neboysha Nikolich</dc:creator>
  <cp:lastModifiedBy>Dragan Velichkovski</cp:lastModifiedBy>
  <cp:revision>167</cp:revision>
  <dcterms:created xsi:type="dcterms:W3CDTF">2015-01-27T08:21:01Z</dcterms:created>
  <dcterms:modified xsi:type="dcterms:W3CDTF">2015-06-17T11:39:32Z</dcterms:modified>
</cp:coreProperties>
</file>