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49" r:id="rId2"/>
  </p:sldMasterIdLst>
  <p:notesMasterIdLst>
    <p:notesMasterId r:id="rId12"/>
  </p:notesMasterIdLst>
  <p:handoutMasterIdLst>
    <p:handoutMasterId r:id="rId13"/>
  </p:handoutMasterIdLst>
  <p:sldIdLst>
    <p:sldId id="299" r:id="rId3"/>
    <p:sldId id="556" r:id="rId4"/>
    <p:sldId id="547" r:id="rId5"/>
    <p:sldId id="565" r:id="rId6"/>
    <p:sldId id="505" r:id="rId7"/>
    <p:sldId id="561" r:id="rId8"/>
    <p:sldId id="566" r:id="rId9"/>
    <p:sldId id="563" r:id="rId10"/>
    <p:sldId id="564" r:id="rId11"/>
  </p:sldIdLst>
  <p:sldSz cx="9144000" cy="6858000" type="screen4x3"/>
  <p:notesSz cx="9926638" cy="6797675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33"/>
    <a:srgbClr val="A50021"/>
    <a:srgbClr val="CC3300"/>
    <a:srgbClr val="FCFEE6"/>
    <a:srgbClr val="993366"/>
    <a:srgbClr val="66CCFF"/>
    <a:srgbClr val="990099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5" autoAdjust="0"/>
    <p:restoredTop sz="89499" autoAdjust="0"/>
  </p:normalViewPr>
  <p:slideViewPr>
    <p:cSldViewPr>
      <p:cViewPr>
        <p:scale>
          <a:sx n="100" d="100"/>
          <a:sy n="100" d="100"/>
        </p:scale>
        <p:origin x="-42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B9668AE-0B7C-4A7E-93E0-B89A72BBE69C}" type="datetime1">
              <a:rPr lang="bg-BG"/>
              <a:pPr>
                <a:defRPr/>
              </a:pPr>
              <a:t>18.6.2015 г.</a:t>
            </a:fld>
            <a:r>
              <a:rPr lang="bg-BG"/>
              <a:t>29 януари 2010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00B638F-7895-4021-BFE0-32FA416DB61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80EB1FE-CD10-4300-9861-09C55DFFBE35}" type="datetime1">
              <a:rPr lang="bg-BG"/>
              <a:pPr>
                <a:defRPr/>
              </a:pPr>
              <a:t>18.6.2015 г.</a:t>
            </a:fld>
            <a:r>
              <a:rPr lang="bg-BG"/>
              <a:t>29 януари 2010</a:t>
            </a:r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5"/>
            <a:ext cx="7942262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D179596-D89A-4F17-B856-FBBDD4FC2FE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b="1" dirty="0" smtClean="0">
              <a:latin typeface="+mj-lt"/>
            </a:endParaRPr>
          </a:p>
        </p:txBody>
      </p:sp>
      <p:sp>
        <p:nvSpPr>
          <p:cNvPr id="46084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48132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49156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49156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57348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50180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50180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50180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bg-BG" dirty="0" smtClean="0"/>
          </a:p>
        </p:txBody>
      </p:sp>
      <p:sp>
        <p:nvSpPr>
          <p:cNvPr id="50180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bg-BG" altLang="bg-BG" smtClean="0"/>
              <a:t>29 януари 2010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D8263-6429-4836-AA2B-01051327CCAA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BD866-0A01-43B6-8595-954A3AC0E4C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01D20-BF00-465F-BD5A-5B298333C764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63FD7-79E7-4074-A313-11A311DFB02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38E60-1D63-4E4A-8C27-5291DBB599DD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F35C1-E625-4A50-9CF3-C7BB1431AD4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bg-BG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0DD72-939E-4664-8877-BA64E6D5C2A4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FD728-AA4C-4FDC-A456-22080E1F94C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77C30-BEB1-4D47-A557-355B60DB3AB7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4E80B-658F-4C05-8917-9A53109A3E9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A8DF1-23DB-4CF3-BF43-CC66B4C7E674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FDA72-BF13-4B03-B157-B23B2FA7C25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D26BE-3080-40B8-9393-B061915F470A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97E1C-9067-4165-A515-5B33DF00417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D22CC-26BB-4C72-AAC1-5459ACAE9DCC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243F1-01BC-48D7-B73C-26E99E657AF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5070F-0A07-4F8C-964F-D3F98A9FFA5E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D1010-0631-4CDC-BFFD-56ED8C608ED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B6D7F-9AC9-47E8-875D-1ABBCBE7294A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10B43-5392-4941-97CC-7438A93E321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3B590-173E-4C39-8DF5-BE0FC19C5FA7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35965-22F6-4CCB-9638-C4A40652C08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692F4-9AED-4775-B9D2-EE14383D1A99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EF3E6-2F65-493C-BED8-AA087DB4317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755AD-61C7-46B7-895F-F5EBDDD86B91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5F270-CE3D-4ADD-ACF5-E39A738DF22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7E6DF-0905-499E-924E-C11011CB63A6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E4559-C5D5-479A-B06D-6F79308B883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AD3A7-5769-4C90-ADAB-E42F95085235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CD7EF-1302-47E0-B31A-C0E1ECC93C8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9928B-69F8-4123-9A07-27920B491622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D0D16-F705-4248-B35B-994B142CC86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9A1BE-3EA1-4A08-9A18-955249B8A6BD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CEF27-2C0B-4F20-A309-E93187849A5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0E68E-9DE0-4D23-AC01-F00DBE0D6C71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91415-DFF6-4EB4-BACC-D23D9BE9F01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F200E-EFFA-4E30-B42C-B999E55F6393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6B1D0-6C40-499E-9202-FC205B6513A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46BB3-6C51-4D3C-A1B6-C26FCF55523D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A3EB1-272C-4575-BC76-4B6E26AA7FF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47988-B6B7-48C4-8311-F2D9B0DDFFC5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8DFB5-49B9-4A68-89B6-6726E506B1F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E5DA6-6E25-4A20-A3C1-9D6AD114201F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4B46C-D14C-45D3-A2CE-9626877DF73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CF8D2-2621-4347-A203-99E355DDC0A2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0C1EB-1A07-46EB-B9F1-691BA87B9FA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  <a:p>
            <a:pPr lvl="2"/>
            <a:r>
              <a:rPr lang="bg-BG" altLang="bg-BG" smtClean="0"/>
              <a:t>Third level</a:t>
            </a:r>
          </a:p>
          <a:p>
            <a:pPr lvl="3"/>
            <a:r>
              <a:rPr lang="bg-BG" altLang="bg-BG" smtClean="0"/>
              <a:t>Fourth level</a:t>
            </a:r>
          </a:p>
          <a:p>
            <a:pPr lvl="4"/>
            <a:r>
              <a:rPr lang="bg-BG" alt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DBE124B7-E1FE-4490-B84C-B78519650412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CDFF2CD8-D1FD-44EE-9153-E029C9F58CE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  <a:p>
            <a:pPr lvl="2"/>
            <a:r>
              <a:rPr lang="bg-BG" altLang="bg-BG" smtClean="0"/>
              <a:t>Third level</a:t>
            </a:r>
          </a:p>
          <a:p>
            <a:pPr lvl="3"/>
            <a:r>
              <a:rPr lang="bg-BG" altLang="bg-BG" smtClean="0"/>
              <a:t>Fourth level</a:t>
            </a:r>
          </a:p>
          <a:p>
            <a:pPr lvl="4"/>
            <a:r>
              <a:rPr lang="bg-BG" altLang="bg-BG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1AA81955-1AF6-47A1-93AB-9B89C6E7C59F}" type="datetimeFigureOut">
              <a:rPr lang="bg-BG"/>
              <a:pPr>
                <a:defRPr/>
              </a:pPr>
              <a:t>18.6.2015 г.</a:t>
            </a:fld>
            <a:r>
              <a:rPr lang="bg-BG"/>
              <a:t>17-23 март 2008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bg-BG"/>
              <a:t>CONFEJES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DBA6C4DC-3B3C-45FC-95C7-28D9619E160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85720" y="2349500"/>
            <a:ext cx="8429684" cy="1936756"/>
          </a:xfrm>
        </p:spPr>
        <p:txBody>
          <a:bodyPr/>
          <a:lstStyle/>
          <a:p>
            <a:pPr eaLnBrk="1" hangingPunct="1">
              <a:defRPr/>
            </a:pPr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9933"/>
                </a:solidFill>
                <a:latin typeface="+mn-lt"/>
              </a:rPr>
              <a:t>Младите хора в България във </a:t>
            </a:r>
            <a:b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9933"/>
                </a:solidFill>
                <a:latin typeface="+mn-lt"/>
              </a:rPr>
            </a:br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9933"/>
                </a:solidFill>
                <a:latin typeface="+mn-lt"/>
              </a:rPr>
              <a:t>фокуса на младежката политика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1188" y="5143500"/>
            <a:ext cx="8064500" cy="6604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bg-BG" altLang="bg-BG" sz="1800" b="1" i="1" dirty="0" smtClean="0"/>
              <a:t>  </a:t>
            </a:r>
            <a:endParaRPr lang="en-US" altLang="bg-BG" sz="1800" b="1" i="1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bg-BG" altLang="bg-BG" b="1" i="1" dirty="0" smtClean="0">
              <a:latin typeface="Century Gothic" pitchFamily="34" charset="0"/>
            </a:endParaRPr>
          </a:p>
        </p:txBody>
      </p:sp>
      <p:pic>
        <p:nvPicPr>
          <p:cNvPr id="3077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4" y="0"/>
            <a:ext cx="2987675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0"/>
            <a:ext cx="5832475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571612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928794" y="4929198"/>
            <a:ext cx="5572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bg-BG" altLang="bg-BG" b="1" dirty="0" smtClean="0">
                <a:latin typeface="+mn-lt"/>
              </a:rPr>
              <a:t>Дирекция “Младежки политики”</a:t>
            </a:r>
            <a:endParaRPr lang="en-US" altLang="bg-BG" b="1" dirty="0" smtClean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9144001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ound Single Corner Rectangle 6"/>
          <p:cNvSpPr/>
          <p:nvPr/>
        </p:nvSpPr>
        <p:spPr bwMode="auto">
          <a:xfrm>
            <a:off x="5786446" y="2071678"/>
            <a:ext cx="2933700" cy="19335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6680" tIns="106680" rIns="106680" bIns="106680" spcCol="1270" anchor="ctr"/>
          <a:lstStyle/>
          <a:p>
            <a:pPr algn="ctr" defTabSz="6667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bg-BG" b="1" dirty="0"/>
          </a:p>
          <a:p>
            <a:pPr algn="ctr" defTabSz="6667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bg-BG" b="1" dirty="0"/>
          </a:p>
          <a:p>
            <a:pPr algn="ctr" defTabSz="6667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bg-BG" sz="1800" b="1" dirty="0" smtClean="0"/>
          </a:p>
          <a:p>
            <a:pPr algn="ctr" defTabSz="6667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n-US" b="1" dirty="0"/>
          </a:p>
          <a:p>
            <a:pPr algn="ctr" defTabSz="6667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bg-BG" b="1" dirty="0"/>
          </a:p>
          <a:p>
            <a:pPr algn="ctr" defTabSz="6667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n-US" b="1" dirty="0"/>
          </a:p>
        </p:txBody>
      </p:sp>
      <p:pic>
        <p:nvPicPr>
          <p:cNvPr id="5132" name="Picture 2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0"/>
            <a:ext cx="3000364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2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06363"/>
            <a:ext cx="5832475" cy="125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  <p:sp>
        <p:nvSpPr>
          <p:cNvPr id="30" name="Flowchart: Alternate Process 29"/>
          <p:cNvSpPr/>
          <p:nvPr/>
        </p:nvSpPr>
        <p:spPr>
          <a:xfrm>
            <a:off x="4786314" y="3786190"/>
            <a:ext cx="3357586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err="1" smtClean="0">
                <a:solidFill>
                  <a:schemeClr val="tx1"/>
                </a:solidFill>
              </a:rPr>
              <a:t>Годишни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планове</a:t>
            </a:r>
            <a:r>
              <a:rPr lang="ru-RU" sz="1600" b="1" dirty="0" smtClean="0">
                <a:solidFill>
                  <a:schemeClr val="tx1"/>
                </a:solidFill>
              </a:rPr>
              <a:t> за действие за изпълнение на </a:t>
            </a:r>
            <a:r>
              <a:rPr lang="ru-RU" sz="1600" b="1" dirty="0" err="1" smtClean="0">
                <a:solidFill>
                  <a:schemeClr val="tx1"/>
                </a:solidFill>
              </a:rPr>
              <a:t>Национална</a:t>
            </a:r>
            <a:r>
              <a:rPr lang="ru-RU" sz="1600" b="1" dirty="0" smtClean="0">
                <a:solidFill>
                  <a:schemeClr val="tx1"/>
                </a:solidFill>
              </a:rPr>
              <a:t> стратегия за </a:t>
            </a:r>
            <a:r>
              <a:rPr lang="ru-RU" sz="1600" b="1" dirty="0" err="1" smtClean="0">
                <a:solidFill>
                  <a:schemeClr val="tx1"/>
                </a:solidFill>
              </a:rPr>
              <a:t>младежта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(2010-2020)</a:t>
            </a:r>
          </a:p>
          <a:p>
            <a:pPr algn="ctr"/>
            <a:endParaRPr lang="bg-BG" dirty="0"/>
          </a:p>
        </p:txBody>
      </p:sp>
      <p:sp>
        <p:nvSpPr>
          <p:cNvPr id="32" name="Rounded Rectangle 31"/>
          <p:cNvSpPr/>
          <p:nvPr/>
        </p:nvSpPr>
        <p:spPr>
          <a:xfrm>
            <a:off x="4786314" y="5373216"/>
            <a:ext cx="3357586" cy="134193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Национална програма за младежта </a:t>
            </a:r>
          </a:p>
          <a:p>
            <a:pPr algn="ctr"/>
            <a:r>
              <a:rPr lang="bg-BG" sz="1400" b="1" dirty="0" smtClean="0">
                <a:solidFill>
                  <a:schemeClr val="tx1"/>
                </a:solidFill>
              </a:rPr>
              <a:t>(2011-2015)</a:t>
            </a:r>
            <a:endParaRPr lang="en-US" altLang="bg-BG" sz="1600" b="1" dirty="0" smtClean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28662" y="5357826"/>
            <a:ext cx="3214710" cy="1357322"/>
          </a:xfrm>
          <a:prstGeom prst="roundRect">
            <a:avLst/>
          </a:prstGeom>
          <a:solidFill>
            <a:srgbClr val="92D050">
              <a:alpha val="4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b="1" dirty="0" smtClean="0">
              <a:solidFill>
                <a:schemeClr val="tx1"/>
              </a:solidFill>
            </a:endParaRPr>
          </a:p>
          <a:p>
            <a:pPr algn="ctr"/>
            <a:r>
              <a:rPr lang="bg-BG" altLang="bg-BG" sz="1600" b="1" dirty="0" smtClean="0">
                <a:solidFill>
                  <a:schemeClr val="tx1"/>
                </a:solidFill>
              </a:rPr>
              <a:t>Доклад за младежта</a:t>
            </a:r>
            <a:endParaRPr lang="en-US" altLang="bg-BG" sz="1600" b="1" dirty="0" smtClean="0">
              <a:solidFill>
                <a:schemeClr val="tx1"/>
              </a:solidFill>
            </a:endParaRPr>
          </a:p>
          <a:p>
            <a:pPr algn="ctr"/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2771800" y="2276872"/>
            <a:ext cx="3357586" cy="1214446"/>
          </a:xfrm>
          <a:prstGeom prst="roundRect">
            <a:avLst/>
          </a:prstGeom>
          <a:solidFill>
            <a:srgbClr val="66CCFF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bg-BG" sz="1800" b="1" dirty="0" smtClean="0">
              <a:solidFill>
                <a:schemeClr val="tx1"/>
              </a:solidFill>
            </a:endParaRPr>
          </a:p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Закон за младежта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971600" y="3789040"/>
            <a:ext cx="3141562" cy="1368152"/>
          </a:xfrm>
          <a:prstGeom prst="roundRect">
            <a:avLst/>
          </a:prstGeom>
          <a:solidFill>
            <a:srgbClr val="FF9933">
              <a:alpha val="2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 b="1" dirty="0" smtClean="0">
              <a:solidFill>
                <a:schemeClr val="tx1"/>
              </a:solidFill>
            </a:endParaRPr>
          </a:p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Национална стратегия за младежта</a:t>
            </a:r>
          </a:p>
          <a:p>
            <a:pPr algn="ctr"/>
            <a:r>
              <a:rPr lang="bg-BG" sz="1600" b="1" dirty="0" smtClean="0">
                <a:solidFill>
                  <a:schemeClr val="tx1"/>
                </a:solidFill>
              </a:rPr>
              <a:t> (2010-2020)</a:t>
            </a:r>
          </a:p>
          <a:p>
            <a:pPr algn="ctr"/>
            <a:endParaRPr lang="bg-BG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7224" y="1571612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Основни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документи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 в областта на младежката политика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33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" y="15875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1714500" y="285750"/>
            <a:ext cx="5737225" cy="857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sz="1600" b="1" dirty="0">
              <a:latin typeface="Century Gothic" pitchFamily="34" charset="0"/>
            </a:endParaRPr>
          </a:p>
          <a:p>
            <a:pPr algn="ctr">
              <a:defRPr/>
            </a:pPr>
            <a:endParaRPr lang="bg-BG" sz="1600" b="1" dirty="0">
              <a:latin typeface="+mn-lt"/>
            </a:endParaRPr>
          </a:p>
        </p:txBody>
      </p:sp>
      <p:pic>
        <p:nvPicPr>
          <p:cNvPr id="6149" name="Picture 2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0"/>
            <a:ext cx="5832475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0"/>
            <a:ext cx="3059112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785786" y="1500174"/>
            <a:ext cx="764386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1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Закон за младежта</a:t>
            </a:r>
            <a:r>
              <a:rPr lang="ru-RU" b="1" kern="1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ru-RU" sz="1400" b="1" kern="10" spc="5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(05 април 2012 г.)</a:t>
            </a:r>
            <a:endParaRPr lang="bg-BG" sz="1400" b="1" kern="10" spc="50" dirty="0">
              <a:ln w="135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20" y="2214554"/>
            <a:ext cx="85011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algn="ctr"/>
            <a:endParaRPr lang="bg-BG" b="1" u="sng" dirty="0" smtClean="0">
              <a:solidFill>
                <a:schemeClr val="accent4"/>
              </a:solidFill>
              <a:latin typeface="+mn-lt"/>
            </a:endParaRPr>
          </a:p>
          <a:p>
            <a:pPr marL="285750" lvl="1" algn="just">
              <a:buFont typeface="Wingdings" pitchFamily="2" charset="2"/>
              <a:buChar char="q"/>
            </a:pPr>
            <a:r>
              <a:rPr lang="ru-RU" altLang="bg-BG" sz="1400" dirty="0" smtClean="0">
                <a:latin typeface="+mn-lt"/>
              </a:rPr>
              <a:t> </a:t>
            </a:r>
            <a:r>
              <a:rPr lang="ru-RU" altLang="bg-BG" sz="1600" dirty="0" err="1" smtClean="0">
                <a:latin typeface="+mn-lt"/>
              </a:rPr>
              <a:t>Регламентиране</a:t>
            </a:r>
            <a:r>
              <a:rPr lang="ru-RU" altLang="bg-BG" sz="1600" dirty="0" smtClean="0">
                <a:latin typeface="+mn-lt"/>
              </a:rPr>
              <a:t> на </a:t>
            </a:r>
            <a:r>
              <a:rPr lang="ru-RU" altLang="bg-BG" sz="1600" dirty="0" err="1" smtClean="0">
                <a:latin typeface="+mn-lt"/>
              </a:rPr>
              <a:t>отговорностите</a:t>
            </a:r>
            <a:r>
              <a:rPr lang="ru-RU" altLang="bg-BG" sz="1600" dirty="0" smtClean="0">
                <a:latin typeface="+mn-lt"/>
              </a:rPr>
              <a:t>;</a:t>
            </a:r>
          </a:p>
          <a:p>
            <a:pPr marL="285750" lvl="1" algn="just"/>
            <a:endParaRPr lang="ru-RU" altLang="bg-BG" sz="1600" dirty="0" smtClean="0">
              <a:latin typeface="+mn-lt"/>
            </a:endParaRPr>
          </a:p>
          <a:p>
            <a:pPr marL="285750" lvl="1" algn="just">
              <a:buFont typeface="Wingdings" pitchFamily="2" charset="2"/>
              <a:buChar char="q"/>
            </a:pPr>
            <a:r>
              <a:rPr lang="ru-RU" altLang="bg-BG" sz="1600" dirty="0" err="1" smtClean="0">
                <a:latin typeface="+mn-lt"/>
              </a:rPr>
              <a:t>Регламентиране</a:t>
            </a:r>
            <a:r>
              <a:rPr lang="ru-RU" altLang="bg-BG" sz="1600" dirty="0" smtClean="0">
                <a:latin typeface="+mn-lt"/>
              </a:rPr>
              <a:t> на </a:t>
            </a:r>
            <a:r>
              <a:rPr lang="ru-RU" altLang="bg-BG" sz="1600" dirty="0" err="1" smtClean="0">
                <a:latin typeface="+mn-lt"/>
              </a:rPr>
              <a:t>задължени</a:t>
            </a:r>
            <a:r>
              <a:rPr lang="bg-BG" altLang="bg-BG" sz="1600" dirty="0" smtClean="0">
                <a:latin typeface="+mn-lt"/>
              </a:rPr>
              <a:t>ята</a:t>
            </a:r>
            <a:r>
              <a:rPr lang="ru-RU" altLang="bg-BG" sz="1600" dirty="0" smtClean="0">
                <a:latin typeface="+mn-lt"/>
              </a:rPr>
              <a:t>;</a:t>
            </a:r>
          </a:p>
          <a:p>
            <a:pPr marL="285750" lvl="1" algn="just"/>
            <a:endParaRPr lang="ru-RU" altLang="bg-BG" sz="1600" dirty="0" smtClean="0">
              <a:latin typeface="+mn-lt"/>
            </a:endParaRPr>
          </a:p>
          <a:p>
            <a:pPr marL="285750" lvl="1" algn="just">
              <a:buFont typeface="Wingdings" pitchFamily="2" charset="2"/>
              <a:buChar char="q"/>
            </a:pPr>
            <a:r>
              <a:rPr lang="ru-RU" altLang="bg-BG" sz="1600" dirty="0" err="1" smtClean="0">
                <a:latin typeface="+mn-lt"/>
              </a:rPr>
              <a:t>Създаване</a:t>
            </a:r>
            <a:r>
              <a:rPr lang="ru-RU" altLang="bg-BG" sz="1600" dirty="0" smtClean="0">
                <a:latin typeface="+mn-lt"/>
              </a:rPr>
              <a:t> на Национален </a:t>
            </a:r>
            <a:r>
              <a:rPr lang="ru-RU" altLang="bg-BG" sz="1600" dirty="0" err="1" smtClean="0">
                <a:latin typeface="+mn-lt"/>
              </a:rPr>
              <a:t>консултативен</a:t>
            </a:r>
            <a:r>
              <a:rPr lang="ru-RU" altLang="bg-BG" sz="1600" dirty="0" smtClean="0">
                <a:latin typeface="+mn-lt"/>
              </a:rPr>
              <a:t> </a:t>
            </a:r>
            <a:r>
              <a:rPr lang="ru-RU" altLang="bg-BG" sz="1600" dirty="0" err="1" smtClean="0">
                <a:latin typeface="+mn-lt"/>
              </a:rPr>
              <a:t>съвет</a:t>
            </a:r>
            <a:r>
              <a:rPr lang="ru-RU" altLang="bg-BG" sz="1600" dirty="0" smtClean="0">
                <a:latin typeface="+mn-lt"/>
              </a:rPr>
              <a:t> за </a:t>
            </a:r>
            <a:r>
              <a:rPr lang="ru-RU" altLang="bg-BG" sz="1600" dirty="0" err="1" smtClean="0">
                <a:latin typeface="+mn-lt"/>
              </a:rPr>
              <a:t>младежта</a:t>
            </a:r>
            <a:r>
              <a:rPr lang="ru-RU" altLang="bg-BG" sz="1600" dirty="0" smtClean="0">
                <a:latin typeface="+mn-lt"/>
              </a:rPr>
              <a:t>;</a:t>
            </a:r>
          </a:p>
          <a:p>
            <a:pPr marL="285750" lvl="1" algn="just"/>
            <a:endParaRPr lang="ru-RU" altLang="bg-BG" sz="1600" dirty="0" smtClean="0">
              <a:latin typeface="+mn-lt"/>
            </a:endParaRPr>
          </a:p>
          <a:p>
            <a:pPr marL="285750" lvl="1" algn="just">
              <a:buFont typeface="Wingdings" pitchFamily="2" charset="2"/>
              <a:buChar char="q"/>
            </a:pPr>
            <a:r>
              <a:rPr lang="ru-RU" altLang="bg-BG" sz="1600" dirty="0" err="1" smtClean="0">
                <a:latin typeface="+mn-lt"/>
              </a:rPr>
              <a:t>Определяне</a:t>
            </a:r>
            <a:r>
              <a:rPr lang="ru-RU" altLang="bg-BG" sz="1600" dirty="0" smtClean="0">
                <a:latin typeface="+mn-lt"/>
              </a:rPr>
              <a:t> на </a:t>
            </a:r>
            <a:r>
              <a:rPr lang="ru-RU" altLang="bg-BG" sz="1600" dirty="0" err="1" smtClean="0">
                <a:latin typeface="+mn-lt"/>
              </a:rPr>
              <a:t>понятието</a:t>
            </a:r>
            <a:r>
              <a:rPr lang="ru-RU" altLang="bg-BG" sz="1600" dirty="0" smtClean="0">
                <a:latin typeface="+mn-lt"/>
              </a:rPr>
              <a:t> „</a:t>
            </a:r>
            <a:r>
              <a:rPr lang="ru-RU" altLang="bg-BG" sz="1600" dirty="0" err="1" smtClean="0">
                <a:latin typeface="+mn-lt"/>
              </a:rPr>
              <a:t>младеж</a:t>
            </a:r>
            <a:r>
              <a:rPr lang="ru-RU" altLang="bg-BG" sz="1600" dirty="0" smtClean="0">
                <a:latin typeface="+mn-lt"/>
              </a:rPr>
              <a:t>”;</a:t>
            </a:r>
          </a:p>
          <a:p>
            <a:pPr marL="285750" lvl="1" algn="just"/>
            <a:endParaRPr lang="ru-RU" altLang="bg-BG" sz="1600" dirty="0" smtClean="0">
              <a:latin typeface="+mn-lt"/>
            </a:endParaRPr>
          </a:p>
          <a:p>
            <a:pPr marL="285750" lvl="1" algn="just">
              <a:buFont typeface="Wingdings" pitchFamily="2" charset="2"/>
              <a:buChar char="q"/>
            </a:pPr>
            <a:r>
              <a:rPr lang="ru-RU" altLang="bg-BG" sz="1600" dirty="0" err="1" smtClean="0">
                <a:latin typeface="+mn-lt"/>
              </a:rPr>
              <a:t>Определяне</a:t>
            </a:r>
            <a:r>
              <a:rPr lang="ru-RU" altLang="bg-BG" sz="1600" dirty="0" smtClean="0">
                <a:latin typeface="+mn-lt"/>
              </a:rPr>
              <a:t> на </a:t>
            </a:r>
            <a:r>
              <a:rPr lang="ru-RU" altLang="bg-BG" sz="1600" dirty="0" err="1" smtClean="0">
                <a:latin typeface="+mn-lt"/>
              </a:rPr>
              <a:t>понятията</a:t>
            </a:r>
            <a:r>
              <a:rPr lang="ru-RU" altLang="bg-BG" sz="1600" dirty="0" smtClean="0">
                <a:latin typeface="+mn-lt"/>
              </a:rPr>
              <a:t> „</a:t>
            </a:r>
            <a:r>
              <a:rPr lang="ru-RU" altLang="bg-BG" sz="1600" dirty="0" err="1" smtClean="0">
                <a:latin typeface="+mn-lt"/>
              </a:rPr>
              <a:t>младежки</a:t>
            </a:r>
            <a:r>
              <a:rPr lang="ru-RU" altLang="bg-BG" sz="1600" dirty="0" smtClean="0">
                <a:latin typeface="+mn-lt"/>
              </a:rPr>
              <a:t> </a:t>
            </a:r>
            <a:r>
              <a:rPr lang="ru-RU" altLang="bg-BG" sz="1600" dirty="0" err="1" smtClean="0">
                <a:latin typeface="+mn-lt"/>
              </a:rPr>
              <a:t>дейности</a:t>
            </a:r>
            <a:r>
              <a:rPr lang="ru-RU" altLang="bg-BG" sz="1600" dirty="0" smtClean="0">
                <a:latin typeface="+mn-lt"/>
              </a:rPr>
              <a:t>”, “</a:t>
            </a:r>
            <a:r>
              <a:rPr lang="ru-RU" altLang="bg-BG" sz="1600" dirty="0" err="1" smtClean="0">
                <a:latin typeface="+mn-lt"/>
              </a:rPr>
              <a:t>младежка</a:t>
            </a:r>
            <a:r>
              <a:rPr lang="ru-RU" altLang="bg-BG" sz="1600" dirty="0" smtClean="0">
                <a:latin typeface="+mn-lt"/>
              </a:rPr>
              <a:t> организация” и “</a:t>
            </a:r>
            <a:r>
              <a:rPr lang="ru-RU" altLang="bg-BG" sz="1600" dirty="0" err="1" smtClean="0">
                <a:latin typeface="+mn-lt"/>
              </a:rPr>
              <a:t>национално</a:t>
            </a:r>
            <a:r>
              <a:rPr lang="ru-RU" altLang="bg-BG" sz="1600" dirty="0" smtClean="0">
                <a:latin typeface="+mn-lt"/>
              </a:rPr>
              <a:t> </a:t>
            </a:r>
            <a:r>
              <a:rPr lang="ru-RU" altLang="bg-BG" sz="1600" dirty="0" err="1" smtClean="0">
                <a:latin typeface="+mn-lt"/>
              </a:rPr>
              <a:t>представителна</a:t>
            </a:r>
            <a:r>
              <a:rPr lang="ru-RU" altLang="bg-BG" sz="1600" dirty="0" smtClean="0">
                <a:latin typeface="+mn-lt"/>
              </a:rPr>
              <a:t> </a:t>
            </a:r>
            <a:r>
              <a:rPr lang="ru-RU" altLang="bg-BG" sz="1600" dirty="0" err="1" smtClean="0">
                <a:latin typeface="+mn-lt"/>
              </a:rPr>
              <a:t>младежка</a:t>
            </a:r>
            <a:r>
              <a:rPr lang="ru-RU" altLang="bg-BG" sz="1600" dirty="0" smtClean="0">
                <a:latin typeface="+mn-lt"/>
              </a:rPr>
              <a:t> организация”.</a:t>
            </a:r>
          </a:p>
          <a:p>
            <a:pPr marL="285750" lvl="1" algn="just">
              <a:buNone/>
            </a:pPr>
            <a:endParaRPr lang="ru-RU" altLang="bg-BG" sz="1600" dirty="0" smtClean="0">
              <a:latin typeface="+mn-lt"/>
            </a:endParaRPr>
          </a:p>
          <a:p>
            <a:pPr marL="285750" lvl="1" algn="just">
              <a:buFont typeface="Wingdings" pitchFamily="2" charset="2"/>
              <a:buChar char="q"/>
            </a:pPr>
            <a:endParaRPr lang="bg-BG" sz="16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" y="15875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1714500" y="285750"/>
            <a:ext cx="5737225" cy="857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sz="1600" b="1" dirty="0">
              <a:latin typeface="Century Gothic" pitchFamily="34" charset="0"/>
            </a:endParaRPr>
          </a:p>
          <a:p>
            <a:pPr algn="ctr">
              <a:defRPr/>
            </a:pPr>
            <a:endParaRPr lang="bg-BG" sz="1600" b="1" dirty="0">
              <a:latin typeface="+mn-lt"/>
            </a:endParaRPr>
          </a:p>
        </p:txBody>
      </p:sp>
      <p:pic>
        <p:nvPicPr>
          <p:cNvPr id="6149" name="Picture 2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0"/>
            <a:ext cx="5832475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0"/>
            <a:ext cx="3059112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785786" y="1500174"/>
            <a:ext cx="764386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1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Закон за младежта</a:t>
            </a:r>
            <a:r>
              <a:rPr lang="ru-RU" b="1" kern="1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ru-RU" sz="1400" b="1" kern="10" spc="5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(05 април 2012 г.)</a:t>
            </a:r>
            <a:endParaRPr lang="bg-BG" sz="1400" b="1" kern="10" spc="50" dirty="0">
              <a:ln w="135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20" y="2214554"/>
            <a:ext cx="85011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endParaRPr lang="bg-BG" altLang="bg-BG" sz="1800" dirty="0" smtClean="0">
              <a:latin typeface="+mn-lt"/>
            </a:endParaRPr>
          </a:p>
          <a:p>
            <a:pPr algn="just" eaLnBrk="1" hangingPunct="1"/>
            <a:endParaRPr lang="bg-BG" altLang="bg-BG" sz="1600" dirty="0" smtClean="0">
              <a:latin typeface="+mn-lt"/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bg-BG" altLang="bg-BG" sz="1600" dirty="0" smtClean="0">
                <a:latin typeface="+mn-lt"/>
              </a:rPr>
              <a:t> Легализиране на статута на младежкия работник - идентификация на специалистите, работещи в младежкия сектор;</a:t>
            </a:r>
          </a:p>
          <a:p>
            <a:pPr algn="just" eaLnBrk="1" hangingPunct="1"/>
            <a:endParaRPr lang="bg-BG" altLang="bg-BG" sz="1600" dirty="0" smtClean="0">
              <a:latin typeface="+mn-lt"/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bg-BG" altLang="bg-BG" sz="1600" dirty="0" smtClean="0">
                <a:latin typeface="+mn-lt"/>
              </a:rPr>
              <a:t> Регламентиране на младежкото </a:t>
            </a:r>
            <a:r>
              <a:rPr lang="bg-BG" altLang="bg-BG" sz="1600" dirty="0" err="1" smtClean="0">
                <a:latin typeface="+mn-lt"/>
              </a:rPr>
              <a:t>доброволчество</a:t>
            </a:r>
            <a:r>
              <a:rPr lang="bg-BG" altLang="bg-BG" sz="1600" dirty="0" smtClean="0">
                <a:latin typeface="+mn-lt"/>
              </a:rPr>
              <a:t>;</a:t>
            </a:r>
          </a:p>
          <a:p>
            <a:pPr algn="just" eaLnBrk="1" hangingPunct="1">
              <a:buFont typeface="Wingdings" pitchFamily="2" charset="2"/>
              <a:buChar char="q"/>
            </a:pPr>
            <a:endParaRPr lang="bg-BG" altLang="bg-BG" sz="1600" dirty="0" smtClean="0">
              <a:latin typeface="+mn-lt"/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bg-BG" altLang="bg-BG" sz="1600" dirty="0" smtClean="0">
                <a:latin typeface="+mn-lt"/>
              </a:rPr>
              <a:t> Регламентиране на създаването и поддържането на Национална информационна система за младежта за осигуряване на актуална информация за потребностите на младежта в страната.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6844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1714500" y="285750"/>
            <a:ext cx="5737225" cy="857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sz="1600" b="1" dirty="0">
              <a:latin typeface="Century Gothic" pitchFamily="34" charset="0"/>
            </a:endParaRPr>
          </a:p>
          <a:p>
            <a:pPr algn="ctr">
              <a:defRPr/>
            </a:pPr>
            <a:endParaRPr lang="bg-BG" sz="1600" b="1" dirty="0">
              <a:latin typeface="+mn-lt"/>
            </a:endParaRPr>
          </a:p>
        </p:txBody>
      </p:sp>
      <p:pic>
        <p:nvPicPr>
          <p:cNvPr id="14341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0"/>
            <a:ext cx="583247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0"/>
            <a:ext cx="3059112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00034" y="1500175"/>
            <a:ext cx="8001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10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Национална</a:t>
            </a:r>
            <a:r>
              <a:rPr lang="ru-RU" sz="2000" b="1" kern="1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 стратегия за </a:t>
            </a:r>
            <a:r>
              <a:rPr lang="ru-RU" sz="2000" b="1" kern="10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3300"/>
                </a:solidFill>
                <a:latin typeface="+mn-lt"/>
              </a:rPr>
              <a:t>младежта</a:t>
            </a:r>
            <a:endParaRPr lang="ru-RU" sz="2000" b="1" kern="10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FF3300"/>
              </a:solidFill>
              <a:latin typeface="+mn-lt"/>
            </a:endParaRPr>
          </a:p>
          <a:p>
            <a:pPr algn="ctr">
              <a:defRPr/>
            </a:pPr>
            <a:r>
              <a:rPr lang="ru-RU" sz="1600" b="1" kern="10" spc="50" dirty="0" smtClean="0">
                <a:ln w="13500">
                  <a:solidFill>
                    <a:schemeClr val="tx1"/>
                  </a:solidFill>
                  <a:prstDash val="solid"/>
                </a:ln>
                <a:solidFill>
                  <a:srgbClr val="FF33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(2010-2020)</a:t>
            </a:r>
          </a:p>
          <a:p>
            <a:pPr algn="ctr">
              <a:defRPr/>
            </a:pPr>
            <a:endParaRPr lang="bg-BG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7158" y="2143116"/>
            <a:ext cx="842968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bg-BG" sz="1600" dirty="0" smtClean="0">
                <a:latin typeface="+mn-lt"/>
              </a:rPr>
              <a:t>Изграждане и реализиране на единна, последователна и устойчива младежка политика в България;</a:t>
            </a:r>
            <a:endParaRPr lang="en-US" sz="1600" smtClean="0">
              <a:latin typeface="+mn-lt"/>
            </a:endParaRPr>
          </a:p>
          <a:p>
            <a:pPr algn="just">
              <a:lnSpc>
                <a:spcPct val="150000"/>
              </a:lnSpc>
              <a:defRPr/>
            </a:pPr>
            <a:endParaRPr lang="bg-BG" sz="800" dirty="0" smtClean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bg-BG" sz="1600" dirty="0" smtClean="0">
                <a:latin typeface="+mn-lt"/>
              </a:rPr>
              <a:t>Приоритетни области: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bg-BG" sz="1600" dirty="0" smtClean="0">
                <a:latin typeface="+mn-lt"/>
              </a:rPr>
              <a:t> </a:t>
            </a:r>
            <a:r>
              <a:rPr lang="bg-BG" sz="1400" i="1" dirty="0" smtClean="0">
                <a:latin typeface="+mn-lt"/>
                <a:cs typeface="Arial" pitchFamily="34" charset="0"/>
              </a:rPr>
              <a:t>Н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асърчаване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на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икономическата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активност</a:t>
            </a:r>
            <a:r>
              <a:rPr lang="en-US" sz="1400" i="1" dirty="0" smtClean="0">
                <a:latin typeface="+mn-lt"/>
                <a:cs typeface="Arial" pitchFamily="34" charset="0"/>
              </a:rPr>
              <a:t> и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кариерното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развитие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на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младите</a:t>
            </a:r>
            <a:r>
              <a:rPr lang="en-US" sz="1400" i="1" dirty="0" smtClean="0">
                <a:latin typeface="+mn-lt"/>
                <a:cs typeface="Arial" pitchFamily="34" charset="0"/>
              </a:rPr>
              <a:t> </a:t>
            </a:r>
            <a:r>
              <a:rPr lang="en-US" sz="1400" i="1" dirty="0" err="1" smtClean="0">
                <a:latin typeface="+mn-lt"/>
                <a:cs typeface="Arial" pitchFamily="34" charset="0"/>
              </a:rPr>
              <a:t>хора</a:t>
            </a:r>
            <a:r>
              <a:rPr lang="bg-BG" sz="1400" i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;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bg-BG" sz="1400" i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Подобряване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достъпа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до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информация</a:t>
            </a:r>
            <a:r>
              <a:rPr lang="en-US" sz="1400" i="1" dirty="0" smtClean="0">
                <a:latin typeface="+mn-lt"/>
              </a:rPr>
              <a:t> и </a:t>
            </a:r>
            <a:r>
              <a:rPr lang="en-US" sz="1400" i="1" dirty="0" err="1" smtClean="0">
                <a:latin typeface="+mn-lt"/>
              </a:rPr>
              <a:t>качествени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услуги</a:t>
            </a:r>
            <a:r>
              <a:rPr lang="bg-BG" sz="1400" i="1" dirty="0" smtClean="0">
                <a:latin typeface="+mn-lt"/>
              </a:rPr>
              <a:t>; 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bg-BG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Насърчаване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здравословния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начин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живот</a:t>
            </a:r>
            <a:r>
              <a:rPr lang="bg-BG" sz="1400" i="1" dirty="0" smtClean="0">
                <a:latin typeface="+mn-lt"/>
              </a:rPr>
              <a:t>; 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i="1" dirty="0" err="1" smtClean="0">
                <a:latin typeface="+mn-lt"/>
              </a:rPr>
              <a:t>Превенция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социалното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изключване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млади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хора</a:t>
            </a:r>
            <a:r>
              <a:rPr lang="en-US" sz="1400" i="1" dirty="0" smtClean="0">
                <a:latin typeface="+mn-lt"/>
              </a:rPr>
              <a:t> в </a:t>
            </a:r>
            <a:r>
              <a:rPr lang="en-US" sz="1400" i="1" dirty="0" err="1" smtClean="0">
                <a:latin typeface="+mn-lt"/>
              </a:rPr>
              <a:t>неравностойно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положение</a:t>
            </a:r>
            <a:r>
              <a:rPr lang="bg-BG" sz="1400" i="1" dirty="0" smtClean="0">
                <a:latin typeface="+mn-lt"/>
              </a:rPr>
              <a:t>;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i="1" dirty="0" err="1" smtClean="0">
                <a:latin typeface="+mn-lt"/>
              </a:rPr>
              <a:t>Развитие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младежко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доброволчество</a:t>
            </a:r>
            <a:r>
              <a:rPr lang="bg-BG" sz="1400" i="1" dirty="0" smtClean="0">
                <a:latin typeface="+mn-lt"/>
              </a:rPr>
              <a:t>; 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i="1" dirty="0" err="1" smtClean="0">
                <a:latin typeface="+mn-lt"/>
              </a:rPr>
              <a:t>Повишаване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гражданската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активност</a:t>
            </a:r>
            <a:r>
              <a:rPr lang="bg-BG" sz="1400" i="1" dirty="0" smtClean="0">
                <a:latin typeface="+mn-lt"/>
              </a:rPr>
              <a:t>; 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i="1" dirty="0" err="1" smtClean="0">
                <a:latin typeface="+mn-lt"/>
              </a:rPr>
              <a:t>Развитие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младите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хора</a:t>
            </a:r>
            <a:r>
              <a:rPr lang="en-US" sz="1400" i="1" dirty="0" smtClean="0">
                <a:latin typeface="+mn-lt"/>
              </a:rPr>
              <a:t> в </a:t>
            </a:r>
            <a:r>
              <a:rPr lang="en-US" sz="1400" i="1" dirty="0" err="1" smtClean="0">
                <a:latin typeface="+mn-lt"/>
              </a:rPr>
              <a:t>малките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населени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места</a:t>
            </a:r>
            <a:r>
              <a:rPr lang="en-US" sz="1400" i="1" dirty="0" smtClean="0">
                <a:latin typeface="+mn-lt"/>
              </a:rPr>
              <a:t> и </a:t>
            </a:r>
            <a:r>
              <a:rPr lang="en-US" sz="1400" i="1" dirty="0" err="1" smtClean="0">
                <a:latin typeface="+mn-lt"/>
              </a:rPr>
              <a:t>селските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райони</a:t>
            </a:r>
            <a:r>
              <a:rPr lang="bg-BG" sz="1400" i="1" dirty="0" smtClean="0">
                <a:latin typeface="+mn-lt"/>
              </a:rPr>
              <a:t>; </a:t>
            </a:r>
            <a:endParaRPr lang="en-US" sz="1400" i="1" dirty="0" smtClean="0">
              <a:latin typeface="+mn-lt"/>
            </a:endParaRP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i="1" dirty="0" err="1" smtClean="0">
                <a:latin typeface="+mn-lt"/>
              </a:rPr>
              <a:t>Развитие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междукултурния</a:t>
            </a:r>
            <a:r>
              <a:rPr lang="en-US" sz="1400" i="1" dirty="0" smtClean="0">
                <a:latin typeface="+mn-lt"/>
              </a:rPr>
              <a:t> и </a:t>
            </a:r>
            <a:r>
              <a:rPr lang="en-US" sz="1400" i="1" dirty="0" err="1" smtClean="0">
                <a:latin typeface="+mn-lt"/>
              </a:rPr>
              <a:t>международния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диалог</a:t>
            </a:r>
            <a:r>
              <a:rPr lang="bg-BG" sz="1400" i="1" dirty="0" smtClean="0">
                <a:latin typeface="+mn-lt"/>
              </a:rPr>
              <a:t>;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bg-BG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Повишаване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ролята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младите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хора</a:t>
            </a:r>
            <a:r>
              <a:rPr lang="en-US" sz="1400" i="1" dirty="0" smtClean="0">
                <a:latin typeface="+mn-lt"/>
              </a:rPr>
              <a:t> в </a:t>
            </a:r>
            <a:r>
              <a:rPr lang="en-US" sz="1400" i="1" dirty="0" err="1" smtClean="0">
                <a:latin typeface="+mn-lt"/>
              </a:rPr>
              <a:t>превенцията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на</a:t>
            </a:r>
            <a:r>
              <a:rPr lang="en-US" sz="1400" i="1" dirty="0" smtClean="0">
                <a:latin typeface="+mn-lt"/>
              </a:rPr>
              <a:t> </a:t>
            </a:r>
            <a:r>
              <a:rPr lang="en-US" sz="1400" i="1" dirty="0" err="1" smtClean="0">
                <a:latin typeface="+mn-lt"/>
              </a:rPr>
              <a:t>престъпността</a:t>
            </a:r>
            <a:r>
              <a:rPr lang="bg-BG" sz="1400" i="1" dirty="0" smtClean="0">
                <a:latin typeface="+mn-lt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bg-BG" sz="1400" dirty="0" smtClean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2844" y="2420888"/>
            <a:ext cx="8858281" cy="4248472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ü"/>
            </a:pPr>
            <a:r>
              <a:rPr lang="bg-BG" sz="1600" dirty="0" smtClean="0"/>
              <a:t>Изпълнява целите на Националната стратегия за младежта (2010-2020);</a:t>
            </a:r>
          </a:p>
          <a:p>
            <a:pPr algn="just" eaLnBrk="1" hangingPunct="1">
              <a:buNone/>
            </a:pPr>
            <a:endParaRPr lang="bg-BG" sz="1600" dirty="0" smtClean="0"/>
          </a:p>
          <a:p>
            <a:pPr algn="just" eaLnBrk="1" hangingPunct="1">
              <a:buFont typeface="Wingdings" pitchFamily="2" charset="2"/>
              <a:buChar char="ü"/>
            </a:pPr>
            <a:r>
              <a:rPr lang="bg-BG" sz="1600" dirty="0" smtClean="0"/>
              <a:t>Национален координатор - Министърът на младежта и спорта. 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bg-BG" sz="1600" dirty="0" smtClean="0"/>
          </a:p>
          <a:p>
            <a:pPr algn="just" eaLnBrk="1" hangingPunct="1">
              <a:buFont typeface="Wingdings" pitchFamily="2" charset="2"/>
              <a:buChar char="ü"/>
            </a:pPr>
            <a:r>
              <a:rPr lang="bg-BG" sz="1600" dirty="0" smtClean="0"/>
              <a:t>Допустими бенефициенти:  НПО</a:t>
            </a:r>
          </a:p>
          <a:p>
            <a:pPr algn="just" eaLnBrk="1" hangingPunct="1">
              <a:buNone/>
            </a:pPr>
            <a:endParaRPr lang="bg-BG" sz="1600" dirty="0" smtClean="0"/>
          </a:p>
          <a:p>
            <a:pPr algn="just" eaLnBrk="1" hangingPunct="1">
              <a:buFont typeface="Wingdings" pitchFamily="2" charset="2"/>
              <a:buChar char="ü"/>
            </a:pPr>
            <a:r>
              <a:rPr lang="bg-BG" sz="1600" dirty="0" smtClean="0"/>
              <a:t>Целева група: </a:t>
            </a:r>
          </a:p>
          <a:p>
            <a:pPr lvl="1" algn="just">
              <a:buFont typeface="Wingdings" pitchFamily="2" charset="2"/>
              <a:buChar char="§"/>
            </a:pPr>
            <a:r>
              <a:rPr lang="bg-BG" sz="1600" dirty="0" smtClean="0"/>
              <a:t>Младежи на възраст от </a:t>
            </a:r>
            <a:r>
              <a:rPr lang="bg-BG" sz="1600" b="1" dirty="0" smtClean="0"/>
              <a:t>15 до 29 години</a:t>
            </a:r>
            <a:r>
              <a:rPr lang="bg-BG" sz="1600" dirty="0" smtClean="0"/>
              <a:t>;</a:t>
            </a:r>
          </a:p>
          <a:p>
            <a:pPr lvl="1" algn="just">
              <a:buFont typeface="Wingdings" pitchFamily="2" charset="2"/>
              <a:buChar char="§"/>
            </a:pPr>
            <a:r>
              <a:rPr lang="bg-BG" sz="1600" dirty="0" smtClean="0"/>
              <a:t>Младежки работници и други специалисти, които са директно ангажирани с предоставянето на услуги или с други дейности в подкрепа на младежкото развитие.</a:t>
            </a:r>
          </a:p>
          <a:p>
            <a:pPr lvl="1" algn="just">
              <a:buNone/>
            </a:pPr>
            <a:endParaRPr lang="bg-BG" sz="1600" dirty="0" smtClean="0"/>
          </a:p>
          <a:p>
            <a:pPr algn="just" eaLnBrk="1" hangingPunct="1">
              <a:buFont typeface="Wingdings" pitchFamily="2" charset="2"/>
              <a:buChar char="ü"/>
            </a:pPr>
            <a:r>
              <a:rPr lang="bg-BG" sz="1600" dirty="0" smtClean="0"/>
              <a:t>Реализира се на територията на цялата страна. </a:t>
            </a:r>
          </a:p>
          <a:p>
            <a:pPr algn="just" eaLnBrk="1" hangingPunct="1">
              <a:buNone/>
            </a:pPr>
            <a:endParaRPr lang="bg-BG" sz="300" dirty="0" smtClean="0"/>
          </a:p>
          <a:p>
            <a:pPr algn="just" eaLnBrk="1" hangingPunct="1">
              <a:buNone/>
            </a:pPr>
            <a:endParaRPr lang="bg-BG" altLang="bg-BG" sz="1400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82663" y="1484312"/>
            <a:ext cx="7127875" cy="51592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 fontScale="3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lvl="1"/>
            <a:r>
              <a:rPr lang="bg-BG" altLang="bg-BG" sz="6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Национална програма за младежта </a:t>
            </a:r>
            <a:r>
              <a:rPr lang="bg-BG" altLang="bg-BG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(2011-2015)</a:t>
            </a:r>
            <a:endParaRPr lang="en-US" altLang="bg-BG" sz="49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  <a:p>
            <a:endParaRPr lang="bg-BG" altLang="bg-BG" sz="2200" b="1" dirty="0"/>
          </a:p>
        </p:txBody>
      </p:sp>
      <p:pic>
        <p:nvPicPr>
          <p:cNvPr id="7173" name="Picture 2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0"/>
            <a:ext cx="3059112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0"/>
            <a:ext cx="583247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2844" y="2348879"/>
            <a:ext cx="8858281" cy="4509121"/>
          </a:xfrm>
        </p:spPr>
        <p:txBody>
          <a:bodyPr/>
          <a:lstStyle/>
          <a:p>
            <a:pPr algn="just" eaLnBrk="1" hangingPunct="1">
              <a:buNone/>
            </a:pPr>
            <a:endParaRPr lang="bg-BG" sz="300" dirty="0" smtClean="0"/>
          </a:p>
          <a:p>
            <a:pPr algn="just" eaLnBrk="1" hangingPunct="1">
              <a:buNone/>
            </a:pPr>
            <a:r>
              <a:rPr lang="bg-BG" sz="2000" dirty="0" smtClean="0"/>
              <a:t>Подпрограми: 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sz="2000" dirty="0" smtClean="0"/>
              <a:t>П1 - </a:t>
            </a:r>
            <a:r>
              <a:rPr lang="ru-RU" sz="2000" dirty="0" smtClean="0"/>
              <a:t>Развитие на </a:t>
            </a:r>
            <a:r>
              <a:rPr lang="ru-RU" sz="2000" dirty="0" err="1" smtClean="0"/>
              <a:t>мрежата</a:t>
            </a:r>
            <a:r>
              <a:rPr lang="ru-RU" sz="2000" dirty="0" smtClean="0"/>
              <a:t> от </a:t>
            </a:r>
            <a:r>
              <a:rPr lang="ru-RU" sz="2000" dirty="0" err="1" smtClean="0"/>
              <a:t>младежки</a:t>
            </a:r>
            <a:r>
              <a:rPr lang="ru-RU" sz="2000" dirty="0" smtClean="0"/>
              <a:t> информационно - </a:t>
            </a:r>
            <a:r>
              <a:rPr lang="ru-RU" sz="2000" dirty="0" err="1" smtClean="0"/>
              <a:t>консултантски</a:t>
            </a:r>
            <a:r>
              <a:rPr lang="ru-RU" sz="2000" dirty="0" smtClean="0"/>
              <a:t>  </a:t>
            </a:r>
            <a:r>
              <a:rPr lang="ru-RU" sz="2000" dirty="0" err="1" smtClean="0"/>
              <a:t>центрове</a:t>
            </a:r>
            <a:r>
              <a:rPr lang="ru-RU" sz="2000" dirty="0" smtClean="0"/>
              <a:t> (МИКЦ);  </a:t>
            </a:r>
          </a:p>
          <a:p>
            <a:pPr lvl="1" eaLnBrk="1" hangingPunct="1">
              <a:buNone/>
            </a:pPr>
            <a:endParaRPr lang="ru-RU" sz="2000" dirty="0" smtClean="0"/>
          </a:p>
          <a:p>
            <a:pPr lvl="1" eaLnBrk="1" hangingPunct="1">
              <a:buFont typeface="Arial" pitchFamily="34" charset="0"/>
              <a:buChar char="•"/>
            </a:pPr>
            <a:r>
              <a:rPr lang="ru-RU" sz="2000" dirty="0" smtClean="0"/>
              <a:t>П2 - </a:t>
            </a:r>
            <a:r>
              <a:rPr lang="bg-BG" sz="2000" dirty="0" smtClean="0"/>
              <a:t>Национални младежки инициативи и кампании;</a:t>
            </a:r>
          </a:p>
          <a:p>
            <a:pPr lvl="1" eaLnBrk="1" hangingPunct="1">
              <a:buNone/>
            </a:pPr>
            <a:endParaRPr lang="bg-BG" sz="2000" dirty="0" smtClean="0"/>
          </a:p>
          <a:p>
            <a:pPr lvl="1" eaLnBrk="1" hangingPunct="1">
              <a:buFont typeface="Arial" pitchFamily="34" charset="0"/>
              <a:buChar char="•"/>
            </a:pPr>
            <a:r>
              <a:rPr lang="bg-BG" sz="2000" dirty="0" smtClean="0"/>
              <a:t>П3 - М</a:t>
            </a:r>
            <a:r>
              <a:rPr lang="en-US" sz="2000" dirty="0" err="1" smtClean="0"/>
              <a:t>ладежко</a:t>
            </a:r>
            <a:r>
              <a:rPr lang="en-US" sz="2000" dirty="0" smtClean="0"/>
              <a:t> </a:t>
            </a:r>
            <a:r>
              <a:rPr lang="en-US" sz="2000" dirty="0" err="1" smtClean="0"/>
              <a:t>доброволчество</a:t>
            </a:r>
            <a:r>
              <a:rPr lang="en-US" sz="2000" dirty="0" smtClean="0"/>
              <a:t> и </a:t>
            </a:r>
            <a:r>
              <a:rPr lang="en-US" sz="2000" dirty="0" err="1" smtClean="0"/>
              <a:t>участие</a:t>
            </a:r>
            <a:r>
              <a:rPr lang="en-US" sz="2000" dirty="0" smtClean="0"/>
              <a:t> в </a:t>
            </a:r>
            <a:r>
              <a:rPr lang="en-US" sz="2000" dirty="0" err="1" smtClean="0"/>
              <a:t>доброволчески</a:t>
            </a:r>
            <a:r>
              <a:rPr lang="en-US" sz="2000" dirty="0" smtClean="0"/>
              <a:t> </a:t>
            </a:r>
            <a:r>
              <a:rPr lang="en-US" sz="2000" dirty="0" err="1" smtClean="0"/>
              <a:t>инициативи</a:t>
            </a:r>
            <a:r>
              <a:rPr lang="bg-BG" sz="2000" dirty="0" smtClean="0"/>
              <a:t>; </a:t>
            </a:r>
          </a:p>
          <a:p>
            <a:pPr lvl="1" eaLnBrk="1" hangingPunct="1">
              <a:buNone/>
            </a:pPr>
            <a:endParaRPr lang="bg-BG" sz="2000" dirty="0" smtClean="0"/>
          </a:p>
          <a:p>
            <a:pPr lvl="1" eaLnBrk="1" hangingPunct="1">
              <a:buFont typeface="Arial" pitchFamily="34" charset="0"/>
              <a:buChar char="•"/>
            </a:pPr>
            <a:r>
              <a:rPr lang="bg-BG" sz="2000" dirty="0" smtClean="0"/>
              <a:t>П4 – Развитие и признаване на младежката работа.</a:t>
            </a:r>
          </a:p>
          <a:p>
            <a:pPr algn="just" eaLnBrk="1" hangingPunct="1">
              <a:buNone/>
            </a:pPr>
            <a:endParaRPr lang="bg-BG" altLang="bg-BG" sz="1400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82663" y="1484312"/>
            <a:ext cx="7127875" cy="51592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 fontScale="3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lvl="1"/>
            <a:r>
              <a:rPr lang="bg-BG" altLang="bg-BG" sz="6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Национална програма за младежта </a:t>
            </a:r>
            <a:r>
              <a:rPr lang="bg-BG" altLang="bg-BG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(2011-2015)</a:t>
            </a:r>
            <a:endParaRPr lang="en-US" altLang="bg-BG" sz="49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  <a:p>
            <a:endParaRPr lang="bg-BG" altLang="bg-BG" sz="2200" b="1" dirty="0"/>
          </a:p>
        </p:txBody>
      </p:sp>
      <p:pic>
        <p:nvPicPr>
          <p:cNvPr id="7173" name="Picture 2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0"/>
            <a:ext cx="3059112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0"/>
            <a:ext cx="583247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2844" y="1857365"/>
            <a:ext cx="8858281" cy="5000636"/>
          </a:xfrm>
        </p:spPr>
        <p:txBody>
          <a:bodyPr/>
          <a:lstStyle/>
          <a:p>
            <a:pPr algn="ctr">
              <a:buNone/>
            </a:pPr>
            <a:r>
              <a:rPr lang="bg-BG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ИЗПЪЛНЕНИЕ НА ПРОГРАМАТА В ПЕРИОДА 2011-2014 г.</a:t>
            </a:r>
          </a:p>
          <a:p>
            <a:pPr algn="ctr">
              <a:buNone/>
            </a:pPr>
            <a:endParaRPr lang="bg-BG" sz="1000" u="sng" dirty="0" smtClean="0"/>
          </a:p>
          <a:p>
            <a:pPr>
              <a:buNone/>
            </a:pPr>
            <a:endParaRPr lang="bg-BG" sz="1000" dirty="0" smtClean="0"/>
          </a:p>
          <a:p>
            <a:pPr algn="just">
              <a:buFont typeface="Arial" pitchFamily="34" charset="0"/>
              <a:buChar char="•"/>
            </a:pPr>
            <a:r>
              <a:rPr lang="bg-BG" sz="1400" b="1" dirty="0" smtClean="0"/>
              <a:t>Участници:</a:t>
            </a:r>
            <a:r>
              <a:rPr lang="bg-BG" sz="1400" dirty="0" smtClean="0"/>
              <a:t> За периода 2011-201</a:t>
            </a:r>
            <a:r>
              <a:rPr lang="en-US" sz="1400" dirty="0" smtClean="0"/>
              <a:t>4</a:t>
            </a:r>
            <a:r>
              <a:rPr lang="bg-BG" sz="1400" dirty="0" smtClean="0"/>
              <a:t> г. са се</a:t>
            </a:r>
            <a:r>
              <a:rPr lang="en-US" sz="1400" dirty="0" smtClean="0"/>
              <a:t> </a:t>
            </a:r>
            <a:r>
              <a:rPr lang="en-US" sz="1400" dirty="0" err="1" smtClean="0"/>
              <a:t>включ</a:t>
            </a:r>
            <a:r>
              <a:rPr lang="bg-BG" sz="1400" dirty="0" smtClean="0"/>
              <a:t>или </a:t>
            </a:r>
            <a:r>
              <a:rPr lang="en-US" sz="1400" b="1" dirty="0" smtClean="0"/>
              <a:t>280 853 </a:t>
            </a:r>
            <a:r>
              <a:rPr lang="en-US" sz="1400" b="1" dirty="0" err="1" smtClean="0"/>
              <a:t>млади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хора</a:t>
            </a:r>
            <a:r>
              <a:rPr lang="bg-BG" sz="1400" b="1" dirty="0" smtClean="0"/>
              <a:t>. </a:t>
            </a:r>
            <a:endParaRPr lang="bg-BG" sz="1400" dirty="0" smtClean="0"/>
          </a:p>
          <a:p>
            <a:pPr>
              <a:buNone/>
            </a:pPr>
            <a:endParaRPr lang="bg-BG" sz="1400" dirty="0" smtClean="0"/>
          </a:p>
          <a:p>
            <a:pPr algn="just"/>
            <a:r>
              <a:rPr lang="bg-BG" sz="1400" b="1" dirty="0" smtClean="0"/>
              <a:t>Н</a:t>
            </a:r>
            <a:r>
              <a:rPr lang="en-US" sz="1400" b="1" dirty="0" err="1" smtClean="0"/>
              <a:t>еформалното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образование</a:t>
            </a:r>
            <a:r>
              <a:rPr lang="bg-BG" sz="1400" b="1" dirty="0" smtClean="0"/>
              <a:t>:</a:t>
            </a:r>
            <a:r>
              <a:rPr lang="bg-BG" sz="1400" dirty="0" smtClean="0"/>
              <a:t>  проведени са 560</a:t>
            </a:r>
            <a:r>
              <a:rPr lang="en-US" sz="1400" dirty="0" smtClean="0"/>
              <a:t> обучения и </a:t>
            </a:r>
            <a:r>
              <a:rPr lang="en-US" sz="1400" dirty="0" err="1" smtClean="0"/>
              <a:t>семинари</a:t>
            </a:r>
            <a:r>
              <a:rPr lang="bg-BG" sz="1400" dirty="0" smtClean="0"/>
              <a:t>;</a:t>
            </a:r>
            <a:endParaRPr lang="en-US" sz="1400" dirty="0" smtClean="0"/>
          </a:p>
          <a:p>
            <a:pPr algn="just"/>
            <a:endParaRPr lang="en-US" sz="1400" dirty="0" smtClean="0"/>
          </a:p>
          <a:p>
            <a:pPr algn="just"/>
            <a:r>
              <a:rPr lang="bg-BG" sz="1400" b="1" dirty="0" smtClean="0"/>
              <a:t>Консултантски услуги </a:t>
            </a:r>
            <a:r>
              <a:rPr lang="bg-BG" sz="1400" dirty="0" smtClean="0"/>
              <a:t>– групови и индивидуални;</a:t>
            </a:r>
          </a:p>
          <a:p>
            <a:endParaRPr lang="bg-BG" sz="1400" dirty="0" smtClean="0"/>
          </a:p>
          <a:p>
            <a:pPr algn="just"/>
            <a:r>
              <a:rPr lang="bg-BG" sz="1400" b="1" dirty="0" smtClean="0"/>
              <a:t>Усвоените средства през годините са:</a:t>
            </a:r>
            <a:r>
              <a:rPr lang="bg-BG" sz="1400" dirty="0" smtClean="0"/>
              <a:t> </a:t>
            </a:r>
          </a:p>
          <a:p>
            <a:pPr lvl="1" algn="just"/>
            <a:r>
              <a:rPr lang="bg-BG" sz="1000" dirty="0" smtClean="0"/>
              <a:t> </a:t>
            </a:r>
            <a:r>
              <a:rPr lang="bg-BG" sz="1400" dirty="0" smtClean="0"/>
              <a:t>2011 г. </a:t>
            </a:r>
            <a:r>
              <a:rPr lang="bg-BG" sz="1400" b="1" dirty="0" smtClean="0"/>
              <a:t>- </a:t>
            </a:r>
            <a:r>
              <a:rPr lang="en-US" sz="1400" b="1" dirty="0" smtClean="0"/>
              <a:t>718</a:t>
            </a:r>
            <a:r>
              <a:rPr lang="bg-BG" sz="1400" b="1" dirty="0" smtClean="0"/>
              <a:t> </a:t>
            </a:r>
            <a:r>
              <a:rPr lang="en-US" sz="1400" b="1" dirty="0" smtClean="0"/>
              <a:t>635</a:t>
            </a:r>
            <a:r>
              <a:rPr lang="bg-BG" sz="1400" b="1" dirty="0" smtClean="0"/>
              <a:t>,00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лв</a:t>
            </a:r>
            <a:r>
              <a:rPr lang="en-US" sz="1400" b="1" dirty="0" smtClean="0"/>
              <a:t>.</a:t>
            </a:r>
            <a:r>
              <a:rPr lang="bg-BG" sz="1400" b="1" dirty="0" smtClean="0"/>
              <a:t>;</a:t>
            </a:r>
          </a:p>
          <a:p>
            <a:pPr lvl="1" algn="just"/>
            <a:r>
              <a:rPr lang="en-US" sz="1400" b="1" dirty="0" smtClean="0"/>
              <a:t> </a:t>
            </a:r>
            <a:r>
              <a:rPr lang="en-US" sz="1400" dirty="0" smtClean="0"/>
              <a:t>2012</a:t>
            </a:r>
            <a:r>
              <a:rPr lang="bg-BG" sz="1400" dirty="0" smtClean="0"/>
              <a:t> г. </a:t>
            </a:r>
            <a:r>
              <a:rPr lang="bg-BG" sz="1400" b="1" dirty="0" smtClean="0"/>
              <a:t>- </a:t>
            </a:r>
            <a:r>
              <a:rPr lang="en-US" sz="1400" b="1" dirty="0" smtClean="0"/>
              <a:t>887 764</a:t>
            </a:r>
            <a:r>
              <a:rPr lang="bg-BG" sz="1400" b="1" dirty="0" smtClean="0"/>
              <a:t>,00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лв</a:t>
            </a:r>
            <a:r>
              <a:rPr lang="en-US" sz="1400" b="1" dirty="0" smtClean="0"/>
              <a:t>.</a:t>
            </a:r>
            <a:r>
              <a:rPr lang="bg-BG" sz="1400" b="1" dirty="0" smtClean="0"/>
              <a:t>;</a:t>
            </a:r>
          </a:p>
          <a:p>
            <a:pPr lvl="1" algn="just"/>
            <a:r>
              <a:rPr lang="bg-BG" sz="1400" b="1" dirty="0" smtClean="0"/>
              <a:t> </a:t>
            </a:r>
            <a:r>
              <a:rPr lang="en-US" sz="1400" dirty="0" smtClean="0"/>
              <a:t>2013 г.</a:t>
            </a:r>
            <a:r>
              <a:rPr lang="bg-BG" sz="1400" dirty="0" smtClean="0"/>
              <a:t> - </a:t>
            </a:r>
            <a:r>
              <a:rPr lang="en-US" sz="1400" b="1" dirty="0" smtClean="0"/>
              <a:t>912 715</a:t>
            </a:r>
            <a:r>
              <a:rPr lang="bg-BG" sz="1400" b="1" dirty="0" smtClean="0"/>
              <a:t>,00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лв</a:t>
            </a:r>
            <a:r>
              <a:rPr lang="en-US" sz="1400" b="1" dirty="0" smtClean="0"/>
              <a:t>.</a:t>
            </a:r>
            <a:r>
              <a:rPr lang="bg-BG" sz="1400" b="1" dirty="0" smtClean="0"/>
              <a:t>;</a:t>
            </a:r>
            <a:r>
              <a:rPr lang="en-US" sz="1400" b="1" dirty="0" smtClean="0"/>
              <a:t> </a:t>
            </a:r>
            <a:endParaRPr lang="bg-BG" sz="1400" b="1" dirty="0" smtClean="0"/>
          </a:p>
          <a:p>
            <a:pPr lvl="1" algn="just"/>
            <a:r>
              <a:rPr lang="bg-BG" sz="1400" b="1" dirty="0" smtClean="0"/>
              <a:t> </a:t>
            </a:r>
            <a:r>
              <a:rPr lang="bg-BG" sz="1400" dirty="0" smtClean="0"/>
              <a:t>2014 г. -</a:t>
            </a:r>
            <a:r>
              <a:rPr lang="bg-BG" sz="1400" b="1" dirty="0" smtClean="0"/>
              <a:t> 822 990,55 лв.;</a:t>
            </a:r>
          </a:p>
          <a:p>
            <a:pPr lvl="1" algn="just"/>
            <a:r>
              <a:rPr lang="bg-BG" sz="1400" b="1" dirty="0" smtClean="0"/>
              <a:t> </a:t>
            </a:r>
            <a:r>
              <a:rPr lang="bg-BG" sz="1400" dirty="0" smtClean="0"/>
              <a:t>Общо за целия период –</a:t>
            </a:r>
            <a:r>
              <a:rPr lang="bg-BG" sz="1400" b="1" dirty="0" smtClean="0"/>
              <a:t> 3 342 104,55 лв. </a:t>
            </a:r>
          </a:p>
          <a:p>
            <a:pPr algn="just"/>
            <a:endParaRPr lang="bg-BG" sz="1400" dirty="0" smtClean="0"/>
          </a:p>
          <a:p>
            <a:pPr algn="just">
              <a:buNone/>
            </a:pPr>
            <a:endParaRPr lang="bg-BG" sz="1400" dirty="0" smtClean="0"/>
          </a:p>
          <a:p>
            <a:pPr algn="just">
              <a:buNone/>
            </a:pPr>
            <a:endParaRPr lang="bg-BG" sz="1400" dirty="0" smtClean="0"/>
          </a:p>
          <a:p>
            <a:pPr algn="just" eaLnBrk="1" hangingPunct="1">
              <a:buNone/>
            </a:pPr>
            <a:endParaRPr lang="bg-BG" altLang="bg-BG" sz="1400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82663" y="1484312"/>
            <a:ext cx="7127875" cy="51592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lvl="1"/>
            <a:endParaRPr lang="en-US" altLang="bg-BG" sz="1800" b="1" dirty="0" smtClean="0"/>
          </a:p>
          <a:p>
            <a:endParaRPr lang="bg-BG" altLang="bg-BG" sz="2200" b="1" dirty="0"/>
          </a:p>
        </p:txBody>
      </p:sp>
      <p:pic>
        <p:nvPicPr>
          <p:cNvPr id="7173" name="Picture 2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0"/>
            <a:ext cx="3059112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0"/>
            <a:ext cx="583247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00738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2844" y="1857365"/>
            <a:ext cx="8858281" cy="5000636"/>
          </a:xfrm>
        </p:spPr>
        <p:txBody>
          <a:bodyPr/>
          <a:lstStyle/>
          <a:p>
            <a:pPr algn="ctr" eaLnBrk="1" hangingPunct="1">
              <a:buNone/>
            </a:pPr>
            <a:endParaRPr lang="bg-BG" altLang="bg-BG" dirty="0" smtClean="0">
              <a:solidFill>
                <a:srgbClr val="FF0000"/>
              </a:solidFill>
            </a:endParaRPr>
          </a:p>
          <a:p>
            <a:pPr algn="ctr" eaLnBrk="1" hangingPunct="1">
              <a:buNone/>
            </a:pPr>
            <a:endParaRPr lang="bg-BG" altLang="bg-BG" dirty="0" smtClean="0">
              <a:solidFill>
                <a:srgbClr val="FF0000"/>
              </a:solidFill>
            </a:endParaRPr>
          </a:p>
          <a:p>
            <a:pPr algn="ctr" eaLnBrk="1" hangingPunct="1">
              <a:buNone/>
            </a:pPr>
            <a:endParaRPr lang="bg-BG" altLang="bg-BG" dirty="0" smtClean="0">
              <a:solidFill>
                <a:srgbClr val="FF0000"/>
              </a:solidFill>
            </a:endParaRPr>
          </a:p>
          <a:p>
            <a:pPr algn="ctr" eaLnBrk="1" hangingPunct="1">
              <a:buNone/>
            </a:pPr>
            <a:r>
              <a:rPr lang="bg-BG" altLang="bg-BG" dirty="0" smtClean="0">
                <a:solidFill>
                  <a:srgbClr val="FF0000"/>
                </a:solidFill>
              </a:rPr>
              <a:t>БЛАГОДАРИМ ВИ ЗА ВНИМАНИЕТО</a:t>
            </a:r>
            <a:r>
              <a:rPr lang="bg-BG" altLang="bg-BG" dirty="0" smtClean="0">
                <a:solidFill>
                  <a:srgbClr val="FF0000"/>
                </a:solidFill>
              </a:rPr>
              <a:t>!</a:t>
            </a:r>
            <a:endParaRPr lang="en-US" altLang="bg-BG" dirty="0" smtClean="0">
              <a:solidFill>
                <a:srgbClr val="FF0000"/>
              </a:solidFill>
            </a:endParaRPr>
          </a:p>
          <a:p>
            <a:pPr algn="ctr" eaLnBrk="1" hangingPunct="1">
              <a:buNone/>
            </a:pPr>
            <a:r>
              <a:rPr lang="bg-BG" altLang="bg-BG" dirty="0" smtClean="0"/>
              <a:t>Дирекция “Младежки </a:t>
            </a:r>
            <a:r>
              <a:rPr lang="bg-BG" altLang="bg-BG" dirty="0" err="1" smtClean="0"/>
              <a:t>политки</a:t>
            </a:r>
            <a:r>
              <a:rPr lang="bg-BG" altLang="bg-BG" dirty="0" smtClean="0"/>
              <a:t>”</a:t>
            </a:r>
          </a:p>
          <a:p>
            <a:pPr algn="ctr" eaLnBrk="1" hangingPunct="1">
              <a:buNone/>
            </a:pPr>
            <a:r>
              <a:rPr lang="en-US" altLang="bg-BG" b="1" dirty="0" smtClean="0"/>
              <a:t>Youth.policy@mpes.government.bg</a:t>
            </a:r>
            <a:endParaRPr lang="bg-BG" altLang="bg-BG" b="1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82663" y="1484312"/>
            <a:ext cx="7127875" cy="51592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lvl="1"/>
            <a:endParaRPr lang="en-US" altLang="bg-BG" sz="1800" b="1" dirty="0" smtClean="0"/>
          </a:p>
          <a:p>
            <a:endParaRPr lang="bg-BG" altLang="bg-BG" sz="2200" b="1" dirty="0"/>
          </a:p>
        </p:txBody>
      </p:sp>
      <p:pic>
        <p:nvPicPr>
          <p:cNvPr id="7173" name="Picture 2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0"/>
            <a:ext cx="3059112" cy="142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0"/>
            <a:ext cx="583247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Gerb_4colors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43042" cy="14287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10292</TotalTime>
  <Words>518</Words>
  <Application>Microsoft Office PowerPoint</Application>
  <PresentationFormat>On-screen Show (4:3)</PresentationFormat>
  <Paragraphs>109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Default Design</vt:lpstr>
      <vt:lpstr>Custom Design</vt:lpstr>
      <vt:lpstr>Младите хора в България във  фокуса на младежката политика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Конференция на министрите на младежта и спорта на държавите</dc:title>
  <dc:creator>vaio</dc:creator>
  <cp:lastModifiedBy>gdzhuglarska</cp:lastModifiedBy>
  <cp:revision>725</cp:revision>
  <cp:lastPrinted>2013-12-10T13:54:07Z</cp:lastPrinted>
  <dcterms:created xsi:type="dcterms:W3CDTF">2008-03-29T15:18:15Z</dcterms:created>
  <dcterms:modified xsi:type="dcterms:W3CDTF">2015-06-18T07:48:27Z</dcterms:modified>
</cp:coreProperties>
</file>