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0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1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13.xml" ContentType="application/vnd.openxmlformats-officedocument.theme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14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5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16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7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4223" r:id="rId2"/>
    <p:sldMasterId id="2147484236" r:id="rId3"/>
    <p:sldMasterId id="2147484248" r:id="rId4"/>
    <p:sldMasterId id="2147484260" r:id="rId5"/>
    <p:sldMasterId id="2147484273" r:id="rId6"/>
    <p:sldMasterId id="2147484285" r:id="rId7"/>
    <p:sldMasterId id="2147484309" r:id="rId8"/>
    <p:sldMasterId id="2147484321" r:id="rId9"/>
    <p:sldMasterId id="2147484333" r:id="rId10"/>
    <p:sldMasterId id="2147484345" r:id="rId11"/>
    <p:sldMasterId id="2147484357" r:id="rId12"/>
    <p:sldMasterId id="2147484370" r:id="rId13"/>
    <p:sldMasterId id="2147484382" r:id="rId14"/>
    <p:sldMasterId id="2147484394" r:id="rId15"/>
    <p:sldMasterId id="2147484406" r:id="rId16"/>
    <p:sldMasterId id="2147484418" r:id="rId17"/>
    <p:sldMasterId id="2147484430" r:id="rId18"/>
  </p:sldMasterIdLst>
  <p:notesMasterIdLst>
    <p:notesMasterId r:id="rId45"/>
  </p:notesMasterIdLst>
  <p:sldIdLst>
    <p:sldId id="340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4" r:id="rId27"/>
    <p:sldId id="385" r:id="rId28"/>
    <p:sldId id="386" r:id="rId29"/>
    <p:sldId id="387" r:id="rId30"/>
    <p:sldId id="388" r:id="rId31"/>
    <p:sldId id="389" r:id="rId32"/>
    <p:sldId id="390" r:id="rId33"/>
    <p:sldId id="391" r:id="rId34"/>
    <p:sldId id="392" r:id="rId35"/>
    <p:sldId id="393" r:id="rId36"/>
    <p:sldId id="394" r:id="rId37"/>
    <p:sldId id="395" r:id="rId38"/>
    <p:sldId id="396" r:id="rId39"/>
    <p:sldId id="397" r:id="rId40"/>
    <p:sldId id="383" r:id="rId41"/>
    <p:sldId id="398" r:id="rId42"/>
    <p:sldId id="373" r:id="rId43"/>
    <p:sldId id="374" r:id="rId44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EE" initials="v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D3F1"/>
    <a:srgbClr val="FF6600"/>
    <a:srgbClr val="FF99CC"/>
    <a:srgbClr val="B6DF89"/>
    <a:srgbClr val="A6A6A6"/>
    <a:srgbClr val="EEEEEE"/>
    <a:srgbClr val="DDDDDD"/>
    <a:srgbClr val="D3ECF2"/>
    <a:srgbClr val="C4E59F"/>
    <a:srgbClr val="FFE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47" autoAdjust="0"/>
    <p:restoredTop sz="96092" autoAdjust="0"/>
  </p:normalViewPr>
  <p:slideViewPr>
    <p:cSldViewPr>
      <p:cViewPr>
        <p:scale>
          <a:sx n="100" d="100"/>
          <a:sy n="100" d="100"/>
        </p:scale>
        <p:origin x="-1248" y="72"/>
      </p:cViewPr>
      <p:guideLst>
        <p:guide orient="horz" pos="2160"/>
        <p:guide orient="horz" pos="3748"/>
        <p:guide orient="horz" pos="935"/>
        <p:guide pos="2880"/>
        <p:guide pos="113"/>
        <p:guide pos="5647"/>
      </p:guideLst>
    </p:cSldViewPr>
  </p:slideViewPr>
  <p:outlineViewPr>
    <p:cViewPr>
      <p:scale>
        <a:sx n="33" d="100"/>
        <a:sy n="33" d="100"/>
      </p:scale>
      <p:origin x="0" y="21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1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commentAuthors" Target="commentAuthors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 smtClean="0"/>
              <a:t>Click to edit Master text styles</a:t>
            </a:r>
          </a:p>
          <a:p>
            <a:pPr lvl="1"/>
            <a:r>
              <a:rPr lang="bg-BG" noProof="0" smtClean="0"/>
              <a:t>Second level</a:t>
            </a:r>
          </a:p>
          <a:p>
            <a:pPr lvl="2"/>
            <a:r>
              <a:rPr lang="bg-BG" noProof="0" smtClean="0"/>
              <a:t>Third level</a:t>
            </a:r>
          </a:p>
          <a:p>
            <a:pPr lvl="3"/>
            <a:r>
              <a:rPr lang="bg-BG" noProof="0" smtClean="0"/>
              <a:t>Fourth level</a:t>
            </a:r>
          </a:p>
          <a:p>
            <a:pPr lvl="4"/>
            <a:r>
              <a:rPr lang="bg-BG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C512CBB-8246-42B3-BA18-F6EB28FE5AB4}" type="slidenum">
              <a:rPr lang="bg-BG"/>
              <a:pPr>
                <a:defRPr/>
              </a:pPr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531386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93527-8418-4418-887A-53D68217BD7E}" type="slidenum">
              <a:rPr lang="bg-BG" smtClean="0">
                <a:solidFill>
                  <a:prstClr val="black"/>
                </a:solidFill>
              </a:rPr>
              <a:pPr/>
              <a:t>1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55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endParaRPr lang="ru-RU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endParaRPr lang="ru-RU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endParaRPr lang="ru-RU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13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18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19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endParaRPr lang="ru-RU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endParaRPr lang="ru-RU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endParaRPr lang="ru-RU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None/>
              <a:defRPr/>
            </a:pPr>
            <a:endParaRPr lang="ru-RU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Picture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969644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99677673"/>
      </p:ext>
    </p:extLst>
  </p:cSld>
  <p:clrMapOvr>
    <a:masterClrMapping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8584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5288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4351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32646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0025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1497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2432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5521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8825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240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89867265"/>
      </p:ext>
    </p:extLst>
  </p:cSld>
  <p:clrMapOvr>
    <a:masterClrMapping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6610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2024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8436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2682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57584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67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0914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4228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4766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1517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03392696"/>
      </p:ext>
    </p:extLst>
  </p:cSld>
  <p:clrMapOvr>
    <a:masterClrMapping/>
  </p:clrMapOvr>
  <p:transition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3949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361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6940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2008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4725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12215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9319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333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8919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9516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bg-BG" noProof="0" dirty="0" smtClean="0"/>
          </a:p>
        </p:txBody>
      </p:sp>
    </p:spTree>
    <p:extLst>
      <p:ext uri="{BB962C8B-B14F-4D97-AF65-F5344CB8AC3E}">
        <p14:creationId xmlns:p14="http://schemas.microsoft.com/office/powerpoint/2010/main" val="4022716403"/>
      </p:ext>
    </p:extLst>
  </p:cSld>
  <p:clrMapOvr>
    <a:masterClrMapping/>
  </p:clrMapOvr>
  <p:transition>
    <p:fad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7788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4772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8398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3975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2005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152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Picture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2205199"/>
      </p:ext>
    </p:extLst>
  </p:cSld>
  <p:clrMapOvr>
    <a:masterClrMapping/>
  </p:clrMapOvr>
  <p:transition>
    <p:fad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91215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1602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0351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6864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0290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1030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5462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9151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2080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7091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108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26578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4942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9563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9524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6120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3466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0647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6910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2605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2371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7174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50481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5917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2884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2490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7181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2452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3554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8193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0280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3553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364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03284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2632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7760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6272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1659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302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561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4730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4548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311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9235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02164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5711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956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7774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0420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580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0612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1781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1006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7486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5446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87643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116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6716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7188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6004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1578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4753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4944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93527142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322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8050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3809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Picture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969644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71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57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6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765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9304562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992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737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502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251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896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178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363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542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572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784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11439267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650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046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8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191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495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419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860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397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01948710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71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64776986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57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6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765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992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737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502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251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896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178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363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0293974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542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572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784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650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046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8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191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495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419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860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8594841"/>
      </p:ext>
    </p:extLst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397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517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803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543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31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033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882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844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181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67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0236525"/>
      </p:ext>
    </p:extLst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887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696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57531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2244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9874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9790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0094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2309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0658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349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6.xml"/><Relationship Id="rId3" Type="http://schemas.openxmlformats.org/officeDocument/2006/relationships/slideLayout" Target="../slideLayouts/slideLayout161.xml"/><Relationship Id="rId7" Type="http://schemas.openxmlformats.org/officeDocument/2006/relationships/slideLayout" Target="../slideLayouts/slideLayout165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0.xml"/><Relationship Id="rId1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4.xml"/><Relationship Id="rId11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62.xml"/><Relationship Id="rId9" Type="http://schemas.openxmlformats.org/officeDocument/2006/relationships/slideLayout" Target="../slideLayouts/slideLayout167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8.xml"/><Relationship Id="rId3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87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3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201.xml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4222" r:id="rId1"/>
    <p:sldLayoutId id="2147484210" r:id="rId2"/>
    <p:sldLayoutId id="2147484211" r:id="rId3"/>
    <p:sldLayoutId id="2147484212" r:id="rId4"/>
    <p:sldLayoutId id="2147484213" r:id="rId5"/>
    <p:sldLayoutId id="2147484214" r:id="rId6"/>
    <p:sldLayoutId id="2147484215" r:id="rId7"/>
    <p:sldLayoutId id="2147484216" r:id="rId8"/>
    <p:sldLayoutId id="2147484217" r:id="rId9"/>
    <p:sldLayoutId id="2147484218" r:id="rId10"/>
    <p:sldLayoutId id="2147484219" r:id="rId11"/>
    <p:sldLayoutId id="2147484220" r:id="rId12"/>
    <p:sldLayoutId id="2147484221" r:id="rId13"/>
  </p:sldLayoutIdLst>
  <p:transition>
    <p:fade/>
  </p:transition>
  <p:hf hdr="0" ftr="0" dt="0"/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bg1"/>
          </a:solidFill>
          <a:latin typeface="+mn-lt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5pPr>
      <a:lvl6pPr marL="23987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6pPr>
      <a:lvl7pPr marL="28559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7pPr>
      <a:lvl8pPr marL="33131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8pPr>
      <a:lvl9pPr marL="37703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131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4" r:id="rId1"/>
    <p:sldLayoutId id="2147484335" r:id="rId2"/>
    <p:sldLayoutId id="2147484336" r:id="rId3"/>
    <p:sldLayoutId id="2147484337" r:id="rId4"/>
    <p:sldLayoutId id="2147484338" r:id="rId5"/>
    <p:sldLayoutId id="2147484339" r:id="rId6"/>
    <p:sldLayoutId id="2147484340" r:id="rId7"/>
    <p:sldLayoutId id="2147484341" r:id="rId8"/>
    <p:sldLayoutId id="2147484342" r:id="rId9"/>
    <p:sldLayoutId id="2147484343" r:id="rId10"/>
    <p:sldLayoutId id="2147484344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929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6" r:id="rId1"/>
    <p:sldLayoutId id="2147484347" r:id="rId2"/>
    <p:sldLayoutId id="2147484348" r:id="rId3"/>
    <p:sldLayoutId id="2147484349" r:id="rId4"/>
    <p:sldLayoutId id="2147484350" r:id="rId5"/>
    <p:sldLayoutId id="2147484351" r:id="rId6"/>
    <p:sldLayoutId id="2147484352" r:id="rId7"/>
    <p:sldLayoutId id="2147484353" r:id="rId8"/>
    <p:sldLayoutId id="2147484354" r:id="rId9"/>
    <p:sldLayoutId id="2147484355" r:id="rId10"/>
    <p:sldLayoutId id="2147484356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435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8" r:id="rId1"/>
    <p:sldLayoutId id="2147484359" r:id="rId2"/>
    <p:sldLayoutId id="2147484360" r:id="rId3"/>
    <p:sldLayoutId id="2147484361" r:id="rId4"/>
    <p:sldLayoutId id="2147484362" r:id="rId5"/>
    <p:sldLayoutId id="2147484363" r:id="rId6"/>
    <p:sldLayoutId id="2147484364" r:id="rId7"/>
    <p:sldLayoutId id="2147484365" r:id="rId8"/>
    <p:sldLayoutId id="2147484366" r:id="rId9"/>
    <p:sldLayoutId id="2147484367" r:id="rId10"/>
    <p:sldLayoutId id="2147484368" r:id="rId11"/>
    <p:sldLayoutId id="2147484369" r:id="rId12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3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1" r:id="rId1"/>
    <p:sldLayoutId id="2147484372" r:id="rId2"/>
    <p:sldLayoutId id="2147484373" r:id="rId3"/>
    <p:sldLayoutId id="2147484374" r:id="rId4"/>
    <p:sldLayoutId id="2147484375" r:id="rId5"/>
    <p:sldLayoutId id="2147484376" r:id="rId6"/>
    <p:sldLayoutId id="2147484377" r:id="rId7"/>
    <p:sldLayoutId id="2147484378" r:id="rId8"/>
    <p:sldLayoutId id="2147484379" r:id="rId9"/>
    <p:sldLayoutId id="2147484380" r:id="rId10"/>
    <p:sldLayoutId id="2147484381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955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83" r:id="rId1"/>
    <p:sldLayoutId id="2147484384" r:id="rId2"/>
    <p:sldLayoutId id="2147484385" r:id="rId3"/>
    <p:sldLayoutId id="2147484386" r:id="rId4"/>
    <p:sldLayoutId id="2147484387" r:id="rId5"/>
    <p:sldLayoutId id="2147484388" r:id="rId6"/>
    <p:sldLayoutId id="2147484389" r:id="rId7"/>
    <p:sldLayoutId id="2147484390" r:id="rId8"/>
    <p:sldLayoutId id="2147484391" r:id="rId9"/>
    <p:sldLayoutId id="2147484392" r:id="rId10"/>
    <p:sldLayoutId id="2147484393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371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5" r:id="rId1"/>
    <p:sldLayoutId id="2147484396" r:id="rId2"/>
    <p:sldLayoutId id="2147484397" r:id="rId3"/>
    <p:sldLayoutId id="2147484398" r:id="rId4"/>
    <p:sldLayoutId id="2147484399" r:id="rId5"/>
    <p:sldLayoutId id="2147484400" r:id="rId6"/>
    <p:sldLayoutId id="2147484401" r:id="rId7"/>
    <p:sldLayoutId id="2147484402" r:id="rId8"/>
    <p:sldLayoutId id="2147484403" r:id="rId9"/>
    <p:sldLayoutId id="2147484404" r:id="rId10"/>
    <p:sldLayoutId id="2147484405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311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7" r:id="rId1"/>
    <p:sldLayoutId id="2147484408" r:id="rId2"/>
    <p:sldLayoutId id="2147484409" r:id="rId3"/>
    <p:sldLayoutId id="2147484410" r:id="rId4"/>
    <p:sldLayoutId id="2147484411" r:id="rId5"/>
    <p:sldLayoutId id="2147484412" r:id="rId6"/>
    <p:sldLayoutId id="2147484413" r:id="rId7"/>
    <p:sldLayoutId id="2147484414" r:id="rId8"/>
    <p:sldLayoutId id="2147484415" r:id="rId9"/>
    <p:sldLayoutId id="2147484416" r:id="rId10"/>
    <p:sldLayoutId id="2147484417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18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19" r:id="rId1"/>
    <p:sldLayoutId id="2147484420" r:id="rId2"/>
    <p:sldLayoutId id="2147484421" r:id="rId3"/>
    <p:sldLayoutId id="2147484422" r:id="rId4"/>
    <p:sldLayoutId id="2147484423" r:id="rId5"/>
    <p:sldLayoutId id="2147484424" r:id="rId6"/>
    <p:sldLayoutId id="2147484425" r:id="rId7"/>
    <p:sldLayoutId id="2147484426" r:id="rId8"/>
    <p:sldLayoutId id="2147484427" r:id="rId9"/>
    <p:sldLayoutId id="2147484428" r:id="rId10"/>
    <p:sldLayoutId id="2147484429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168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31" r:id="rId1"/>
    <p:sldLayoutId id="2147484432" r:id="rId2"/>
    <p:sldLayoutId id="2147484433" r:id="rId3"/>
    <p:sldLayoutId id="2147484434" r:id="rId4"/>
    <p:sldLayoutId id="2147484435" r:id="rId5"/>
    <p:sldLayoutId id="2147484436" r:id="rId6"/>
    <p:sldLayoutId id="2147484437" r:id="rId7"/>
    <p:sldLayoutId id="2147484438" r:id="rId8"/>
    <p:sldLayoutId id="2147484439" r:id="rId9"/>
    <p:sldLayoutId id="2147484440" r:id="rId10"/>
    <p:sldLayoutId id="2147484441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4" r:id="rId1"/>
    <p:sldLayoutId id="2147484225" r:id="rId2"/>
    <p:sldLayoutId id="2147484226" r:id="rId3"/>
    <p:sldLayoutId id="2147484227" r:id="rId4"/>
    <p:sldLayoutId id="2147484228" r:id="rId5"/>
    <p:sldLayoutId id="2147484229" r:id="rId6"/>
    <p:sldLayoutId id="2147484230" r:id="rId7"/>
    <p:sldLayoutId id="2147484231" r:id="rId8"/>
    <p:sldLayoutId id="2147484232" r:id="rId9"/>
    <p:sldLayoutId id="2147484233" r:id="rId10"/>
    <p:sldLayoutId id="2147484234" r:id="rId11"/>
    <p:sldLayoutId id="2147484235" r:id="rId12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715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7" r:id="rId1"/>
    <p:sldLayoutId id="2147484238" r:id="rId2"/>
    <p:sldLayoutId id="2147484239" r:id="rId3"/>
    <p:sldLayoutId id="2147484240" r:id="rId4"/>
    <p:sldLayoutId id="2147484241" r:id="rId5"/>
    <p:sldLayoutId id="2147484242" r:id="rId6"/>
    <p:sldLayoutId id="2147484243" r:id="rId7"/>
    <p:sldLayoutId id="2147484244" r:id="rId8"/>
    <p:sldLayoutId id="2147484245" r:id="rId9"/>
    <p:sldLayoutId id="2147484246" r:id="rId10"/>
    <p:sldLayoutId id="214748424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08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/>
              <a:pPr/>
              <a:t>28.6.2016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715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4" r:id="rId1"/>
    <p:sldLayoutId id="2147484275" r:id="rId2"/>
    <p:sldLayoutId id="2147484276" r:id="rId3"/>
    <p:sldLayoutId id="2147484277" r:id="rId4"/>
    <p:sldLayoutId id="2147484278" r:id="rId5"/>
    <p:sldLayoutId id="2147484279" r:id="rId6"/>
    <p:sldLayoutId id="2147484280" r:id="rId7"/>
    <p:sldLayoutId id="2147484281" r:id="rId8"/>
    <p:sldLayoutId id="2147484282" r:id="rId9"/>
    <p:sldLayoutId id="2147484283" r:id="rId10"/>
    <p:sldLayoutId id="2147484284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08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6" r:id="rId1"/>
    <p:sldLayoutId id="2147484287" r:id="rId2"/>
    <p:sldLayoutId id="2147484288" r:id="rId3"/>
    <p:sldLayoutId id="2147484289" r:id="rId4"/>
    <p:sldLayoutId id="2147484290" r:id="rId5"/>
    <p:sldLayoutId id="2147484291" r:id="rId6"/>
    <p:sldLayoutId id="2147484292" r:id="rId7"/>
    <p:sldLayoutId id="2147484293" r:id="rId8"/>
    <p:sldLayoutId id="2147484294" r:id="rId9"/>
    <p:sldLayoutId id="2147484295" r:id="rId10"/>
    <p:sldLayoutId id="2147484296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  <a:latin typeface="Trebuchet M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  <a:latin typeface="Trebuchet M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bg-BG">
              <a:solidFill>
                <a:prstClr val="black">
                  <a:lumMod val="50000"/>
                  <a:lumOff val="50000"/>
                </a:prstClr>
              </a:solidFill>
              <a:latin typeface="Trebuchet M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  <a:latin typeface="Trebuchet M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20292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0" r:id="rId1"/>
    <p:sldLayoutId id="2147484311" r:id="rId2"/>
    <p:sldLayoutId id="2147484312" r:id="rId3"/>
    <p:sldLayoutId id="2147484313" r:id="rId4"/>
    <p:sldLayoutId id="2147484314" r:id="rId5"/>
    <p:sldLayoutId id="2147484315" r:id="rId6"/>
    <p:sldLayoutId id="2147484316" r:id="rId7"/>
    <p:sldLayoutId id="2147484317" r:id="rId8"/>
    <p:sldLayoutId id="2147484318" r:id="rId9"/>
    <p:sldLayoutId id="2147484319" r:id="rId10"/>
    <p:sldLayoutId id="2147484320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28.6.2016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523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2" r:id="rId1"/>
    <p:sldLayoutId id="2147484323" r:id="rId2"/>
    <p:sldLayoutId id="2147484324" r:id="rId3"/>
    <p:sldLayoutId id="2147484325" r:id="rId4"/>
    <p:sldLayoutId id="2147484326" r:id="rId5"/>
    <p:sldLayoutId id="2147484327" r:id="rId6"/>
    <p:sldLayoutId id="2147484328" r:id="rId7"/>
    <p:sldLayoutId id="2147484329" r:id="rId8"/>
    <p:sldLayoutId id="2147484330" r:id="rId9"/>
    <p:sldLayoutId id="2147484331" r:id="rId10"/>
    <p:sldLayoutId id="2147484332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7049" y="1340767"/>
            <a:ext cx="7391375" cy="1728193"/>
          </a:xfrm>
        </p:spPr>
        <p:txBody>
          <a:bodyPr/>
          <a:lstStyle/>
          <a:p>
            <a:pPr marL="182880" indent="0" algn="ctr">
              <a:buNone/>
            </a:pPr>
            <a:r>
              <a:rPr lang="bg-BG" sz="2400" dirty="0" smtClean="0"/>
              <a:t>ВЪЗМОЖНОСТИ ЗА ПОДКРЕПА НА БЪЛГАРСКИТЕ ПРЕДПРИЯТИЯ ПО</a:t>
            </a:r>
            <a:br>
              <a:rPr lang="bg-BG" sz="2400" dirty="0" smtClean="0"/>
            </a:br>
            <a:r>
              <a:rPr lang="bg-BG" sz="2400" dirty="0">
                <a:solidFill>
                  <a:srgbClr val="002060"/>
                </a:solidFill>
              </a:rPr>
              <a:t>ОП </a:t>
            </a:r>
            <a:r>
              <a:rPr lang="bg-BG" sz="2400" dirty="0" smtClean="0">
                <a:solidFill>
                  <a:srgbClr val="002060"/>
                </a:solidFill>
              </a:rPr>
              <a:t>“ИНОВАЦИИ И КОНКУРЕНТОСПОСОБНОСТ“ 2014-2020</a:t>
            </a:r>
            <a:endParaRPr lang="bg-BG" sz="2400" dirty="0">
              <a:solidFill>
                <a:srgbClr val="00206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428728" y="5143512"/>
            <a:ext cx="6798281" cy="1512000"/>
            <a:chOff x="1428728" y="5143512"/>
            <a:chExt cx="6798281" cy="1512000"/>
          </a:xfrm>
        </p:grpSpPr>
        <p:pic>
          <p:nvPicPr>
            <p:cNvPr id="7" name="Picture 6" descr="OPIC1BG_COLOR_DOWN.f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15074" y="5143512"/>
              <a:ext cx="2011935" cy="1512000"/>
            </a:xfrm>
            <a:prstGeom prst="rect">
              <a:avLst/>
            </a:prstGeom>
          </p:spPr>
        </p:pic>
        <p:pic>
          <p:nvPicPr>
            <p:cNvPr id="8" name="Picture 7" descr="textEU+LOGO.fw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28728" y="5143512"/>
              <a:ext cx="1426950" cy="1512000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1187623" y="3598039"/>
            <a:ext cx="70393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 Предстоящи и отворени за кандидатстване процедури</a:t>
            </a:r>
            <a:endParaRPr lang="bg-BG" sz="28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8878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08912" cy="108012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ЕНЕРГИЙНА ЕФЕКТИВНОСТ ЗА МСП</a:t>
            </a: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Д</a:t>
            </a:r>
            <a:r>
              <a:rPr lang="ru-RU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опустими</a:t>
            </a: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дейности</a:t>
            </a: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(1)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bg-BG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251520" y="620688"/>
            <a:ext cx="8784976" cy="5760640"/>
          </a:xfrm>
        </p:spPr>
        <p:txBody>
          <a:bodyPr numCol="1"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Clr>
                <a:srgbClr val="F14124">
                  <a:lumMod val="75000"/>
                </a:srgbClr>
              </a:buClr>
              <a:buSzPct val="128000"/>
              <a:buNone/>
              <a:defRPr/>
            </a:pPr>
            <a:r>
              <a:rPr lang="ru-RU" sz="44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           </a:t>
            </a:r>
            <a:endParaRPr lang="ru-RU" sz="43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7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Елемент</a:t>
            </a:r>
            <a:r>
              <a:rPr lang="ru-RU" sz="17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А „Инвестиции“</a:t>
            </a:r>
          </a:p>
          <a:p>
            <a:pPr marL="685800" indent="-68580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§"/>
              <a:defRPr/>
            </a:pP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Инвестиции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изпълнение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мерки за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енергийна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включени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обследване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енергийна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извършено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от лица,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вписани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регистъра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по чл. 60, ал. 1 от ЗЕЕ; </a:t>
            </a:r>
          </a:p>
          <a:p>
            <a:pPr marL="0" indent="0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sz="1600" u="sng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</a:t>
            </a:r>
            <a:endParaRPr lang="ru-RU" sz="1600" u="sng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685800" indent="-68580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§"/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ВСЯКА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от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предвидените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изпълнение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по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Елемент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следва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да е с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потвърден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ефект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енергийни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спестявания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от минимум 5% за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съответната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мярка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съгласно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обследването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енергийна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;</a:t>
            </a:r>
          </a:p>
          <a:p>
            <a:pPr marL="0" indent="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ВАЖНО: </a:t>
            </a:r>
            <a:r>
              <a:rPr lang="ru-RU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 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случай че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мерките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включват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системи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отопление и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охлаждане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и/или производство на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електрическа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енергия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от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възобновяеми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източници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(ВИ),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допустими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са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само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такива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собствено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потребление.</a:t>
            </a:r>
          </a:p>
          <a:p>
            <a:pPr marL="0" indent="0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49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2000" dirty="0" smtClean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9950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11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08912" cy="108012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ЕНЕРГИЙНА ЕФЕКТИВНОСТ ЗА МСП</a:t>
            </a: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Д</a:t>
            </a:r>
            <a:r>
              <a:rPr lang="ru-RU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опустими</a:t>
            </a: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8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дейности</a:t>
            </a: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(2)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bg-BG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67544" y="476672"/>
            <a:ext cx="8136904" cy="5904656"/>
          </a:xfrm>
        </p:spPr>
        <p:txBody>
          <a:bodyPr numCol="1"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Clr>
                <a:srgbClr val="F14124">
                  <a:lumMod val="75000"/>
                </a:srgbClr>
              </a:buClr>
              <a:buSzPct val="128000"/>
              <a:buNone/>
              <a:defRPr/>
            </a:pPr>
            <a:r>
              <a:rPr lang="ru-RU" sz="44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          </a:t>
            </a:r>
            <a:endParaRPr lang="ru-RU" sz="43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7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 </a:t>
            </a:r>
            <a:r>
              <a:rPr lang="ru-RU" sz="17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Елемент</a:t>
            </a:r>
            <a:r>
              <a:rPr lang="ru-RU" sz="17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7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</a:t>
            </a:r>
            <a:r>
              <a:rPr lang="ru-RU" sz="17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„Услуги“:</a:t>
            </a:r>
            <a:endParaRPr lang="ru-RU" sz="17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§"/>
              <a:defRPr/>
            </a:pPr>
            <a:r>
              <a:rPr lang="ru-RU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Придобиване</a:t>
            </a:r>
            <a:r>
              <a:rPr lang="ru-RU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инвестиционен</a:t>
            </a:r>
            <a:r>
              <a:rPr lang="ru-RU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проект по </a:t>
            </a:r>
            <a:r>
              <a:rPr lang="ru-RU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смисъла</a:t>
            </a:r>
            <a:r>
              <a:rPr lang="ru-RU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на </a:t>
            </a:r>
            <a:r>
              <a:rPr lang="ru-RU" sz="16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ЗУТ;</a:t>
            </a:r>
          </a:p>
          <a:p>
            <a:pPr marL="285750" indent="-28575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§"/>
              <a:defRPr/>
            </a:pP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Консултантски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услуги за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въвеждане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сертифициране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системи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енергиен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мениджмънт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съгласно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изискванията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стандарт БДС EN ISO 50001 (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Energy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Management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Systems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)/EN ISO 50001; </a:t>
            </a:r>
          </a:p>
          <a:p>
            <a:pPr marL="285750" indent="-28575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§"/>
              <a:defRPr/>
            </a:pP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Извършване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енергиен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одит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по 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образец;</a:t>
            </a:r>
          </a:p>
          <a:p>
            <a:pPr marL="285750" indent="-28575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§"/>
              <a:defRPr/>
            </a:pP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Закупуване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материали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които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пряко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свързани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изпълнението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дейностите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включени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Елемент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А;</a:t>
            </a:r>
          </a:p>
          <a:p>
            <a:pPr marL="285750" indent="-28575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§"/>
              <a:defRPr/>
            </a:pP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Публичност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 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визуализация;</a:t>
            </a:r>
          </a:p>
          <a:p>
            <a:pPr marL="285750" indent="-28575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§"/>
              <a:defRPr/>
            </a:pP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Одит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проекта 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ако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е приложимо).</a:t>
            </a:r>
            <a:endParaRPr lang="ru-RU" sz="16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685800" indent="-68580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§"/>
              <a:defRPr/>
            </a:pPr>
            <a:endParaRPr lang="ru-RU" sz="49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2000" dirty="0" smtClean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6020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08912" cy="1296144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“ЕНЕРГИЙНА ЕФЕКТИВНОСТ ЗА МСП“ 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Продължителност </a:t>
            </a: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на </a:t>
            </a: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проектите</a:t>
            </a: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п</a:t>
            </a: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редоставяне </a:t>
            </a: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на допълнителна информация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bg-BG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395536" y="1628800"/>
            <a:ext cx="8352928" cy="4680520"/>
          </a:xfrm>
        </p:spPr>
        <p:txBody>
          <a:bodyPr numCol="1">
            <a:normAutofit fontScale="92500" lnSpcReduction="20000"/>
          </a:bodyPr>
          <a:lstStyle/>
          <a:p>
            <a:pPr marL="180975" indent="0">
              <a:spcBef>
                <a:spcPts val="0"/>
              </a:spcBef>
              <a:buClr>
                <a:schemeClr val="bg2">
                  <a:lumMod val="25000"/>
                </a:schemeClr>
              </a:buClr>
              <a:buNone/>
            </a:pPr>
            <a:endParaRPr lang="ru-RU" sz="16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sz="18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Продължителността на изпълнение на всеки проект не следва да надвишава </a:t>
            </a:r>
            <a:r>
              <a:rPr lang="bg-BG" sz="18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18 месеца</a:t>
            </a:r>
            <a:r>
              <a:rPr lang="bg-BG" sz="18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, считано от датата на влизане в сила на договора за предоставяне на безвъзмездна финансова помощ;</a:t>
            </a:r>
            <a:endParaRPr lang="en-US" sz="1800" dirty="0" smtClean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Проектното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предложение се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подава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от страна на кандидата </a:t>
            </a:r>
            <a:r>
              <a:rPr lang="ru-RU" sz="18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след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получаване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Становището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съответствие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енергийния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одит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от АУЕР (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съгласно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Приложение В);</a:t>
            </a:r>
            <a:endParaRPr lang="en-US" sz="18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тази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връзка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кандидатите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по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процедурата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имат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ангажимент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да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изготвят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енергийния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одит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и да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представят за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разглеждане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от АУЕР не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по-късно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800" b="1" u="sng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 10 август 2016 г. </a:t>
            </a:r>
            <a:r>
              <a:rPr lang="ru-RU" sz="1800" b="1" u="sng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  <a:endParaRPr lang="en-US" sz="1800" b="1" u="sng" dirty="0" smtClean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Крайният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срок за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подаване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проектни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предложения е </a:t>
            </a:r>
            <a:r>
              <a:rPr lang="ru-RU" sz="18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19:00 часа на 12.10.2016 г.</a:t>
            </a:r>
          </a:p>
          <a:p>
            <a:pPr marL="171450" lvl="0" indent="-1714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Кандидатите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могат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да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задават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допълнителни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въпроси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и да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искат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разяснения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във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връзка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с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Условията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кандидатстване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до 3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седмици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преди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крайния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срок за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подаване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проектни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предложения.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Допълнителни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въпроси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могат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да се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задават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само по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електронната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поща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посочена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по-долу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като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ясно се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посочва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наименованието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процедурата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за подбор на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проекти</a:t>
            </a:r>
            <a:r>
              <a:rPr lang="ru-RU" sz="18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171450" lvl="0" indent="-1714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800" dirty="0" smtClean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sz="18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Адрес 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на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електронна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поща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en-US" sz="1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energy_sme@mi.government.bg</a:t>
            </a:r>
            <a:endParaRPr lang="ru-RU" sz="15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9783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936104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Развитие на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управленския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капацитет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растеж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на МСП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b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ОТВОРЕНА ЗА КАНДИДАТСТВАНЕ ПРОЦЕДУРА</a:t>
            </a:r>
            <a:endParaRPr lang="bg-BG" sz="20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827584" y="1124744"/>
            <a:ext cx="7560840" cy="5112568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endParaRPr lang="bg-BG" sz="2000" b="1" dirty="0" smtClean="0"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Основни </a:t>
            </a: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параметри на процедурата (1</a:t>
            </a: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180975" lvl="0" indent="-180975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Основна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цел 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процедура</a:t>
            </a:r>
            <a:r>
              <a:rPr lang="bg-BG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та: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Развитие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управленския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капацитет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растеж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малките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средни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предприятия (МСП) в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България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чрез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подкрепа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специализирани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услуги и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насърчаване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използването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информационни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комуникационни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технологии и услуги.</a:t>
            </a:r>
            <a:endParaRPr lang="ru-RU" sz="18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180975" lvl="0" indent="-180975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8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180975" indent="-180975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Очаквани резултати: </a:t>
            </a:r>
            <a:r>
              <a:rPr lang="ru-RU" sz="18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Подобряване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капацитета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българските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МСП за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по-успешно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присъствие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интензивно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конкурентните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външни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пазари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чрез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въвеждане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прилагане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системи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управление,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добри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производствени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практики, ИКТ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базирани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системи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приложения за управление на бизнеса,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както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изпълнение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реинженеринг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процесите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3711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86409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Развитие на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управленския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капацитет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растеж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на МСП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 </a:t>
            </a:r>
            <a:endParaRPr lang="bg-BG" sz="20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539552" y="1052736"/>
            <a:ext cx="8064896" cy="5400600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Основни параметри на процедурата (2)</a:t>
            </a: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Общ 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бюджет на </a:t>
            </a:r>
            <a:r>
              <a:rPr lang="ru-RU" sz="18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процедурата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 58 674 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900 </a:t>
            </a:r>
            <a:r>
              <a:rPr lang="ru-RU" sz="18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лв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(</a:t>
            </a:r>
            <a:r>
              <a:rPr lang="bg-BG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3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0 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000 000 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евро)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азмер 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</a:t>
            </a:r>
            <a:r>
              <a:rPr lang="ru-RU" sz="18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помощта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8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8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ctr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8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800" b="1" dirty="0" smtClean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bg-BG" sz="18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Режим </a:t>
            </a:r>
            <a:r>
              <a:rPr lang="bg-BG" sz="18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на държавни/минимални помощи:</a:t>
            </a:r>
          </a:p>
          <a:p>
            <a:pPr marL="0" lvl="0" indent="0" algn="ctr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2000" b="1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Помощ</a:t>
            </a:r>
            <a:r>
              <a:rPr lang="ru-RU" sz="20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„</a:t>
            </a:r>
            <a:r>
              <a:rPr lang="ru-RU" sz="2000" b="1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de</a:t>
            </a:r>
            <a:r>
              <a:rPr lang="ru-RU" sz="20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minimis“</a:t>
            </a:r>
            <a:r>
              <a:rPr lang="ru-RU" sz="20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съгласно</a:t>
            </a:r>
            <a:r>
              <a:rPr lang="ru-RU" sz="20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Регламент (ЕС) № 1407/2013 на </a:t>
            </a:r>
            <a:r>
              <a:rPr lang="ru-RU" sz="20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Комисията</a:t>
            </a:r>
            <a:r>
              <a:rPr lang="ru-RU" sz="20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от 18 </a:t>
            </a:r>
            <a:r>
              <a:rPr lang="ru-RU" sz="20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декември</a:t>
            </a:r>
            <a:r>
              <a:rPr lang="ru-RU" sz="20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2013 г. </a:t>
            </a:r>
            <a:r>
              <a:rPr lang="ru-RU" sz="20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относно</a:t>
            </a:r>
            <a:r>
              <a:rPr lang="ru-RU" sz="20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прилагането</a:t>
            </a:r>
            <a:r>
              <a:rPr lang="ru-RU" sz="20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20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членове</a:t>
            </a:r>
            <a:r>
              <a:rPr lang="ru-RU" sz="20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107 и 108 от Договора за </a:t>
            </a:r>
            <a:r>
              <a:rPr lang="ru-RU" sz="20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функциониране</a:t>
            </a:r>
            <a:r>
              <a:rPr lang="ru-RU" sz="20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20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Европейския</a:t>
            </a:r>
            <a:r>
              <a:rPr lang="ru-RU" sz="20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съюз</a:t>
            </a:r>
            <a:r>
              <a:rPr lang="ru-RU" sz="20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към</a:t>
            </a:r>
            <a:r>
              <a:rPr lang="ru-RU" sz="20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помощта</a:t>
            </a:r>
            <a:r>
              <a:rPr lang="ru-RU" sz="20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„</a:t>
            </a:r>
            <a:r>
              <a:rPr lang="ru-RU" sz="20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de</a:t>
            </a:r>
            <a:r>
              <a:rPr lang="ru-RU" sz="20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minimis“</a:t>
            </a: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8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8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73225" y="550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bg-BG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484453"/>
              </p:ext>
            </p:extLst>
          </p:nvPr>
        </p:nvGraphicFramePr>
        <p:xfrm>
          <a:off x="683565" y="2924944"/>
          <a:ext cx="7776866" cy="115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3"/>
                <a:gridCol w="3888433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bg-BG" b="1" dirty="0" smtClean="0"/>
                        <a:t>Минимален размер</a:t>
                      </a:r>
                      <a:endParaRPr lang="bg-BG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Максимален размер</a:t>
                      </a:r>
                      <a:endParaRPr lang="bg-BG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800" b="1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+mn-ea"/>
                          <a:cs typeface="Tahoma" pitchFamily="34" charset="0"/>
                        </a:rPr>
                        <a:t>50 000 лв.</a:t>
                      </a:r>
                      <a:endParaRPr lang="bg-BG" sz="1800" b="1" kern="1200" dirty="0">
                        <a:solidFill>
                          <a:schemeClr val="tx1"/>
                        </a:solidFill>
                        <a:latin typeface="Tahoma" pitchFamily="34" charset="0"/>
                        <a:ea typeface="+mn-ea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391 166 </a:t>
                      </a:r>
                      <a:r>
                        <a:rPr lang="ru-RU" sz="1800" b="1" dirty="0" err="1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лв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33786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15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86409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Развитие на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управленския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капацитет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растеж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на МСП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 </a:t>
            </a:r>
            <a:endParaRPr lang="bg-BG" sz="20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3568" y="908720"/>
            <a:ext cx="7776864" cy="5544616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Основни параметри на процедурата (3)</a:t>
            </a: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ctr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bg-BG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Режим на държавни/минимални помощи: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4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Максималният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размер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помощта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 режим </a:t>
            </a:r>
            <a:r>
              <a:rPr lang="en-US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“de </a:t>
            </a:r>
            <a:r>
              <a:rPr lang="en-US" sz="18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minimis</a:t>
            </a:r>
            <a:r>
              <a:rPr lang="en-US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” 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едно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също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предприятие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заедно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другите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получени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минимални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помощи, не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може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да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надхвърля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левовата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равностойност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200 000 евро за период от три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бюджетни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години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bg-BG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Максимален интензитет на помощта по режим </a:t>
            </a:r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“de minimis”</a:t>
            </a:r>
            <a:r>
              <a:rPr lang="ru-RU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73225" y="550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bg-BG" sz="1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lang="bg-BG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789968"/>
              </p:ext>
            </p:extLst>
          </p:nvPr>
        </p:nvGraphicFramePr>
        <p:xfrm>
          <a:off x="827579" y="4509120"/>
          <a:ext cx="7416828" cy="144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8414"/>
                <a:gridCol w="3708414"/>
              </a:tblGrid>
              <a:tr h="528300"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Категория на</a:t>
                      </a:r>
                      <a:r>
                        <a:rPr lang="bg-BG" baseline="0" dirty="0" smtClean="0"/>
                        <a:t> </a:t>
                      </a:r>
                      <a:r>
                        <a:rPr lang="bg-BG" baseline="0" dirty="0" err="1" smtClean="0"/>
                        <a:t>предриятието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Максимален интензитет</a:t>
                      </a:r>
                      <a:endParaRPr lang="bg-BG" dirty="0"/>
                    </a:p>
                  </a:txBody>
                  <a:tcPr/>
                </a:tc>
              </a:tr>
              <a:tr h="911860">
                <a:tc>
                  <a:txBody>
                    <a:bodyPr/>
                    <a:lstStyle/>
                    <a:p>
                      <a:pPr algn="ctr"/>
                      <a:r>
                        <a:rPr lang="bg-BG" b="1" dirty="0" smtClean="0"/>
                        <a:t>Микро,</a:t>
                      </a:r>
                      <a:r>
                        <a:rPr lang="bg-BG" b="1" baseline="0" dirty="0" smtClean="0"/>
                        <a:t> малко и средно предприятие</a:t>
                      </a:r>
                      <a:endParaRPr lang="bg-BG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b="1" dirty="0" smtClean="0"/>
                        <a:t>70 %</a:t>
                      </a:r>
                      <a:endParaRPr lang="bg-BG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00468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16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576064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Развитие на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управленския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капацитет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растеж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на МСП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 </a:t>
            </a:r>
            <a:endParaRPr lang="bg-BG" sz="20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3568" y="1008063"/>
            <a:ext cx="7776864" cy="5849937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Допустими кандидати </a:t>
            </a: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(1)</a:t>
            </a: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Да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са търговци по смисъла на Търговския закон или Закона за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кооперациите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; </a:t>
            </a:r>
            <a:endParaRPr lang="ru-RU" sz="16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Да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отговарят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изискването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микро,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малко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или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средно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предприятие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съгласно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Закона за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малките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средни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предприятия;</a:t>
            </a:r>
            <a:endParaRPr lang="ru-RU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Да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имат минимум три приключени финансови години (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2013, 2014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 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2015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г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.);</a:t>
            </a: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Да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са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реализирали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минимален размер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нетни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приходи от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продажби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общо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последните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3 /три/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приключени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финансови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години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зависимост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от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категорията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предприятието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-кандидат,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както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следва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73225" y="550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bg-BG" sz="1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lang="bg-BG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355103"/>
              </p:ext>
            </p:extLst>
          </p:nvPr>
        </p:nvGraphicFramePr>
        <p:xfrm>
          <a:off x="827584" y="4149080"/>
          <a:ext cx="7488832" cy="1699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3744416"/>
              </a:tblGrid>
              <a:tr h="424846"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Категория</a:t>
                      </a:r>
                      <a:r>
                        <a:rPr lang="bg-BG" baseline="0" dirty="0" smtClean="0"/>
                        <a:t> на предприятието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Нетни приходи от продажби</a:t>
                      </a:r>
                      <a:endParaRPr lang="bg-BG" dirty="0"/>
                    </a:p>
                  </a:txBody>
                  <a:tcPr/>
                </a:tc>
              </a:tr>
              <a:tr h="42484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bg-BG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Микро предприятие</a:t>
                      </a:r>
                      <a:endParaRPr lang="bg-BG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bg-BG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≥ 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210</a:t>
                      </a:r>
                      <a:r>
                        <a:rPr lang="bg-BG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000 лева</a:t>
                      </a:r>
                    </a:p>
                  </a:txBody>
                  <a:tcPr marL="68580" marR="68580" marT="0" marB="0" anchor="ctr"/>
                </a:tc>
              </a:tr>
              <a:tr h="42484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bg-BG"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Малко предприятие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bg-BG"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≥ 750 000 лева</a:t>
                      </a:r>
                    </a:p>
                  </a:txBody>
                  <a:tcPr marL="68580" marR="68580" marT="0" marB="0" anchor="ctr"/>
                </a:tc>
              </a:tr>
              <a:tr h="42484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bg-BG"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Средно предприятие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bg-BG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≥ 3 000 </a:t>
                      </a:r>
                      <a:r>
                        <a:rPr lang="bg-BG" sz="18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000</a:t>
                      </a:r>
                      <a:r>
                        <a:rPr lang="bg-BG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лева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42906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260649"/>
            <a:ext cx="8208912" cy="432048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Развитие на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управленския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капацитет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растеж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на МСП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 </a:t>
            </a:r>
            <a:endParaRPr lang="bg-BG" sz="20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11560" y="908721"/>
            <a:ext cx="7848872" cy="5472608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Допустими </a:t>
            </a:r>
            <a:r>
              <a:rPr lang="bg-BG" sz="2000" b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кандидати </a:t>
            </a: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(2)</a:t>
            </a: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Развиват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своята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основна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икономическа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дейността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за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която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кандидатстват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една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от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определените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Националната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стратегия за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насърчаване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малките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средните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предприятия 2014-2020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групи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сектори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икономическа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съгласно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тяхната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технологична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интензивност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както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следва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Високотехнологични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средно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високотехнологични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промишлени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производства: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С20 „Производство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химични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продукти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C21 „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Производството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лекарствени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вещества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продукти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 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C26 „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Производството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компютърна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комуникационна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техника,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електронни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оптични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продукти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 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С27 „Производство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електрически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съоръжения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С28 „Производство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машини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оборудване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с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общо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специално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предназначение“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С29 „Производство на автомобили,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ремаркета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полуремаркета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С30 „Производство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превозни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средства, без автомобили“</a:t>
            </a: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73225" y="550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bg-BG" sz="1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lang="bg-BG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3618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260649"/>
            <a:ext cx="8208912" cy="432048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Развитие на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управленския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капацитет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растеж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на МСП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 </a:t>
            </a:r>
            <a:endParaRPr lang="bg-BG" sz="20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11560" y="908720"/>
            <a:ext cx="7848872" cy="5472608"/>
          </a:xfrm>
        </p:spPr>
        <p:txBody>
          <a:bodyPr>
            <a:normAutofit lnSpcReduction="10000"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Допустими </a:t>
            </a:r>
            <a:r>
              <a:rPr lang="bg-BG" sz="2000" b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кандидати </a:t>
            </a: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(3)</a:t>
            </a: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Нискотехнологични 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средно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нискотехнологични 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промишлени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производства: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С10 „Производство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хранителни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продукти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С11 „Производство на напитки“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С13 „Производство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текстил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изделия от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текстил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без облекло“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С14 „Производство на облекло“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С15 „Обработка на кожи; производство на обувки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други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изделия от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обработени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кожи без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косъм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С16 „Производство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дървен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материал и изделия от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дървен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материал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корк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без мебели; производство на изделия от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слама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материали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плетене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С17 „Производство на хартия, картон и изделия от хартия и картон“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С18 „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Печатна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възпроизвеждане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записани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носители“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С19 „Производство на кокс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рафинирани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нефтопродукти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С22 „Производство на изделия от каучук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пластмаси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С23 „Производство на изделия от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други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неметални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минерални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суровини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С24 „Производство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основни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метали“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С25 „Производство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метални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изделия, без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машини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оборудване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С31 „Производство на мебели“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С32 „Производство,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некласифицирано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другаде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С33 „Ремонт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инсталиране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машини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оборудване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“.</a:t>
            </a:r>
            <a:endParaRPr lang="ru-RU" sz="14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73225" y="550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bg-BG" sz="1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lang="bg-BG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2809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19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446807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Развитие на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управленския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капацитет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растеж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на МСП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 </a:t>
            </a:r>
            <a:endParaRPr lang="bg-BG" sz="20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395536" y="1052736"/>
            <a:ext cx="8496944" cy="5805264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Допустими кандидати </a:t>
            </a: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(4)</a:t>
            </a: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6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Интензивни</a:t>
            </a: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знание услуги: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J58 „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Издателска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J59 „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Производството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филми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телевизионни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предавания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звукозаписване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издаване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музика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 </a:t>
            </a:r>
            <a:endParaRPr lang="ru-RU" sz="16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J60 „Радио-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телевизионна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 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J61 „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Далекосъобщения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J62 „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областта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информационните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технологии“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J63 „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Информационни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услуги“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М72 „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Научноизследователска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развойна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Не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попадат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забранителните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режими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Регламент (ЕС) № 1407/2013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Комисията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от 18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декември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2013 г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6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Не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недопустими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кандидати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съобразно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демаркационната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линия с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други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планове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програми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финансирани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със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средства на 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ЕС.</a:t>
            </a: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73225" y="550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bg-BG" sz="1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lang="bg-BG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3044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86409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“ЕНЕРГИЙНА </a:t>
            </a: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ЕФЕКТИВНОСТ </a:t>
            </a: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 МСП</a:t>
            </a: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ОТВОРЕНА ЗА КАНДИДАТСТВАНЕ ПРОЦЕДУРА </a:t>
            </a:r>
            <a:endParaRPr lang="bg-BG" sz="18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827584" y="1268760"/>
            <a:ext cx="7560840" cy="4968552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Основни параметри на процедурата (1)</a:t>
            </a: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180975" lvl="0" indent="-180975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Основна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цел 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процедура</a:t>
            </a:r>
            <a:r>
              <a:rPr lang="bg-BG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та: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Предоставяне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фокусирана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подкрепа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българските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малки и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средни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предприятия за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насърчаване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изпълнението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мерки за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енергийна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 цел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постигане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устойчив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растеж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конкурентоспособност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икономиката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180975" lvl="0" indent="-180975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8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180975" indent="-180975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Очаквани резултати: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</a:t>
            </a:r>
            <a:r>
              <a:rPr lang="ru-RU" sz="18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овишаване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конкурентоспособността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чрез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подобряване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тяхната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енергийна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капацитет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което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от своя страна, да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доведе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до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по-устойчив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растеж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до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понижаване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енергийната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интензивност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както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ниво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отделни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производствени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предприятия,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така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като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цяло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икономиката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5529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20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792088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“Развитие на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управленския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капацитет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растеж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на МСП“ </a:t>
            </a:r>
            <a:endParaRPr lang="bg-BG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11560" y="980728"/>
            <a:ext cx="7920880" cy="5472608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Clr>
                <a:srgbClr val="F14124">
                  <a:lumMod val="75000"/>
                </a:srgbClr>
              </a:buClr>
              <a:buSzPct val="128000"/>
              <a:buNone/>
              <a:defRPr/>
            </a:pPr>
            <a:r>
              <a:rPr lang="ru-RU" sz="2000" b="1" dirty="0" err="1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Допустими</a:t>
            </a:r>
            <a:r>
              <a:rPr lang="ru-RU" sz="20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err="1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дейности</a:t>
            </a:r>
            <a:r>
              <a:rPr lang="ru-RU" sz="20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20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ru-RU" sz="20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endParaRPr lang="bg-BG" sz="2000" b="1" dirty="0">
              <a:gradFill>
                <a:gsLst>
                  <a:gs pos="0">
                    <a:prstClr val="black"/>
                  </a:gs>
                  <a:gs pos="40000">
                    <a:prstClr val="black">
                      <a:lumMod val="75000"/>
                      <a:lumOff val="25000"/>
                    </a:prstClr>
                  </a:gs>
                  <a:gs pos="100000">
                    <a:srgbClr val="212745">
                      <a:alpha val="65000"/>
                    </a:srgb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23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I.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развитие и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укрепване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управленския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капацитет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0" indent="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1.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Въвеждане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сертифициране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системи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управление в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съответствие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изискванията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национални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/европейски/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международни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стандарти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;</a:t>
            </a:r>
            <a:endParaRPr lang="ru-RU" sz="18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2. </a:t>
            </a:r>
            <a:r>
              <a:rPr lang="ru-RU" sz="18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Постигане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съответствие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продукти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национални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/европейски/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международни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стандарти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;</a:t>
            </a:r>
            <a:endParaRPr lang="ru-RU" sz="18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3.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Внедряване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сертифициране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добри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производствени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практики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;</a:t>
            </a:r>
            <a:endParaRPr lang="ru-RU" sz="18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4. 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Ре-сертификация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системите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управление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;</a:t>
            </a:r>
            <a:endParaRPr lang="ru-RU" sz="18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5.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Реинженеринг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процесите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;</a:t>
            </a:r>
            <a:endParaRPr lang="ru-RU" sz="18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6. </a:t>
            </a:r>
            <a:r>
              <a:rPr lang="ru-RU" sz="18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Представяне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потенциални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инвеститори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участие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капиталовите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пазари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страната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чужбина.</a:t>
            </a:r>
            <a:endParaRPr lang="ru-RU" sz="1800" dirty="0" smtClean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0498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21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792088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“Развитие на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управленския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капацитет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растеж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на МСП“ </a:t>
            </a:r>
            <a:endParaRPr lang="bg-BG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11560" y="980728"/>
            <a:ext cx="7920880" cy="5472608"/>
          </a:xfrm>
        </p:spPr>
        <p:txBody>
          <a:bodyPr>
            <a:normAutofit fontScale="92500" lnSpcReduction="10000"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Clr>
                <a:srgbClr val="F14124">
                  <a:lumMod val="75000"/>
                </a:srgbClr>
              </a:buClr>
              <a:buSzPct val="128000"/>
              <a:buNone/>
              <a:defRPr/>
            </a:pPr>
            <a:r>
              <a:rPr lang="ru-RU" sz="2000" b="1" dirty="0" err="1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Допустими</a:t>
            </a:r>
            <a:r>
              <a:rPr lang="ru-RU" sz="20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err="1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дейности</a:t>
            </a:r>
            <a:r>
              <a:rPr lang="ru-RU" sz="20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bg-BG" sz="20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ru-RU" sz="20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endParaRPr lang="bg-BG" sz="2000" b="1" dirty="0">
              <a:gradFill>
                <a:gsLst>
                  <a:gs pos="0">
                    <a:prstClr val="black"/>
                  </a:gs>
                  <a:gs pos="40000">
                    <a:prstClr val="black">
                      <a:lumMod val="75000"/>
                      <a:lumOff val="25000"/>
                    </a:prstClr>
                  </a:gs>
                  <a:gs pos="100000">
                    <a:srgbClr val="212745">
                      <a:alpha val="65000"/>
                    </a:srgb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23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II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насърчаване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използването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информационни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комуникационни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технологии и услуги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0" indent="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1. </a:t>
            </a:r>
            <a:r>
              <a:rPr lang="ru-RU" sz="18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 услуги за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разработване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въвеждане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ИКТ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базирани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софтуери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управление на бизнес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процесите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;</a:t>
            </a:r>
            <a:endParaRPr lang="ru-RU" sz="18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2.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придобиване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въвеждане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ИКТ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базирани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софтуери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управление на бизнес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процесите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;</a:t>
            </a:r>
            <a:endParaRPr lang="ru-RU" sz="18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3. </a:t>
            </a:r>
            <a:r>
              <a:rPr lang="ru-RU" sz="18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 инвестиции в ново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оборудване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и/или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специализирани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софтуерни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приложения,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допринасящ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/и за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въвеждането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ИКТ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базирани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софтуери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управление на бизнес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процесите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;</a:t>
            </a:r>
            <a:endParaRPr lang="ru-RU" sz="18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4.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услуги по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използването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софтуер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управленски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системи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като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услуга -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SaaS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(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Software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as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a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service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);</a:t>
            </a:r>
            <a:endParaRPr lang="ru-RU" sz="18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5.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услуги за „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колокация</a:t>
            </a:r>
            <a:r>
              <a:rPr lang="ru-RU" sz="18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 на </a:t>
            </a:r>
            <a:r>
              <a:rPr lang="ru-RU" sz="18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сървъри</a:t>
            </a:r>
            <a:r>
              <a:rPr lang="ru-RU" sz="18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sz="18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endParaRPr lang="ru-RU" sz="18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III.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 визуализация на проекта </a:t>
            </a:r>
          </a:p>
          <a:p>
            <a:pPr marL="0" indent="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8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8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fontAlgn="base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800" dirty="0" smtClean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8164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22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08912" cy="1296144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Развитие на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управленския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капацитет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ru-RU" sz="20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растеж</a:t>
            </a: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на МСП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 </a:t>
            </a:r>
            <a:b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Продължителност </a:t>
            </a:r>
            <a: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на 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проектите</a:t>
            </a:r>
            <a: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п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редоставяне </a:t>
            </a:r>
            <a: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на допълнителна информация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bg-BG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395536" y="1628800"/>
            <a:ext cx="8352928" cy="4680520"/>
          </a:xfrm>
        </p:spPr>
        <p:txBody>
          <a:bodyPr numCol="1">
            <a:normAutofit lnSpcReduction="10000"/>
          </a:bodyPr>
          <a:lstStyle/>
          <a:p>
            <a:pPr marL="180975" indent="0">
              <a:spcBef>
                <a:spcPts val="0"/>
              </a:spcBef>
              <a:buClr>
                <a:schemeClr val="bg2">
                  <a:lumMod val="25000"/>
                </a:schemeClr>
              </a:buClr>
              <a:buNone/>
            </a:pPr>
            <a:endParaRPr lang="ru-RU" sz="16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sz="18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Продължителността на изпълнение на всеки проект не следва да надвишава </a:t>
            </a:r>
            <a:r>
              <a:rPr lang="bg-BG" sz="18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18 месеца</a:t>
            </a:r>
            <a:r>
              <a:rPr lang="bg-BG" sz="18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, считано от датата на влизане в сила на договора за предоставяне на безвъзмездна финансова помощ;</a:t>
            </a:r>
            <a:endParaRPr lang="en-US" sz="1800" dirty="0" smtClean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en-US" sz="1800" dirty="0" smtClean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Крайният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срок за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подаване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проектни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предложения е </a:t>
            </a:r>
            <a:r>
              <a:rPr lang="ru-RU" sz="18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n-US" sz="18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7</a:t>
            </a:r>
            <a:r>
              <a:rPr lang="ru-RU" sz="18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:</a:t>
            </a:r>
            <a:r>
              <a:rPr lang="en-US" sz="18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3</a:t>
            </a:r>
            <a:r>
              <a:rPr lang="ru-RU" sz="18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0 часа на 1</a:t>
            </a:r>
            <a:r>
              <a:rPr lang="en-US" sz="18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5</a:t>
            </a:r>
            <a:r>
              <a:rPr lang="ru-RU" sz="18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.0</a:t>
            </a:r>
            <a:r>
              <a:rPr lang="en-US" sz="18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8</a:t>
            </a:r>
            <a:r>
              <a:rPr lang="ru-RU" sz="18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.2016 г</a:t>
            </a:r>
            <a:r>
              <a:rPr lang="ru-RU" sz="1800" b="1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ru-RU" sz="1800" dirty="0" smtClean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8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71450" lvl="0" indent="-1714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8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Кандидатите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могат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да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задават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допълнителни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въпроси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и да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искат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разяснения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във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връзка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с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Условията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кандидатстване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до </a:t>
            </a:r>
            <a:r>
              <a:rPr lang="ru-RU" sz="18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3 </a:t>
            </a:r>
            <a:r>
              <a:rPr lang="ru-RU" sz="1800" b="1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седмици</a:t>
            </a:r>
            <a:r>
              <a:rPr lang="ru-RU" sz="18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b="1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преди</a:t>
            </a:r>
            <a:r>
              <a:rPr lang="ru-RU" sz="18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b="1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крайния</a:t>
            </a:r>
            <a:r>
              <a:rPr lang="ru-RU" sz="1800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срок 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за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подаване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проектни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предложения.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Допълнителни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въпроси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могат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да се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задават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само по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електронната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поща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посочена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по-долу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като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ясно се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посочва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наименованието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процедурата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за подбор на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проекти</a:t>
            </a:r>
            <a:r>
              <a:rPr lang="ru-RU" sz="18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171450" lvl="0" indent="-1714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800" dirty="0" smtClean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sz="18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Адрес 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на </a:t>
            </a:r>
            <a:r>
              <a:rPr lang="ru-RU" sz="1800" dirty="0" err="1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електронна</a:t>
            </a:r>
            <a:r>
              <a:rPr lang="ru-RU" sz="18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поща</a:t>
            </a:r>
            <a:r>
              <a:rPr lang="ru-RU" sz="1800" dirty="0" smtClean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en-US" sz="18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sme_mcapacity@mi.government.bg</a:t>
            </a:r>
            <a:endParaRPr lang="ru-RU" sz="2000" b="1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1204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 anchor="ctr"/>
          <a:lstStyle/>
          <a:p>
            <a:pPr marL="0" indent="0" algn="ctr">
              <a:buNone/>
              <a:defRPr/>
            </a:pPr>
            <a:r>
              <a:rPr lang="bg-BG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Възможности за подкрепа по ОПИК през второто полугодие на 2016 г.</a:t>
            </a:r>
            <a:endParaRPr lang="bg-BG" sz="2600" b="1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3"/>
          </p:nvPr>
        </p:nvSpPr>
        <p:spPr bwMode="auto">
          <a:xfrm>
            <a:off x="561174" y="1277515"/>
            <a:ext cx="8351837" cy="352772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180975" lvl="0" indent="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bg-BG" sz="1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ight Arrow 3"/>
          <p:cNvSpPr/>
          <p:nvPr/>
        </p:nvSpPr>
        <p:spPr bwMode="auto">
          <a:xfrm>
            <a:off x="85969" y="2564904"/>
            <a:ext cx="2522765" cy="1728192"/>
          </a:xfrm>
          <a:prstGeom prst="rightArrow">
            <a:avLst>
              <a:gd name="adj1" fmla="val 75000"/>
              <a:gd name="adj2" fmla="val 50000"/>
            </a:avLst>
          </a:prstGeom>
          <a:gradFill rotWithShape="1">
            <a:gsLst>
              <a:gs pos="0">
                <a:srgbClr val="3497AE">
                  <a:tint val="50000"/>
                  <a:satMod val="300000"/>
                </a:srgbClr>
              </a:gs>
              <a:gs pos="35000">
                <a:srgbClr val="3497AE">
                  <a:tint val="37000"/>
                  <a:satMod val="300000"/>
                </a:srgbClr>
              </a:gs>
              <a:gs pos="100000">
                <a:srgbClr val="3497AE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3497AE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altLang="en-US" sz="1600" kern="0" dirty="0" smtClean="0">
              <a:solidFill>
                <a:srgbClr val="0000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altLang="en-US" sz="1600" i="1" kern="0" dirty="0" smtClean="0">
              <a:solidFill>
                <a:srgbClr val="050595"/>
              </a:solidFill>
              <a:latin typeface="Tahoma" pitchFamily="34" charset="0"/>
              <a:cs typeface="Tahoma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altLang="en-US" sz="1600" i="1" kern="0" dirty="0" smtClean="0">
                <a:solidFill>
                  <a:srgbClr val="050595"/>
                </a:solidFill>
                <a:latin typeface="Tahoma" pitchFamily="34" charset="0"/>
                <a:cs typeface="Tahoma" pitchFamily="34" charset="0"/>
              </a:rPr>
              <a:t>Приоритетна ос 1</a:t>
            </a:r>
            <a:endParaRPr lang="en-US" altLang="en-US" sz="1600" i="1" kern="0" dirty="0" smtClean="0">
              <a:solidFill>
                <a:srgbClr val="050595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2608734" y="1196752"/>
            <a:ext cx="6355755" cy="5409261"/>
            <a:chOff x="372771" y="29364"/>
            <a:chExt cx="1949823" cy="1888719"/>
          </a:xfrm>
        </p:grpSpPr>
        <p:sp>
          <p:nvSpPr>
            <p:cNvPr id="6" name="Rounded Rectangle 5"/>
            <p:cNvSpPr/>
            <p:nvPr/>
          </p:nvSpPr>
          <p:spPr>
            <a:xfrm>
              <a:off x="372771" y="81109"/>
              <a:ext cx="1927666" cy="1785010"/>
            </a:xfrm>
            <a:prstGeom prst="roundRect">
              <a:avLst/>
            </a:prstGeom>
            <a:solidFill>
              <a:srgbClr val="AAAAAA">
                <a:lumMod val="40000"/>
                <a:lumOff val="60000"/>
              </a:srgbClr>
            </a:solidFill>
            <a:ln>
              <a:solidFill>
                <a:srgbClr val="FFDCAA">
                  <a:lumMod val="50000"/>
                </a:srgbClr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7" name="Rounded Rectangle 4"/>
            <p:cNvSpPr>
              <a:spLocks noChangeArrowheads="1"/>
            </p:cNvSpPr>
            <p:nvPr/>
          </p:nvSpPr>
          <p:spPr bwMode="auto">
            <a:xfrm>
              <a:off x="400706" y="29364"/>
              <a:ext cx="1921888" cy="1888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3340" tIns="26670" rIns="53340" bIns="26670" anchor="ctr"/>
            <a:lstStyle>
              <a:lvl1pPr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22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22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22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22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400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„</a:t>
              </a:r>
              <a:r>
                <a:rPr lang="ru-RU" altLang="en-US" sz="1400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Разработване</a:t>
              </a:r>
              <a:r>
                <a:rPr lang="ru-RU" altLang="en-US" sz="1400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400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продуктови</a:t>
              </a:r>
              <a:r>
                <a:rPr lang="ru-RU" altLang="en-US" sz="1400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и </a:t>
              </a:r>
              <a:r>
                <a:rPr lang="ru-RU" altLang="en-US" sz="1400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производствени</a:t>
              </a:r>
              <a:r>
                <a:rPr lang="ru-RU" altLang="en-US" sz="1400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400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иновации</a:t>
              </a:r>
              <a:r>
                <a:rPr lang="ru-RU" altLang="en-US" sz="1400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“</a:t>
              </a:r>
            </a:p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endParaRPr lang="ru-RU" altLang="en-US" sz="14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Бюджет на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процедурата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-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35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млн.евро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; </a:t>
              </a:r>
              <a:endPara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Цел 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на </a:t>
              </a:r>
              <a:r>
                <a:rPr lang="ru-RU" altLang="en-US" sz="1200" b="1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процедурата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Нарастване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дела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предприятията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,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които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разработват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и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разпространяват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иновации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,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както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и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повишаване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иновационния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капацитет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предприятията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; </a:t>
              </a:r>
              <a:endPara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Краен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срок за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подаване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проектни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предложения -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Не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по-малко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от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90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дни от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датата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обявяване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процедурата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; 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Допустими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кандидати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Предприятия,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които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са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търговци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по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смисъла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Търговския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закон или Закона за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кооперациите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или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са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еквивалентно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лице по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смисъла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законодателството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държава-членка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Европейското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икономическо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пространство;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Допустими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дейности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Дейности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за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разработване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иновации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в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тематичните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области на ИСИС: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Приложни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научни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изследвания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в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предприятието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;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Проучване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,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придобиване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и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прилагане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резултати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от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научни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изследвания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, технологии, ноу-хау,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непатентовани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открития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, права по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интелектуална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собственост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;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Създаване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и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тестване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прототипи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и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пилотни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линии;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Тествания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,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изпитвания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,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измервания</a:t>
              </a:r>
              <a:endPara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endPara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Допустими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b="1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разходи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Инвестиционни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разходи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en-US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(</a:t>
              </a:r>
              <a:r>
                <a:rPr lang="bg-BG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ДМА и ДНА</a:t>
              </a:r>
              <a:r>
                <a:rPr lang="en-US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)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,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азходи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за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услуги,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Оперативни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разходи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;</a:t>
              </a:r>
            </a:p>
            <a:p>
              <a:pPr defTabSz="914400"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Минимален и максимален размер на </a:t>
              </a:r>
              <a:r>
                <a:rPr lang="ru-RU" altLang="en-US" sz="1200" b="1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помощта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: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50 000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1 0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00 000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лв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.</a:t>
              </a:r>
            </a:p>
            <a:p>
              <a:pPr defTabSz="914400"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endPara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Индикативен срок на обявяване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декември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2016 г.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31375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 anchor="ctr"/>
          <a:lstStyle/>
          <a:p>
            <a:pPr marL="0" indent="0" algn="ctr">
              <a:buNone/>
              <a:defRPr/>
            </a:pPr>
            <a:r>
              <a:rPr lang="bg-BG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Възможности за подкрепа по ОПИК през второто полугодие на 2016 г.</a:t>
            </a:r>
            <a:endParaRPr lang="bg-BG" sz="2600" b="1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3"/>
          </p:nvPr>
        </p:nvSpPr>
        <p:spPr bwMode="auto">
          <a:xfrm>
            <a:off x="561174" y="1277515"/>
            <a:ext cx="8351837" cy="352772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180975" lvl="0" indent="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bg-BG" sz="1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ight Arrow 3"/>
          <p:cNvSpPr/>
          <p:nvPr/>
        </p:nvSpPr>
        <p:spPr bwMode="auto">
          <a:xfrm>
            <a:off x="85969" y="2564904"/>
            <a:ext cx="2522765" cy="1728192"/>
          </a:xfrm>
          <a:prstGeom prst="rightArrow">
            <a:avLst>
              <a:gd name="adj1" fmla="val 75000"/>
              <a:gd name="adj2" fmla="val 50000"/>
            </a:avLst>
          </a:prstGeom>
          <a:gradFill rotWithShape="1">
            <a:gsLst>
              <a:gs pos="0">
                <a:srgbClr val="3497AE">
                  <a:tint val="50000"/>
                  <a:satMod val="300000"/>
                </a:srgbClr>
              </a:gs>
              <a:gs pos="35000">
                <a:srgbClr val="3497AE">
                  <a:tint val="37000"/>
                  <a:satMod val="300000"/>
                </a:srgbClr>
              </a:gs>
              <a:gs pos="100000">
                <a:srgbClr val="3497AE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3497AE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altLang="en-US" sz="1600" kern="0" dirty="0" smtClean="0">
              <a:solidFill>
                <a:srgbClr val="0000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altLang="en-US" sz="1600" i="1" kern="0" dirty="0" smtClean="0">
              <a:solidFill>
                <a:srgbClr val="050595"/>
              </a:solidFill>
              <a:latin typeface="Tahoma" pitchFamily="34" charset="0"/>
              <a:cs typeface="Tahoma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altLang="en-US" sz="1600" i="1" kern="0" dirty="0" smtClean="0">
                <a:solidFill>
                  <a:srgbClr val="050595"/>
                </a:solidFill>
                <a:latin typeface="Tahoma" pitchFamily="34" charset="0"/>
                <a:cs typeface="Tahoma" pitchFamily="34" charset="0"/>
              </a:rPr>
              <a:t>Приоритетна ос 2</a:t>
            </a:r>
            <a:endParaRPr lang="en-US" altLang="en-US" sz="1600" i="1" kern="0" dirty="0" smtClean="0">
              <a:solidFill>
                <a:srgbClr val="050595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2627783" y="836712"/>
            <a:ext cx="6336705" cy="5532613"/>
            <a:chOff x="372771" y="-22382"/>
            <a:chExt cx="1949823" cy="1987898"/>
          </a:xfrm>
        </p:grpSpPr>
        <p:sp>
          <p:nvSpPr>
            <p:cNvPr id="6" name="Rounded Rectangle 5"/>
            <p:cNvSpPr/>
            <p:nvPr/>
          </p:nvSpPr>
          <p:spPr>
            <a:xfrm>
              <a:off x="372771" y="81109"/>
              <a:ext cx="1927666" cy="1884407"/>
            </a:xfrm>
            <a:prstGeom prst="roundRect">
              <a:avLst/>
            </a:prstGeom>
            <a:solidFill>
              <a:srgbClr val="AAAAAA">
                <a:lumMod val="40000"/>
                <a:lumOff val="60000"/>
              </a:srgbClr>
            </a:solidFill>
            <a:ln>
              <a:solidFill>
                <a:srgbClr val="FFDCAA">
                  <a:lumMod val="50000"/>
                </a:srgbClr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7" name="Rounded Rectangle 4"/>
            <p:cNvSpPr>
              <a:spLocks noChangeArrowheads="1"/>
            </p:cNvSpPr>
            <p:nvPr/>
          </p:nvSpPr>
          <p:spPr bwMode="auto">
            <a:xfrm>
              <a:off x="463546" y="-22382"/>
              <a:ext cx="1859048" cy="1940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3340" tIns="26670" rIns="53340" bIns="26670" anchor="ctr"/>
            <a:lstStyle>
              <a:lvl1pPr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22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22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22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22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endParaRPr lang="ru-RU" altLang="en-US" sz="1400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400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„Развитие на </a:t>
              </a:r>
              <a:r>
                <a:rPr lang="ru-RU" altLang="en-US" sz="1400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клъстери</a:t>
              </a:r>
              <a:r>
                <a:rPr lang="ru-RU" altLang="en-US" sz="1400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в </a:t>
              </a:r>
              <a:r>
                <a:rPr lang="ru-RU" altLang="en-US" sz="1400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България</a:t>
              </a:r>
              <a:r>
                <a:rPr lang="ru-RU" altLang="en-US" sz="1400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“</a:t>
              </a:r>
            </a:p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endParaRPr lang="ru-RU" altLang="en-US" sz="14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Бюджет на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процедурата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-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20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млн.евро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; </a:t>
              </a:r>
              <a:endPara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Цел 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на </a:t>
              </a:r>
              <a:r>
                <a:rPr lang="ru-RU" altLang="en-US" sz="1200" b="1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процедурата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Предоставяне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подкрепа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за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създаване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и развитие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клъстерите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в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България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като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фактор за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повишаване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конкурентоспособността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българските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предприятия;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Краен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срок за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подаване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проектни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предложения -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Не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по-малко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от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60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дни от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датата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обявяване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процедурата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; 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Допустими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кандидати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Новосъздадени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,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развиващи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се и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развити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клъстери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,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които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са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обединения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 - юридически лица или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обединения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,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които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не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представляват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юридически лица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Допустими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дейности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Дейности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за организационно-административно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укрепване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;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Дейности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за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коопериране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и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създаване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сътрудничества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по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цялата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верига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стойността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;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Дейности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за интернационализация и участие в европейски и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международни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форуми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сътрудничество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;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Дейности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за развитие на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споделени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иновационна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инфраструктура и ноу-хау. 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endPara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Допустими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b="1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разходи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нвестиционни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разходи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en-US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(</a:t>
              </a:r>
              <a:r>
                <a:rPr lang="bg-BG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ДМА и ДНА</a:t>
              </a:r>
              <a:r>
                <a:rPr lang="en-US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)</a:t>
              </a:r>
              <a:r>
                <a:rPr lang="bg-BG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, 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азходи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за услуги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;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Оперативни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разходи</a:t>
              </a:r>
              <a:endPara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defTabSz="914400"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Минимален и максимален размер на </a:t>
              </a:r>
              <a:r>
                <a:rPr lang="ru-RU" altLang="en-US" sz="1200" b="1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помощта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: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100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000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2 000 000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лв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.  </a:t>
              </a:r>
            </a:p>
            <a:p>
              <a:pPr defTabSz="914400"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endPara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Индикативен срок на обявяване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юли 2016 г.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63777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 anchor="ctr"/>
          <a:lstStyle/>
          <a:p>
            <a:pPr marL="0" indent="0" algn="ctr">
              <a:buNone/>
              <a:defRPr/>
            </a:pPr>
            <a:r>
              <a:rPr lang="ru-RU" sz="2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Възможности</a:t>
            </a:r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 за </a:t>
            </a:r>
            <a:r>
              <a:rPr lang="ru-RU" sz="2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подкрепа</a:t>
            </a:r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 по ОПИК </a:t>
            </a:r>
            <a:r>
              <a:rPr lang="ru-RU" sz="2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през</a:t>
            </a:r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6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второто</a:t>
            </a:r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 полугодие на 2016 г</a:t>
            </a:r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bg-BG" sz="2600" b="1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3"/>
          </p:nvPr>
        </p:nvSpPr>
        <p:spPr bwMode="auto">
          <a:xfrm>
            <a:off x="468313" y="1341438"/>
            <a:ext cx="8351837" cy="352772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180975" lvl="0" indent="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bg-BG" sz="1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Right Arrow 17"/>
          <p:cNvSpPr/>
          <p:nvPr/>
        </p:nvSpPr>
        <p:spPr bwMode="auto">
          <a:xfrm>
            <a:off x="258280" y="2708920"/>
            <a:ext cx="2673375" cy="1194768"/>
          </a:xfrm>
          <a:prstGeom prst="rightArrow">
            <a:avLst>
              <a:gd name="adj1" fmla="val 75000"/>
              <a:gd name="adj2" fmla="val 50000"/>
            </a:avLst>
          </a:prstGeom>
          <a:gradFill rotWithShape="1">
            <a:gsLst>
              <a:gs pos="0">
                <a:srgbClr val="3497AE">
                  <a:tint val="50000"/>
                  <a:satMod val="300000"/>
                </a:srgbClr>
              </a:gs>
              <a:gs pos="35000">
                <a:srgbClr val="3497AE">
                  <a:tint val="37000"/>
                  <a:satMod val="300000"/>
                </a:srgbClr>
              </a:gs>
              <a:gs pos="100000">
                <a:srgbClr val="3497AE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3497AE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altLang="en-US" sz="1600" kern="0" dirty="0" smtClean="0">
              <a:solidFill>
                <a:srgbClr val="0000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altLang="en-US" sz="1600" i="1" kern="0" dirty="0" smtClean="0">
                <a:solidFill>
                  <a:srgbClr val="050595"/>
                </a:solidFill>
                <a:latin typeface="Tahoma" pitchFamily="34" charset="0"/>
                <a:cs typeface="Tahoma" pitchFamily="34" charset="0"/>
              </a:rPr>
              <a:t>Приоритетна ос 3</a:t>
            </a:r>
            <a:endParaRPr lang="en-US" altLang="en-US" sz="1600" i="1" kern="0" dirty="0" smtClean="0">
              <a:solidFill>
                <a:srgbClr val="050595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2931655" y="1052736"/>
            <a:ext cx="6046997" cy="5472608"/>
          </a:xfrm>
          <a:prstGeom prst="roundRect">
            <a:avLst/>
          </a:prstGeom>
          <a:solidFill>
            <a:srgbClr val="AAAAAA">
              <a:lumMod val="40000"/>
              <a:lumOff val="60000"/>
            </a:srgbClr>
          </a:solidFill>
          <a:ln>
            <a:solidFill>
              <a:srgbClr val="FFDCAA">
                <a:lumMod val="50000"/>
              </a:srgb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/>
          <a:lstStyle/>
          <a:p>
            <a:pPr algn="ctr"/>
            <a:r>
              <a:rPr lang="ru-RU" altLang="en-US" sz="14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„</a:t>
            </a:r>
            <a:r>
              <a:rPr lang="ru-RU" altLang="en-US" sz="1400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Повишаване</a:t>
            </a:r>
            <a:r>
              <a:rPr lang="ru-RU" altLang="en-US" sz="14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400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енергийната</a:t>
            </a:r>
            <a:r>
              <a:rPr lang="ru-RU" altLang="en-US" sz="14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400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altLang="en-US" sz="14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altLang="en-US" sz="1400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големи</a:t>
            </a:r>
            <a:r>
              <a:rPr lang="ru-RU" altLang="en-US" sz="14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предприятия“</a:t>
            </a:r>
            <a:endParaRPr lang="ru-RU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altLang="en-US" sz="1400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algn="just">
              <a:lnSpc>
                <a:spcPct val="15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Бюджет на </a:t>
            </a:r>
            <a:r>
              <a:rPr lang="ru-RU" altLang="en-US" sz="12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процедурата</a:t>
            </a: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50 млн. евро;</a:t>
            </a:r>
          </a:p>
          <a:p>
            <a:pPr algn="just"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Цел на </a:t>
            </a:r>
            <a:r>
              <a:rPr lang="ru-RU" altLang="en-US" sz="12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процедурата</a:t>
            </a: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-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Намаляване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енергийната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интензивност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чрез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подкрепа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големите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предприятия в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България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насърчаване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изпълнението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проекти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енергийна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;</a:t>
            </a:r>
          </a:p>
          <a:p>
            <a:pPr algn="just" eaLnBrk="1" hangingPunct="1"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Краен</a:t>
            </a: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срок за </a:t>
            </a:r>
            <a:r>
              <a:rPr lang="ru-RU" altLang="en-US" sz="12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подаване</a:t>
            </a: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проектни</a:t>
            </a: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предложения - 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Не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по-малко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от 60 дни от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датата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обявяване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процедурата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;</a:t>
            </a:r>
          </a:p>
          <a:p>
            <a:pPr algn="just"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Допустими</a:t>
            </a: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кандидати</a:t>
            </a: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–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Големи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предприятия,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които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търговци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по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смисъла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Търговския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закон или Закона за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кооперациите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или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еквивалентно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лице по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смисъла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законодателството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държава-членка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Европейското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икономическо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пространство;</a:t>
            </a:r>
          </a:p>
          <a:p>
            <a:pPr algn="just" eaLnBrk="1" hangingPunct="1"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Допустими</a:t>
            </a: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–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Изпълнение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мерки,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които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допринасят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подобряване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енергийната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, вкл.: Повторно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използване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остатъчната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топлинна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енергия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промишлеността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;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Въвеждане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сертифициране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системи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енергиен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мениджмънт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; СМР,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които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водят до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намаляване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енергоемкостта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съществуващия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сграден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фонд;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Придобиване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системи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за отопление и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охлаждане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и/или производство на ел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енергия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от ВЕИ за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собствено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потребление;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Придобиване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ДМА и ДНА,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които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допринасят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подобряване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енергийната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  </a:t>
            </a:r>
          </a:p>
          <a:p>
            <a:pPr algn="just" eaLnBrk="1" hangingPunct="1"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Допустими</a:t>
            </a: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–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Инвестиционни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материали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консумативи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;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за услуги </a:t>
            </a:r>
          </a:p>
          <a:p>
            <a:pPr algn="just"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Минимален и максимален размер на </a:t>
            </a:r>
            <a:r>
              <a:rPr lang="ru-RU" altLang="en-US" sz="1200" b="1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помощта</a:t>
            </a: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: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500 000 – 2 500 000 </a:t>
            </a:r>
            <a:endParaRPr lang="ru-RU" altLang="en-US" sz="1200" b="1" i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Индикативен 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срок на обявяване: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октомври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2016 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г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285750" indent="-285750">
              <a:buFontTx/>
              <a:buChar char="-"/>
            </a:pPr>
            <a:endParaRPr lang="ru-RU" altLang="en-US" sz="1000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>
              <a:buFontTx/>
              <a:buChar char="-"/>
            </a:pPr>
            <a:endParaRPr lang="ru-RU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0347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Content Placeholder 2"/>
          <p:cNvSpPr>
            <a:spLocks noGrp="1"/>
          </p:cNvSpPr>
          <p:nvPr>
            <p:ph sz="quarter" idx="13"/>
          </p:nvPr>
        </p:nvSpPr>
        <p:spPr bwMode="auto">
          <a:xfrm>
            <a:off x="468313" y="1341438"/>
            <a:ext cx="8351837" cy="352772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180975" lvl="0" indent="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bg-BG" sz="1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2636913"/>
            <a:ext cx="5976665" cy="936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Group 16"/>
          <p:cNvGrpSpPr/>
          <p:nvPr/>
        </p:nvGrpSpPr>
        <p:grpSpPr>
          <a:xfrm>
            <a:off x="1064846" y="4509120"/>
            <a:ext cx="6798281" cy="1512000"/>
            <a:chOff x="1428728" y="5143512"/>
            <a:chExt cx="6798281" cy="1512000"/>
          </a:xfrm>
        </p:grpSpPr>
        <p:pic>
          <p:nvPicPr>
            <p:cNvPr id="18" name="Picture 17" descr="OPIC1BG_COLOR_DOWN.f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15074" y="5143512"/>
              <a:ext cx="2011935" cy="1512000"/>
            </a:xfrm>
            <a:prstGeom prst="rect">
              <a:avLst/>
            </a:prstGeom>
          </p:spPr>
        </p:pic>
        <p:pic>
          <p:nvPicPr>
            <p:cNvPr id="19" name="Picture 18" descr="textEU+LOGO.fw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28728" y="5143512"/>
              <a:ext cx="1426950" cy="151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329741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86409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“ЕНЕРГИЙНА ЕФЕКТИВНОСТ ЗА МСП“ </a:t>
            </a:r>
            <a:endParaRPr lang="bg-BG" sz="18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539552" y="1052736"/>
            <a:ext cx="8064896" cy="5400600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Основни параметри на процедурата (2)</a:t>
            </a: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Общ 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бюджет на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процедурата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 176 024 700 </a:t>
            </a:r>
            <a:r>
              <a:rPr lang="ru-RU" sz="18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лв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(</a:t>
            </a:r>
            <a:r>
              <a:rPr lang="en-US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9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0 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000 000 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евро)</a:t>
            </a: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8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Разпределение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бюджета 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зависимост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от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категорията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 на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предприятието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-кандидат:</a:t>
            </a:r>
            <a:endParaRPr lang="ru-RU" sz="18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4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4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4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Минимален размер на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помощта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- 50 000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лв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8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Максимален размер на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помощта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– 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1 500 000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лв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73225" y="550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bg-BG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759456"/>
              </p:ext>
            </p:extLst>
          </p:nvPr>
        </p:nvGraphicFramePr>
        <p:xfrm>
          <a:off x="611561" y="3356992"/>
          <a:ext cx="7704856" cy="1297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79"/>
                <a:gridCol w="2520280"/>
                <a:gridCol w="2664297"/>
              </a:tblGrid>
              <a:tr h="432556">
                <a:tc>
                  <a:txBody>
                    <a:bodyPr/>
                    <a:lstStyle/>
                    <a:p>
                      <a:pPr marL="45720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Микро</a:t>
                      </a:r>
                      <a:r>
                        <a:rPr lang="bg-BG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предприятия</a:t>
                      </a:r>
                      <a:endParaRPr lang="bg-BG" sz="1400" b="1" kern="1200" dirty="0" smtClean="0">
                        <a:solidFill>
                          <a:schemeClr val="lt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1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Малки</a:t>
                      </a:r>
                      <a:r>
                        <a:rPr lang="bg-BG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предприятия</a:t>
                      </a:r>
                      <a:endParaRPr lang="bg-BG" sz="1400" b="1" kern="1200" dirty="0" smtClean="0">
                        <a:solidFill>
                          <a:schemeClr val="lt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b="1" kern="1200" dirty="0" smtClean="0">
                          <a:solidFill>
                            <a:schemeClr val="lt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Средни предприятия</a:t>
                      </a:r>
                      <a:endParaRPr lang="bg-BG" sz="1400" b="1" kern="1200" dirty="0">
                        <a:solidFill>
                          <a:schemeClr val="lt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864762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en-US" sz="1400" b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46</a:t>
                      </a:r>
                      <a:r>
                        <a:rPr lang="en-US" sz="1400" b="0" baseline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939 920</a:t>
                      </a:r>
                      <a:r>
                        <a:rPr lang="ru-RU" sz="1400" b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лева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en-US" sz="1400" b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24</a:t>
                      </a:r>
                      <a:r>
                        <a:rPr lang="ru-RU" sz="1400" b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000 000 евро</a:t>
                      </a:r>
                      <a:endParaRPr lang="ru-RU" sz="1400" b="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en-US" sz="1400" b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58 674 900 </a:t>
                      </a:r>
                      <a:r>
                        <a:rPr lang="ru-RU" sz="1400" b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лева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en-US" sz="1400" b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</a:t>
                      </a:r>
                      <a:r>
                        <a:rPr lang="ru-RU" sz="1400" b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000 000 евро</a:t>
                      </a:r>
                      <a:endParaRPr lang="ru-RU" sz="1400" b="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70 409 880 лева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36 000 000 евро</a:t>
                      </a:r>
                      <a:endParaRPr lang="ru-RU" sz="1400" b="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59899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86409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“ЕНЕРГИЙНА ЕФЕКТИВНОСТ ЗА МСП“ </a:t>
            </a:r>
            <a:endParaRPr lang="bg-BG" sz="18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3568" y="908720"/>
            <a:ext cx="7776864" cy="5544616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Основни параметри на процедурата (3)</a:t>
            </a: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ctr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bg-BG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Режим на държавна/минимална помощи:</a:t>
            </a:r>
          </a:p>
          <a:p>
            <a:pPr marL="0" lvl="0" indent="0" algn="ctr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 </a:t>
            </a:r>
            <a:r>
              <a:rPr lang="ru-RU" sz="16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Елемент</a:t>
            </a: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 „</a:t>
            </a: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Инвестиции“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кандидатите</a:t>
            </a:r>
            <a:r>
              <a:rPr lang="ru-RU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могат</a:t>
            </a:r>
            <a:r>
              <a:rPr lang="ru-RU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да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избират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ЕДИН от </a:t>
            </a:r>
            <a:r>
              <a:rPr lang="ru-RU" sz="14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приложимите</a:t>
            </a:r>
            <a:r>
              <a:rPr lang="ru-RU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режими</a:t>
            </a:r>
            <a:r>
              <a:rPr lang="ru-RU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</a:t>
            </a:r>
            <a:r>
              <a:rPr lang="ru-RU" sz="1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държавна</a:t>
            </a:r>
            <a:r>
              <a:rPr lang="ru-RU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ru-RU" sz="1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минимална</a:t>
            </a:r>
            <a:r>
              <a:rPr lang="ru-RU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помощ</a:t>
            </a:r>
            <a:r>
              <a:rPr lang="ru-RU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4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1) </a:t>
            </a:r>
            <a:r>
              <a:rPr lang="ru-RU" sz="14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Регионална</a:t>
            </a:r>
            <a:r>
              <a:rPr lang="ru-RU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инвестиционна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помощ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съгласно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чл. 13 и чл. 14 от Регламент (ЕС) № 651/2014 на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Комисията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от 17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юни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2014 година за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обявяване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някои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категории помощи за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съвместими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вътрешния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пазар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приложение на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членове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107 и 108 от Договора (OB L 187/26.06.2014).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или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2)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Помощ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„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de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minimis”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съгласно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Регламент (ЕС) № 1407/2013 на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Комисията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от 18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декември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2013 г.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относно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прилагането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членове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107 и 108 от Договора за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функциониране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Европейския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съюз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към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помощта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„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de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minimis</a:t>
            </a:r>
            <a:r>
              <a:rPr lang="ru-RU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или</a:t>
            </a: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bg-BG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3)</a:t>
            </a:r>
            <a:r>
              <a:rPr lang="ru-RU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Инвестиционни</a:t>
            </a:r>
            <a:r>
              <a:rPr lang="ru-RU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помощи за мерки за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повишаване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енергийната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съгласно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чл. 38 от Регламент (ЕС) № 651/2014 от 17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юни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2014 </a:t>
            </a:r>
            <a:endParaRPr lang="bg-BG" sz="14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73225" y="550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bg-BG" sz="1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lang="bg-BG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908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5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86409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“ЕНЕРГИЙНА ЕФЕКТИВНОСТ ЗА МСП“ </a:t>
            </a:r>
            <a:endParaRPr lang="bg-BG" sz="18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3568" y="908720"/>
            <a:ext cx="7776864" cy="5544616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Основни параметри на процедурата (4)</a:t>
            </a: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ctr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bg-BG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Режим на държавни/минимални помощи:</a:t>
            </a:r>
          </a:p>
          <a:p>
            <a:pPr marL="0" lvl="0" indent="0" algn="ctr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Елемент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 „Услуги“</a:t>
            </a: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Помощ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„</a:t>
            </a:r>
            <a:r>
              <a:rPr lang="ru-RU" sz="20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de</a:t>
            </a:r>
            <a:r>
              <a:rPr lang="ru-RU" sz="20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minimis“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съгласно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Регламент (ЕС) № 1407/2013 на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Комисията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от 18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декември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2013 г.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относно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прилагането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членове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107 и 108 от Договора за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функциониране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Европейския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съюз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към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помощта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„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de</a:t>
            </a:r>
            <a:r>
              <a:rPr lang="ru-RU" sz="20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minimis</a:t>
            </a:r>
            <a:r>
              <a:rPr lang="ru-RU" sz="20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  <a:endParaRPr lang="ru-RU" sz="20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bg-BG" sz="14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Максималният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размер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помощта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 режим </a:t>
            </a:r>
            <a:r>
              <a:rPr lang="en-US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“de </a:t>
            </a:r>
            <a:r>
              <a:rPr lang="en-US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minimis</a:t>
            </a:r>
            <a:r>
              <a:rPr lang="en-US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” 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едно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също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предприятие,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заедно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другите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получени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минимални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помощи, не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може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да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надхвърля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левовата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равностойност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200 000 евро за период от три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бюджетни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години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73225" y="550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bg-BG" sz="1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lang="bg-BG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9478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86409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“ЕНЕРГИЙНА ЕФЕКТИВНОСТ ЗА МСП“ </a:t>
            </a:r>
            <a:endParaRPr lang="bg-BG" sz="18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3568" y="779463"/>
            <a:ext cx="7776864" cy="5673873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Основни параметри на процедурата (</a:t>
            </a:r>
            <a:r>
              <a:rPr lang="bg-BG" sz="2000" b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marL="285750" lvl="0" indent="-2857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ü"/>
              <a:defRPr/>
            </a:pPr>
            <a:endParaRPr lang="bg-BG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ü"/>
              <a:defRPr/>
            </a:pPr>
            <a:r>
              <a:rPr lang="bg-BG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Елемент </a:t>
            </a:r>
            <a:r>
              <a:rPr lang="bg-BG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 „Инвестиции</a:t>
            </a:r>
            <a:r>
              <a:rPr lang="bg-BG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ctr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bg-BG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Максимален интензитет на помощта по режим „регионална инвестиционна помощ“</a:t>
            </a: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</a:t>
            </a: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73225" y="550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bg-BG" sz="1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lang="bg-BG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450691"/>
              </p:ext>
            </p:extLst>
          </p:nvPr>
        </p:nvGraphicFramePr>
        <p:xfrm>
          <a:off x="683568" y="2564904"/>
          <a:ext cx="7272808" cy="1800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23303"/>
                <a:gridCol w="2529225"/>
                <a:gridCol w="2520280"/>
              </a:tblGrid>
              <a:tr h="864096">
                <a:tc>
                  <a:txBody>
                    <a:bodyPr/>
                    <a:lstStyle/>
                    <a:p>
                      <a:pPr marL="273050" indent="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200" dirty="0">
                          <a:effectLst/>
                        </a:rPr>
                        <a:t>Категория на предприятието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100" dirty="0">
                          <a:effectLst/>
                        </a:rPr>
                        <a:t>Максимален интензитет на помощта </a:t>
                      </a:r>
                      <a:r>
                        <a:rPr lang="bg-BG" sz="1100" dirty="0" smtClean="0">
                          <a:effectLst/>
                        </a:rPr>
                        <a:t>за </a:t>
                      </a:r>
                      <a:r>
                        <a:rPr lang="bg-BG" sz="1100" dirty="0">
                          <a:effectLst/>
                        </a:rPr>
                        <a:t>дейности </a:t>
                      </a:r>
                      <a:r>
                        <a:rPr lang="bg-BG" sz="1100" i="0" u="sng" dirty="0" smtClean="0">
                          <a:effectLst/>
                        </a:rPr>
                        <a:t>извън</a:t>
                      </a:r>
                      <a:r>
                        <a:rPr lang="bg-BG" sz="1100" dirty="0" smtClean="0">
                          <a:effectLst/>
                        </a:rPr>
                        <a:t> Югозападен район</a:t>
                      </a:r>
                      <a:endParaRPr lang="bg-BG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57188" indent="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100" dirty="0">
                          <a:effectLst/>
                        </a:rPr>
                        <a:t> </a:t>
                      </a:r>
                      <a:r>
                        <a:rPr lang="bg-BG" sz="1100" dirty="0" smtClean="0">
                          <a:effectLst/>
                        </a:rPr>
                        <a:t>Максимален </a:t>
                      </a:r>
                      <a:r>
                        <a:rPr lang="bg-BG" sz="1100" dirty="0">
                          <a:effectLst/>
                        </a:rPr>
                        <a:t>интензитет на помощта за дейности </a:t>
                      </a:r>
                      <a:r>
                        <a:rPr lang="bg-BG" sz="1100" u="sng" dirty="0" smtClean="0">
                          <a:effectLst/>
                        </a:rPr>
                        <a:t>в</a:t>
                      </a:r>
                      <a:r>
                        <a:rPr lang="bg-BG" sz="1100" dirty="0" smtClean="0">
                          <a:effectLst/>
                        </a:rPr>
                        <a:t> Югозападен</a:t>
                      </a:r>
                      <a:r>
                        <a:rPr lang="bg-BG" sz="1100" baseline="0" dirty="0" smtClean="0">
                          <a:effectLst/>
                        </a:rPr>
                        <a:t> район</a:t>
                      </a:r>
                      <a:endParaRPr lang="bg-BG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Микро и малки предприятия</a:t>
                      </a:r>
                      <a:endParaRPr lang="bg-BG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400" dirty="0">
                          <a:effectLst/>
                        </a:rPr>
                        <a:t>70 %</a:t>
                      </a:r>
                      <a:endParaRPr lang="bg-BG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400" dirty="0">
                          <a:effectLst/>
                        </a:rPr>
                        <a:t> </a:t>
                      </a:r>
                      <a:r>
                        <a:rPr lang="bg-BG" sz="1400" dirty="0" smtClean="0">
                          <a:effectLst/>
                        </a:rPr>
                        <a:t>45 </a:t>
                      </a:r>
                      <a:r>
                        <a:rPr lang="bg-BG" sz="1400" dirty="0">
                          <a:effectLst/>
                        </a:rPr>
                        <a:t>%</a:t>
                      </a:r>
                      <a:endParaRPr lang="bg-BG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 smtClean="0">
                          <a:effectLst/>
                        </a:rPr>
                        <a:t>Средни предприятия</a:t>
                      </a:r>
                      <a:endParaRPr lang="bg-BG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400" dirty="0">
                          <a:effectLst/>
                        </a:rPr>
                        <a:t>60 %</a:t>
                      </a:r>
                      <a:endParaRPr lang="bg-BG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400" dirty="0">
                          <a:effectLst/>
                        </a:rPr>
                        <a:t> </a:t>
                      </a:r>
                      <a:r>
                        <a:rPr lang="bg-BG" sz="1400" dirty="0" smtClean="0">
                          <a:effectLst/>
                        </a:rPr>
                        <a:t>35 </a:t>
                      </a:r>
                      <a:r>
                        <a:rPr lang="bg-BG" sz="1400" dirty="0">
                          <a:effectLst/>
                        </a:rPr>
                        <a:t>%</a:t>
                      </a:r>
                      <a:endParaRPr lang="bg-BG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27584" y="4653136"/>
            <a:ext cx="76328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Максимален интензитет на помощта по режим </a:t>
            </a:r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“de </a:t>
            </a:r>
            <a:r>
              <a:rPr lang="en-US" sz="16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minimis</a:t>
            </a:r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”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839870"/>
              </p:ext>
            </p:extLst>
          </p:nvPr>
        </p:nvGraphicFramePr>
        <p:xfrm>
          <a:off x="796449" y="5085184"/>
          <a:ext cx="7056784" cy="11129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01268"/>
                <a:gridCol w="3755516"/>
              </a:tblGrid>
              <a:tr h="608930">
                <a:tc>
                  <a:txBody>
                    <a:bodyPr/>
                    <a:lstStyle/>
                    <a:p>
                      <a:pPr marL="273050" indent="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200" dirty="0">
                          <a:effectLst/>
                        </a:rPr>
                        <a:t>Категория на предприятието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100" dirty="0">
                          <a:effectLst/>
                        </a:rPr>
                        <a:t>Максимален интензитет на </a:t>
                      </a:r>
                      <a:r>
                        <a:rPr lang="bg-BG" sz="1100" dirty="0" smtClean="0">
                          <a:effectLst/>
                        </a:rPr>
                        <a:t>помощта</a:t>
                      </a:r>
                      <a:endParaRPr lang="bg-BG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 err="1" smtClean="0">
                          <a:effectLst/>
                        </a:rPr>
                        <a:t>Микро</a:t>
                      </a:r>
                      <a:r>
                        <a:rPr lang="bg-BG" sz="1200" dirty="0" smtClean="0">
                          <a:effectLst/>
                        </a:rPr>
                        <a:t>,</a:t>
                      </a:r>
                      <a:r>
                        <a:rPr lang="bg-BG" sz="1200" baseline="0" dirty="0" smtClean="0">
                          <a:effectLst/>
                        </a:rPr>
                        <a:t> </a:t>
                      </a:r>
                      <a:r>
                        <a:rPr lang="bg-BG" sz="1200" dirty="0" smtClean="0">
                          <a:effectLst/>
                        </a:rPr>
                        <a:t>малки и средни </a:t>
                      </a:r>
                      <a:r>
                        <a:rPr lang="bg-BG" sz="1200" dirty="0">
                          <a:effectLst/>
                        </a:rPr>
                        <a:t>предприятия</a:t>
                      </a:r>
                      <a:endParaRPr lang="bg-BG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400" dirty="0">
                          <a:effectLst/>
                        </a:rPr>
                        <a:t>70 %</a:t>
                      </a:r>
                      <a:endParaRPr lang="bg-BG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26305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7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86409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“ЕНЕРГИЙНА ЕФЕКТИВНОСТ ЗА МСП“ </a:t>
            </a:r>
            <a:endParaRPr lang="bg-BG" sz="18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3568" y="779463"/>
            <a:ext cx="7776864" cy="5673873"/>
          </a:xfrm>
        </p:spPr>
        <p:txBody>
          <a:bodyPr>
            <a:norm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Основни параметри на процедурата (6)</a:t>
            </a:r>
          </a:p>
          <a:p>
            <a:pPr marL="285750" lvl="0" indent="-2857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ü"/>
              <a:defRPr/>
            </a:pPr>
            <a:endParaRPr lang="bg-BG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ü"/>
              <a:defRPr/>
            </a:pPr>
            <a:r>
              <a:rPr lang="bg-BG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Елемент </a:t>
            </a:r>
            <a:r>
              <a:rPr lang="bg-BG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 „Инвестиции</a:t>
            </a:r>
            <a:r>
              <a:rPr lang="bg-BG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 marL="0" lvl="0" indent="0" algn="ctr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bg-BG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Максимален интензитет на помощта по режим „</a:t>
            </a:r>
            <a:r>
              <a:rPr lang="ru-RU" sz="16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инвестиционни</a:t>
            </a: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помощи за мерки за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повишаване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енергийната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 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73225" y="550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bg-BG" sz="1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lang="bg-BG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290535"/>
              </p:ext>
            </p:extLst>
          </p:nvPr>
        </p:nvGraphicFramePr>
        <p:xfrm>
          <a:off x="683568" y="2564904"/>
          <a:ext cx="7056784" cy="15121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4376"/>
                <a:gridCol w="3672408"/>
              </a:tblGrid>
              <a:tr h="576064">
                <a:tc>
                  <a:txBody>
                    <a:bodyPr/>
                    <a:lstStyle/>
                    <a:p>
                      <a:pPr marL="273050" indent="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200" dirty="0">
                          <a:effectLst/>
                        </a:rPr>
                        <a:t>Категория на предприятието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57188" indent="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100" dirty="0">
                          <a:effectLst/>
                        </a:rPr>
                        <a:t> </a:t>
                      </a:r>
                      <a:r>
                        <a:rPr lang="bg-BG" sz="1100" dirty="0" smtClean="0">
                          <a:effectLst/>
                        </a:rPr>
                        <a:t>Максимален </a:t>
                      </a:r>
                      <a:r>
                        <a:rPr lang="bg-BG" sz="1100" dirty="0">
                          <a:effectLst/>
                        </a:rPr>
                        <a:t>интензитет на </a:t>
                      </a:r>
                      <a:r>
                        <a:rPr lang="bg-BG" sz="1100" dirty="0" smtClean="0">
                          <a:effectLst/>
                        </a:rPr>
                        <a:t>помощта</a:t>
                      </a:r>
                      <a:endParaRPr lang="bg-BG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Микро и малки предприятия</a:t>
                      </a:r>
                      <a:endParaRPr lang="bg-BG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400" dirty="0">
                          <a:effectLst/>
                        </a:rPr>
                        <a:t> </a:t>
                      </a:r>
                      <a:r>
                        <a:rPr lang="bg-BG" sz="1400" dirty="0" smtClean="0">
                          <a:effectLst/>
                        </a:rPr>
                        <a:t>65 </a:t>
                      </a:r>
                      <a:r>
                        <a:rPr lang="bg-BG" sz="1400" dirty="0">
                          <a:effectLst/>
                        </a:rPr>
                        <a:t>%</a:t>
                      </a:r>
                      <a:endParaRPr lang="bg-BG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 smtClean="0">
                          <a:effectLst/>
                        </a:rPr>
                        <a:t>Средни предприятия</a:t>
                      </a:r>
                      <a:endParaRPr lang="bg-BG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400" dirty="0">
                          <a:effectLst/>
                        </a:rPr>
                        <a:t> </a:t>
                      </a:r>
                      <a:r>
                        <a:rPr lang="bg-BG" sz="1400" dirty="0" smtClean="0">
                          <a:effectLst/>
                        </a:rPr>
                        <a:t>55 </a:t>
                      </a:r>
                      <a:r>
                        <a:rPr lang="bg-BG" sz="1400" dirty="0">
                          <a:effectLst/>
                        </a:rPr>
                        <a:t>%</a:t>
                      </a:r>
                      <a:endParaRPr lang="bg-BG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3568" y="4293096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bg-BG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Елемент </a:t>
            </a:r>
            <a:r>
              <a:rPr lang="bg-BG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 „Услуги“</a:t>
            </a:r>
            <a:endParaRPr lang="bg-BG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bg-BG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bg-BG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Максимален интензитет на помощта по режим 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“de </a:t>
            </a:r>
            <a:r>
              <a:rPr lang="en-US" sz="1600" b="1" dirty="0" err="1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minimis</a:t>
            </a:r>
            <a:r>
              <a:rPr lang="en-US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”</a:t>
            </a:r>
            <a:r>
              <a:rPr lang="ru-RU" sz="16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13968"/>
              </p:ext>
            </p:extLst>
          </p:nvPr>
        </p:nvGraphicFramePr>
        <p:xfrm>
          <a:off x="683568" y="5013176"/>
          <a:ext cx="7056784" cy="11129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01268"/>
                <a:gridCol w="3755516"/>
              </a:tblGrid>
              <a:tr h="608930">
                <a:tc>
                  <a:txBody>
                    <a:bodyPr/>
                    <a:lstStyle/>
                    <a:p>
                      <a:pPr marL="273050" indent="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200" dirty="0">
                          <a:effectLst/>
                        </a:rPr>
                        <a:t>Категория на предприятието</a:t>
                      </a:r>
                      <a:endParaRPr lang="bg-BG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100" dirty="0">
                          <a:effectLst/>
                        </a:rPr>
                        <a:t>Максимален интензитет на </a:t>
                      </a:r>
                      <a:r>
                        <a:rPr lang="bg-BG" sz="1100" dirty="0" smtClean="0">
                          <a:effectLst/>
                        </a:rPr>
                        <a:t>помощта</a:t>
                      </a:r>
                      <a:endParaRPr lang="bg-BG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 err="1" smtClean="0">
                          <a:effectLst/>
                        </a:rPr>
                        <a:t>Микро</a:t>
                      </a:r>
                      <a:r>
                        <a:rPr lang="bg-BG" sz="1200" dirty="0" smtClean="0">
                          <a:effectLst/>
                        </a:rPr>
                        <a:t>,</a:t>
                      </a:r>
                      <a:r>
                        <a:rPr lang="bg-BG" sz="1200" baseline="0" dirty="0" smtClean="0">
                          <a:effectLst/>
                        </a:rPr>
                        <a:t> </a:t>
                      </a:r>
                      <a:r>
                        <a:rPr lang="bg-BG" sz="1200" dirty="0" smtClean="0">
                          <a:effectLst/>
                        </a:rPr>
                        <a:t>малки и средни </a:t>
                      </a:r>
                      <a:r>
                        <a:rPr lang="bg-BG" sz="1200" dirty="0">
                          <a:effectLst/>
                        </a:rPr>
                        <a:t>предприятия</a:t>
                      </a:r>
                      <a:endParaRPr lang="bg-BG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1800"/>
                        </a:spcAft>
                      </a:pPr>
                      <a:r>
                        <a:rPr lang="bg-BG" sz="1400" dirty="0">
                          <a:effectLst/>
                        </a:rPr>
                        <a:t>9</a:t>
                      </a:r>
                      <a:r>
                        <a:rPr lang="bg-BG" sz="1400" dirty="0" smtClean="0">
                          <a:effectLst/>
                        </a:rPr>
                        <a:t>0 </a:t>
                      </a:r>
                      <a:r>
                        <a:rPr lang="bg-BG" sz="1400" dirty="0">
                          <a:effectLst/>
                        </a:rPr>
                        <a:t>%</a:t>
                      </a:r>
                      <a:endParaRPr lang="bg-BG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06674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8</a:t>
            </a:fld>
            <a:endParaRPr lang="bg-BG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86409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“ЕНЕРГИЙНА ЕФЕКТИВНОСТ ЗА МСП“ </a:t>
            </a:r>
            <a:endParaRPr lang="bg-BG" sz="18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3568" y="1268760"/>
            <a:ext cx="7776864" cy="5589240"/>
          </a:xfrm>
        </p:spPr>
        <p:txBody>
          <a:bodyPr>
            <a:normAutofit lnSpcReduction="10000"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SzPct val="128000"/>
              <a:buNone/>
              <a:defRPr/>
            </a:pPr>
            <a:r>
              <a:rPr lang="bg-BG" sz="2000" b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Допустими кандидати </a:t>
            </a: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Да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са търговци по смисъла на Търговския закон или Закона за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кооперациите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или да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еквивалентно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лице по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смисъла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законодателството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държава-членка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Европейското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икономическо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пространство; </a:t>
            </a:r>
            <a:endParaRPr lang="ru-RU" sz="16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Да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отговарят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изискването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микро,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малко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или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средно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предприятие </a:t>
            </a: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съгласно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ЗМСП и Приложение </a:t>
            </a:r>
            <a:r>
              <a:rPr lang="en-US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I </a:t>
            </a:r>
            <a:r>
              <a:rPr lang="bg-BG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Регламент (ЕС)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№ 651/2014 от 17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юни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2014;</a:t>
            </a: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Да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имат минимум три приключени финансови години (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2013, 2014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 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2015 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г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.);</a:t>
            </a: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6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Кандидатите</a:t>
            </a:r>
            <a:r>
              <a:rPr lang="ru-RU" sz="16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трябва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да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развиват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своята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основна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икономическа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съгласно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Класификацията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икономическите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(КИД - 2008) в един от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следните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сектори</a:t>
            </a:r>
            <a:r>
              <a:rPr lang="ru-RU" sz="16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B 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„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Добивна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промишленост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“,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C 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„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Преработваща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промишленост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“,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D „Производство 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разпределение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електрическа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en-US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sz="16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топлинна</a:t>
            </a: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енергия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на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газообразни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горива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“,</a:t>
            </a: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E 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„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Доставяне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води;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Канализационни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услуги, управление </a:t>
            </a:r>
            <a:r>
              <a:rPr lang="en-US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отпадъци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възстановяване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“, </a:t>
            </a: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en-US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F </a:t>
            </a: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„</a:t>
            </a:r>
            <a:r>
              <a:rPr lang="ru-RU" sz="16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Строителство</a:t>
            </a: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“.</a:t>
            </a: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lvl="0" indent="-28575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6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algn="just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673225" y="5508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bg-BG" sz="12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endParaRPr lang="bg-BG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8597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08912" cy="504056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bg-BG" sz="1800" dirty="0">
                <a:latin typeface="Tahoma" pitchFamily="34" charset="0"/>
                <a:ea typeface="Tahoma" pitchFamily="34" charset="0"/>
                <a:cs typeface="Tahoma" pitchFamily="34" charset="0"/>
              </a:rPr>
              <a:t>ЕНЕРГИЙНА ЕФЕКТИВНОСТ ЗА МСП</a:t>
            </a: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bg-BG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251520" y="620688"/>
            <a:ext cx="8712968" cy="6048672"/>
          </a:xfrm>
        </p:spPr>
        <p:txBody>
          <a:bodyPr numCol="1">
            <a:normAutofit fontScale="32500" lnSpcReduction="20000"/>
          </a:bodyPr>
          <a:lstStyle/>
          <a:p>
            <a:pPr marL="0" lvl="0" indent="0" algn="ctr" fontAlgn="base">
              <a:spcBef>
                <a:spcPct val="0"/>
              </a:spcBef>
              <a:spcAft>
                <a:spcPts val="600"/>
              </a:spcAft>
              <a:buClr>
                <a:srgbClr val="F14124">
                  <a:lumMod val="75000"/>
                </a:srgbClr>
              </a:buClr>
              <a:buSzPct val="128000"/>
              <a:buNone/>
              <a:defRPr/>
            </a:pPr>
            <a:r>
              <a:rPr lang="ru-RU" sz="44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4400" b="1" dirty="0" err="1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Допустими</a:t>
            </a:r>
            <a:r>
              <a:rPr lang="ru-RU" sz="44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4400" b="1" dirty="0" err="1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проекти</a:t>
            </a:r>
            <a:r>
              <a:rPr lang="ru-RU" sz="44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           </a:t>
            </a:r>
            <a:endParaRPr lang="ru-RU" sz="43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49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Допустими</a:t>
            </a:r>
            <a:r>
              <a:rPr lang="ru-RU" sz="49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49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подкрепа</a:t>
            </a:r>
            <a:r>
              <a:rPr lang="ru-RU" sz="49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по </a:t>
            </a:r>
            <a:r>
              <a:rPr lang="ru-RU" sz="49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Елемент</a:t>
            </a:r>
            <a:r>
              <a:rPr lang="ru-RU" sz="49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„Инвестиции“, </a:t>
            </a:r>
            <a:r>
              <a:rPr lang="ru-RU" sz="49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 </a:t>
            </a:r>
            <a:r>
              <a:rPr lang="ru-RU" sz="49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случаите</a:t>
            </a:r>
            <a:r>
              <a:rPr lang="ru-RU" sz="49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режим </a:t>
            </a:r>
            <a:r>
              <a:rPr lang="ru-RU" sz="49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Регионална</a:t>
            </a:r>
            <a:r>
              <a:rPr lang="ru-RU" sz="49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9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инвестиционна</a:t>
            </a:r>
            <a:r>
              <a:rPr lang="ru-RU" sz="49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9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помощ</a:t>
            </a:r>
            <a:r>
              <a:rPr lang="ru-RU" sz="49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9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съгласно</a:t>
            </a:r>
            <a:r>
              <a:rPr lang="ru-RU" sz="49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чл. 13 и чл. 14 от Регламент (ЕС) № </a:t>
            </a:r>
            <a:r>
              <a:rPr lang="ru-RU" sz="49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651/2014, </a:t>
            </a:r>
            <a:r>
              <a:rPr lang="ru-RU" sz="49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са</a:t>
            </a:r>
            <a:r>
              <a:rPr lang="ru-RU" sz="49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9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проектни</a:t>
            </a:r>
            <a:r>
              <a:rPr lang="ru-RU" sz="49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предложения, </a:t>
            </a:r>
            <a:r>
              <a:rPr lang="ru-RU" sz="49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които</a:t>
            </a:r>
            <a:r>
              <a:rPr lang="ru-RU" sz="49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9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имат</a:t>
            </a:r>
            <a:r>
              <a:rPr lang="ru-RU" sz="49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свой </a:t>
            </a:r>
            <a:r>
              <a:rPr lang="ru-RU" sz="49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основен</a:t>
            </a:r>
            <a:r>
              <a:rPr lang="ru-RU" sz="49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предмет </a:t>
            </a:r>
            <a:r>
              <a:rPr lang="ru-RU" sz="49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осъществяването</a:t>
            </a:r>
            <a:r>
              <a:rPr lang="ru-RU" sz="49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49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първоначални</a:t>
            </a:r>
            <a:r>
              <a:rPr lang="ru-RU" sz="49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инвестиции в </a:t>
            </a:r>
            <a:r>
              <a:rPr lang="ru-RU" sz="49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материални</a:t>
            </a:r>
            <a:r>
              <a:rPr lang="ru-RU" sz="49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49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нематериални</a:t>
            </a:r>
            <a:r>
              <a:rPr lang="ru-RU" sz="49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9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активи</a:t>
            </a:r>
            <a:r>
              <a:rPr lang="ru-RU" sz="49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49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свързани</a:t>
            </a:r>
            <a:r>
              <a:rPr lang="ru-RU" sz="49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9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с:</a:t>
            </a:r>
          </a:p>
          <a:p>
            <a:pPr marL="0" indent="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43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− </a:t>
            </a:r>
            <a:r>
              <a:rPr lang="ru-RU" sz="43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разширяването</a:t>
            </a:r>
            <a:r>
              <a:rPr lang="ru-RU" sz="43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</a:t>
            </a:r>
            <a:r>
              <a:rPr lang="ru-RU" sz="43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капацитета</a:t>
            </a:r>
            <a:r>
              <a:rPr lang="ru-RU" sz="43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</a:t>
            </a:r>
            <a:r>
              <a:rPr lang="ru-RU" sz="43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съществуващ</a:t>
            </a:r>
            <a:r>
              <a:rPr lang="ru-RU" sz="43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стопански</a:t>
            </a:r>
            <a:r>
              <a:rPr lang="ru-RU" sz="43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обект</a:t>
            </a:r>
            <a:r>
              <a:rPr lang="ru-RU" sz="43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(вследствие 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инвестицията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съществуващият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стопански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обект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следва</a:t>
            </a:r>
            <a:r>
              <a:rPr lang="ru-RU" sz="4300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да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може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да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произвежда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повече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от </a:t>
            </a:r>
            <a:r>
              <a:rPr lang="ru-RU" sz="4300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един 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от вече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произвежданите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продукти</a:t>
            </a:r>
            <a:r>
              <a:rPr lang="ru-RU" sz="4300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 </a:t>
            </a:r>
            <a:r>
              <a:rPr lang="ru-RU" sz="4300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условие 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че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базисният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производствен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процес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не се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променя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из </a:t>
            </a:r>
            <a:r>
              <a:rPr lang="ru-RU" sz="4300" i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основи</a:t>
            </a:r>
            <a:r>
              <a:rPr lang="ru-RU" sz="4300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)</a:t>
            </a:r>
          </a:p>
          <a:p>
            <a:pPr marL="0" indent="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43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или</a:t>
            </a:r>
          </a:p>
          <a:p>
            <a:pPr marL="0" indent="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43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− </a:t>
            </a:r>
            <a:r>
              <a:rPr lang="ru-RU" sz="43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основна</a:t>
            </a:r>
            <a:r>
              <a:rPr lang="ru-RU" sz="43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промяна</a:t>
            </a:r>
            <a:r>
              <a:rPr lang="ru-RU" sz="43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43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целия</a:t>
            </a:r>
            <a:r>
              <a:rPr lang="ru-RU" sz="43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производствен</a:t>
            </a:r>
            <a:r>
              <a:rPr lang="ru-RU" sz="43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процес</a:t>
            </a:r>
            <a:r>
              <a:rPr lang="ru-RU" sz="43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</a:t>
            </a:r>
            <a:r>
              <a:rPr lang="ru-RU" sz="43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съществуващ</a:t>
            </a:r>
            <a:r>
              <a:rPr lang="ru-RU" sz="43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стопански</a:t>
            </a:r>
            <a:r>
              <a:rPr lang="ru-RU" sz="43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обект</a:t>
            </a:r>
            <a:r>
              <a:rPr lang="ru-RU" sz="43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</a:t>
            </a:r>
            <a:r>
              <a:rPr lang="ru-RU" sz="4300" i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ромяна</a:t>
            </a:r>
            <a:r>
              <a:rPr lang="ru-RU" sz="4300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целия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производствен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процес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означава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прилагането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основна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разлика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от рутинна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производствена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промяна</a:t>
            </a:r>
            <a:r>
              <a:rPr lang="ru-RU" sz="4300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) </a:t>
            </a:r>
            <a:r>
              <a:rPr lang="ru-RU" sz="43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:</a:t>
            </a:r>
            <a:endParaRPr lang="ru-RU" sz="43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 fontAlgn="base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4300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 </a:t>
            </a:r>
            <a:r>
              <a:rPr lang="ru-RU" sz="4300" i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основна</a:t>
            </a:r>
            <a:r>
              <a:rPr lang="ru-RU" sz="4300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промяна</a:t>
            </a:r>
            <a:r>
              <a:rPr lang="ru-RU" sz="4300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b="1" i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допустимите</a:t>
            </a:r>
            <a:r>
              <a:rPr lang="ru-RU" sz="4300" b="1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b="1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sz="4300" b="1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b="1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трябва</a:t>
            </a:r>
            <a:r>
              <a:rPr lang="ru-RU" sz="4300" b="1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да </a:t>
            </a:r>
            <a:r>
              <a:rPr lang="ru-RU" sz="4300" b="1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надхвърлят</a:t>
            </a:r>
            <a:r>
              <a:rPr lang="ru-RU" sz="4300" b="1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b="1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амортизацията</a:t>
            </a:r>
            <a:r>
              <a:rPr lang="ru-RU" sz="4300" b="1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4300" b="1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активите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свързани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дейността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която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предстои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да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бъде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модернизирана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(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методът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производство или доставка,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който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се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заменя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въвеждането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нов или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значително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се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усъвършенства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), за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предходните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три 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отчетни</a:t>
            </a:r>
            <a:r>
              <a:rPr lang="ru-RU" sz="4300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периода (</a:t>
            </a:r>
            <a:r>
              <a:rPr lang="ru-RU" sz="4300" i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години</a:t>
            </a:r>
            <a:r>
              <a:rPr lang="ru-RU" sz="4300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).</a:t>
            </a:r>
            <a:endParaRPr lang="ru-RU" sz="4300" i="1" dirty="0" smtClean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441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3">
  <a:themeElements>
    <a:clrScheme name="Ppt0000003 1">
      <a:dk1>
        <a:srgbClr val="050595"/>
      </a:dk1>
      <a:lt1>
        <a:srgbClr val="FFFFFF"/>
      </a:lt1>
      <a:dk2>
        <a:srgbClr val="000000"/>
      </a:dk2>
      <a:lt2>
        <a:srgbClr val="FFFF99"/>
      </a:lt2>
      <a:accent1>
        <a:srgbClr val="FFC000"/>
      </a:accent1>
      <a:accent2>
        <a:srgbClr val="3497AE"/>
      </a:accent2>
      <a:accent3>
        <a:srgbClr val="AAAAAA"/>
      </a:accent3>
      <a:accent4>
        <a:srgbClr val="DADADA"/>
      </a:accent4>
      <a:accent5>
        <a:srgbClr val="FFDCAA"/>
      </a:accent5>
      <a:accent6>
        <a:srgbClr val="2E889D"/>
      </a:accent6>
      <a:hlink>
        <a:srgbClr val="F3EB4F"/>
      </a:hlink>
      <a:folHlink>
        <a:srgbClr val="7DDDFF"/>
      </a:folHlink>
    </a:clrScheme>
    <a:fontScheme name="Ppt0000003">
      <a:majorFont>
        <a:latin typeface="Calibri"/>
        <a:ea typeface=""/>
        <a:cs typeface="Arial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t0000003 1">
        <a:dk1>
          <a:srgbClr val="050595"/>
        </a:dk1>
        <a:lt1>
          <a:srgbClr val="FFFFFF"/>
        </a:lt1>
        <a:dk2>
          <a:srgbClr val="000000"/>
        </a:dk2>
        <a:lt2>
          <a:srgbClr val="FFFF99"/>
        </a:lt2>
        <a:accent1>
          <a:srgbClr val="FFC000"/>
        </a:accent1>
        <a:accent2>
          <a:srgbClr val="3497AE"/>
        </a:accent2>
        <a:accent3>
          <a:srgbClr val="AAAAAA"/>
        </a:accent3>
        <a:accent4>
          <a:srgbClr val="DADADA"/>
        </a:accent4>
        <a:accent5>
          <a:srgbClr val="FFDCAA"/>
        </a:accent5>
        <a:accent6>
          <a:srgbClr val="2E889D"/>
        </a:accent6>
        <a:hlink>
          <a:srgbClr val="F3EB4F"/>
        </a:hlink>
        <a:folHlink>
          <a:srgbClr val="7DDD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5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6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7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8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9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0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1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2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3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7455</TotalTime>
  <Words>3058</Words>
  <Application>Microsoft Office PowerPoint</Application>
  <PresentationFormat>On-screen Show (4:3)</PresentationFormat>
  <Paragraphs>435</Paragraphs>
  <Slides>26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18</vt:i4>
      </vt:variant>
      <vt:variant>
        <vt:lpstr>Slide Titles</vt:lpstr>
      </vt:variant>
      <vt:variant>
        <vt:i4>26</vt:i4>
      </vt:variant>
    </vt:vector>
  </HeadingPairs>
  <TitlesOfParts>
    <vt:vector size="44" baseType="lpstr">
      <vt:lpstr>Ppt0000003</vt:lpstr>
      <vt:lpstr>OPIK-Portrait_Transperant_14</vt:lpstr>
      <vt:lpstr>1_Slipstream</vt:lpstr>
      <vt:lpstr>2_Slipstream</vt:lpstr>
      <vt:lpstr>1_OPIK-Portrait_Transperant_14</vt:lpstr>
      <vt:lpstr>3_Slipstream</vt:lpstr>
      <vt:lpstr>4_Slipstream</vt:lpstr>
      <vt:lpstr>3_OPIK-Portrait_Transperant_14</vt:lpstr>
      <vt:lpstr>4_OPIK-Portrait_Transperant_14</vt:lpstr>
      <vt:lpstr>5_OPIK-Portrait_Transperant_14</vt:lpstr>
      <vt:lpstr>6_OPIK-Portrait_Transperant_14</vt:lpstr>
      <vt:lpstr>7_OPIK-Portrait_Transperant_14</vt:lpstr>
      <vt:lpstr>8_OPIK-Portrait_Transperant_14</vt:lpstr>
      <vt:lpstr>9_OPIK-Portrait_Transperant_14</vt:lpstr>
      <vt:lpstr>10_OPIK-Portrait_Transperant_14</vt:lpstr>
      <vt:lpstr>11_OPIK-Portrait_Transperant_14</vt:lpstr>
      <vt:lpstr>12_OPIK-Portrait_Transperant_14</vt:lpstr>
      <vt:lpstr>13_OPIK-Portrait_Transperant_14</vt:lpstr>
      <vt:lpstr>ВЪЗМОЖНОСТИ ЗА ПОДКРЕПА НА БЪЛГАРСКИТЕ ПРЕДПРИЯТИЯ ПО ОП “ИНОВАЦИИ И КОНКУРЕНТОСПОСОБНОСТ“ 2014-2020</vt:lpstr>
      <vt:lpstr>“ЕНЕРГИЙНА ЕФЕКТИВНОСТ ЗА МСП“ ОТВОРЕНА ЗА КАНДИДАТСТВАНЕ ПРОЦЕДУРА </vt:lpstr>
      <vt:lpstr>“ЕНЕРГИЙНА ЕФЕКТИВНОСТ ЗА МСП“ </vt:lpstr>
      <vt:lpstr>“ЕНЕРГИЙНА ЕФЕКТИВНОСТ ЗА МСП“ </vt:lpstr>
      <vt:lpstr>“ЕНЕРГИЙНА ЕФЕКТИВНОСТ ЗА МСП“ </vt:lpstr>
      <vt:lpstr>“ЕНЕРГИЙНА ЕФЕКТИВНОСТ ЗА МСП“ </vt:lpstr>
      <vt:lpstr>“ЕНЕРГИЙНА ЕФЕКТИВНОСТ ЗА МСП“ </vt:lpstr>
      <vt:lpstr>“ЕНЕРГИЙНА ЕФЕКТИВНОСТ ЗА МСП“ </vt:lpstr>
      <vt:lpstr>“ЕНЕРГИЙНА ЕФЕКТИВНОСТ ЗА МСП“   </vt:lpstr>
      <vt:lpstr>“ЕНЕРГИЙНА ЕФЕКТИВНОСТ ЗА МСП“  Допустими дейности (1) </vt:lpstr>
      <vt:lpstr>“ЕНЕРГИЙНА ЕФЕКТИВНОСТ ЗА МСП“  Допустими дейности (2) </vt:lpstr>
      <vt:lpstr>“ЕНЕРГИЙНА ЕФЕКТИВНОСТ ЗА МСП“   Продължителност на проектите и предоставяне на допълнителна информация </vt:lpstr>
      <vt:lpstr>“Развитие на управленския капацитет и растеж на МСП“   ОТВОРЕНА ЗА КАНДИДАТСТВАНЕ ПРОЦЕДУРА</vt:lpstr>
      <vt:lpstr>“Развитие на управленския капацитет и растеж на МСП“ </vt:lpstr>
      <vt:lpstr>“Развитие на управленския капацитет и растеж на МСП“ </vt:lpstr>
      <vt:lpstr>“Развитие на управленския капацитет и растеж на МСП“ </vt:lpstr>
      <vt:lpstr>“Развитие на управленския капацитет и растеж на МСП“ </vt:lpstr>
      <vt:lpstr>“Развитие на управленския капацитет и растеж на МСП“ </vt:lpstr>
      <vt:lpstr>“Развитие на управленския капацитет и растеж на МСП“ </vt:lpstr>
      <vt:lpstr>“Развитие на управленския капацитет и растеж на МСП“ </vt:lpstr>
      <vt:lpstr>“Развитие на управленския капацитет и растеж на МСП“ </vt:lpstr>
      <vt:lpstr>“Развитие на управленския капацитет и растеж на МСП“   Продължителност на проектите и предоставяне на допълнителна информация </vt:lpstr>
      <vt:lpstr>Възможности за подкрепа по ОПИК през второто полугодие на 2016 г.</vt:lpstr>
      <vt:lpstr>Възможности за подкрепа по ОПИК през второто полугодие на 2016 г.</vt:lpstr>
      <vt:lpstr>Възможности за подкрепа по ОПИК през второто полугодие на 2016 г.</vt:lpstr>
      <vt:lpstr>PowerPoint Presentation</vt:lpstr>
    </vt:vector>
  </TitlesOfParts>
  <Company>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e.gerdjikova</dc:creator>
  <cp:lastModifiedBy>mee</cp:lastModifiedBy>
  <cp:revision>1217</cp:revision>
  <dcterms:created xsi:type="dcterms:W3CDTF">2011-06-13T12:15:19Z</dcterms:created>
  <dcterms:modified xsi:type="dcterms:W3CDTF">2016-06-28T13:50:55Z</dcterms:modified>
</cp:coreProperties>
</file>