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7" r:id="rId3"/>
    <p:sldId id="265" r:id="rId4"/>
    <p:sldId id="266" r:id="rId5"/>
    <p:sldId id="267" r:id="rId6"/>
    <p:sldId id="268" r:id="rId7"/>
    <p:sldId id="269" r:id="rId8"/>
    <p:sldId id="271" r:id="rId9"/>
    <p:sldId id="270" r:id="rId10"/>
    <p:sldId id="279" r:id="rId11"/>
    <p:sldId id="272" r:id="rId12"/>
    <p:sldId id="274" r:id="rId13"/>
    <p:sldId id="275" r:id="rId14"/>
    <p:sldId id="276" r:id="rId15"/>
    <p:sldId id="278" r:id="rId16"/>
    <p:sldId id="277" r:id="rId17"/>
    <p:sldId id="259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FFCC00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98" autoAdjust="0"/>
  </p:normalViewPr>
  <p:slideViewPr>
    <p:cSldViewPr>
      <p:cViewPr varScale="1">
        <p:scale>
          <a:sx n="83" d="100"/>
          <a:sy n="83" d="100"/>
        </p:scale>
        <p:origin x="643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D487EF6-6988-4E66-A195-F44641678B71}" type="doc">
      <dgm:prSet loTypeId="urn:microsoft.com/office/officeart/2008/layout/VerticalCurvedList" loCatId="list" qsTypeId="urn:microsoft.com/office/officeart/2005/8/quickstyle/3d1" qsCatId="3D" csTypeId="urn:microsoft.com/office/officeart/2005/8/colors/accent5_2" csCatId="accent5" phldr="1"/>
      <dgm:spPr/>
      <dgm:t>
        <a:bodyPr/>
        <a:lstStyle/>
        <a:p>
          <a:endParaRPr lang="bg-BG"/>
        </a:p>
      </dgm:t>
    </dgm:pt>
    <dgm:pt modelId="{72AA1434-8A7E-437B-A7A1-B6D09992D838}">
      <dgm:prSet phldrT="[Text]"/>
      <dgm:spPr/>
      <dgm:t>
        <a:bodyPr/>
        <a:lstStyle/>
        <a:p>
          <a:r>
            <a:rPr lang="ru-RU" dirty="0" err="1">
              <a:solidFill>
                <a:schemeClr val="tx1"/>
              </a:solidFill>
            </a:rPr>
            <a:t>Музейно</a:t>
          </a:r>
          <a:r>
            <a:rPr lang="ru-RU" dirty="0">
              <a:solidFill>
                <a:schemeClr val="tx1"/>
              </a:solidFill>
            </a:rPr>
            <a:t> дело и </a:t>
          </a:r>
          <a:r>
            <a:rPr lang="ru-RU" dirty="0" err="1">
              <a:solidFill>
                <a:schemeClr val="tx1"/>
              </a:solidFill>
            </a:rPr>
            <a:t>изобразителни</a:t>
          </a:r>
          <a:r>
            <a:rPr lang="ru-RU" dirty="0">
              <a:solidFill>
                <a:schemeClr val="tx1"/>
              </a:solidFill>
            </a:rPr>
            <a:t> изкуства, както и за опазване на недвижимото културно наследство</a:t>
          </a:r>
          <a:endParaRPr lang="bg-BG" dirty="0">
            <a:solidFill>
              <a:schemeClr val="tx1"/>
            </a:solidFill>
          </a:endParaRPr>
        </a:p>
      </dgm:t>
    </dgm:pt>
    <dgm:pt modelId="{4E216710-0F0A-40AE-90FC-BBD5703A6A67}" type="parTrans" cxnId="{FCAFF77E-1C07-4F80-85CB-731E2E399CFD}">
      <dgm:prSet/>
      <dgm:spPr/>
      <dgm:t>
        <a:bodyPr/>
        <a:lstStyle/>
        <a:p>
          <a:endParaRPr lang="bg-BG"/>
        </a:p>
      </dgm:t>
    </dgm:pt>
    <dgm:pt modelId="{7CE04753-0BF1-4BC2-9D3B-1FC3DFA84C1E}" type="sibTrans" cxnId="{FCAFF77E-1C07-4F80-85CB-731E2E399CFD}">
      <dgm:prSet/>
      <dgm:spPr/>
      <dgm:t>
        <a:bodyPr/>
        <a:lstStyle/>
        <a:p>
          <a:endParaRPr lang="bg-BG"/>
        </a:p>
      </dgm:t>
    </dgm:pt>
    <dgm:pt modelId="{06764CE3-38F9-4010-A21E-D458A12255DF}">
      <dgm:prSet phldrT="[Text]"/>
      <dgm:spPr/>
      <dgm:t>
        <a:bodyPr/>
        <a:lstStyle/>
        <a:p>
          <a:r>
            <a:rPr lang="ru-RU" dirty="0" err="1">
              <a:solidFill>
                <a:schemeClr val="tx1"/>
              </a:solidFill>
            </a:rPr>
            <a:t>Сценични</a:t>
          </a:r>
          <a:r>
            <a:rPr lang="ru-RU" dirty="0">
              <a:solidFill>
                <a:schemeClr val="tx1"/>
              </a:solidFill>
            </a:rPr>
            <a:t> изкуства и художественото образование</a:t>
          </a:r>
          <a:endParaRPr lang="bg-BG" dirty="0">
            <a:solidFill>
              <a:schemeClr val="tx1"/>
            </a:solidFill>
          </a:endParaRPr>
        </a:p>
      </dgm:t>
    </dgm:pt>
    <dgm:pt modelId="{1CCFC468-BE1C-4FE6-9BAB-965B91706415}" type="parTrans" cxnId="{0FB8B53A-25E3-48D8-85A8-576A09BD2CD2}">
      <dgm:prSet/>
      <dgm:spPr/>
      <dgm:t>
        <a:bodyPr/>
        <a:lstStyle/>
        <a:p>
          <a:endParaRPr lang="bg-BG"/>
        </a:p>
      </dgm:t>
    </dgm:pt>
    <dgm:pt modelId="{FAEB4966-A420-4AD5-9D0E-E868E5E2548B}" type="sibTrans" cxnId="{0FB8B53A-25E3-48D8-85A8-576A09BD2CD2}">
      <dgm:prSet/>
      <dgm:spPr/>
      <dgm:t>
        <a:bodyPr/>
        <a:lstStyle/>
        <a:p>
          <a:endParaRPr lang="bg-BG"/>
        </a:p>
      </dgm:t>
    </dgm:pt>
    <dgm:pt modelId="{6A38DCCA-A370-4562-8456-35018AF9B7DC}">
      <dgm:prSet phldrT="[Text]"/>
      <dgm:spPr/>
      <dgm:t>
        <a:bodyPr/>
        <a:lstStyle/>
        <a:p>
          <a:r>
            <a:rPr lang="ru-RU" dirty="0">
              <a:solidFill>
                <a:schemeClr val="tx1"/>
              </a:solidFill>
            </a:rPr>
            <a:t>Регионални културни дейности, проекти и прояви в областта на любителското творчество, литературното, книжовното и нематериалното културно наследство</a:t>
          </a:r>
          <a:endParaRPr lang="bg-BG" dirty="0">
            <a:solidFill>
              <a:schemeClr val="tx1"/>
            </a:solidFill>
          </a:endParaRPr>
        </a:p>
      </dgm:t>
    </dgm:pt>
    <dgm:pt modelId="{9AA38ED0-1083-4273-849F-C2F5DBE114C3}" type="parTrans" cxnId="{E93AD9E8-6D80-4150-AD62-19B86871467E}">
      <dgm:prSet/>
      <dgm:spPr/>
      <dgm:t>
        <a:bodyPr/>
        <a:lstStyle/>
        <a:p>
          <a:endParaRPr lang="bg-BG"/>
        </a:p>
      </dgm:t>
    </dgm:pt>
    <dgm:pt modelId="{F347DAFB-F716-4A8B-BD79-ED0DDD073359}" type="sibTrans" cxnId="{E93AD9E8-6D80-4150-AD62-19B86871467E}">
      <dgm:prSet/>
      <dgm:spPr/>
      <dgm:t>
        <a:bodyPr/>
        <a:lstStyle/>
        <a:p>
          <a:endParaRPr lang="bg-BG"/>
        </a:p>
      </dgm:t>
    </dgm:pt>
    <dgm:pt modelId="{4A1D404F-E721-4E3C-9B4F-0E169BCE4B12}">
      <dgm:prSet phldrT="[Text]"/>
      <dgm:spPr/>
      <dgm:t>
        <a:bodyPr/>
        <a:lstStyle/>
        <a:p>
          <a:r>
            <a:rPr lang="bg-BG" dirty="0">
              <a:solidFill>
                <a:schemeClr val="tx1"/>
              </a:solidFill>
            </a:rPr>
            <a:t>Национален фонд „Култура“</a:t>
          </a:r>
        </a:p>
      </dgm:t>
    </dgm:pt>
    <dgm:pt modelId="{A77D07ED-A79D-45BC-A1D6-7F12F44148F2}" type="parTrans" cxnId="{44B50469-3229-4A68-ACE0-6B087D4F0693}">
      <dgm:prSet/>
      <dgm:spPr/>
      <dgm:t>
        <a:bodyPr/>
        <a:lstStyle/>
        <a:p>
          <a:endParaRPr lang="bg-BG"/>
        </a:p>
      </dgm:t>
    </dgm:pt>
    <dgm:pt modelId="{1855424F-B80D-4307-94FF-65AFDEA57827}" type="sibTrans" cxnId="{44B50469-3229-4A68-ACE0-6B087D4F0693}">
      <dgm:prSet/>
      <dgm:spPr/>
      <dgm:t>
        <a:bodyPr/>
        <a:lstStyle/>
        <a:p>
          <a:endParaRPr lang="bg-BG"/>
        </a:p>
      </dgm:t>
    </dgm:pt>
    <dgm:pt modelId="{BE9E0183-F341-49E8-A9D4-FDE8D11A353A}" type="pres">
      <dgm:prSet presAssocID="{AD487EF6-6988-4E66-A195-F44641678B71}" presName="Name0" presStyleCnt="0">
        <dgm:presLayoutVars>
          <dgm:chMax val="7"/>
          <dgm:chPref val="7"/>
          <dgm:dir/>
        </dgm:presLayoutVars>
      </dgm:prSet>
      <dgm:spPr/>
    </dgm:pt>
    <dgm:pt modelId="{25D44E7F-F239-46CF-9117-689418B95C50}" type="pres">
      <dgm:prSet presAssocID="{AD487EF6-6988-4E66-A195-F44641678B71}" presName="Name1" presStyleCnt="0"/>
      <dgm:spPr/>
    </dgm:pt>
    <dgm:pt modelId="{8CA3786F-715B-4527-BD58-EB7B3A0C44D0}" type="pres">
      <dgm:prSet presAssocID="{AD487EF6-6988-4E66-A195-F44641678B71}" presName="cycle" presStyleCnt="0"/>
      <dgm:spPr/>
    </dgm:pt>
    <dgm:pt modelId="{AFF4F123-E6C4-4225-9C94-20D5D7166D98}" type="pres">
      <dgm:prSet presAssocID="{AD487EF6-6988-4E66-A195-F44641678B71}" presName="srcNode" presStyleLbl="node1" presStyleIdx="0" presStyleCnt="4"/>
      <dgm:spPr/>
    </dgm:pt>
    <dgm:pt modelId="{028CE7BA-A10C-4131-BFBA-0A78EC2DE055}" type="pres">
      <dgm:prSet presAssocID="{AD487EF6-6988-4E66-A195-F44641678B71}" presName="conn" presStyleLbl="parChTrans1D2" presStyleIdx="0" presStyleCnt="1"/>
      <dgm:spPr/>
    </dgm:pt>
    <dgm:pt modelId="{CFE3E1BF-34ED-4360-B221-065E31D13CD2}" type="pres">
      <dgm:prSet presAssocID="{AD487EF6-6988-4E66-A195-F44641678B71}" presName="extraNode" presStyleLbl="node1" presStyleIdx="0" presStyleCnt="4"/>
      <dgm:spPr/>
    </dgm:pt>
    <dgm:pt modelId="{E46C1409-DB01-43B3-B6CB-F2ACE7251E31}" type="pres">
      <dgm:prSet presAssocID="{AD487EF6-6988-4E66-A195-F44641678B71}" presName="dstNode" presStyleLbl="node1" presStyleIdx="0" presStyleCnt="4"/>
      <dgm:spPr/>
    </dgm:pt>
    <dgm:pt modelId="{6A3732DA-81CC-4E84-B6A7-9CF55EB76E28}" type="pres">
      <dgm:prSet presAssocID="{72AA1434-8A7E-437B-A7A1-B6D09992D838}" presName="text_1" presStyleLbl="node1" presStyleIdx="0" presStyleCnt="4">
        <dgm:presLayoutVars>
          <dgm:bulletEnabled val="1"/>
        </dgm:presLayoutVars>
      </dgm:prSet>
      <dgm:spPr/>
    </dgm:pt>
    <dgm:pt modelId="{791F2C45-B1E1-4139-867E-E71DCE71859A}" type="pres">
      <dgm:prSet presAssocID="{72AA1434-8A7E-437B-A7A1-B6D09992D838}" presName="accent_1" presStyleCnt="0"/>
      <dgm:spPr/>
    </dgm:pt>
    <dgm:pt modelId="{F04E316C-B469-4FE0-A852-472324153F48}" type="pres">
      <dgm:prSet presAssocID="{72AA1434-8A7E-437B-A7A1-B6D09992D838}" presName="accentRepeatNode" presStyleLbl="solidFgAcc1" presStyleIdx="0" presStyleCnt="4"/>
      <dgm:spPr/>
    </dgm:pt>
    <dgm:pt modelId="{FBD7117E-F48F-4879-8B3C-3E5EE4BE871E}" type="pres">
      <dgm:prSet presAssocID="{06764CE3-38F9-4010-A21E-D458A12255DF}" presName="text_2" presStyleLbl="node1" presStyleIdx="1" presStyleCnt="4">
        <dgm:presLayoutVars>
          <dgm:bulletEnabled val="1"/>
        </dgm:presLayoutVars>
      </dgm:prSet>
      <dgm:spPr/>
    </dgm:pt>
    <dgm:pt modelId="{FE35E8F2-5C51-4802-A0D2-F758A95906BE}" type="pres">
      <dgm:prSet presAssocID="{06764CE3-38F9-4010-A21E-D458A12255DF}" presName="accent_2" presStyleCnt="0"/>
      <dgm:spPr/>
    </dgm:pt>
    <dgm:pt modelId="{94D7FA41-172E-4609-AD08-F8EE48E70FC5}" type="pres">
      <dgm:prSet presAssocID="{06764CE3-38F9-4010-A21E-D458A12255DF}" presName="accentRepeatNode" presStyleLbl="solidFgAcc1" presStyleIdx="1" presStyleCnt="4"/>
      <dgm:spPr/>
    </dgm:pt>
    <dgm:pt modelId="{26DD91B5-2CC4-47FF-B499-8ECCEF400179}" type="pres">
      <dgm:prSet presAssocID="{6A38DCCA-A370-4562-8456-35018AF9B7DC}" presName="text_3" presStyleLbl="node1" presStyleIdx="2" presStyleCnt="4">
        <dgm:presLayoutVars>
          <dgm:bulletEnabled val="1"/>
        </dgm:presLayoutVars>
      </dgm:prSet>
      <dgm:spPr/>
    </dgm:pt>
    <dgm:pt modelId="{1D6AE30A-5028-47DA-8D5F-A3C00558D084}" type="pres">
      <dgm:prSet presAssocID="{6A38DCCA-A370-4562-8456-35018AF9B7DC}" presName="accent_3" presStyleCnt="0"/>
      <dgm:spPr/>
    </dgm:pt>
    <dgm:pt modelId="{2C9D9B77-A968-44F6-AAB0-7C0D6EB2B9B5}" type="pres">
      <dgm:prSet presAssocID="{6A38DCCA-A370-4562-8456-35018AF9B7DC}" presName="accentRepeatNode" presStyleLbl="solidFgAcc1" presStyleIdx="2" presStyleCnt="4"/>
      <dgm:spPr/>
    </dgm:pt>
    <dgm:pt modelId="{3E1BD67D-8D70-44F0-86AF-EC2F5AFFDD7C}" type="pres">
      <dgm:prSet presAssocID="{4A1D404F-E721-4E3C-9B4F-0E169BCE4B12}" presName="text_4" presStyleLbl="node1" presStyleIdx="3" presStyleCnt="4">
        <dgm:presLayoutVars>
          <dgm:bulletEnabled val="1"/>
        </dgm:presLayoutVars>
      </dgm:prSet>
      <dgm:spPr/>
    </dgm:pt>
    <dgm:pt modelId="{D3860D7A-4510-42AF-9538-286778BD98AE}" type="pres">
      <dgm:prSet presAssocID="{4A1D404F-E721-4E3C-9B4F-0E169BCE4B12}" presName="accent_4" presStyleCnt="0"/>
      <dgm:spPr/>
    </dgm:pt>
    <dgm:pt modelId="{C62466FB-5938-4018-9D8E-028DF80E9738}" type="pres">
      <dgm:prSet presAssocID="{4A1D404F-E721-4E3C-9B4F-0E169BCE4B12}" presName="accentRepeatNode" presStyleLbl="solidFgAcc1" presStyleIdx="3" presStyleCnt="4"/>
      <dgm:spPr/>
    </dgm:pt>
  </dgm:ptLst>
  <dgm:cxnLst>
    <dgm:cxn modelId="{EFA3D0DD-F11A-4AC4-B332-D95A9BB5F7E4}" type="presOf" srcId="{7CE04753-0BF1-4BC2-9D3B-1FC3DFA84C1E}" destId="{028CE7BA-A10C-4131-BFBA-0A78EC2DE055}" srcOrd="0" destOrd="0" presId="urn:microsoft.com/office/officeart/2008/layout/VerticalCurvedList"/>
    <dgm:cxn modelId="{0FB8B53A-25E3-48D8-85A8-576A09BD2CD2}" srcId="{AD487EF6-6988-4E66-A195-F44641678B71}" destId="{06764CE3-38F9-4010-A21E-D458A12255DF}" srcOrd="1" destOrd="0" parTransId="{1CCFC468-BE1C-4FE6-9BAB-965B91706415}" sibTransId="{FAEB4966-A420-4AD5-9D0E-E868E5E2548B}"/>
    <dgm:cxn modelId="{E93AD9E8-6D80-4150-AD62-19B86871467E}" srcId="{AD487EF6-6988-4E66-A195-F44641678B71}" destId="{6A38DCCA-A370-4562-8456-35018AF9B7DC}" srcOrd="2" destOrd="0" parTransId="{9AA38ED0-1083-4273-849F-C2F5DBE114C3}" sibTransId="{F347DAFB-F716-4A8B-BD79-ED0DDD073359}"/>
    <dgm:cxn modelId="{EFBE5A90-5CA7-42DF-B7E4-4A1EDE49548A}" type="presOf" srcId="{72AA1434-8A7E-437B-A7A1-B6D09992D838}" destId="{6A3732DA-81CC-4E84-B6A7-9CF55EB76E28}" srcOrd="0" destOrd="0" presId="urn:microsoft.com/office/officeart/2008/layout/VerticalCurvedList"/>
    <dgm:cxn modelId="{44B50469-3229-4A68-ACE0-6B087D4F0693}" srcId="{AD487EF6-6988-4E66-A195-F44641678B71}" destId="{4A1D404F-E721-4E3C-9B4F-0E169BCE4B12}" srcOrd="3" destOrd="0" parTransId="{A77D07ED-A79D-45BC-A1D6-7F12F44148F2}" sibTransId="{1855424F-B80D-4307-94FF-65AFDEA57827}"/>
    <dgm:cxn modelId="{764BB47B-E223-49F0-A88F-5E1561D0A420}" type="presOf" srcId="{6A38DCCA-A370-4562-8456-35018AF9B7DC}" destId="{26DD91B5-2CC4-47FF-B499-8ECCEF400179}" srcOrd="0" destOrd="0" presId="urn:microsoft.com/office/officeart/2008/layout/VerticalCurvedList"/>
    <dgm:cxn modelId="{83E36FAC-6A93-4E44-B8A9-85C96591E861}" type="presOf" srcId="{4A1D404F-E721-4E3C-9B4F-0E169BCE4B12}" destId="{3E1BD67D-8D70-44F0-86AF-EC2F5AFFDD7C}" srcOrd="0" destOrd="0" presId="urn:microsoft.com/office/officeart/2008/layout/VerticalCurvedList"/>
    <dgm:cxn modelId="{FCAFF77E-1C07-4F80-85CB-731E2E399CFD}" srcId="{AD487EF6-6988-4E66-A195-F44641678B71}" destId="{72AA1434-8A7E-437B-A7A1-B6D09992D838}" srcOrd="0" destOrd="0" parTransId="{4E216710-0F0A-40AE-90FC-BBD5703A6A67}" sibTransId="{7CE04753-0BF1-4BC2-9D3B-1FC3DFA84C1E}"/>
    <dgm:cxn modelId="{7481BFBC-6C12-4B97-A877-53A5CE5BEFC2}" type="presOf" srcId="{AD487EF6-6988-4E66-A195-F44641678B71}" destId="{BE9E0183-F341-49E8-A9D4-FDE8D11A353A}" srcOrd="0" destOrd="0" presId="urn:microsoft.com/office/officeart/2008/layout/VerticalCurvedList"/>
    <dgm:cxn modelId="{26A2718A-CB71-45F1-9E7D-C3B0D3787583}" type="presOf" srcId="{06764CE3-38F9-4010-A21E-D458A12255DF}" destId="{FBD7117E-F48F-4879-8B3C-3E5EE4BE871E}" srcOrd="0" destOrd="0" presId="urn:microsoft.com/office/officeart/2008/layout/VerticalCurvedList"/>
    <dgm:cxn modelId="{96615C72-CAC5-419F-A74F-CF6FD6CB3C77}" type="presParOf" srcId="{BE9E0183-F341-49E8-A9D4-FDE8D11A353A}" destId="{25D44E7F-F239-46CF-9117-689418B95C50}" srcOrd="0" destOrd="0" presId="urn:microsoft.com/office/officeart/2008/layout/VerticalCurvedList"/>
    <dgm:cxn modelId="{5BFD1BD2-8CFC-4189-9DF4-1EA61A858C97}" type="presParOf" srcId="{25D44E7F-F239-46CF-9117-689418B95C50}" destId="{8CA3786F-715B-4527-BD58-EB7B3A0C44D0}" srcOrd="0" destOrd="0" presId="urn:microsoft.com/office/officeart/2008/layout/VerticalCurvedList"/>
    <dgm:cxn modelId="{627ECB73-979C-45F8-AAB8-9878EEF38E05}" type="presParOf" srcId="{8CA3786F-715B-4527-BD58-EB7B3A0C44D0}" destId="{AFF4F123-E6C4-4225-9C94-20D5D7166D98}" srcOrd="0" destOrd="0" presId="urn:microsoft.com/office/officeart/2008/layout/VerticalCurvedList"/>
    <dgm:cxn modelId="{08046C19-61E1-4E6A-8E07-3D0EFAE86159}" type="presParOf" srcId="{8CA3786F-715B-4527-BD58-EB7B3A0C44D0}" destId="{028CE7BA-A10C-4131-BFBA-0A78EC2DE055}" srcOrd="1" destOrd="0" presId="urn:microsoft.com/office/officeart/2008/layout/VerticalCurvedList"/>
    <dgm:cxn modelId="{4407031F-C851-4CD9-AB4A-B4BF8F0F6D90}" type="presParOf" srcId="{8CA3786F-715B-4527-BD58-EB7B3A0C44D0}" destId="{CFE3E1BF-34ED-4360-B221-065E31D13CD2}" srcOrd="2" destOrd="0" presId="urn:microsoft.com/office/officeart/2008/layout/VerticalCurvedList"/>
    <dgm:cxn modelId="{45793B27-9371-48D2-AED8-5D00EF32686D}" type="presParOf" srcId="{8CA3786F-715B-4527-BD58-EB7B3A0C44D0}" destId="{E46C1409-DB01-43B3-B6CB-F2ACE7251E31}" srcOrd="3" destOrd="0" presId="urn:microsoft.com/office/officeart/2008/layout/VerticalCurvedList"/>
    <dgm:cxn modelId="{A64B937E-417A-4162-BE5E-B2AA48953D04}" type="presParOf" srcId="{25D44E7F-F239-46CF-9117-689418B95C50}" destId="{6A3732DA-81CC-4E84-B6A7-9CF55EB76E28}" srcOrd="1" destOrd="0" presId="urn:microsoft.com/office/officeart/2008/layout/VerticalCurvedList"/>
    <dgm:cxn modelId="{38750AF7-3474-4985-A943-760762827583}" type="presParOf" srcId="{25D44E7F-F239-46CF-9117-689418B95C50}" destId="{791F2C45-B1E1-4139-867E-E71DCE71859A}" srcOrd="2" destOrd="0" presId="urn:microsoft.com/office/officeart/2008/layout/VerticalCurvedList"/>
    <dgm:cxn modelId="{ED6963DF-C96A-44FE-BD23-635972A8718D}" type="presParOf" srcId="{791F2C45-B1E1-4139-867E-E71DCE71859A}" destId="{F04E316C-B469-4FE0-A852-472324153F48}" srcOrd="0" destOrd="0" presId="urn:microsoft.com/office/officeart/2008/layout/VerticalCurvedList"/>
    <dgm:cxn modelId="{0A19E884-9C61-4BF7-A8B0-2F2992514772}" type="presParOf" srcId="{25D44E7F-F239-46CF-9117-689418B95C50}" destId="{FBD7117E-F48F-4879-8B3C-3E5EE4BE871E}" srcOrd="3" destOrd="0" presId="urn:microsoft.com/office/officeart/2008/layout/VerticalCurvedList"/>
    <dgm:cxn modelId="{6CCC4567-3969-4875-8184-44B1F6C34222}" type="presParOf" srcId="{25D44E7F-F239-46CF-9117-689418B95C50}" destId="{FE35E8F2-5C51-4802-A0D2-F758A95906BE}" srcOrd="4" destOrd="0" presId="urn:microsoft.com/office/officeart/2008/layout/VerticalCurvedList"/>
    <dgm:cxn modelId="{47EC80D1-2E9E-45CF-BC96-4C9359EACFFC}" type="presParOf" srcId="{FE35E8F2-5C51-4802-A0D2-F758A95906BE}" destId="{94D7FA41-172E-4609-AD08-F8EE48E70FC5}" srcOrd="0" destOrd="0" presId="urn:microsoft.com/office/officeart/2008/layout/VerticalCurvedList"/>
    <dgm:cxn modelId="{EE73364E-AA1B-4BB4-A4D8-29AF26802FB8}" type="presParOf" srcId="{25D44E7F-F239-46CF-9117-689418B95C50}" destId="{26DD91B5-2CC4-47FF-B499-8ECCEF400179}" srcOrd="5" destOrd="0" presId="urn:microsoft.com/office/officeart/2008/layout/VerticalCurvedList"/>
    <dgm:cxn modelId="{17713C79-7C2E-466E-AC3C-79F4996416B5}" type="presParOf" srcId="{25D44E7F-F239-46CF-9117-689418B95C50}" destId="{1D6AE30A-5028-47DA-8D5F-A3C00558D084}" srcOrd="6" destOrd="0" presId="urn:microsoft.com/office/officeart/2008/layout/VerticalCurvedList"/>
    <dgm:cxn modelId="{E5061C5B-BF9C-4C90-936C-BF8220B1853D}" type="presParOf" srcId="{1D6AE30A-5028-47DA-8D5F-A3C00558D084}" destId="{2C9D9B77-A968-44F6-AAB0-7C0D6EB2B9B5}" srcOrd="0" destOrd="0" presId="urn:microsoft.com/office/officeart/2008/layout/VerticalCurvedList"/>
    <dgm:cxn modelId="{9EA88D73-F0A9-4AA8-A4BA-D963645368C7}" type="presParOf" srcId="{25D44E7F-F239-46CF-9117-689418B95C50}" destId="{3E1BD67D-8D70-44F0-86AF-EC2F5AFFDD7C}" srcOrd="7" destOrd="0" presId="urn:microsoft.com/office/officeart/2008/layout/VerticalCurvedList"/>
    <dgm:cxn modelId="{43563EFF-042B-4081-A831-0E191D8E11CE}" type="presParOf" srcId="{25D44E7F-F239-46CF-9117-689418B95C50}" destId="{D3860D7A-4510-42AF-9538-286778BD98AE}" srcOrd="8" destOrd="0" presId="urn:microsoft.com/office/officeart/2008/layout/VerticalCurvedList"/>
    <dgm:cxn modelId="{3859E556-95B8-440F-B250-821FB4216F76}" type="presParOf" srcId="{D3860D7A-4510-42AF-9538-286778BD98AE}" destId="{C62466FB-5938-4018-9D8E-028DF80E973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D8B54F3-122F-4664-9FF8-84009873D9BF}" type="doc">
      <dgm:prSet loTypeId="urn:microsoft.com/office/officeart/2008/layout/AscendingPictureAccent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8246397E-08D7-45D6-B7D1-8D33902C4048}">
      <dgm:prSet phldrT="[Text]"/>
      <dgm:spPr/>
      <dgm:t>
        <a:bodyPr/>
        <a:lstStyle/>
        <a:p>
          <a:r>
            <a:rPr lang="bg-BG" dirty="0">
              <a:solidFill>
                <a:schemeClr val="tx1"/>
              </a:solidFill>
            </a:rPr>
            <a:t>Информационен регистър на културните организации</a:t>
          </a:r>
        </a:p>
      </dgm:t>
    </dgm:pt>
    <dgm:pt modelId="{01AAB57F-5364-4889-8761-AA7B6291FBBE}" type="parTrans" cxnId="{FAEB484D-207A-4DEE-9F9D-83EE0CBFF41F}">
      <dgm:prSet/>
      <dgm:spPr/>
      <dgm:t>
        <a:bodyPr/>
        <a:lstStyle/>
        <a:p>
          <a:endParaRPr lang="bg-BG"/>
        </a:p>
      </dgm:t>
    </dgm:pt>
    <dgm:pt modelId="{C41925F4-7BFD-4758-BA2B-CA668C937516}" type="sibTrans" cxnId="{FAEB484D-207A-4DEE-9F9D-83EE0CBFF41F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8000" r="-28000"/>
          </a:stretch>
        </a:blipFill>
      </dgm:spPr>
      <dgm:t>
        <a:bodyPr/>
        <a:lstStyle/>
        <a:p>
          <a:endParaRPr lang="bg-BG"/>
        </a:p>
      </dgm:t>
    </dgm:pt>
    <dgm:pt modelId="{37BBED8B-E32F-490F-90E7-81C9242A1448}" type="pres">
      <dgm:prSet presAssocID="{1D8B54F3-122F-4664-9FF8-84009873D9BF}" presName="Name0" presStyleCnt="0">
        <dgm:presLayoutVars>
          <dgm:chMax val="7"/>
          <dgm:chPref val="7"/>
          <dgm:dir/>
        </dgm:presLayoutVars>
      </dgm:prSet>
      <dgm:spPr/>
    </dgm:pt>
    <dgm:pt modelId="{130497B8-2FA6-4492-AC66-15613F788E9E}" type="pres">
      <dgm:prSet presAssocID="{8246397E-08D7-45D6-B7D1-8D33902C4048}" presName="parTx1" presStyleLbl="node1" presStyleIdx="0" presStyleCnt="1"/>
      <dgm:spPr/>
    </dgm:pt>
    <dgm:pt modelId="{993A5E9B-2300-4A97-958E-14C43A5D8AFD}" type="pres">
      <dgm:prSet presAssocID="{C41925F4-7BFD-4758-BA2B-CA668C937516}" presName="picture1" presStyleCnt="0"/>
      <dgm:spPr/>
    </dgm:pt>
    <dgm:pt modelId="{03319F81-B2C6-4A64-84BD-1FACCB80F5F6}" type="pres">
      <dgm:prSet presAssocID="{C41925F4-7BFD-4758-BA2B-CA668C937516}" presName="imageRepeatNode" presStyleLbl="fgImgPlace1" presStyleIdx="0" presStyleCnt="1"/>
      <dgm:spPr/>
    </dgm:pt>
  </dgm:ptLst>
  <dgm:cxnLst>
    <dgm:cxn modelId="{FAEB484D-207A-4DEE-9F9D-83EE0CBFF41F}" srcId="{1D8B54F3-122F-4664-9FF8-84009873D9BF}" destId="{8246397E-08D7-45D6-B7D1-8D33902C4048}" srcOrd="0" destOrd="0" parTransId="{01AAB57F-5364-4889-8761-AA7B6291FBBE}" sibTransId="{C41925F4-7BFD-4758-BA2B-CA668C937516}"/>
    <dgm:cxn modelId="{C957630F-FA7D-4C33-9520-644C0FDD8330}" type="presOf" srcId="{C41925F4-7BFD-4758-BA2B-CA668C937516}" destId="{03319F81-B2C6-4A64-84BD-1FACCB80F5F6}" srcOrd="0" destOrd="0" presId="urn:microsoft.com/office/officeart/2008/layout/AscendingPictureAccentProcess"/>
    <dgm:cxn modelId="{695CF999-729A-4907-98EE-B60898A5EDE3}" type="presOf" srcId="{8246397E-08D7-45D6-B7D1-8D33902C4048}" destId="{130497B8-2FA6-4492-AC66-15613F788E9E}" srcOrd="0" destOrd="0" presId="urn:microsoft.com/office/officeart/2008/layout/AscendingPictureAccentProcess"/>
    <dgm:cxn modelId="{B3903EB2-5273-4B60-9A81-6E1B5FEAC31D}" type="presOf" srcId="{1D8B54F3-122F-4664-9FF8-84009873D9BF}" destId="{37BBED8B-E32F-490F-90E7-81C9242A1448}" srcOrd="0" destOrd="0" presId="urn:microsoft.com/office/officeart/2008/layout/AscendingPictureAccentProcess"/>
    <dgm:cxn modelId="{0EC920AF-DA1A-4BAB-8972-28450CF80811}" type="presParOf" srcId="{37BBED8B-E32F-490F-90E7-81C9242A1448}" destId="{130497B8-2FA6-4492-AC66-15613F788E9E}" srcOrd="0" destOrd="0" presId="urn:microsoft.com/office/officeart/2008/layout/AscendingPictureAccentProcess"/>
    <dgm:cxn modelId="{472522DB-3A7F-4418-A120-0D0D588CCCA0}" type="presParOf" srcId="{37BBED8B-E32F-490F-90E7-81C9242A1448}" destId="{993A5E9B-2300-4A97-958E-14C43A5D8AFD}" srcOrd="1" destOrd="0" presId="urn:microsoft.com/office/officeart/2008/layout/AscendingPictureAccentProcess"/>
    <dgm:cxn modelId="{50AD3D9D-495A-4C20-8CA2-8F1405C58B76}" type="presParOf" srcId="{993A5E9B-2300-4A97-958E-14C43A5D8AFD}" destId="{03319F81-B2C6-4A64-84BD-1FACCB80F5F6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8CE7BA-A10C-4131-BFBA-0A78EC2DE055}">
      <dsp:nvSpPr>
        <dsp:cNvPr id="0" name=""/>
        <dsp:cNvSpPr/>
      </dsp:nvSpPr>
      <dsp:spPr>
        <a:xfrm>
          <a:off x="-4594335" y="-704407"/>
          <a:ext cx="5472816" cy="5472816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noFill/>
        <a:ln w="254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3732DA-81CC-4E84-B6A7-9CF55EB76E28}">
      <dsp:nvSpPr>
        <dsp:cNvPr id="0" name=""/>
        <dsp:cNvSpPr/>
      </dsp:nvSpPr>
      <dsp:spPr>
        <a:xfrm>
          <a:off x="460128" y="312440"/>
          <a:ext cx="6061076" cy="625205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6257" tIns="33020" rIns="33020" bIns="3302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 err="1">
              <a:solidFill>
                <a:schemeClr val="tx1"/>
              </a:solidFill>
            </a:rPr>
            <a:t>Музейно</a:t>
          </a:r>
          <a:r>
            <a:rPr lang="ru-RU" sz="1300" kern="1200" dirty="0">
              <a:solidFill>
                <a:schemeClr val="tx1"/>
              </a:solidFill>
            </a:rPr>
            <a:t> дело и </a:t>
          </a:r>
          <a:r>
            <a:rPr lang="ru-RU" sz="1300" kern="1200" dirty="0" err="1">
              <a:solidFill>
                <a:schemeClr val="tx1"/>
              </a:solidFill>
            </a:rPr>
            <a:t>изобразителни</a:t>
          </a:r>
          <a:r>
            <a:rPr lang="ru-RU" sz="1300" kern="1200" dirty="0">
              <a:solidFill>
                <a:schemeClr val="tx1"/>
              </a:solidFill>
            </a:rPr>
            <a:t> изкуства, както и за опазване на недвижимото културно наследство</a:t>
          </a:r>
          <a:endParaRPr lang="bg-BG" sz="1300" kern="1200" dirty="0">
            <a:solidFill>
              <a:schemeClr val="tx1"/>
            </a:solidFill>
          </a:endParaRPr>
        </a:p>
      </dsp:txBody>
      <dsp:txXfrm>
        <a:off x="460128" y="312440"/>
        <a:ext cx="6061076" cy="625205"/>
      </dsp:txXfrm>
    </dsp:sp>
    <dsp:sp modelId="{F04E316C-B469-4FE0-A852-472324153F48}">
      <dsp:nvSpPr>
        <dsp:cNvPr id="0" name=""/>
        <dsp:cNvSpPr/>
      </dsp:nvSpPr>
      <dsp:spPr>
        <a:xfrm>
          <a:off x="69375" y="234289"/>
          <a:ext cx="781507" cy="781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BD7117E-F48F-4879-8B3C-3E5EE4BE871E}">
      <dsp:nvSpPr>
        <dsp:cNvPr id="0" name=""/>
        <dsp:cNvSpPr/>
      </dsp:nvSpPr>
      <dsp:spPr>
        <a:xfrm>
          <a:off x="818573" y="1250411"/>
          <a:ext cx="5702632" cy="625205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6257" tIns="33020" rIns="33020" bIns="3302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 err="1">
              <a:solidFill>
                <a:schemeClr val="tx1"/>
              </a:solidFill>
            </a:rPr>
            <a:t>Сценични</a:t>
          </a:r>
          <a:r>
            <a:rPr lang="ru-RU" sz="1300" kern="1200" dirty="0">
              <a:solidFill>
                <a:schemeClr val="tx1"/>
              </a:solidFill>
            </a:rPr>
            <a:t> изкуства и художественото образование</a:t>
          </a:r>
          <a:endParaRPr lang="bg-BG" sz="1300" kern="1200" dirty="0">
            <a:solidFill>
              <a:schemeClr val="tx1"/>
            </a:solidFill>
          </a:endParaRPr>
        </a:p>
      </dsp:txBody>
      <dsp:txXfrm>
        <a:off x="818573" y="1250411"/>
        <a:ext cx="5702632" cy="625205"/>
      </dsp:txXfrm>
    </dsp:sp>
    <dsp:sp modelId="{94D7FA41-172E-4609-AD08-F8EE48E70FC5}">
      <dsp:nvSpPr>
        <dsp:cNvPr id="0" name=""/>
        <dsp:cNvSpPr/>
      </dsp:nvSpPr>
      <dsp:spPr>
        <a:xfrm>
          <a:off x="427819" y="1172260"/>
          <a:ext cx="781507" cy="781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6DD91B5-2CC4-47FF-B499-8ECCEF400179}">
      <dsp:nvSpPr>
        <dsp:cNvPr id="0" name=""/>
        <dsp:cNvSpPr/>
      </dsp:nvSpPr>
      <dsp:spPr>
        <a:xfrm>
          <a:off x="818573" y="2188382"/>
          <a:ext cx="5702632" cy="625205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6257" tIns="33020" rIns="33020" bIns="3302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>
              <a:solidFill>
                <a:schemeClr val="tx1"/>
              </a:solidFill>
            </a:rPr>
            <a:t>Регионални културни дейности, проекти и прояви в областта на любителското творчество, литературното, книжовното и нематериалното културно наследство</a:t>
          </a:r>
          <a:endParaRPr lang="bg-BG" sz="1300" kern="1200" dirty="0">
            <a:solidFill>
              <a:schemeClr val="tx1"/>
            </a:solidFill>
          </a:endParaRPr>
        </a:p>
      </dsp:txBody>
      <dsp:txXfrm>
        <a:off x="818573" y="2188382"/>
        <a:ext cx="5702632" cy="625205"/>
      </dsp:txXfrm>
    </dsp:sp>
    <dsp:sp modelId="{2C9D9B77-A968-44F6-AAB0-7C0D6EB2B9B5}">
      <dsp:nvSpPr>
        <dsp:cNvPr id="0" name=""/>
        <dsp:cNvSpPr/>
      </dsp:nvSpPr>
      <dsp:spPr>
        <a:xfrm>
          <a:off x="427819" y="2110232"/>
          <a:ext cx="781507" cy="781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E1BD67D-8D70-44F0-86AF-EC2F5AFFDD7C}">
      <dsp:nvSpPr>
        <dsp:cNvPr id="0" name=""/>
        <dsp:cNvSpPr/>
      </dsp:nvSpPr>
      <dsp:spPr>
        <a:xfrm>
          <a:off x="460128" y="3126353"/>
          <a:ext cx="6061076" cy="625205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6257" tIns="33020" rIns="33020" bIns="3302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1300" kern="1200" dirty="0">
              <a:solidFill>
                <a:schemeClr val="tx1"/>
              </a:solidFill>
            </a:rPr>
            <a:t>Национален фонд „Култура“</a:t>
          </a:r>
        </a:p>
      </dsp:txBody>
      <dsp:txXfrm>
        <a:off x="460128" y="3126353"/>
        <a:ext cx="6061076" cy="625205"/>
      </dsp:txXfrm>
    </dsp:sp>
    <dsp:sp modelId="{C62466FB-5938-4018-9D8E-028DF80E9738}">
      <dsp:nvSpPr>
        <dsp:cNvPr id="0" name=""/>
        <dsp:cNvSpPr/>
      </dsp:nvSpPr>
      <dsp:spPr>
        <a:xfrm>
          <a:off x="69375" y="3048203"/>
          <a:ext cx="781507" cy="781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0497B8-2FA6-4492-AC66-15613F788E9E}">
      <dsp:nvSpPr>
        <dsp:cNvPr id="0" name=""/>
        <dsp:cNvSpPr/>
      </dsp:nvSpPr>
      <dsp:spPr>
        <a:xfrm>
          <a:off x="1258134" y="964671"/>
          <a:ext cx="2795393" cy="74968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1692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g-BG" sz="1400" kern="1200" dirty="0">
              <a:solidFill>
                <a:schemeClr val="tx1"/>
              </a:solidFill>
            </a:rPr>
            <a:t>Информационен регистър на културните организации</a:t>
          </a:r>
        </a:p>
      </dsp:txBody>
      <dsp:txXfrm>
        <a:off x="1294731" y="1001268"/>
        <a:ext cx="2722199" cy="676495"/>
      </dsp:txXfrm>
    </dsp:sp>
    <dsp:sp modelId="{03319F81-B2C6-4A64-84BD-1FACCB80F5F6}">
      <dsp:nvSpPr>
        <dsp:cNvPr id="0" name=""/>
        <dsp:cNvSpPr/>
      </dsp:nvSpPr>
      <dsp:spPr>
        <a:xfrm>
          <a:off x="482975" y="229854"/>
          <a:ext cx="1296014" cy="1296208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8000" r="-2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bg-BG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bg-BG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bg-BG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389F3761-EEC6-4CC6-8555-A3C5B2A318B9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835039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bg-BG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bg-BG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bg-BG"/>
              <a:t>Click to edit Master text styles</a:t>
            </a:r>
          </a:p>
          <a:p>
            <a:pPr lvl="1"/>
            <a:r>
              <a:rPr lang="en-US" altLang="bg-BG"/>
              <a:t>Second level</a:t>
            </a:r>
          </a:p>
          <a:p>
            <a:pPr lvl="2"/>
            <a:r>
              <a:rPr lang="en-US" altLang="bg-BG"/>
              <a:t>Third level</a:t>
            </a:r>
          </a:p>
          <a:p>
            <a:pPr lvl="3"/>
            <a:r>
              <a:rPr lang="en-US" altLang="bg-BG"/>
              <a:t>Fourth level</a:t>
            </a:r>
          </a:p>
          <a:p>
            <a:pPr lvl="4"/>
            <a:r>
              <a:rPr lang="en-US" altLang="bg-BG"/>
              <a:t>Fifth level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bg-BG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30E20541-BB85-4150-B107-EA3BA8DA3D2C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0487237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7700" y="1447800"/>
            <a:ext cx="7848600" cy="1295400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altLang="bg-BG" noProof="0"/>
              <a:t>Click to edit Master title style</a:t>
            </a:r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048000"/>
            <a:ext cx="8077200" cy="635000"/>
          </a:xfrm>
        </p:spPr>
        <p:txBody>
          <a:bodyPr/>
          <a:lstStyle>
            <a:lvl1pPr marL="0" indent="0" algn="ctr">
              <a:buFontTx/>
              <a:buNone/>
              <a:defRPr sz="3600"/>
            </a:lvl1pPr>
          </a:lstStyle>
          <a:p>
            <a:pPr lvl="0"/>
            <a:r>
              <a:rPr lang="en-US" altLang="bg-BG" noProof="0"/>
              <a:t>Click to edit Master subtitle style</a:t>
            </a:r>
          </a:p>
        </p:txBody>
      </p:sp>
      <p:sp>
        <p:nvSpPr>
          <p:cNvPr id="10957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 b="0">
                <a:latin typeface="+mn-lt"/>
              </a:defRPr>
            </a:lvl1pPr>
          </a:lstStyle>
          <a:p>
            <a:endParaRPr lang="en-US" altLang="bg-BG"/>
          </a:p>
        </p:txBody>
      </p:sp>
      <p:sp>
        <p:nvSpPr>
          <p:cNvPr id="10957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 b="0">
                <a:latin typeface="+mn-lt"/>
              </a:defRPr>
            </a:lvl1pPr>
          </a:lstStyle>
          <a:p>
            <a:endParaRPr lang="en-US" altLang="bg-BG"/>
          </a:p>
        </p:txBody>
      </p:sp>
      <p:sp>
        <p:nvSpPr>
          <p:cNvPr id="10957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 b="0">
                <a:latin typeface="+mn-lt"/>
              </a:defRPr>
            </a:lvl1pPr>
          </a:lstStyle>
          <a:p>
            <a:fld id="{52794806-524C-4346-951D-58F684A55F2B}" type="slidenum">
              <a:rPr lang="en-US" altLang="bg-BG"/>
              <a:pPr/>
              <a:t>‹#›</a:t>
            </a:fld>
            <a:endParaRPr lang="en-US" altLang="bg-BG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442743-4B9D-4EC9-85C3-1882816ED86B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713080574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85800"/>
            <a:ext cx="2019300" cy="5715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85800"/>
            <a:ext cx="5905500" cy="5715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E91A97-8359-4F74-AFAF-704C21825EF9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26903170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353BC2-5CF5-4E94-A828-CF9DCC79112C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132447337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C4DAC7-E6F3-4652-93E0-FDB145F55BC7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081284292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39624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905000"/>
            <a:ext cx="39624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363E4D-F244-47C2-9022-1ADB36A2B0E3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1541990695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8D4A6A-FBC2-496B-ADCF-714B8A3E2F25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221405988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1499EC-CCBC-4E75-9E55-BDF1CBBF1BDD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224119135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9F083F-D9F8-4EE6-8A63-083A3DE641D8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007408688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D6C9D8-40C3-466B-9A45-CEEF68D4E22C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4158003262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EFBBDE-D7C3-45B7-80E9-05A304B4137E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2008892143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0772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bg-BG"/>
              <a:t>Click to edit Master text styles</a:t>
            </a:r>
          </a:p>
          <a:p>
            <a:pPr lvl="1"/>
            <a:r>
              <a:rPr lang="en-US" altLang="bg-BG"/>
              <a:t>Second level bullet text</a:t>
            </a:r>
          </a:p>
          <a:p>
            <a:pPr lvl="2"/>
            <a:r>
              <a:rPr lang="en-US" altLang="bg-BG"/>
              <a:t>Third level bullet text</a:t>
            </a:r>
          </a:p>
          <a:p>
            <a:pPr lvl="3"/>
            <a:r>
              <a:rPr lang="en-US" altLang="bg-BG"/>
              <a:t> Fourth level bullet text</a:t>
            </a:r>
          </a:p>
          <a:p>
            <a:pPr lvl="4"/>
            <a:r>
              <a:rPr lang="en-US" altLang="bg-BG"/>
              <a:t>Fifth level bullet text</a:t>
            </a:r>
          </a:p>
          <a:p>
            <a:pPr lvl="1"/>
            <a:endParaRPr lang="en-US" altLang="bg-BG"/>
          </a:p>
          <a:p>
            <a:pPr lvl="2"/>
            <a:endParaRPr lang="en-US" altLang="bg-BG"/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85800"/>
            <a:ext cx="80772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bg-BG"/>
              <a:t>Click to edit Master title style</a:t>
            </a:r>
          </a:p>
        </p:txBody>
      </p:sp>
      <p:sp>
        <p:nvSpPr>
          <p:cNvPr id="1085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29400"/>
            <a:ext cx="19050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/>
            </a:lvl1pPr>
          </a:lstStyle>
          <a:p>
            <a:endParaRPr lang="en-US" altLang="bg-BG"/>
          </a:p>
        </p:txBody>
      </p:sp>
      <p:sp>
        <p:nvSpPr>
          <p:cNvPr id="1085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629400"/>
            <a:ext cx="28956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1"/>
            </a:lvl1pPr>
          </a:lstStyle>
          <a:p>
            <a:endParaRPr lang="en-US" altLang="bg-BG"/>
          </a:p>
        </p:txBody>
      </p:sp>
      <p:sp>
        <p:nvSpPr>
          <p:cNvPr id="1085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629400"/>
            <a:ext cx="19050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1"/>
            </a:lvl1pPr>
          </a:lstStyle>
          <a:p>
            <a:fld id="{D4F7640E-FC82-4A4F-A26C-B702C1FBE026}" type="slidenum">
              <a:rPr lang="en-US" altLang="bg-BG"/>
              <a:pPr/>
              <a:t>‹#›</a:t>
            </a:fld>
            <a:endParaRPr lang="en-US" alt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ransition/>
  <p:hf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9pPr>
    </p:titleStyle>
    <p:bodyStyle>
      <a:lvl1pPr marL="342900" indent="-3429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Clr>
          <a:schemeClr val="bg2"/>
        </a:buClr>
        <a:buChar char="•"/>
        <a:defRPr sz="3200">
          <a:solidFill>
            <a:srgbClr val="284C6A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Trebuchet MS" pitchFamily="34" charset="0"/>
        <a:buChar char="−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Trebuchet MS" pitchFamily="34" charset="0"/>
        <a:buChar char="−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5.jp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539552" y="3356992"/>
            <a:ext cx="8077200" cy="2325216"/>
          </a:xfrm>
        </p:spPr>
        <p:txBody>
          <a:bodyPr/>
          <a:lstStyle/>
          <a:p>
            <a:r>
              <a:rPr lang="ru-RU" altLang="bg-BG" sz="2400" dirty="0"/>
              <a:t>Представяне на националната културна политика. </a:t>
            </a:r>
          </a:p>
          <a:p>
            <a:r>
              <a:rPr lang="ru-RU" altLang="bg-BG" sz="2400" dirty="0"/>
              <a:t>Възможности за финансиране на общински и регионални културни институти, регионални културни дейности и прояви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bg-BG" altLang="bg-BG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Република България</a:t>
            </a:r>
            <a:br>
              <a:rPr lang="bg-BG" altLang="bg-BG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altLang="bg-BG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Министерство на културата</a:t>
            </a:r>
            <a:endParaRPr lang="en-US" altLang="bg-BG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6592" y="111147"/>
            <a:ext cx="1872208" cy="1600177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2794806-524C-4346-951D-58F684A55F2B}" type="slidenum">
              <a:rPr lang="en-US" altLang="bg-BG" smtClean="0"/>
              <a:pPr/>
              <a:t>1</a:t>
            </a:fld>
            <a:endParaRPr lang="en-US" altLang="bg-BG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>
          <a:xfrm>
            <a:off x="539552" y="476672"/>
            <a:ext cx="8352928" cy="571500"/>
          </a:xfrm>
        </p:spPr>
        <p:txBody>
          <a:bodyPr/>
          <a:lstStyle/>
          <a:p>
            <a:r>
              <a:rPr lang="ru-RU" altLang="bg-BG" sz="2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Програми в сферата на музейното дело и изобразителните изкуства, както и за опазване на недвижимото културно наследство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11560" y="1412776"/>
            <a:ext cx="8280920" cy="4970563"/>
          </a:xfrm>
        </p:spPr>
        <p:txBody>
          <a:bodyPr/>
          <a:lstStyle/>
          <a:p>
            <a:pPr algn="just"/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Министерството на културата осъществява </a:t>
            </a:r>
            <a:r>
              <a:rPr lang="ru-RU" altLang="bg-BG" sz="1400" u="sng" dirty="0">
                <a:latin typeface="Arial" panose="020B0604020202020204" pitchFamily="34" charset="0"/>
                <a:cs typeface="Arial" panose="020B0604020202020204" pitchFamily="34" charset="0"/>
              </a:rPr>
              <a:t>целева финансова подкрепа на дейности в областта на музейното дело и изобразителните изкуства</a:t>
            </a: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. Целевата подкрепа може да се предоставя по повод прояви, свързани с отбелязването на значими годишнини, юбилеи, изложби, чествания и други инициативи с международно или национално значение в областта на музейното дело и изобразителните изкуства. </a:t>
            </a:r>
          </a:p>
          <a:p>
            <a:pPr marL="0" indent="0" algn="just">
              <a:buNone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Право на финансова подкрепа имат културните организации и институти, вписани като такива в Информационния регистър на културните организации, воден в Министерството на културата. 	</a:t>
            </a:r>
          </a:p>
          <a:p>
            <a:pPr algn="just"/>
            <a:endParaRPr lang="ru-RU" altLang="bg-BG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altLang="bg-BG" sz="1400" u="sng" dirty="0">
                <a:latin typeface="Arial" panose="020B0604020202020204" pitchFamily="34" charset="0"/>
                <a:cs typeface="Arial" panose="020B0604020202020204" pitchFamily="34" charset="0"/>
              </a:rPr>
              <a:t>Конкурсни сесии за частично финансиране на проекти в областта на музеите и изобразителните изкуства</a:t>
            </a: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. Финансирането е насочено към дейности и инициативи, които подпомагат и популяризират музеите, движимото културно наследство и изобразителните изкуства. Тематиката на конкретната сесия се определя при нейното обявяване.  </a:t>
            </a:r>
          </a:p>
          <a:p>
            <a:pPr marL="0" indent="0" algn="just">
              <a:buNone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Право да кандидатстват в конкурсни сесии с проекти имат културните организации и институти, вписани в Информационния регистър на културните организации. </a:t>
            </a:r>
          </a:p>
          <a:p>
            <a:pPr algn="just"/>
            <a:endParaRPr lang="ru-RU" altLang="bg-BG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bg-BG" altLang="bg-BG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53BC2-5CF5-4E94-A828-CF9DCC79112C}" type="slidenum">
              <a:rPr lang="en-US" altLang="bg-BG" smtClean="0"/>
              <a:pPr/>
              <a:t>10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2646370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>
          <a:xfrm>
            <a:off x="539552" y="476672"/>
            <a:ext cx="8352928" cy="571500"/>
          </a:xfrm>
        </p:spPr>
        <p:txBody>
          <a:bodyPr/>
          <a:lstStyle/>
          <a:p>
            <a:r>
              <a:rPr lang="ru-RU" altLang="bg-BG" sz="2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Програми в сферата на музейното дело и изобразителните изкуства, както и за опазване на недвижимото културно наследство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11560" y="1340768"/>
            <a:ext cx="8280920" cy="5042571"/>
          </a:xfrm>
        </p:spPr>
        <p:txBody>
          <a:bodyPr/>
          <a:lstStyle/>
          <a:p>
            <a:pPr algn="just"/>
            <a:r>
              <a:rPr lang="ru-RU" altLang="bg-BG" sz="1400" u="sng" dirty="0">
                <a:latin typeface="Arial" panose="020B0604020202020204" pitchFamily="34" charset="0"/>
                <a:cs typeface="Arial" panose="020B0604020202020204" pitchFamily="34" charset="0"/>
              </a:rPr>
              <a:t>Програма ,,Опазване на недвижимото културно наследство</a:t>
            </a: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</a:p>
          <a:p>
            <a:pPr marL="0" indent="0" algn="just">
              <a:buNone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Финансовата подкрепа е предназначена за дейности, които са пряко насочени към или подпомагат опазването, консервацията и реставрацията на недвижимите културни ценности. </a:t>
            </a:r>
          </a:p>
          <a:p>
            <a:pPr marL="0" indent="0" algn="just">
              <a:buNone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Право на финансова подкрепа за дейности имат:</a:t>
            </a:r>
          </a:p>
          <a:p>
            <a:pPr algn="just">
              <a:buFontTx/>
              <a:buChar char="-"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собственици или лица с предоставено право на управление на недвижими културни ценности; </a:t>
            </a:r>
          </a:p>
          <a:p>
            <a:pPr algn="just">
              <a:buFontTx/>
              <a:buChar char="-"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национални музеи, при съгласие на собственика; </a:t>
            </a:r>
          </a:p>
          <a:p>
            <a:pPr algn="just">
              <a:buFontTx/>
              <a:buChar char="-"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общини, на чиято територия е разположена недвижимата културна ценност и общински музеи, при съгласие на собственика</a:t>
            </a:r>
          </a:p>
          <a:p>
            <a:pPr algn="just">
              <a:buFontTx/>
              <a:buChar char="-"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регионални музеи – за недвижими културни ценности, разположени на територията на общините, в които осъществяват дейността си, при съгласие на собственика;</a:t>
            </a:r>
          </a:p>
          <a:p>
            <a:pPr algn="just">
              <a:buFontTx/>
              <a:buChar char="-"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научни институти, извършващи специализирани инструментални изследвания, свързани  с опазването на недвижими културни ценности.</a:t>
            </a:r>
          </a:p>
          <a:p>
            <a:pPr marL="0" indent="0" algn="just">
              <a:buNone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just"/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Финансова </a:t>
            </a:r>
            <a:r>
              <a:rPr lang="ru-RU" altLang="bg-BG" sz="1400" u="sng" dirty="0">
                <a:latin typeface="Arial" panose="020B0604020202020204" pitchFamily="34" charset="0"/>
                <a:cs typeface="Arial" panose="020B0604020202020204" pitchFamily="34" charset="0"/>
              </a:rPr>
              <a:t>подкрепа за теренни археологически проучвания и теренна консервация</a:t>
            </a: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0" indent="0" algn="just">
              <a:buNone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Право на финансова подкрепа имат културни, научни или университетски институции, дейността, на които е свързана с издирването, проучването и опазването на археологическото културно наследство и с теренната консервация. 	</a:t>
            </a:r>
          </a:p>
          <a:p>
            <a:pPr algn="just"/>
            <a:endParaRPr lang="ru-RU" altLang="bg-BG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altLang="bg-BG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bg-BG" altLang="bg-BG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53BC2-5CF5-4E94-A828-CF9DCC79112C}" type="slidenum">
              <a:rPr lang="en-US" altLang="bg-BG" smtClean="0"/>
              <a:pPr/>
              <a:t>11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169815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>
          <a:xfrm>
            <a:off x="539552" y="476672"/>
            <a:ext cx="8352928" cy="571500"/>
          </a:xfrm>
        </p:spPr>
        <p:txBody>
          <a:bodyPr/>
          <a:lstStyle/>
          <a:p>
            <a:r>
              <a:rPr lang="ru-RU" altLang="bg-BG" sz="2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Програми в сферата на сценичните изкуства и художественото образование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11560" y="1340768"/>
            <a:ext cx="8280920" cy="5042571"/>
          </a:xfrm>
        </p:spPr>
        <p:txBody>
          <a:bodyPr/>
          <a:lstStyle/>
          <a:p>
            <a:pPr algn="just"/>
            <a:r>
              <a:rPr lang="ru-RU" altLang="bg-BG" sz="1400" u="sng" dirty="0">
                <a:latin typeface="Arial" panose="020B0604020202020204" pitchFamily="34" charset="0"/>
                <a:cs typeface="Arial" panose="020B0604020202020204" pitchFamily="34" charset="0"/>
              </a:rPr>
              <a:t>Ежегодни две сесии за набиране на проектни предложения, за подкрепа на фестивали и други събития в сферата на професионалното театрално, музикално и танцово изкуство.</a:t>
            </a:r>
          </a:p>
          <a:p>
            <a:pPr marL="0" indent="0" algn="just">
              <a:buNone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Право за участие имат национални и общински културни институти, както и други юридически лица, вписани в Информационния регистър на Министерството на културата.</a:t>
            </a:r>
          </a:p>
          <a:p>
            <a:pPr algn="just"/>
            <a:endParaRPr lang="ru-RU" altLang="bg-BG" sz="14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altLang="bg-BG" sz="1400" u="sng" dirty="0">
                <a:latin typeface="Arial" panose="020B0604020202020204" pitchFamily="34" charset="0"/>
                <a:cs typeface="Arial" panose="020B0604020202020204" pitchFamily="34" charset="0"/>
              </a:rPr>
              <a:t>Ежегодни две сесии за подкрепа на нови проекти (спектакли и концерти) в областта на сценичните изкуства. </a:t>
            </a:r>
          </a:p>
          <a:p>
            <a:pPr marL="0" indent="0" algn="just">
              <a:buNone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Право за участие в тях имат единствено независими професионални организации, вписани в Информационния регистър на културните организации към Министерство на културата.</a:t>
            </a:r>
          </a:p>
          <a:p>
            <a:pPr algn="just"/>
            <a:endParaRPr lang="ru-RU" altLang="bg-BG" sz="14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Целта и на двата вида сесии е: да се насърчи развитието на сценичните изкуства извън държавно субсидираните културни институти за театрално и музикално и танцово изкуство. </a:t>
            </a:r>
          </a:p>
          <a:p>
            <a:pPr marL="0" indent="0" algn="just">
              <a:buNone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marL="0" indent="0" algn="just">
              <a:buNone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Министърът на културата обявява конкурсите за провеждане на сесии за частично финансиране на проекти в сферата на сценичните изкуства и художественото образование, които съгласно утвърдените правила се </a:t>
            </a:r>
            <a:r>
              <a:rPr lang="ru-RU" altLang="bg-BG" sz="1400" dirty="0" err="1">
                <a:latin typeface="Arial" panose="020B0604020202020204" pitchFamily="34" charset="0"/>
                <a:cs typeface="Arial" panose="020B0604020202020204" pitchFamily="34" charset="0"/>
              </a:rPr>
              <a:t>обявяват</a:t>
            </a: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 на интернет страницата на министерството -  www.mc.government.bg </a:t>
            </a:r>
          </a:p>
          <a:p>
            <a:pPr algn="just"/>
            <a:endParaRPr lang="ru-RU" altLang="bg-BG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bg-BG" altLang="bg-BG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53BC2-5CF5-4E94-A828-CF9DCC79112C}" type="slidenum">
              <a:rPr lang="en-US" altLang="bg-BG" smtClean="0"/>
              <a:pPr/>
              <a:t>12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1663700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>
          <a:xfrm>
            <a:off x="539552" y="260648"/>
            <a:ext cx="8352928" cy="720080"/>
          </a:xfrm>
        </p:spPr>
        <p:txBody>
          <a:bodyPr/>
          <a:lstStyle/>
          <a:p>
            <a:r>
              <a:rPr lang="ru-RU" altLang="bg-BG" sz="2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Подкрепа на регионални културни дейности, проекти и прояви в областта на любителското творчество, литературното, книжовното и нематериалното културно наследство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11560" y="1124744"/>
            <a:ext cx="8424936" cy="5472608"/>
          </a:xfrm>
        </p:spPr>
        <p:txBody>
          <a:bodyPr/>
          <a:lstStyle/>
          <a:p>
            <a:pPr algn="just"/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Приоритетите и направленията за реализиране на финансова подкрепа на регионални културни дейности, проекти и прояви в областта на любителското творчество, литературното, книжовното и нематериалното културно наследство се определят ежегодно от министъра на културата </a:t>
            </a:r>
          </a:p>
          <a:p>
            <a:pPr marL="0" indent="0" algn="just">
              <a:buNone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Финансово се подкрепят:</a:t>
            </a:r>
          </a:p>
          <a:p>
            <a:pPr algn="just">
              <a:buFontTx/>
              <a:buChar char="-"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дейности, проекти и прояви, които подпомагат регионалната културна политика, насърчават любителското творчество, развиват и съхраняват литературното и книжовното наследство, съдействат за опазването на нематериалното културно наследство, с насоченост към деца, младежи и възрастни, включващи културна интеграция на етническите общности, на хората с увреждания, равнопоставено участие на половете и съдействащи за формиране на националната идентичност, както и за междукултурен диалог.</a:t>
            </a:r>
          </a:p>
          <a:p>
            <a:pPr algn="just">
              <a:buFontTx/>
              <a:buChar char="-"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дейности, проекти и прояви, включени в културния календар на Министерството на културата.</a:t>
            </a:r>
          </a:p>
          <a:p>
            <a:pPr algn="just">
              <a:buFontTx/>
              <a:buChar char="-"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прояви или събития, получили патронаж на Министерството на културата, по предложение на оценяващата експертна комисия, след предоставен протокол от работата на специализираната комисия, разглеждаща постъпилите искания за патронаж. </a:t>
            </a:r>
          </a:p>
          <a:p>
            <a:pPr algn="just">
              <a:buFontTx/>
              <a:buChar char="-"/>
            </a:pPr>
            <a:endParaRPr lang="ru-RU" altLang="bg-BG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Предложенията за реализиране на целева финансова подкрепа се приемат текущо през календарната година в Министерството на културата, в специализираната дирекция отговаряща за регионалната културна политика, любителското творчество, литературното, книжовното и нематериалното културно наследство	</a:t>
            </a:r>
          </a:p>
          <a:p>
            <a:pPr algn="just"/>
            <a:endParaRPr lang="ru-RU" altLang="bg-BG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altLang="bg-BG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bg-BG" altLang="bg-BG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53BC2-5CF5-4E94-A828-CF9DCC79112C}" type="slidenum">
              <a:rPr lang="en-US" altLang="bg-BG" smtClean="0"/>
              <a:pPr/>
              <a:t>13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169501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>
          <a:xfrm>
            <a:off x="539552" y="260648"/>
            <a:ext cx="8352928" cy="720080"/>
          </a:xfrm>
        </p:spPr>
        <p:txBody>
          <a:bodyPr/>
          <a:lstStyle/>
          <a:p>
            <a:r>
              <a:rPr lang="ru-RU" altLang="bg-BG" sz="2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Подкрепа на регионални културни дейности, проекти и прояви в областта на любителското творчество, литературното, книжовното и нематериалното културно наследство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11560" y="1340768"/>
            <a:ext cx="8424936" cy="5256584"/>
          </a:xfrm>
        </p:spPr>
        <p:txBody>
          <a:bodyPr/>
          <a:lstStyle/>
          <a:p>
            <a:pPr algn="just"/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Право да кандидатстват за целева финансова подкрепа имат всички общини и юридически лица, вписани в Информационния регистър на културните организации на Министерството на културата, в Публичния регистър на народните читалища и Инормационния регистър на обществените библиотеки. </a:t>
            </a:r>
          </a:p>
          <a:p>
            <a:pPr marL="0" indent="0" algn="just">
              <a:buNone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Допустими за целева финансова подкрепа са дейности, свързани с:</a:t>
            </a:r>
          </a:p>
          <a:p>
            <a:pPr algn="just">
              <a:buAutoNum type="arabicPeriod"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изработване на рекламни и информационни материали (печатни, на CD, DVD, др.);</a:t>
            </a:r>
          </a:p>
          <a:p>
            <a:pPr algn="just">
              <a:buAutoNum type="arabicPeriod"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публикуване на издания;</a:t>
            </a:r>
          </a:p>
          <a:p>
            <a:pPr algn="just">
              <a:buAutoNum type="arabicPeriod"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наем на зали и оборудване, в т.ч. озвучаване, осветление и др.;</a:t>
            </a:r>
          </a:p>
          <a:p>
            <a:pPr algn="just">
              <a:buAutoNum type="arabicPeriod"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създаване на кратки документални филми;</a:t>
            </a:r>
          </a:p>
          <a:p>
            <a:pPr algn="just">
              <a:buAutoNum type="arabicPeriod"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учредяване на награден фонд;</a:t>
            </a:r>
          </a:p>
          <a:p>
            <a:pPr algn="just">
              <a:buAutoNum type="arabicPeriod"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други, присъщи за реализиране на предложението  по т. 1-5, разходи. </a:t>
            </a:r>
          </a:p>
          <a:p>
            <a:pPr marL="0" indent="0" algn="just">
              <a:buNone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just"/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Разглеждането на постъпилите заявления и вземане на решение се извършва в съответствие с утвърдените от министъра на културата Правила за реализиране на целева финансова подкрепа на регионални културни дейности, проекти и прояви в областта на любителското творчество, литературното, книжовното и нематериалното културно наследство. Информацията е публикувана на интернет сайта на Министерството на културата – www.mc.government.bg </a:t>
            </a:r>
          </a:p>
          <a:p>
            <a:endParaRPr lang="bg-BG" altLang="bg-BG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53BC2-5CF5-4E94-A828-CF9DCC79112C}" type="slidenum">
              <a:rPr lang="en-US" altLang="bg-BG" smtClean="0"/>
              <a:pPr/>
              <a:t>14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585553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>
          <a:xfrm>
            <a:off x="539552" y="116632"/>
            <a:ext cx="8352928" cy="720080"/>
          </a:xfrm>
        </p:spPr>
        <p:txBody>
          <a:bodyPr/>
          <a:lstStyle/>
          <a:p>
            <a:r>
              <a:rPr lang="ru-RU" altLang="bg-BG" sz="2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Национален фонд „Култура“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11560" y="836712"/>
            <a:ext cx="8424936" cy="5760640"/>
          </a:xfrm>
        </p:spPr>
        <p:txBody>
          <a:bodyPr/>
          <a:lstStyle/>
          <a:p>
            <a:pPr algn="just"/>
            <a:r>
              <a:rPr lang="ru-RU" altLang="bg-BG" sz="1400" u="sng" dirty="0">
                <a:latin typeface="Arial" panose="020B0604020202020204" pitchFamily="34" charset="0"/>
                <a:cs typeface="Arial" panose="020B0604020202020204" pitchFamily="34" charset="0"/>
              </a:rPr>
              <a:t>Национален фонд “Култура”</a:t>
            </a: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 работи на базата на </a:t>
            </a:r>
            <a:r>
              <a:rPr lang="bg-BG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„Правила за устройство и дейността на Фонда и Управителния съвет“.</a:t>
            </a: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 Обявяват се конкурсни сесии, като субсидирането на проектите се основава на принципа на конкурсното начало. </a:t>
            </a:r>
          </a:p>
          <a:p>
            <a:pPr algn="just"/>
            <a:endParaRPr lang="ru-RU" altLang="bg-BG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В конкурсните сесии на НФК могат да участват всички културни организации (държавни, общински или частни), включително и организации с нестопанска цел. В конкурси имат право на участие с равни права и отделни творци.</a:t>
            </a:r>
          </a:p>
          <a:p>
            <a:pPr algn="just"/>
            <a:endParaRPr lang="ru-RU" altLang="bg-BG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В началото на всяка година Управителният съвет на НФ “Култура” формулира </a:t>
            </a:r>
            <a:r>
              <a:rPr lang="ru-RU" altLang="bg-BG" sz="1400" u="sng" dirty="0">
                <a:latin typeface="Arial" panose="020B0604020202020204" pitchFamily="34" charset="0"/>
                <a:cs typeface="Arial" panose="020B0604020202020204" pitchFamily="34" charset="0"/>
              </a:rPr>
              <a:t>приоритетните области</a:t>
            </a: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, за които да бъде предоставена финансова подкрепа. Обявяването на всяка сесия се осъществява чрез интернет страницата на Министерството на културата и на Фонда, като се публикуват и съответните насоки и правила.</a:t>
            </a:r>
          </a:p>
          <a:p>
            <a:pPr algn="just"/>
            <a:endParaRPr lang="ru-RU" altLang="bg-BG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altLang="bg-BG" sz="1400" u="sng" dirty="0">
                <a:latin typeface="Arial" panose="020B0604020202020204" pitchFamily="34" charset="0"/>
                <a:cs typeface="Arial" panose="020B0604020202020204" pitchFamily="34" charset="0"/>
              </a:rPr>
              <a:t>Програми на НФ „Култура“</a:t>
            </a: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just">
              <a:lnSpc>
                <a:spcPct val="100000"/>
              </a:lnSpc>
              <a:buFontTx/>
              <a:buChar char="-"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Дебюти</a:t>
            </a:r>
          </a:p>
          <a:p>
            <a:pPr algn="just">
              <a:lnSpc>
                <a:spcPct val="100000"/>
              </a:lnSpc>
              <a:buFontTx/>
              <a:buChar char="-"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Късометражно кино</a:t>
            </a:r>
          </a:p>
          <a:p>
            <a:pPr algn="just">
              <a:lnSpc>
                <a:spcPct val="100000"/>
              </a:lnSpc>
              <a:buFontTx/>
              <a:buChar char="-"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Преводи</a:t>
            </a:r>
          </a:p>
          <a:p>
            <a:pPr algn="just">
              <a:lnSpc>
                <a:spcPct val="100000"/>
              </a:lnSpc>
              <a:buFontTx/>
              <a:buChar char="-"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Литературна критика</a:t>
            </a:r>
          </a:p>
          <a:p>
            <a:pPr algn="just">
              <a:lnSpc>
                <a:spcPct val="100000"/>
              </a:lnSpc>
              <a:buFontTx/>
              <a:buChar char="-"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Публики</a:t>
            </a:r>
          </a:p>
          <a:p>
            <a:pPr algn="just">
              <a:lnSpc>
                <a:spcPct val="100000"/>
              </a:lnSpc>
              <a:buFontTx/>
              <a:buChar char="-"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Нематериално културно наследство</a:t>
            </a:r>
          </a:p>
          <a:p>
            <a:pPr algn="just">
              <a:lnSpc>
                <a:spcPct val="100000"/>
              </a:lnSpc>
              <a:buFontTx/>
              <a:buChar char="-"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Мобилност</a:t>
            </a:r>
          </a:p>
          <a:p>
            <a:pPr algn="just"/>
            <a:endParaRPr lang="ru-RU" altLang="bg-BG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bg-BG" altLang="bg-BG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53BC2-5CF5-4E94-A828-CF9DCC79112C}" type="slidenum">
              <a:rPr lang="en-US" altLang="bg-BG" smtClean="0"/>
              <a:pPr/>
              <a:t>15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949901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>
          <a:xfrm>
            <a:off x="539552" y="116632"/>
            <a:ext cx="8352928" cy="720080"/>
          </a:xfrm>
        </p:spPr>
        <p:txBody>
          <a:bodyPr/>
          <a:lstStyle/>
          <a:p>
            <a:r>
              <a:rPr lang="ru-RU" altLang="bg-BG" sz="2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Информационния регистър на културните организации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11560" y="836712"/>
            <a:ext cx="8424936" cy="5760640"/>
          </a:xfrm>
        </p:spPr>
        <p:txBody>
          <a:bodyPr/>
          <a:lstStyle/>
          <a:p>
            <a:pPr algn="just"/>
            <a:r>
              <a:rPr lang="ru-RU" altLang="bg-BG" sz="1400" u="sng" dirty="0">
                <a:latin typeface="Arial" panose="020B0604020202020204" pitchFamily="34" charset="0"/>
                <a:cs typeface="Arial" panose="020B0604020202020204" pitchFamily="34" charset="0"/>
              </a:rPr>
              <a:t>Информационният регистър на културните организации </a:t>
            </a: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се води и поддържа на основание чл. 14, ал. 4 от Закона за закрила и развитие на културата. В него могат да бъдат вписани държавни и общински организации, юридически лица  създадени по реда на Закона за юридическите лица с нестопанска цел, Търговския закон, Закона за кооперациите, както и чуждестранните юридически лица, учредени в съответствие със законодателството на държава-членка на Европейския съюз, или на друга държава от Европейското икономическо пространство и Швейцария, с предмет на дейност в сферата на културата отговарящ на дефиницията за културна организация в § 1, т.3 от Допълнителната разпоредба в Закона за закрила и развитие на културата.</a:t>
            </a:r>
          </a:p>
          <a:p>
            <a:pPr algn="just"/>
            <a:endParaRPr lang="ru-RU" altLang="bg-BG" sz="14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altLang="bg-BG" sz="1400" u="sng" dirty="0">
                <a:latin typeface="Arial" panose="020B0604020202020204" pitchFamily="34" charset="0"/>
                <a:cs typeface="Arial" panose="020B0604020202020204" pitchFamily="34" charset="0"/>
              </a:rPr>
              <a:t>Вписаните в регистър а организации могат да участват във всички програми за финансиране на Министерство на културата, които отговарят на профила на тяхната дейност.</a:t>
            </a:r>
          </a:p>
          <a:p>
            <a:pPr algn="just"/>
            <a:endParaRPr lang="ru-RU" altLang="bg-BG" sz="14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Съгласно чл. 42 от Закона за данък върху добавената стойност организациите вписани в ИРКО получават данъчно облекчение. </a:t>
            </a:r>
          </a:p>
          <a:p>
            <a:pPr algn="just"/>
            <a:endParaRPr lang="ru-RU" altLang="bg-BG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bg-BG" altLang="bg-BG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53BC2-5CF5-4E94-A828-CF9DCC79112C}" type="slidenum">
              <a:rPr lang="en-US" altLang="bg-BG" smtClean="0"/>
              <a:pPr/>
              <a:t>16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1682985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1" name="Rectangle 13"/>
          <p:cNvSpPr>
            <a:spLocks noGrp="1" noChangeArrowheads="1"/>
          </p:cNvSpPr>
          <p:nvPr>
            <p:ph type="title"/>
          </p:nvPr>
        </p:nvSpPr>
        <p:spPr>
          <a:xfrm>
            <a:off x="467544" y="1196752"/>
            <a:ext cx="8077200" cy="914400"/>
          </a:xfrm>
        </p:spPr>
        <p:txBody>
          <a:bodyPr/>
          <a:lstStyle/>
          <a:p>
            <a:r>
              <a:rPr lang="bg-BG" altLang="bg-BG" dirty="0">
                <a:latin typeface="Arial" panose="020B0604020202020204" pitchFamily="34" charset="0"/>
                <a:cs typeface="Arial" panose="020B0604020202020204" pitchFamily="34" charset="0"/>
              </a:rPr>
              <a:t>Благодаря за вниманието!</a:t>
            </a:r>
            <a:r>
              <a:rPr lang="en-US" altLang="bg-BG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2636912"/>
            <a:ext cx="4286250" cy="2667000"/>
          </a:xfrm>
          <a:prstGeom prst="rect">
            <a:avLst/>
          </a:prstGeom>
        </p:spPr>
      </p:pic>
      <p:sp>
        <p:nvSpPr>
          <p:cNvPr id="33" name="Rectangle 13"/>
          <p:cNvSpPr txBox="1">
            <a:spLocks noChangeArrowheads="1"/>
          </p:cNvSpPr>
          <p:nvPr/>
        </p:nvSpPr>
        <p:spPr bwMode="auto">
          <a:xfrm>
            <a:off x="971600" y="5733256"/>
            <a:ext cx="80772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284C6A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284C6A"/>
                </a:solidFill>
                <a:latin typeface="Trebuchet MS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284C6A"/>
                </a:solidFill>
                <a:latin typeface="Trebuchet MS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284C6A"/>
                </a:solidFill>
                <a:latin typeface="Trebuchet MS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284C6A"/>
                </a:solidFill>
                <a:latin typeface="Trebuchet MS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284C6A"/>
                </a:solidFill>
                <a:latin typeface="Trebuchet MS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284C6A"/>
                </a:solidFill>
                <a:latin typeface="Trebuchet MS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284C6A"/>
                </a:solidFill>
                <a:latin typeface="Trebuchet MS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284C6A"/>
                </a:solidFill>
                <a:latin typeface="Trebuchet MS" pitchFamily="34" charset="0"/>
              </a:defRPr>
            </a:lvl9pPr>
          </a:lstStyle>
          <a:p>
            <a:r>
              <a:rPr lang="bg-BG" altLang="bg-BG" sz="1800" kern="0" dirty="0">
                <a:latin typeface="Arial" panose="020B0604020202020204" pitchFamily="34" charset="0"/>
                <a:cs typeface="Arial" panose="020B0604020202020204" pitchFamily="34" charset="0"/>
              </a:rPr>
              <a:t>Доц. д-р Венцислав Велев</a:t>
            </a:r>
            <a:endParaRPr lang="en-US" altLang="bg-BG" sz="18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53BC2-5CF5-4E94-A828-CF9DCC79112C}" type="slidenum">
              <a:rPr lang="en-US" altLang="bg-BG" smtClean="0"/>
              <a:pPr/>
              <a:t>17</a:t>
            </a:fld>
            <a:endParaRPr lang="en-US" altLang="bg-BG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>
          <a:xfrm>
            <a:off x="539552" y="548680"/>
            <a:ext cx="8002587" cy="571500"/>
          </a:xfrm>
        </p:spPr>
        <p:txBody>
          <a:bodyPr/>
          <a:lstStyle/>
          <a:p>
            <a:r>
              <a:rPr lang="bg-BG" altLang="bg-BG" sz="2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Национална културна политика</a:t>
            </a:r>
            <a:endParaRPr lang="en-US" altLang="bg-BG" sz="20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827584" y="1340768"/>
            <a:ext cx="8064896" cy="5042571"/>
          </a:xfrm>
        </p:spPr>
        <p:txBody>
          <a:bodyPr/>
          <a:lstStyle/>
          <a:p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Дейностите по сформирането и реализирането на културната дейност правно-нормативно са регламентирани в специалния Закон за закрила и развитие на културата /ЗЗРК/</a:t>
            </a:r>
          </a:p>
          <a:p>
            <a:pPr marL="0" indent="0">
              <a:buNone/>
            </a:pPr>
            <a:endParaRPr lang="ru-RU" altLang="bg-BG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Чл. 1 от ЗЗРК : „Този закон определя основните принципи и приоритети на националната културна политика, културните организации и органите за закрила на културата, на нейната национална идентичност и начините за подпомагане и финансиране на културната дейност и творци.</a:t>
            </a:r>
            <a:r>
              <a:rPr lang="bg-BG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</a:p>
          <a:p>
            <a:pPr marL="0" indent="0">
              <a:buNone/>
            </a:pPr>
            <a:endParaRPr lang="bg-BG" altLang="bg-BG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ЗЗРК регламентира структурата на институциите и органите, включени в организацията на културния живот на обществото. Тя се представя в следния обобщен вид:</a:t>
            </a:r>
          </a:p>
          <a:p>
            <a:pPr marL="0" indent="0">
              <a:buNone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- културни организации, които по форма на собственост могат да бъдат държавни, общински, частни и със смесено участие.</a:t>
            </a:r>
          </a:p>
          <a:p>
            <a:pPr marL="0" indent="0">
              <a:buNone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- културни институти, които биват: държавни или общински. Създават се на базата на специален закон, с акт на орган на централната изпълнителна власт или на местните органи на самоуправление. По специален ред се уреждат държавните културни институти с национално значение, както и тези в чужбина.</a:t>
            </a:r>
          </a:p>
          <a:p>
            <a:endParaRPr lang="bg-BG" altLang="bg-BG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53BC2-5CF5-4E94-A828-CF9DCC79112C}" type="slidenum">
              <a:rPr lang="en-US" altLang="bg-BG" smtClean="0"/>
              <a:pPr/>
              <a:t>2</a:t>
            </a:fld>
            <a:endParaRPr lang="en-US" altLang="bg-BG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>
          <a:xfrm>
            <a:off x="539552" y="548680"/>
            <a:ext cx="8002587" cy="571500"/>
          </a:xfrm>
        </p:spPr>
        <p:txBody>
          <a:bodyPr/>
          <a:lstStyle/>
          <a:p>
            <a:r>
              <a:rPr lang="bg-BG" altLang="bg-BG" sz="2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Национална културна политика</a:t>
            </a:r>
            <a:endParaRPr lang="en-US" altLang="bg-BG" sz="20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827584" y="1340768"/>
            <a:ext cx="8064896" cy="5042571"/>
          </a:xfrm>
        </p:spPr>
        <p:txBody>
          <a:bodyPr/>
          <a:lstStyle/>
          <a:p>
            <a:pPr marL="0" indent="0">
              <a:buNone/>
            </a:pPr>
            <a:endParaRPr lang="bg-BG" altLang="bg-BG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Основни принципи, на базата на които се гради националната културна политика:</a:t>
            </a:r>
          </a:p>
          <a:p>
            <a:pPr marL="0" indent="0">
              <a:buNone/>
            </a:pPr>
            <a:endParaRPr lang="ru-RU" altLang="bg-BG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Tx/>
              <a:buChar char="-"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свобода на художествено творчество;</a:t>
            </a:r>
          </a:p>
          <a:p>
            <a:pPr>
              <a:buFontTx/>
              <a:buChar char="-"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равнопоставеност на творците и на културните организации;</a:t>
            </a:r>
          </a:p>
          <a:p>
            <a:pPr>
              <a:buFontTx/>
              <a:buChar char="-"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грижа за съхраняване на националната култура;</a:t>
            </a:r>
          </a:p>
          <a:p>
            <a:pPr>
              <a:buFontTx/>
              <a:buChar char="-"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поощряване на творческите и културни индустрии;</a:t>
            </a:r>
          </a:p>
          <a:p>
            <a:pPr>
              <a:buFontTx/>
              <a:buChar char="-"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откриване, подпомагане и обучение на млади таланти в областта на културата и развитие на образованието в областта на културата;</a:t>
            </a:r>
          </a:p>
          <a:p>
            <a:pPr>
              <a:buFontTx/>
              <a:buChar char="-"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поощряване на дарителството, меценатството и спонсорството в сферата на културата;</a:t>
            </a:r>
          </a:p>
          <a:p>
            <a:pPr>
              <a:buFontTx/>
              <a:buChar char="-"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опазване и популяризиране на традиционната култура и национална идентичност.</a:t>
            </a:r>
          </a:p>
          <a:p>
            <a:pPr>
              <a:buFontTx/>
              <a:buChar char="-"/>
            </a:pPr>
            <a:endParaRPr lang="ru-RU" altLang="bg-BG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В последните години съществен принцип, който се залага е свързан с прилагане на децентрализиран подход в управлението и финансирането на културните дейности.</a:t>
            </a:r>
          </a:p>
          <a:p>
            <a:endParaRPr lang="bg-BG" altLang="bg-BG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53BC2-5CF5-4E94-A828-CF9DCC79112C}" type="slidenum">
              <a:rPr lang="en-US" altLang="bg-BG" smtClean="0"/>
              <a:pPr/>
              <a:t>3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677900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>
          <a:xfrm>
            <a:off x="539552" y="548680"/>
            <a:ext cx="8002587" cy="571500"/>
          </a:xfrm>
        </p:spPr>
        <p:txBody>
          <a:bodyPr/>
          <a:lstStyle/>
          <a:p>
            <a:r>
              <a:rPr lang="ru-RU" altLang="bg-BG" sz="2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Приоритети в провеждането на държавната политика </a:t>
            </a:r>
            <a:br>
              <a:rPr lang="ru-RU" altLang="bg-BG" sz="2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bg-BG" sz="2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 сферата на културата за периода 2016-2018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827584" y="1340768"/>
            <a:ext cx="8208912" cy="5042571"/>
          </a:xfrm>
        </p:spPr>
        <p:txBody>
          <a:bodyPr/>
          <a:lstStyle/>
          <a:p>
            <a:pPr algn="just"/>
            <a:r>
              <a:rPr lang="ru-RU" altLang="bg-BG" sz="1400" b="1" dirty="0">
                <a:latin typeface="Arial" panose="020B0604020202020204" pitchFamily="34" charset="0"/>
                <a:cs typeface="Arial" panose="020B0604020202020204" pitchFamily="34" charset="0"/>
              </a:rPr>
              <a:t>Приоритет:</a:t>
            </a: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bg-BG" sz="1400" b="1" dirty="0">
                <a:latin typeface="Arial" panose="020B0604020202020204" pitchFamily="34" charset="0"/>
                <a:cs typeface="Arial" panose="020B0604020202020204" pitchFamily="34" charset="0"/>
              </a:rPr>
              <a:t>Утвърждаване и развитие на културата като национален приоритет</a:t>
            </a:r>
          </a:p>
          <a:p>
            <a:pPr marL="0" indent="0" algn="just">
              <a:buNone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Цел за постигане: По-широко застъпване на култура и изкуство в задължителната образователна програма с акцент върху развитие на творческото мислене, изразяване и познаване на съвременната жива култура</a:t>
            </a:r>
          </a:p>
          <a:p>
            <a:pPr marL="0" indent="0" algn="just">
              <a:buNone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algn="just"/>
            <a:r>
              <a:rPr lang="ru-RU" altLang="bg-BG" sz="1400" b="1" dirty="0">
                <a:latin typeface="Arial" panose="020B0604020202020204" pitchFamily="34" charset="0"/>
                <a:cs typeface="Arial" panose="020B0604020202020204" pitchFamily="34" charset="0"/>
              </a:rPr>
              <a:t>Приоритет:</a:t>
            </a: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bg-BG" sz="1400" b="1" dirty="0">
                <a:latin typeface="Arial" panose="020B0604020202020204" pitchFamily="34" charset="0"/>
                <a:cs typeface="Arial" panose="020B0604020202020204" pitchFamily="34" charset="0"/>
              </a:rPr>
              <a:t>Превръщане на българската култура и духовност в основа на съвременния образ на националната идентичност</a:t>
            </a:r>
          </a:p>
          <a:p>
            <a:pPr marL="0" indent="0" algn="just">
              <a:buNone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Цел за постигане: Създаване на съпричастност с постиженията на съвременната култура и изкуствата</a:t>
            </a:r>
          </a:p>
          <a:p>
            <a:pPr marL="0" indent="0" algn="just">
              <a:buNone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Цел за постигане: Утвърждаване на мястото на българската култура в европейското културно пространство</a:t>
            </a:r>
          </a:p>
          <a:p>
            <a:pPr algn="just"/>
            <a:endParaRPr lang="ru-RU" altLang="bg-BG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altLang="bg-BG" sz="1400" b="1" dirty="0">
                <a:latin typeface="Arial" panose="020B0604020202020204" pitchFamily="34" charset="0"/>
                <a:cs typeface="Arial" panose="020B0604020202020204" pitchFamily="34" charset="0"/>
              </a:rPr>
              <a:t>Приоритет:</a:t>
            </a: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bg-BG" sz="1400" b="1" dirty="0">
                <a:latin typeface="Arial" panose="020B0604020202020204" pitchFamily="34" charset="0"/>
                <a:cs typeface="Arial" panose="020B0604020202020204" pitchFamily="34" charset="0"/>
              </a:rPr>
              <a:t>Приемане на стратегически документи и насоки за развитие на изкуствата, културните и творчески индустрии, културното наследство и културния туризъм 2014-2023 г.</a:t>
            </a:r>
          </a:p>
          <a:p>
            <a:pPr marL="0" indent="0" algn="just">
              <a:buNone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Цел за постигане: Формиране на визия, приоритети и цели за развитие на изкуствата, културните и творческите индустрии, културното наследство и културния туризъм. Актуализиране на действащото законодателство.</a:t>
            </a:r>
          </a:p>
          <a:p>
            <a:pPr marL="0" indent="0" algn="just">
              <a:buNone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Цел за постигане: Финансово обезпечаване на стратегическите приоритети и цели</a:t>
            </a:r>
          </a:p>
          <a:p>
            <a:endParaRPr lang="bg-BG" altLang="bg-BG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53BC2-5CF5-4E94-A828-CF9DCC79112C}" type="slidenum">
              <a:rPr lang="en-US" altLang="bg-BG" smtClean="0"/>
              <a:pPr/>
              <a:t>4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977664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>
          <a:xfrm>
            <a:off x="539552" y="548680"/>
            <a:ext cx="8002587" cy="571500"/>
          </a:xfrm>
        </p:spPr>
        <p:txBody>
          <a:bodyPr/>
          <a:lstStyle/>
          <a:p>
            <a:r>
              <a:rPr lang="ru-RU" altLang="bg-BG" sz="2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Приоритети в провеждането на държавната политика </a:t>
            </a:r>
            <a:br>
              <a:rPr lang="ru-RU" altLang="bg-BG" sz="2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bg-BG" sz="2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 сферата на културата за периода 2016-2018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827584" y="1340768"/>
            <a:ext cx="8064896" cy="5042571"/>
          </a:xfrm>
        </p:spPr>
        <p:txBody>
          <a:bodyPr/>
          <a:lstStyle/>
          <a:p>
            <a:pPr algn="just"/>
            <a:r>
              <a:rPr lang="ru-RU" altLang="bg-BG" sz="1400" b="1" dirty="0">
                <a:latin typeface="Arial" panose="020B0604020202020204" pitchFamily="34" charset="0"/>
                <a:cs typeface="Arial" panose="020B0604020202020204" pitchFamily="34" charset="0"/>
              </a:rPr>
              <a:t>Приоритет: Комплексно развитие на археологически </a:t>
            </a:r>
            <a:r>
              <a:rPr lang="ru-RU" altLang="bg-BG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проучвания</a:t>
            </a:r>
            <a:r>
              <a:rPr lang="bg-BG" altLang="bg-BG" sz="1400" b="1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ru-RU" altLang="bg-BG" sz="1400" b="1" dirty="0">
                <a:latin typeface="Arial" panose="020B0604020202020204" pitchFamily="34" charset="0"/>
                <a:cs typeface="Arial" panose="020B0604020202020204" pitchFamily="34" charset="0"/>
              </a:rPr>
              <a:t> консервация, реставрация и </a:t>
            </a:r>
            <a:r>
              <a:rPr lang="ru-RU" altLang="bg-BG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експониране</a:t>
            </a:r>
            <a:r>
              <a:rPr lang="ru-RU" altLang="bg-BG" sz="1400" b="1" dirty="0">
                <a:latin typeface="Arial" panose="020B0604020202020204" pitchFamily="34" charset="0"/>
                <a:cs typeface="Arial" panose="020B0604020202020204" pitchFamily="34" charset="0"/>
              </a:rPr>
              <a:t> на археологически </a:t>
            </a:r>
            <a:r>
              <a:rPr lang="ru-RU" altLang="bg-BG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обекти</a:t>
            </a:r>
            <a:endParaRPr lang="ru-RU" altLang="bg-BG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Цел за постигане: Разработване на Национална програма за археологически проучвания, социализация и представяне на движимо и недвижимо археологическото наследство</a:t>
            </a:r>
          </a:p>
          <a:p>
            <a:pPr marL="0" indent="0" algn="just">
              <a:buNone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Цел за постигане: Актуализиране на действащата нормативна база, свързана с провеждане на теренни археологически проучвания.</a:t>
            </a:r>
          </a:p>
          <a:p>
            <a:pPr marL="0" indent="0" algn="just">
              <a:buNone/>
            </a:pPr>
            <a:r>
              <a:rPr lang="ru-RU" altLang="bg-BG" sz="1400" b="1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algn="just"/>
            <a:r>
              <a:rPr lang="ru-RU" altLang="bg-BG" sz="1400" b="1" dirty="0">
                <a:latin typeface="Arial" panose="020B0604020202020204" pitchFamily="34" charset="0"/>
                <a:cs typeface="Arial" panose="020B0604020202020204" pitchFamily="34" charset="0"/>
              </a:rPr>
              <a:t>Приоритет: </a:t>
            </a:r>
            <a:r>
              <a:rPr lang="ru-RU" altLang="bg-BG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Дигитализация</a:t>
            </a:r>
            <a:r>
              <a:rPr lang="ru-RU" altLang="bg-BG" sz="1400" b="1" dirty="0"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altLang="bg-BG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културното</a:t>
            </a:r>
            <a:r>
              <a:rPr lang="ru-RU" altLang="bg-BG" sz="1400" b="1" dirty="0">
                <a:latin typeface="Arial" panose="020B0604020202020204" pitchFamily="34" charset="0"/>
                <a:cs typeface="Arial" panose="020B0604020202020204" pitchFamily="34" charset="0"/>
              </a:rPr>
              <a:t> наследство на България</a:t>
            </a:r>
          </a:p>
          <a:p>
            <a:pPr marL="0" indent="0" algn="just">
              <a:buNone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Цел за постигане: Дигитализация на движимото и недвижимото културно наследство и осигуряване на достъп до електронни регистри и публична база данни за него</a:t>
            </a:r>
          </a:p>
          <a:p>
            <a:pPr algn="just"/>
            <a:endParaRPr lang="ru-RU" altLang="bg-BG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altLang="bg-BG" sz="1400" b="1" dirty="0">
                <a:latin typeface="Arial" panose="020B0604020202020204" pitchFamily="34" charset="0"/>
                <a:cs typeface="Arial" panose="020B0604020202020204" pitchFamily="34" charset="0"/>
              </a:rPr>
              <a:t>Приоритет: Прилагане на иновативни и традиционни схеми за финансиране от публични и частни регионални, национални и европейски източници</a:t>
            </a:r>
          </a:p>
          <a:p>
            <a:pPr marL="0" indent="0" algn="just">
              <a:buNone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Цел за постигане: Подобряване на условията и мерките, насочени към предоставяне на допълнителни публични и алтернативни средства, насочени към модернизиране на мрежата от културни институти, читалища и библиотеки в страната</a:t>
            </a:r>
          </a:p>
          <a:p>
            <a:endParaRPr lang="bg-BG" altLang="bg-BG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53BC2-5CF5-4E94-A828-CF9DCC79112C}" type="slidenum">
              <a:rPr lang="en-US" altLang="bg-BG" smtClean="0"/>
              <a:pPr/>
              <a:t>5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1181007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>
          <a:xfrm>
            <a:off x="539552" y="548680"/>
            <a:ext cx="8002587" cy="571500"/>
          </a:xfrm>
        </p:spPr>
        <p:txBody>
          <a:bodyPr/>
          <a:lstStyle/>
          <a:p>
            <a:r>
              <a:rPr lang="ru-RU" altLang="bg-BG" sz="2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Приоритети в провеждането на държавната политика </a:t>
            </a:r>
            <a:br>
              <a:rPr lang="ru-RU" altLang="bg-BG" sz="2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bg-BG" sz="2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 сферата на културата за периода 2016-2018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827584" y="1340768"/>
            <a:ext cx="8064896" cy="5042571"/>
          </a:xfrm>
        </p:spPr>
        <p:txBody>
          <a:bodyPr/>
          <a:lstStyle/>
          <a:p>
            <a:pPr algn="just"/>
            <a:r>
              <a:rPr lang="ru-RU" altLang="bg-BG" sz="1400" b="1" dirty="0">
                <a:latin typeface="Arial" panose="020B0604020202020204" pitchFamily="34" charset="0"/>
                <a:cs typeface="Arial" panose="020B0604020202020204" pitchFamily="34" charset="0"/>
              </a:rPr>
              <a:t>Приоритет: Модерно развитие на библиотечната и читалищната мрежи в страната чрез допълнителни източници на финансиране; промяна в законодателната база</a:t>
            </a:r>
          </a:p>
          <a:p>
            <a:pPr marL="0" indent="0" algn="just">
              <a:buNone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Цел за постигане: Разширяване и разнообразяване на дейността на обществените библиотеки и народните читалища. Подкрепа при създаването и реализирането на нови творчески продукти</a:t>
            </a:r>
          </a:p>
          <a:p>
            <a:pPr algn="just"/>
            <a:endParaRPr lang="ru-RU" altLang="bg-BG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altLang="bg-BG" sz="1400" b="1" dirty="0">
                <a:latin typeface="Arial" panose="020B0604020202020204" pitchFamily="34" charset="0"/>
                <a:cs typeface="Arial" panose="020B0604020202020204" pitchFamily="34" charset="0"/>
              </a:rPr>
              <a:t>Приоритет: Балансирано развитие на отделните региони по отношение на културната политика</a:t>
            </a:r>
          </a:p>
          <a:p>
            <a:pPr marL="0" indent="0" algn="just">
              <a:buNone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Цел за постигане: Осигуряване на условия за специализирано обучение и следдипломна квалификация на професионалисти в областта на културата. Интегриране на културния и творчески сектор като елемент в стратегията за интелигентна специализация в различни региони на страната</a:t>
            </a:r>
          </a:p>
          <a:p>
            <a:pPr algn="just"/>
            <a:endParaRPr lang="ru-RU" altLang="bg-BG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altLang="bg-BG" sz="1400" b="1" dirty="0">
                <a:latin typeface="Arial" panose="020B0604020202020204" pitchFamily="34" charset="0"/>
                <a:cs typeface="Arial" panose="020B0604020202020204" pitchFamily="34" charset="0"/>
              </a:rPr>
              <a:t>Приоритет: Реформа в музейното дело, преминаване към делегирана форма на финансиране и създаване на нов тип музейна експозиционна култура </a:t>
            </a:r>
          </a:p>
          <a:p>
            <a:pPr marL="0" indent="0" algn="just">
              <a:buNone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Цел за постигане: Развитие на музейната мрежа в унисон със съвременните тенденции. Осигуряване на достъп на гражданите до модернизирана национална музейна мрежа.</a:t>
            </a:r>
          </a:p>
          <a:p>
            <a:endParaRPr lang="bg-BG" altLang="bg-BG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53BC2-5CF5-4E94-A828-CF9DCC79112C}" type="slidenum">
              <a:rPr lang="en-US" altLang="bg-BG" smtClean="0"/>
              <a:pPr/>
              <a:t>6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2116732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>
          <a:xfrm>
            <a:off x="539552" y="548680"/>
            <a:ext cx="8002587" cy="571500"/>
          </a:xfrm>
        </p:spPr>
        <p:txBody>
          <a:bodyPr/>
          <a:lstStyle/>
          <a:p>
            <a:r>
              <a:rPr lang="ru-RU" altLang="bg-BG" sz="2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Приоритети в провеждането на държавната политика </a:t>
            </a:r>
            <a:br>
              <a:rPr lang="ru-RU" altLang="bg-BG" sz="2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bg-BG" sz="2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 сферата на културата за периода 2016-2018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827584" y="1340768"/>
            <a:ext cx="8064896" cy="5042571"/>
          </a:xfrm>
        </p:spPr>
        <p:txBody>
          <a:bodyPr/>
          <a:lstStyle/>
          <a:p>
            <a:pPr algn="just"/>
            <a:r>
              <a:rPr lang="ru-RU" altLang="bg-BG" sz="1400" b="1" dirty="0">
                <a:latin typeface="Arial" panose="020B0604020202020204" pitchFamily="34" charset="0"/>
                <a:cs typeface="Arial" panose="020B0604020202020204" pitchFamily="34" charset="0"/>
              </a:rPr>
              <a:t>Приоритет: Усъвършенстване на реформата в сценичните изкуства и осигуряване на средства за повишаване на стандартите на културните институти</a:t>
            </a:r>
          </a:p>
          <a:p>
            <a:pPr marL="0" indent="0" algn="just">
              <a:buNone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Цел за постигане: Усъвършенстване на сценичната мрежа на държавните театрални, музикални и танцови институти в страната</a:t>
            </a:r>
          </a:p>
          <a:p>
            <a:pPr marL="0" indent="0" algn="just">
              <a:buNone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Цел за постигане: Оптимизиране на методиката за финансиране и на правилата за мониторинг и контрол на дейността на държавните културни институти в областта на </a:t>
            </a:r>
            <a:r>
              <a:rPr lang="ru-RU" altLang="bg-BG" sz="1400" dirty="0" err="1">
                <a:latin typeface="Arial" panose="020B0604020202020204" pitchFamily="34" charset="0"/>
                <a:cs typeface="Arial" panose="020B0604020202020204" pitchFamily="34" charset="0"/>
              </a:rPr>
              <a:t>сценичните</a:t>
            </a: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bg-BG" sz="1400" dirty="0" err="1">
                <a:latin typeface="Arial" panose="020B0604020202020204" pitchFamily="34" charset="0"/>
                <a:cs typeface="Arial" panose="020B0604020202020204" pitchFamily="34" charset="0"/>
              </a:rPr>
              <a:t>изкуства</a:t>
            </a: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algn="just">
              <a:buNone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Цел за постигане: Постигане на по-добра ефективност при разходването на публичните средства и рационално оползотворяване на </a:t>
            </a:r>
            <a:r>
              <a:rPr lang="ru-RU" altLang="bg-BG" sz="1400" dirty="0" err="1">
                <a:latin typeface="Arial" panose="020B0604020202020204" pitchFamily="34" charset="0"/>
                <a:cs typeface="Arial" panose="020B0604020202020204" pitchFamily="34" charset="0"/>
              </a:rPr>
              <a:t>ресурсите</a:t>
            </a: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algn="just">
              <a:buNone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Цел за постигане: Подобряване на условията за културен живот в </a:t>
            </a:r>
            <a:r>
              <a:rPr lang="ru-RU" altLang="bg-BG" sz="1400" dirty="0" err="1">
                <a:latin typeface="Arial" panose="020B0604020202020204" pitchFamily="34" charset="0"/>
                <a:cs typeface="Arial" panose="020B0604020202020204" pitchFamily="34" charset="0"/>
              </a:rPr>
              <a:t>градовете</a:t>
            </a: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ru-RU" altLang="bg-BG" sz="1400" dirty="0" err="1">
                <a:latin typeface="Arial" panose="020B0604020202020204" pitchFamily="34" charset="0"/>
                <a:cs typeface="Arial" panose="020B0604020202020204" pitchFamily="34" charset="0"/>
              </a:rPr>
              <a:t>селата</a:t>
            </a: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altLang="bg-BG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ru-RU" altLang="bg-BG" sz="1400" b="1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algn="just"/>
            <a:r>
              <a:rPr lang="ru-RU" altLang="bg-BG" sz="1400" b="1" dirty="0">
                <a:latin typeface="Arial" panose="020B0604020202020204" pitchFamily="34" charset="0"/>
                <a:cs typeface="Arial" panose="020B0604020202020204" pitchFamily="34" charset="0"/>
              </a:rPr>
              <a:t>Приоритет: Стимулиране на българското филмо-производство и филморазпространение като фактор за икономически растеж</a:t>
            </a:r>
          </a:p>
          <a:p>
            <a:pPr marL="0" indent="0" algn="just">
              <a:buNone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Цел за постигане: Въвеждане на ефективни практики за развитие и международна промоция на българско кино</a:t>
            </a:r>
          </a:p>
          <a:p>
            <a:pPr marL="0" indent="0" algn="just">
              <a:buNone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Цел за постигане: Цифровизация на филмовото съдържание с оглед неговото съхранение и опазване</a:t>
            </a:r>
          </a:p>
          <a:p>
            <a:endParaRPr lang="bg-BG" altLang="bg-BG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53BC2-5CF5-4E94-A828-CF9DCC79112C}" type="slidenum">
              <a:rPr lang="en-US" altLang="bg-BG" smtClean="0"/>
              <a:pPr/>
              <a:t>7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1225694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>
          <a:xfrm>
            <a:off x="539552" y="476672"/>
            <a:ext cx="8352928" cy="571500"/>
          </a:xfrm>
        </p:spPr>
        <p:txBody>
          <a:bodyPr/>
          <a:lstStyle/>
          <a:p>
            <a:r>
              <a:rPr lang="ru-RU" altLang="bg-BG" sz="2000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Финансиране</a:t>
            </a:r>
            <a:r>
              <a:rPr lang="ru-RU" altLang="bg-BG" sz="2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altLang="bg-BG" sz="2000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културни</a:t>
            </a:r>
            <a:r>
              <a:rPr lang="ru-RU" altLang="bg-BG" sz="2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bg-BG" sz="2000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институти</a:t>
            </a:r>
            <a:endParaRPr lang="ru-RU" altLang="bg-BG" sz="20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11560" y="1412776"/>
            <a:ext cx="8280920" cy="4970563"/>
          </a:xfrm>
        </p:spPr>
        <p:txBody>
          <a:bodyPr/>
          <a:lstStyle/>
          <a:p>
            <a:pPr algn="just"/>
            <a:r>
              <a:rPr lang="ru-RU" altLang="bg-BG" sz="1400" dirty="0" err="1">
                <a:latin typeface="Arial" panose="020B0604020202020204" pitchFamily="34" charset="0"/>
                <a:cs typeface="Arial" panose="020B0604020202020204" pitchFamily="34" charset="0"/>
              </a:rPr>
              <a:t>Финансиране</a:t>
            </a: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 от </a:t>
            </a:r>
            <a:r>
              <a:rPr lang="ru-RU" altLang="bg-BG" sz="1400" dirty="0" err="1">
                <a:latin typeface="Arial" panose="020B0604020202020204" pitchFamily="34" charset="0"/>
                <a:cs typeface="Arial" panose="020B0604020202020204" pitchFamily="34" charset="0"/>
              </a:rPr>
              <a:t>държавни</a:t>
            </a: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 бюджет</a:t>
            </a:r>
          </a:p>
          <a:p>
            <a:pPr marL="0" indent="0" algn="just">
              <a:buNone/>
            </a:pPr>
            <a:endParaRPr lang="ru-RU" altLang="bg-BG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Система от </a:t>
            </a:r>
            <a:r>
              <a:rPr lang="ru-RU" altLang="bg-BG" sz="1400" dirty="0" err="1">
                <a:latin typeface="Arial" panose="020B0604020202020204" pitchFamily="34" charset="0"/>
                <a:cs typeface="Arial" panose="020B0604020202020204" pitchFamily="34" charset="0"/>
              </a:rPr>
              <a:t>наатурални</a:t>
            </a: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ru-RU" altLang="bg-BG" sz="1400" dirty="0" err="1">
                <a:latin typeface="Arial" panose="020B0604020202020204" pitchFamily="34" charset="0"/>
                <a:cs typeface="Arial" panose="020B0604020202020204" pitchFamily="34" charset="0"/>
              </a:rPr>
              <a:t>стойностни</a:t>
            </a: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 показатели. </a:t>
            </a:r>
            <a:r>
              <a:rPr lang="ru-RU" altLang="bg-BG" sz="1400" dirty="0" err="1">
                <a:latin typeface="Arial" panose="020B0604020202020204" pitchFamily="34" charset="0"/>
                <a:cs typeface="Arial" panose="020B0604020202020204" pitchFamily="34" charset="0"/>
              </a:rPr>
              <a:t>Същите</a:t>
            </a:r>
            <a:r>
              <a:rPr lang="bg-BG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 ежегодно се </a:t>
            </a:r>
            <a:r>
              <a:rPr lang="ru-RU" altLang="bg-BG" sz="1400" dirty="0" err="1">
                <a:latin typeface="Arial" panose="020B0604020202020204" pitchFamily="34" charset="0"/>
                <a:cs typeface="Arial" panose="020B0604020202020204" pitchFamily="34" charset="0"/>
              </a:rPr>
              <a:t>посочват</a:t>
            </a: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ru-RU" altLang="bg-BG" sz="1400" dirty="0" err="1">
                <a:latin typeface="Arial" panose="020B0604020202020204" pitchFamily="34" charset="0"/>
                <a:cs typeface="Arial" panose="020B0604020202020204" pitchFamily="34" charset="0"/>
              </a:rPr>
              <a:t>съответно</a:t>
            </a: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 РМС за </a:t>
            </a:r>
            <a:r>
              <a:rPr lang="ru-RU" altLang="bg-BG" sz="1400" dirty="0" err="1">
                <a:latin typeface="Arial" panose="020B0604020202020204" pitchFamily="34" charset="0"/>
                <a:cs typeface="Arial" panose="020B0604020202020204" pitchFamily="34" charset="0"/>
              </a:rPr>
              <a:t>приемане</a:t>
            </a: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altLang="bg-BG" sz="1400" dirty="0" err="1">
                <a:latin typeface="Arial" panose="020B0604020202020204" pitchFamily="34" charset="0"/>
                <a:cs typeface="Arial" panose="020B0604020202020204" pitchFamily="34" charset="0"/>
              </a:rPr>
              <a:t>стандарти</a:t>
            </a: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 за </a:t>
            </a:r>
            <a:r>
              <a:rPr lang="ru-RU" altLang="bg-BG" sz="1400" dirty="0" err="1">
                <a:latin typeface="Arial" panose="020B0604020202020204" pitchFamily="34" charset="0"/>
                <a:cs typeface="Arial" panose="020B0604020202020204" pitchFamily="34" charset="0"/>
              </a:rPr>
              <a:t>делегираните</a:t>
            </a: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 от </a:t>
            </a:r>
            <a:r>
              <a:rPr lang="ru-RU" altLang="bg-BG" sz="1400" dirty="0" err="1">
                <a:latin typeface="Arial" panose="020B0604020202020204" pitchFamily="34" charset="0"/>
                <a:cs typeface="Arial" panose="020B0604020202020204" pitchFamily="34" charset="0"/>
              </a:rPr>
              <a:t>държавата</a:t>
            </a: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bg-BG" sz="1400" dirty="0" err="1">
                <a:latin typeface="Arial" panose="020B0604020202020204" pitchFamily="34" charset="0"/>
                <a:cs typeface="Arial" panose="020B0604020202020204" pitchFamily="34" charset="0"/>
              </a:rPr>
              <a:t>дейности</a:t>
            </a: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 с </a:t>
            </a:r>
            <a:r>
              <a:rPr lang="ru-RU" altLang="bg-BG" sz="1400" dirty="0" err="1">
                <a:latin typeface="Arial" panose="020B0604020202020204" pitchFamily="34" charset="0"/>
                <a:cs typeface="Arial" panose="020B0604020202020204" pitchFamily="34" charset="0"/>
              </a:rPr>
              <a:t>натурални</a:t>
            </a: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ru-RU" altLang="bg-BG" sz="1400" dirty="0" err="1">
                <a:latin typeface="Arial" panose="020B0604020202020204" pitchFamily="34" charset="0"/>
                <a:cs typeface="Arial" panose="020B0604020202020204" pitchFamily="34" charset="0"/>
              </a:rPr>
              <a:t>стойностни</a:t>
            </a: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 показатели</a:t>
            </a:r>
          </a:p>
          <a:p>
            <a:pPr marL="0" indent="0" algn="just">
              <a:buNone/>
            </a:pPr>
            <a:endParaRPr lang="ru-RU" altLang="bg-BG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altLang="bg-BG" sz="1400" dirty="0" err="1">
                <a:latin typeface="Arial" panose="020B0604020202020204" pitchFamily="34" charset="0"/>
                <a:cs typeface="Arial" panose="020B0604020202020204" pitchFamily="34" charset="0"/>
              </a:rPr>
              <a:t>тази</a:t>
            </a: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 система се </a:t>
            </a:r>
            <a:r>
              <a:rPr lang="ru-RU" altLang="bg-BG" sz="1400" dirty="0" err="1">
                <a:latin typeface="Arial" panose="020B0604020202020204" pitchFamily="34" charset="0"/>
                <a:cs typeface="Arial" panose="020B0604020202020204" pitchFamily="34" charset="0"/>
              </a:rPr>
              <a:t>финансират</a:t>
            </a: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bg-BG" sz="1400" dirty="0" err="1">
                <a:latin typeface="Arial" panose="020B0604020202020204" pitchFamily="34" charset="0"/>
                <a:cs typeface="Arial" panose="020B0604020202020204" pitchFamily="34" charset="0"/>
              </a:rPr>
              <a:t>музеите</a:t>
            </a: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altLang="bg-BG" sz="1400" dirty="0" err="1">
                <a:latin typeface="Arial" panose="020B0604020202020204" pitchFamily="34" charset="0"/>
                <a:cs typeface="Arial" panose="020B0604020202020204" pitchFamily="34" charset="0"/>
              </a:rPr>
              <a:t>галериите</a:t>
            </a: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altLang="bg-BG" sz="1400" dirty="0" err="1">
                <a:latin typeface="Arial" panose="020B0604020202020204" pitchFamily="34" charset="0"/>
                <a:cs typeface="Arial" panose="020B0604020202020204" pitchFamily="34" charset="0"/>
              </a:rPr>
              <a:t>библиотеките</a:t>
            </a: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altLang="bg-BG" sz="1400" dirty="0" err="1">
                <a:latin typeface="Arial" panose="020B0604020202020204" pitchFamily="34" charset="0"/>
                <a:cs typeface="Arial" panose="020B0604020202020204" pitchFamily="34" charset="0"/>
              </a:rPr>
              <a:t>народните</a:t>
            </a: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 читалища. </a:t>
            </a:r>
          </a:p>
          <a:p>
            <a:pPr marL="0" indent="0" algn="just">
              <a:buNone/>
            </a:pP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algn="just"/>
            <a:endParaRPr lang="ru-RU" altLang="bg-BG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altLang="bg-BG" sz="1400" u="sng" dirty="0" err="1">
                <a:latin typeface="Arial" panose="020B0604020202020204" pitchFamily="34" charset="0"/>
                <a:cs typeface="Arial" panose="020B0604020202020204" pitchFamily="34" charset="0"/>
              </a:rPr>
              <a:t>Финансиране</a:t>
            </a:r>
            <a:r>
              <a:rPr lang="ru-RU" altLang="bg-BG" sz="1400" u="sng" dirty="0">
                <a:latin typeface="Arial" panose="020B0604020202020204" pitchFamily="34" charset="0"/>
                <a:cs typeface="Arial" panose="020B0604020202020204" pitchFamily="34" charset="0"/>
              </a:rPr>
              <a:t> от </a:t>
            </a:r>
            <a:r>
              <a:rPr lang="ru-RU" altLang="bg-BG" sz="1400" u="sng" dirty="0" err="1">
                <a:latin typeface="Arial" panose="020B0604020202020204" pitchFamily="34" charset="0"/>
                <a:cs typeface="Arial" panose="020B0604020202020204" pitchFamily="34" charset="0"/>
              </a:rPr>
              <a:t>общинските</a:t>
            </a:r>
            <a:r>
              <a:rPr lang="ru-RU" altLang="bg-BG" sz="1400" u="sng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bg-BG" sz="1400" u="sng" dirty="0" err="1">
                <a:latin typeface="Arial" panose="020B0604020202020204" pitchFamily="34" charset="0"/>
                <a:cs typeface="Arial" panose="020B0604020202020204" pitchFamily="34" charset="0"/>
              </a:rPr>
              <a:t>бюджети</a:t>
            </a:r>
            <a:r>
              <a:rPr lang="ru-RU" altLang="bg-BG" sz="1400" u="sng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algn="just">
              <a:buNone/>
            </a:pPr>
            <a:r>
              <a:rPr lang="ru-RU" altLang="bg-BG" sz="1400" dirty="0" err="1">
                <a:latin typeface="Arial" panose="020B0604020202020204" pitchFamily="34" charset="0"/>
                <a:cs typeface="Arial" panose="020B0604020202020204" pitchFamily="34" charset="0"/>
              </a:rPr>
              <a:t>Отразява</a:t>
            </a: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 се в бюджета на </a:t>
            </a:r>
            <a:r>
              <a:rPr lang="ru-RU" altLang="bg-BG" sz="1400" dirty="0" err="1">
                <a:latin typeface="Arial" panose="020B0604020202020204" pitchFamily="34" charset="0"/>
                <a:cs typeface="Arial" panose="020B0604020202020204" pitchFamily="34" charset="0"/>
              </a:rPr>
              <a:t>съответната</a:t>
            </a: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 община и се </a:t>
            </a:r>
            <a:r>
              <a:rPr lang="ru-RU" altLang="bg-BG" sz="1400" dirty="0" err="1">
                <a:latin typeface="Arial" panose="020B0604020202020204" pitchFamily="34" charset="0"/>
                <a:cs typeface="Arial" panose="020B0604020202020204" pitchFamily="34" charset="0"/>
              </a:rPr>
              <a:t>гласува</a:t>
            </a: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 от </a:t>
            </a:r>
            <a:r>
              <a:rPr lang="ru-RU" altLang="bg-BG" sz="1400" dirty="0" err="1">
                <a:latin typeface="Arial" panose="020B0604020202020204" pitchFamily="34" charset="0"/>
                <a:cs typeface="Arial" panose="020B0604020202020204" pitchFamily="34" charset="0"/>
              </a:rPr>
              <a:t>съответния</a:t>
            </a: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bg-BG" sz="1400" dirty="0" err="1">
                <a:latin typeface="Arial" panose="020B0604020202020204" pitchFamily="34" charset="0"/>
                <a:cs typeface="Arial" panose="020B0604020202020204" pitchFamily="34" charset="0"/>
              </a:rPr>
              <a:t>общински</a:t>
            </a: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bg-BG" sz="1400" dirty="0" err="1">
                <a:latin typeface="Arial" panose="020B0604020202020204" pitchFamily="34" charset="0"/>
                <a:cs typeface="Arial" panose="020B0604020202020204" pitchFamily="34" charset="0"/>
              </a:rPr>
              <a:t>съвет</a:t>
            </a:r>
            <a:r>
              <a:rPr lang="ru-RU" altLang="bg-BG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just"/>
            <a:endParaRPr lang="ru-RU" altLang="bg-BG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bg-BG" altLang="bg-BG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53BC2-5CF5-4E94-A828-CF9DCC79112C}" type="slidenum">
              <a:rPr lang="en-US" altLang="bg-BG" smtClean="0"/>
              <a:pPr/>
              <a:t>8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4021289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>
          <a:xfrm>
            <a:off x="539552" y="548680"/>
            <a:ext cx="8002587" cy="571500"/>
          </a:xfrm>
        </p:spPr>
        <p:txBody>
          <a:bodyPr/>
          <a:lstStyle/>
          <a:p>
            <a:r>
              <a:rPr lang="ru-RU" altLang="bg-BG" sz="2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Възможности за финансиране на общински и регионални културни институти, на регионални културни дейности и прояви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827584" y="1340769"/>
            <a:ext cx="8064896" cy="4248472"/>
          </a:xfrm>
        </p:spPr>
        <p:txBody>
          <a:bodyPr/>
          <a:lstStyle/>
          <a:p>
            <a:pPr marL="0" indent="0" algn="just">
              <a:buNone/>
            </a:pPr>
            <a:endParaRPr lang="ru-RU" altLang="bg-BG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bg-BG" altLang="bg-BG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048329816"/>
              </p:ext>
            </p:extLst>
          </p:nvPr>
        </p:nvGraphicFramePr>
        <p:xfrm>
          <a:off x="1547664" y="1268760"/>
          <a:ext cx="657639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4163941699"/>
              </p:ext>
            </p:extLst>
          </p:nvPr>
        </p:nvGraphicFramePr>
        <p:xfrm>
          <a:off x="2627784" y="4913784"/>
          <a:ext cx="4536504" cy="1944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385289"/>
            <a:ext cx="1331743" cy="1331743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53BC2-5CF5-4E94-A828-CF9DCC79112C}" type="slidenum">
              <a:rPr lang="en-US" altLang="bg-BG" smtClean="0"/>
              <a:pPr/>
              <a:t>9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669069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Training seminar presentation">
  <a:themeElements>
    <a:clrScheme name="Cloud skipper design templat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Cloud skipper design templat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loud skipper design templat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oud skipper design templat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oud skipper design templat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oud skipper design templat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oud skipper design 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oud skipper design 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oud skipper design 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Training seminar presentation</Template>
  <TotalTime>126</TotalTime>
  <Words>1944</Words>
  <Application>Microsoft Office PowerPoint</Application>
  <PresentationFormat>On-screen Show (4:3)</PresentationFormat>
  <Paragraphs>169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Times New Roman</vt:lpstr>
      <vt:lpstr>Trebuchet MS</vt:lpstr>
      <vt:lpstr>Training seminar presentation</vt:lpstr>
      <vt:lpstr>Република България Министерство на културата</vt:lpstr>
      <vt:lpstr>Национална културна политика</vt:lpstr>
      <vt:lpstr>Национална културна политика</vt:lpstr>
      <vt:lpstr>Приоритети в провеждането на държавната политика  в сферата на културата за периода 2016-2018</vt:lpstr>
      <vt:lpstr>Приоритети в провеждането на държавната политика  в сферата на културата за периода 2016-2018</vt:lpstr>
      <vt:lpstr>Приоритети в провеждането на държавната политика  в сферата на културата за периода 2016-2018</vt:lpstr>
      <vt:lpstr>Приоритети в провеждането на държавната политика  в сферата на културата за периода 2016-2018</vt:lpstr>
      <vt:lpstr>Финансиране на културни институти</vt:lpstr>
      <vt:lpstr>Възможности за финансиране на общински и регионални културни институти, на регионални културни дейности и прояви</vt:lpstr>
      <vt:lpstr>Програми в сферата на музейното дело и изобразителните изкуства, както и за опазване на недвижимото културно наследство</vt:lpstr>
      <vt:lpstr>Програми в сферата на музейното дело и изобразителните изкуства, както и за опазване на недвижимото културно наследство</vt:lpstr>
      <vt:lpstr>Програми в сферата на сценичните изкуства и художественото образование</vt:lpstr>
      <vt:lpstr>Подкрепа на регионални културни дейности, проекти и прояви в областта на любителското творчество, литературното, книжовното и нематериалното културно наследство</vt:lpstr>
      <vt:lpstr>Подкрепа на регионални културни дейности, проекти и прояви в областта на любителското творчество, литературното, книжовното и нематериалното културно наследство</vt:lpstr>
      <vt:lpstr>Национален фонд „Култура“</vt:lpstr>
      <vt:lpstr>Информационния регистър на културните организации</vt:lpstr>
      <vt:lpstr>Благодаря за вниманието!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Република България Министерство на културата</dc:title>
  <dc:creator>v.velev</dc:creator>
  <cp:lastModifiedBy>Ventzislav Velev</cp:lastModifiedBy>
  <cp:revision>15</cp:revision>
  <cp:lastPrinted>1601-01-01T00:00:00Z</cp:lastPrinted>
  <dcterms:created xsi:type="dcterms:W3CDTF">2016-06-29T12:56:45Z</dcterms:created>
  <dcterms:modified xsi:type="dcterms:W3CDTF">2016-06-30T11:40:41Z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TC062561681033</vt:lpwstr>
  </property>
</Properties>
</file>