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603" r:id="rId2"/>
    <p:sldId id="605" r:id="rId3"/>
    <p:sldId id="607" r:id="rId4"/>
    <p:sldId id="641" r:id="rId5"/>
    <p:sldId id="642" r:id="rId6"/>
    <p:sldId id="643" r:id="rId7"/>
    <p:sldId id="644" r:id="rId8"/>
    <p:sldId id="665" r:id="rId9"/>
    <p:sldId id="646" r:id="rId10"/>
    <p:sldId id="655" r:id="rId11"/>
    <p:sldId id="657" r:id="rId12"/>
    <p:sldId id="661" r:id="rId13"/>
    <p:sldId id="662" r:id="rId14"/>
    <p:sldId id="663" r:id="rId15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10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30" autoAdjust="0"/>
    <p:restoredTop sz="89640" autoAdjust="0"/>
  </p:normalViewPr>
  <p:slideViewPr>
    <p:cSldViewPr>
      <p:cViewPr>
        <p:scale>
          <a:sx n="81" d="100"/>
          <a:sy n="81" d="100"/>
        </p:scale>
        <p:origin x="-15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21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mdimitrov\Desktop\za%20prezentaciq%2006.2015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'po regioni'!$F$6:$F$11</c:f>
              <c:strCache>
                <c:ptCount val="6"/>
                <c:pt idx="0">
                  <c:v>Северен централен</c:v>
                </c:pt>
                <c:pt idx="1">
                  <c:v>Северозападен</c:v>
                </c:pt>
                <c:pt idx="2">
                  <c:v>Североизточен</c:v>
                </c:pt>
                <c:pt idx="3">
                  <c:v>Югоизточен</c:v>
                </c:pt>
                <c:pt idx="4">
                  <c:v>Югозападен</c:v>
                </c:pt>
                <c:pt idx="5">
                  <c:v>Южен централен</c:v>
                </c:pt>
              </c:strCache>
            </c:strRef>
          </c:cat>
          <c:val>
            <c:numRef>
              <c:f>'po regioni'!$H$6:$H$11</c:f>
              <c:numCache>
                <c:formatCode>0.00%</c:formatCode>
                <c:ptCount val="6"/>
                <c:pt idx="0">
                  <c:v>0.10397350993377484</c:v>
                </c:pt>
                <c:pt idx="1">
                  <c:v>5.7615894039735098E-2</c:v>
                </c:pt>
                <c:pt idx="2">
                  <c:v>0.10430463576158941</c:v>
                </c:pt>
                <c:pt idx="3">
                  <c:v>0.10430463576158941</c:v>
                </c:pt>
                <c:pt idx="4">
                  <c:v>0.44933774834437085</c:v>
                </c:pt>
                <c:pt idx="5">
                  <c:v>0.1804635761589404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'po oblasti'!$H$6:$H$10</c:f>
              <c:strCache>
                <c:ptCount val="5"/>
                <c:pt idx="0">
                  <c:v>Благоевград</c:v>
                </c:pt>
                <c:pt idx="1">
                  <c:v>Кюстендил</c:v>
                </c:pt>
                <c:pt idx="2">
                  <c:v>Перник</c:v>
                </c:pt>
                <c:pt idx="3">
                  <c:v>София град</c:v>
                </c:pt>
                <c:pt idx="4">
                  <c:v>София област</c:v>
                </c:pt>
              </c:strCache>
            </c:strRef>
          </c:cat>
          <c:val>
            <c:numRef>
              <c:f>'po oblasti'!$J$6:$J$10</c:f>
              <c:numCache>
                <c:formatCode>0.00%</c:formatCode>
                <c:ptCount val="5"/>
                <c:pt idx="0">
                  <c:v>6.8533529845246868E-2</c:v>
                </c:pt>
                <c:pt idx="1">
                  <c:v>3.0950626381724394E-2</c:v>
                </c:pt>
                <c:pt idx="2">
                  <c:v>3.7582903463522478E-2</c:v>
                </c:pt>
                <c:pt idx="3">
                  <c:v>0.79587324981577012</c:v>
                </c:pt>
                <c:pt idx="4">
                  <c:v>6.6322770817980839E-2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59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59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C9BC0D2-DE78-43A2-BABC-FAB2718D146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62829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3FA7FBA-11D8-4957-B65C-62A204008F23}" type="datetimeFigureOut">
              <a:rPr lang="bg-BG"/>
              <a:pPr>
                <a:defRPr/>
              </a:pPr>
              <a:t>22.6.2016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bg-BG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bg-BG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72409DE-67FE-4574-8161-63A4B918296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6862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95387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2706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22359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7675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7675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7675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2409DE-67FE-4574-8161-63A4B9182961}" type="slidenum">
              <a:rPr lang="bg-BG" smtClean="0"/>
              <a:pPr>
                <a:defRPr/>
              </a:pPr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7675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6FA0C-4EF9-40F1-AF19-366F45E3F99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876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B5065-F638-4D57-9490-B1814684F7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5361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134643-C176-4099-AFC5-626401F05CD5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11886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91C0D-F03C-493F-AAF5-3A9786720A6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143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E46F7-AEC1-422B-81A8-063F887B89D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328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92B57-4FB2-470A-A99E-F1053B4C6ADB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06318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B44A6-A29F-44F2-957D-1D651D15B03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9413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82C71-E155-46D2-A716-245D2D861BA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52184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A6DDE-807A-4767-9DF6-6FBEC8A2987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94150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357C3-B141-4DD7-8F64-37F51AEAECA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28031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EF7B6-AC54-47F7-962B-320D8CD46A1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7485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89B63-D405-4D2A-B538-0932BE846B1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096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47945B5B-EA07-49BC-B276-03C82FBB58A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609600"/>
            <a:ext cx="13747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/>
          </p:cNvSpPr>
          <p:nvPr/>
        </p:nvSpPr>
        <p:spPr bwMode="auto">
          <a:xfrm>
            <a:off x="437397" y="1905000"/>
            <a:ext cx="82296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endParaRPr lang="en-US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Оперативна програма</a:t>
            </a:r>
            <a:br>
              <a:rPr lang="bg-BG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„Развитие на конкурентоспособността на българската икономика” 2007-2013</a:t>
            </a: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>
              <a:defRPr/>
            </a:pPr>
            <a:endParaRPr lang="en-US" sz="32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bg-BG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Управляващ орган на 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ОПРКБИ</a:t>
            </a:r>
          </a:p>
          <a:p>
            <a:pPr algn="ctr" eaLnBrk="0" hangingPunct="0">
              <a:spcBef>
                <a:spcPct val="20000"/>
              </a:spcBef>
              <a:defRPr/>
            </a:pP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ГД </a:t>
            </a:r>
            <a:r>
              <a:rPr lang="bg-BG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„Европейски фондове за конкурентоспособност“</a:t>
            </a:r>
            <a:endParaRPr lang="en-US" sz="2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bg-BG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Министерство на </a:t>
            </a:r>
            <a:r>
              <a:rPr lang="bg-BG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икономиката</a:t>
            </a:r>
            <a:endParaRPr lang="en-US" sz="2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>
              <a:defRPr/>
            </a:pPr>
            <a:endParaRPr lang="bg-BG" sz="2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grpSp>
        <p:nvGrpSpPr>
          <p:cNvPr id="2052" name="Group 19"/>
          <p:cNvGrpSpPr>
            <a:grpSpLocks noChangeAspect="1"/>
          </p:cNvGrpSpPr>
          <p:nvPr/>
        </p:nvGrpSpPr>
        <p:grpSpPr bwMode="auto">
          <a:xfrm>
            <a:off x="366713" y="5570538"/>
            <a:ext cx="8410575" cy="1130300"/>
            <a:chOff x="2371" y="4877"/>
            <a:chExt cx="7543" cy="1016"/>
          </a:xfrm>
        </p:grpSpPr>
        <p:sp>
          <p:nvSpPr>
            <p:cNvPr id="2053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54" name="Group 21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2055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2056" name="Picture 23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7" name="Picture 24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8" name="Picture 25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9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1428277"/>
              </p:ext>
            </p:extLst>
          </p:nvPr>
        </p:nvGraphicFramePr>
        <p:xfrm>
          <a:off x="230187" y="1219200"/>
          <a:ext cx="8761413" cy="40633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28812"/>
                <a:gridCol w="2209800"/>
                <a:gridCol w="914400"/>
                <a:gridCol w="1498601"/>
                <a:gridCol w="2209800"/>
              </a:tblGrid>
              <a:tr h="609599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bg-BG" sz="1100" dirty="0" smtClean="0"/>
                        <a:t>АКТУАЛНА</a:t>
                      </a:r>
                      <a:r>
                        <a:rPr lang="ru-RU" sz="1100" dirty="0" smtClean="0"/>
                        <a:t> ИНФОРМАЦИЯ  ПО ОБЛАСТИ ЗА ПЕРИОДА 01.01.2015 – 31.12.2015 г.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ПО ОТНОШЕНИЕ ВЪЗДЕЙСТВИЕТО НА ДОГОВОРИ</a:t>
                      </a:r>
                      <a:r>
                        <a:rPr lang="bg-BG" sz="1100" dirty="0" smtClean="0"/>
                        <a:t>ТЕ</a:t>
                      </a:r>
                      <a:r>
                        <a:rPr lang="ru-RU" sz="1100" dirty="0" smtClean="0"/>
                        <a:t> ЗА БЕЗВЪЗМЕЗДНА ФИНАНСОВА ПОМОЩ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В ЮГОЗАПАДЕН РАЙОН,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ОПЕРАТИВНА ПРОГРАМА „РАЗВИТИЕ НА КОНКУРЕНТОСПОСОБНОСТТА НА БЪЛГАРСКАТА ИКОНОМИКА” 2007-2013   </a:t>
                      </a:r>
                      <a:r>
                        <a:rPr lang="bg-BG" sz="1100" dirty="0" smtClean="0"/>
                        <a:t>ОБЩО</a:t>
                      </a:r>
                      <a:r>
                        <a:rPr lang="bg-BG" sz="1100" baseline="0" dirty="0" smtClean="0"/>
                        <a:t> </a:t>
                      </a:r>
                      <a:r>
                        <a:rPr lang="ru-RU" sz="1100" dirty="0" smtClean="0"/>
                        <a:t>ОСИ 1 И 2</a:t>
                      </a:r>
                      <a:endParaRPr lang="ru-RU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0"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7677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Област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Община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Обща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сключените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Стойност на БФП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Сума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изплатените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средства за периода 01.01.2015 - 31.12.2015 г.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87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ОБЛАСТ КЮСТЕНДИЛ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Бобов дол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10 912 508,00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5 453 054,00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Дупница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17 733 389,81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9 641 739,53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1 015 490,10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Кочериново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136 500,00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102 000,00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Кюстендил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21 958 130,83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12 932 959,73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1 066 993,60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baseline="0" dirty="0" smtClean="0">
                          <a:effectLst/>
                          <a:latin typeface="+mn-lt"/>
                        </a:rPr>
                        <a:t>           </a:t>
                      </a:r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ОБЩО ЗА ОБЛАСТТА: 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50 740 528,64</a:t>
                      </a:r>
                    </a:p>
                    <a:p>
                      <a:pPr algn="ctr" fontAlgn="b"/>
                      <a:endParaRPr lang="bg-BG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28 129 753,26</a:t>
                      </a:r>
                    </a:p>
                    <a:p>
                      <a:pPr algn="ctr" fontAlgn="b"/>
                      <a:endParaRPr lang="bg-BG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2 082 483,70</a:t>
                      </a:r>
                    </a:p>
                    <a:p>
                      <a:pPr algn="ctr" fontAlgn="b"/>
                      <a:endParaRPr lang="bg-BG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632252"/>
            <a:ext cx="8408988" cy="1073348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en-US" sz="2400" b="1" i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</a:t>
            </a: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изпълнение на програмата в Югозападен район през 2015 г</a:t>
            </a: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  <a:endParaRPr lang="bg-BG" sz="2400" b="1" i="1" dirty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4" name="Picture 4" descr="Untitled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79" y="200085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44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8575988"/>
              </p:ext>
            </p:extLst>
          </p:nvPr>
        </p:nvGraphicFramePr>
        <p:xfrm>
          <a:off x="152401" y="1219200"/>
          <a:ext cx="8839200" cy="404834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78414"/>
                <a:gridCol w="2360185"/>
                <a:gridCol w="1068815"/>
                <a:gridCol w="1600200"/>
                <a:gridCol w="2131586"/>
              </a:tblGrid>
              <a:tr h="92406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bg-BG" sz="1100" dirty="0" smtClean="0"/>
                        <a:t>АКТУАЛНА</a:t>
                      </a:r>
                      <a:r>
                        <a:rPr lang="ru-RU" sz="1100" dirty="0" smtClean="0"/>
                        <a:t> ИНФОРМАЦИЯ  ПО ОБЛАСТИ ЗА ПЕРИОДА 01.01.2015 – 31.12.2015 г.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ПО ОТНОШЕНИЕ ВЪЗДЕЙСТВИЕТО НА ДОГОВОРИ</a:t>
                      </a:r>
                      <a:r>
                        <a:rPr lang="bg-BG" sz="1100" dirty="0" smtClean="0"/>
                        <a:t>ТЕ</a:t>
                      </a:r>
                      <a:r>
                        <a:rPr lang="ru-RU" sz="1100" dirty="0" smtClean="0"/>
                        <a:t> ЗА БЕЗВЪЗМЕЗДНА ФИНАНСОВА ПОМОЩ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В ЮГОЗАПАДЕН РАЙОН,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ОПЕРАТИВНА ПРОГРАМА „РАЗВИТИЕ НА КОНКУРЕНТОСПОСОБНОСТТА НА БЪЛГАРСКАТА ИКОНОМИКА” 2007-2013     </a:t>
                      </a:r>
                      <a:r>
                        <a:rPr lang="bg-BG" sz="1100" dirty="0" smtClean="0"/>
                        <a:t>ОБЩО</a:t>
                      </a:r>
                      <a:r>
                        <a:rPr lang="bg-BG" sz="1100" baseline="0" dirty="0" smtClean="0"/>
                        <a:t> </a:t>
                      </a:r>
                      <a:r>
                        <a:rPr lang="ru-RU" sz="1100" dirty="0" smtClean="0"/>
                        <a:t>ОСИ 1 И 2</a:t>
                      </a:r>
                      <a:endParaRPr lang="ru-RU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7236"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5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Област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Община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Обща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сключените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Стойност на БФП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Сума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изплатените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средства за периода 01.01.2015 - 31.12.2015 г.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460">
                <a:tc rowSpan="4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 smtClean="0">
                          <a:effectLst/>
                        </a:rPr>
                        <a:t>ОБЛАСТ</a:t>
                      </a:r>
                      <a:r>
                        <a:rPr lang="ru-RU" sz="100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000" b="1" u="none" strike="noStrike" dirty="0" smtClean="0">
                          <a:effectLst/>
                        </a:rPr>
                        <a:t>ПЕРНИК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Брезник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1 551 072,49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850 566,89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Перник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49 773 694,67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27 321 358,56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10 463 414,42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Радомир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3 302 692,39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1 929 541,59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123 294,59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Трън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3 282 000,00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656 400,00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 gridSpan="2">
                  <a:txBody>
                    <a:bodyPr/>
                    <a:lstStyle/>
                    <a:p>
                      <a:pPr algn="l" fontAlgn="ctr"/>
                      <a:endParaRPr lang="bg-BG" sz="1100" b="1" i="0" u="none" strike="noStrike" dirty="0" smtClean="0">
                        <a:effectLst/>
                        <a:latin typeface="+mn-lt"/>
                      </a:endParaRPr>
                    </a:p>
                    <a:p>
                      <a:pPr algn="l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   ОБЩО ЗА ОБЛАСТТА: 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57 909 459,55</a:t>
                      </a:r>
                    </a:p>
                    <a:p>
                      <a:pPr algn="ctr" fontAlgn="b"/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30 757 867,04</a:t>
                      </a: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10 586 709,01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26061" y="5329692"/>
            <a:ext cx="8440127" cy="1167947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pic>
        <p:nvPicPr>
          <p:cNvPr id="6212" name="Picture 4" descr="Untitled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61" y="228600"/>
            <a:ext cx="7191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90184" y="228600"/>
            <a:ext cx="8096616" cy="228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bg-BG" sz="2400" b="1" i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</a:t>
            </a: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изпълнение на програмата в Югозападен район през 2015 г.</a:t>
            </a:r>
          </a:p>
        </p:txBody>
      </p:sp>
    </p:spTree>
    <p:extLst>
      <p:ext uri="{BB962C8B-B14F-4D97-AF65-F5344CB8AC3E}">
        <p14:creationId xmlns:p14="http://schemas.microsoft.com/office/powerpoint/2010/main" val="366465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dirty="0" smtClean="0"/>
              <a:t/>
            </a:r>
            <a:br>
              <a:rPr lang="en-US" altLang="bg-BG" sz="1400" dirty="0" smtClean="0"/>
            </a:br>
            <a:endParaRPr lang="bg-BG" altLang="bg-BG" sz="1400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6039806"/>
              </p:ext>
            </p:extLst>
          </p:nvPr>
        </p:nvGraphicFramePr>
        <p:xfrm>
          <a:off x="206985" y="1066800"/>
          <a:ext cx="8863014" cy="43913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24012"/>
                <a:gridCol w="2283803"/>
                <a:gridCol w="1145197"/>
                <a:gridCol w="1600200"/>
                <a:gridCol w="2209802"/>
              </a:tblGrid>
              <a:tr h="92406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bg-BG" sz="1100" dirty="0" smtClean="0"/>
                        <a:t>АКТУАЛНА</a:t>
                      </a:r>
                      <a:r>
                        <a:rPr lang="ru-RU" sz="1100" dirty="0" smtClean="0"/>
                        <a:t> ИНФОРМАЦИЯ  ПО ОБЛАСТИ ЗА ПЕРИОДА 01.01.2015 – 31.12.2015 г.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ПО ОТНОШЕНИЕ ВЪЗДЕЙСТВИЕТО НА ДОГОВОРИ</a:t>
                      </a:r>
                      <a:r>
                        <a:rPr lang="bg-BG" sz="1100" dirty="0" smtClean="0"/>
                        <a:t>ТЕ</a:t>
                      </a:r>
                      <a:r>
                        <a:rPr lang="ru-RU" sz="1100" dirty="0" smtClean="0"/>
                        <a:t> ЗА БЕЗВЪЗМЕЗДНА ФИНАНСОВА ПОМОЩ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В ЮГОЗАПАДЕН РАЙОН,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ОПЕРАТИВНА ПРОГРАМА „РАЗВИТИЕ НА КОНКУРЕНТОСПОСОБНОСТТА НА БЪЛГАРСКАТА ИКОНОМИКА” 2007-2013     </a:t>
                      </a:r>
                      <a:r>
                        <a:rPr lang="bg-BG" sz="1100" dirty="0" smtClean="0"/>
                        <a:t>ОБЩО</a:t>
                      </a:r>
                      <a:r>
                        <a:rPr lang="bg-BG" sz="1100" baseline="0" dirty="0" smtClean="0"/>
                        <a:t> </a:t>
                      </a:r>
                      <a:r>
                        <a:rPr lang="ru-RU" sz="1100" dirty="0" smtClean="0"/>
                        <a:t>ОСИ 1 И 2</a:t>
                      </a:r>
                      <a:endParaRPr lang="ru-RU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7236"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5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Област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Община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Обща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сключените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Стойност на БФП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Сума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изплатените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средства за периода 01.01.2015 - 31.12.2015 г.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591">
                <a:tc rowSpan="8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 smtClean="0">
                          <a:effectLst/>
                        </a:rPr>
                        <a:t>ОБЛАСТ</a:t>
                      </a:r>
                      <a:r>
                        <a:rPr lang="ru-RU" sz="100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000" b="1" u="none" strike="noStrike" dirty="0" smtClean="0">
                          <a:effectLst/>
                        </a:rPr>
                        <a:t>СОФИЯ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en-US" sz="1100" b="1" i="0" u="none" strike="noStrike" baseline="0" dirty="0" smtClean="0">
                          <a:effectLst/>
                          <a:latin typeface="+mn-lt"/>
                        </a:rPr>
                        <a:t>           </a:t>
                      </a:r>
                      <a:endParaRPr lang="bg-BG" sz="1100" b="1" i="0" u="none" strike="noStrike" baseline="0" dirty="0" smtClean="0">
                        <a:effectLst/>
                        <a:latin typeface="+mn-lt"/>
                      </a:endParaRPr>
                    </a:p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Божурище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6 606 428,00</a:t>
                      </a: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3 450 235,80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7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Ботевград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21 545 859,45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11 723 025,82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80 464,52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Годеч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36 100,00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17 689,00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87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Горна Малина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998 235,05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549 029,27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462">
                <a:tc vMerge="1">
                  <a:txBody>
                    <a:bodyPr/>
                    <a:lstStyle/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Елин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Пелин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13 270 281,82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6 749 267,91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216 341,98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462">
                <a:tc vMerge="1">
                  <a:txBody>
                    <a:bodyPr/>
                    <a:lstStyle/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Етрополе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8 065 054,00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4 352 809,41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1 541 179,50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462">
                <a:tc vMerge="1">
                  <a:txBody>
                    <a:bodyPr/>
                    <a:lstStyle/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Ихтиман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4 354 353,40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1 963 083,69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393 585,88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462">
                <a:tc vMerge="1">
                  <a:txBody>
                    <a:bodyPr/>
                    <a:lstStyle/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Костенец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2 651 187,32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1 262 446,05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67 132,79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755878"/>
            <a:ext cx="8408988" cy="949721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4877"/>
              <a:ext cx="7218" cy="1006"/>
              <a:chOff x="2572" y="4877"/>
              <a:chExt cx="7218" cy="1006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 dirty="0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 dirty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4877"/>
                <a:ext cx="879" cy="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 dirty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pic>
        <p:nvPicPr>
          <p:cNvPr id="6212" name="Picture 4" descr="Untitled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61" y="228600"/>
            <a:ext cx="7191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90184" y="228600"/>
            <a:ext cx="8096616" cy="228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bg-BG" sz="2400" b="1" i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</a:t>
            </a: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изпълнение на програмата в Югозападен район през 2015 г.</a:t>
            </a:r>
          </a:p>
        </p:txBody>
      </p:sp>
    </p:spTree>
    <p:extLst>
      <p:ext uri="{BB962C8B-B14F-4D97-AF65-F5344CB8AC3E}">
        <p14:creationId xmlns:p14="http://schemas.microsoft.com/office/powerpoint/2010/main" val="260001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dirty="0" smtClean="0"/>
              <a:t/>
            </a:r>
            <a:br>
              <a:rPr lang="en-US" altLang="bg-BG" sz="1400" dirty="0" smtClean="0"/>
            </a:br>
            <a:endParaRPr lang="bg-BG" altLang="bg-BG" sz="1400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5325065"/>
              </p:ext>
            </p:extLst>
          </p:nvPr>
        </p:nvGraphicFramePr>
        <p:xfrm>
          <a:off x="230187" y="1066800"/>
          <a:ext cx="8863014" cy="43227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24012"/>
                <a:gridCol w="2260601"/>
                <a:gridCol w="1168399"/>
                <a:gridCol w="1600200"/>
                <a:gridCol w="2209802"/>
              </a:tblGrid>
              <a:tr h="92406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bg-BG" sz="1100" dirty="0" smtClean="0"/>
                        <a:t>АКТУАЛНА</a:t>
                      </a:r>
                      <a:r>
                        <a:rPr lang="ru-RU" sz="1100" dirty="0" smtClean="0"/>
                        <a:t> ИНФОРМАЦИЯ  ПО ОБЛАСТИ ЗА ПЕРИОДА 01.01.2015 – 31.12.2015 г.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ПО ОТНОШЕНИЕ ВЪЗДЕЙСТВИЕТО НА ДОГОВОРИ</a:t>
                      </a:r>
                      <a:r>
                        <a:rPr lang="bg-BG" sz="1100" dirty="0" smtClean="0"/>
                        <a:t>ТЕ</a:t>
                      </a:r>
                      <a:r>
                        <a:rPr lang="ru-RU" sz="1100" dirty="0" smtClean="0"/>
                        <a:t> ЗА БЕЗВЪЗМЕЗДНА ФИНАНСОВА ПОМОЩ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В ЮГОЗАПАДЕН РАЙОН,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ОПЕРАТИВНА ПРОГРАМА „РАЗВИТИЕ НА КОНКУРЕНТОСПОСОБНОСТТА НА БЪЛГАРСКАТА ИКОНОМИКА” 2007-2013 </a:t>
                      </a:r>
                      <a:r>
                        <a:rPr lang="bg-BG" sz="1100" dirty="0" smtClean="0"/>
                        <a:t>ОБЩО</a:t>
                      </a:r>
                      <a:r>
                        <a:rPr lang="bg-BG" sz="1100" baseline="0" dirty="0" smtClean="0"/>
                        <a:t> </a:t>
                      </a:r>
                      <a:r>
                        <a:rPr lang="ru-RU" sz="1100" dirty="0" smtClean="0"/>
                        <a:t>ОСИ 1 И 2</a:t>
                      </a:r>
                      <a:endParaRPr lang="ru-RU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</a:tr>
              <a:tr h="97236"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5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Област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Община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Обща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сключените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Стойност на БФП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Сума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изплатените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средства за периода 01.01.2015 - 31.12.2015 г.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791">
                <a:tc rowSpan="6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 smtClean="0">
                          <a:effectLst/>
                        </a:rPr>
                        <a:t>ОБЛАСТ</a:t>
                      </a:r>
                      <a:r>
                        <a:rPr lang="ru-RU" sz="100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000" b="1" u="none" strike="noStrike" dirty="0" smtClean="0">
                          <a:effectLst/>
                        </a:rPr>
                        <a:t>СОФИЯ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en-US" sz="1100" b="1" i="0" u="none" strike="noStrike" baseline="0" dirty="0" smtClean="0">
                          <a:effectLst/>
                          <a:latin typeface="+mn-lt"/>
                        </a:rPr>
                        <a:t>           </a:t>
                      </a:r>
                      <a:endParaRPr lang="bg-BG" sz="1100" b="1" i="0" u="none" strike="noStrike" baseline="0" dirty="0" smtClean="0">
                        <a:effectLst/>
                        <a:latin typeface="+mn-lt"/>
                      </a:endParaRPr>
                    </a:p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Костинброд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16 435 293,59</a:t>
                      </a:r>
                      <a:endParaRPr lang="bg-BG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9 379 070,64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2 362 720,87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562">
                <a:tc vMerge="1">
                  <a:txBody>
                    <a:bodyPr/>
                    <a:lstStyle/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Пирдоп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9 786 123,00</a:t>
                      </a:r>
                    </a:p>
                    <a:p>
                      <a:pPr algn="ctr" fontAlgn="b"/>
                      <a:endParaRPr lang="bg-BG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5 614 380,50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2 479 678,68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7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Правец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5 399 134,00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2 671 550,00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1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Самоков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10 910 663,08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5 434 001,37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991 498,74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987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Своге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5 256 004,25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2 628 002,11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  <a:p>
                      <a:pPr marL="0" algn="ctr" defTabSz="914400" rtl="0" eaLnBrk="1" fontAlgn="b" latinLnBrk="0" hangingPunct="1"/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7675">
                <a:tc vMerge="1">
                  <a:txBody>
                    <a:bodyPr/>
                    <a:lstStyle/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Челопеч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96 975,30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48 487,65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47 998,67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46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baseline="0" dirty="0" smtClean="0">
                          <a:effectLst/>
                          <a:latin typeface="+mn-lt"/>
                        </a:rPr>
                        <a:t>  </a:t>
                      </a:r>
                      <a:r>
                        <a:rPr lang="bg-BG" sz="1100" b="1" i="0" u="none" strike="noStrike" baseline="0" dirty="0" smtClean="0">
                          <a:effectLst/>
                          <a:latin typeface="+mn-lt"/>
                        </a:rPr>
                        <a:t>  </a:t>
                      </a:r>
                      <a:r>
                        <a:rPr lang="en-US" sz="1100" b="1" i="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ОБЩО ЗА ОБЛАСТТА: 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105 411 692,26</a:t>
                      </a:r>
                    </a:p>
                    <a:p>
                      <a:pPr algn="ctr" fontAlgn="b"/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55 843 079,22</a:t>
                      </a:r>
                    </a:p>
                    <a:p>
                      <a:pPr algn="ctr" fontAlgn="b"/>
                      <a:endParaRPr lang="bg-BG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8 180 601,63</a:t>
                      </a:r>
                    </a:p>
                    <a:p>
                      <a:pPr algn="ctr" fontAlgn="b"/>
                      <a:endParaRPr lang="bg-BG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755878"/>
            <a:ext cx="8408988" cy="949721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 dirty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pic>
        <p:nvPicPr>
          <p:cNvPr id="6212" name="Picture 4" descr="Untitled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61" y="228600"/>
            <a:ext cx="7191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90184" y="228600"/>
            <a:ext cx="8096616" cy="228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bg-BG" sz="2400" b="1" i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</a:t>
            </a: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изпълнение на програмата в Югозападен район през 2015 г.</a:t>
            </a:r>
          </a:p>
        </p:txBody>
      </p:sp>
    </p:spTree>
    <p:extLst>
      <p:ext uri="{BB962C8B-B14F-4D97-AF65-F5344CB8AC3E}">
        <p14:creationId xmlns:p14="http://schemas.microsoft.com/office/powerpoint/2010/main" val="45134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dirty="0" smtClean="0"/>
              <a:t/>
            </a:r>
            <a:br>
              <a:rPr lang="en-US" altLang="bg-BG" sz="1400" dirty="0" smtClean="0"/>
            </a:br>
            <a:endParaRPr lang="bg-BG" altLang="bg-BG" sz="1400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213333"/>
              </p:ext>
            </p:extLst>
          </p:nvPr>
        </p:nvGraphicFramePr>
        <p:xfrm>
          <a:off x="230187" y="1066800"/>
          <a:ext cx="8863014" cy="3429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24012"/>
                <a:gridCol w="2260601"/>
                <a:gridCol w="1168399"/>
                <a:gridCol w="1600200"/>
                <a:gridCol w="2209802"/>
              </a:tblGrid>
              <a:tr h="92406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bg-BG" sz="1100" dirty="0" smtClean="0"/>
                        <a:t>АКТУАЛНА</a:t>
                      </a:r>
                      <a:r>
                        <a:rPr lang="ru-RU" sz="1100" dirty="0" smtClean="0"/>
                        <a:t> ИНФОРМАЦИЯ  ПО ОБЛАСТИ ЗА ПЕРИОДА 01.01.2015 – 31.12.2015 г.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ПО ОТНОШЕНИЕ ВЪЗДЕЙСТВИЕТО НА ДОГОВОРИ</a:t>
                      </a:r>
                      <a:r>
                        <a:rPr lang="bg-BG" sz="1100" dirty="0" smtClean="0"/>
                        <a:t>ТЕ</a:t>
                      </a:r>
                      <a:r>
                        <a:rPr lang="ru-RU" sz="1100" dirty="0" smtClean="0"/>
                        <a:t> ЗА БЕЗВЪЗМЕЗДНА ФИНАНСОВА ПОМОЩ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В ЮГОЗАПАДЕН РАЙОН,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ОПЕРАТИВНА ПРОГРАМА „РАЗВИТИЕ НА КОНКУРЕНТОСПОСОБНОСТТА НА БЪЛГАРСКАТА ИКОНОМИКА” 2007-2013     </a:t>
                      </a:r>
                      <a:r>
                        <a:rPr lang="bg-BG" sz="1100" dirty="0" smtClean="0"/>
                        <a:t>ОБЩО</a:t>
                      </a:r>
                      <a:r>
                        <a:rPr lang="bg-BG" sz="1100" baseline="0" dirty="0" smtClean="0"/>
                        <a:t> </a:t>
                      </a:r>
                      <a:r>
                        <a:rPr lang="ru-RU" sz="1100" dirty="0" smtClean="0"/>
                        <a:t>ОСИ 1 И 2</a:t>
                      </a:r>
                      <a:endParaRPr lang="ru-RU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</a:tr>
              <a:tr h="97236"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53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Област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Община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Обща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сключените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Стойност на БФП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Сума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изплатените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средства за периода 01.01.2015 - 31.12.2015 г.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0002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u="none" strike="noStrike" dirty="0" smtClean="0">
                        <a:effectLst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 smtClean="0">
                          <a:effectLst/>
                        </a:rPr>
                        <a:t>ОБЛАСТ</a:t>
                      </a:r>
                      <a:r>
                        <a:rPr lang="ru-RU" sz="1000" b="1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000" b="1" u="none" strike="noStrike" dirty="0" smtClean="0">
                          <a:effectLst/>
                        </a:rPr>
                        <a:t>СОФИЯ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algn="ctr" fontAlgn="ctr"/>
                      <a:r>
                        <a:rPr lang="en-US" sz="1100" b="1" i="0" u="none" strike="noStrike" baseline="0" dirty="0" smtClean="0">
                          <a:effectLst/>
                          <a:latin typeface="+mn-lt"/>
                        </a:rPr>
                        <a:t>           </a:t>
                      </a:r>
                      <a:endParaRPr lang="bg-BG" sz="1100" b="1" i="0" u="none" strike="noStrike" baseline="0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Столична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832 407 884,09</a:t>
                      </a:r>
                    </a:p>
                    <a:p>
                      <a:pPr algn="ctr" fontAlgn="b"/>
                      <a:endParaRPr lang="bg-BG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512 243 785,22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117 818 997,74</a:t>
                      </a:r>
                    </a:p>
                    <a:p>
                      <a:pPr algn="ctr" fontAlgn="b"/>
                      <a:endParaRPr lang="bg-BG" sz="105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bg-BG" sz="1100" b="0" i="0" u="none" strike="noStrike" dirty="0" smtClean="0">
                          <a:effectLst/>
                          <a:latin typeface="+mn-lt"/>
                        </a:rPr>
                        <a:t>    </a:t>
                      </a:r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ОБЩО ЗА ЮГОЗАПАДЕН РАЙОН: 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1 122 802 406,69</a:t>
                      </a:r>
                    </a:p>
                    <a:p>
                      <a:pPr algn="ctr" fontAlgn="b"/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667 319 712,68</a:t>
                      </a:r>
                    </a:p>
                    <a:p>
                      <a:pPr algn="ctr" fontAlgn="b"/>
                      <a:endParaRPr lang="bg-BG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145 243 231,56</a:t>
                      </a:r>
                    </a:p>
                    <a:p>
                      <a:pPr algn="ctr" fontAlgn="b"/>
                      <a:endParaRPr lang="bg-BG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486401"/>
            <a:ext cx="8408988" cy="1114520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 dirty="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 dirty="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pic>
        <p:nvPicPr>
          <p:cNvPr id="6212" name="Picture 4" descr="Untitled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61" y="228600"/>
            <a:ext cx="71913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90184" y="228600"/>
            <a:ext cx="8096616" cy="228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bg-BG" sz="2400" b="1" i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</a:t>
            </a: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изпълнение на програмата в Югозападен район през 2015 г.</a:t>
            </a:r>
          </a:p>
        </p:txBody>
      </p:sp>
    </p:spTree>
    <p:extLst>
      <p:ext uri="{BB962C8B-B14F-4D97-AF65-F5344CB8AC3E}">
        <p14:creationId xmlns:p14="http://schemas.microsoft.com/office/powerpoint/2010/main" val="336781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Приоритетни </a:t>
            </a:r>
            <a:r>
              <a:rPr lang="bg-BG" sz="2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оси</a:t>
            </a:r>
          </a:p>
        </p:txBody>
      </p:sp>
      <p:pic>
        <p:nvPicPr>
          <p:cNvPr id="4099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1: </a:t>
            </a:r>
            <a:r>
              <a:rPr lang="bg-BG" sz="2000" dirty="0" smtClean="0">
                <a:solidFill>
                  <a:schemeClr val="accent2"/>
                </a:solidFill>
              </a:rPr>
              <a:t>„Развитие </a:t>
            </a:r>
            <a:r>
              <a:rPr lang="bg-BG" sz="2000" dirty="0">
                <a:solidFill>
                  <a:schemeClr val="accent2"/>
                </a:solidFill>
              </a:rPr>
              <a:t>на икономика, базирана на знанието и иновационни дейности”;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2: </a:t>
            </a:r>
            <a:r>
              <a:rPr lang="bg-BG" sz="2000" dirty="0" smtClean="0">
                <a:solidFill>
                  <a:schemeClr val="accent2"/>
                </a:solidFill>
              </a:rPr>
              <a:t>„Повишаване </a:t>
            </a:r>
            <a:r>
              <a:rPr lang="bg-BG" sz="2000" dirty="0">
                <a:solidFill>
                  <a:schemeClr val="accent2"/>
                </a:solidFill>
              </a:rPr>
              <a:t>ефективността на предприятията и насърчаване развитието на благоприятна бизнес среда”;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3: </a:t>
            </a:r>
            <a:r>
              <a:rPr lang="bg-BG" sz="2000" dirty="0" smtClean="0">
                <a:solidFill>
                  <a:schemeClr val="accent2"/>
                </a:solidFill>
              </a:rPr>
              <a:t>„Финансови </a:t>
            </a:r>
            <a:r>
              <a:rPr lang="bg-BG" sz="2000" dirty="0">
                <a:solidFill>
                  <a:schemeClr val="accent2"/>
                </a:solidFill>
              </a:rPr>
              <a:t>инструменти за развитие на предприятия”;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4: </a:t>
            </a:r>
            <a:r>
              <a:rPr lang="bg-BG" sz="2000" dirty="0" smtClean="0">
                <a:solidFill>
                  <a:schemeClr val="accent2"/>
                </a:solidFill>
              </a:rPr>
              <a:t>„Укрепване </a:t>
            </a:r>
            <a:r>
              <a:rPr lang="bg-BG" sz="2000" dirty="0">
                <a:solidFill>
                  <a:schemeClr val="accent2"/>
                </a:solidFill>
              </a:rPr>
              <a:t>на международните пазарни позиции на българската икономика”; и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bg-BG" sz="20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bg-BG" sz="2000" dirty="0">
                <a:solidFill>
                  <a:schemeClr val="accent2"/>
                </a:solidFill>
              </a:rPr>
              <a:t>Приоритетна ос 5: </a:t>
            </a:r>
            <a:r>
              <a:rPr lang="bg-BG" sz="2000" dirty="0" smtClean="0">
                <a:solidFill>
                  <a:schemeClr val="accent2"/>
                </a:solidFill>
              </a:rPr>
              <a:t>„Техническа </a:t>
            </a:r>
            <a:r>
              <a:rPr lang="bg-BG" sz="2000" dirty="0">
                <a:solidFill>
                  <a:schemeClr val="accent2"/>
                </a:solidFill>
              </a:rPr>
              <a:t>помощ”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bg-BG" sz="2000" dirty="0">
              <a:solidFill>
                <a:schemeClr val="accent2"/>
              </a:solidFill>
            </a:endParaRPr>
          </a:p>
        </p:txBody>
      </p:sp>
      <p:grpSp>
        <p:nvGrpSpPr>
          <p:cNvPr id="4101" name="Group 12"/>
          <p:cNvGrpSpPr>
            <a:grpSpLocks noChangeAspect="1"/>
          </p:cNvGrpSpPr>
          <p:nvPr/>
        </p:nvGrpSpPr>
        <p:grpSpPr bwMode="auto">
          <a:xfrm>
            <a:off x="433388" y="5561013"/>
            <a:ext cx="8408987" cy="1130300"/>
            <a:chOff x="2371" y="4877"/>
            <a:chExt cx="7543" cy="1016"/>
          </a:xfrm>
        </p:grpSpPr>
        <p:sp>
          <p:nvSpPr>
            <p:cNvPr id="4102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03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4104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4105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6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7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08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4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</a:t>
            </a:r>
            <a:r>
              <a:rPr lang="bg-BG" sz="2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изпълнение</a:t>
            </a:r>
            <a:endParaRPr lang="bg-BG" sz="24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5123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90831" y="1155700"/>
            <a:ext cx="8095970" cy="4548188"/>
          </a:xfrm>
        </p:spPr>
        <p:txBody>
          <a:bodyPr/>
          <a:lstStyle/>
          <a:p>
            <a:pPr lvl="0" algn="ctr" eaLnBrk="1" hangingPunct="1">
              <a:lnSpc>
                <a:spcPct val="90000"/>
              </a:lnSpc>
              <a:spcBef>
                <a:spcPct val="40000"/>
              </a:spcBef>
              <a:buNone/>
            </a:pPr>
            <a:r>
              <a:rPr lang="bg-BG" sz="2000" b="1" i="1" dirty="0" smtClean="0">
                <a:solidFill>
                  <a:srgbClr val="333399"/>
                </a:solidFill>
              </a:rPr>
              <a:t>Общо </a:t>
            </a:r>
            <a:r>
              <a:rPr lang="bg-BG" sz="2000" b="1" i="1" dirty="0">
                <a:solidFill>
                  <a:srgbClr val="333399"/>
                </a:solidFill>
              </a:rPr>
              <a:t>за програмата към 31.</a:t>
            </a:r>
            <a:r>
              <a:rPr lang="en-US" sz="2000" b="1" i="1" dirty="0">
                <a:solidFill>
                  <a:srgbClr val="333399"/>
                </a:solidFill>
              </a:rPr>
              <a:t>12</a:t>
            </a:r>
            <a:r>
              <a:rPr lang="bg-BG" sz="2000" b="1" i="1" dirty="0">
                <a:solidFill>
                  <a:srgbClr val="333399"/>
                </a:solidFill>
              </a:rPr>
              <a:t>.2015 г.</a:t>
            </a:r>
            <a:br>
              <a:rPr lang="bg-BG" sz="2000" b="1" i="1" dirty="0">
                <a:solidFill>
                  <a:srgbClr val="333399"/>
                </a:solidFill>
              </a:rPr>
            </a:br>
            <a:endParaRPr lang="en-US" sz="1800" b="1" i="1" dirty="0">
              <a:solidFill>
                <a:srgbClr val="333399"/>
              </a:solidFill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 err="1">
                <a:solidFill>
                  <a:srgbClr val="333399"/>
                </a:solidFill>
              </a:rPr>
              <a:t>Обявени</a:t>
            </a:r>
            <a:r>
              <a:rPr lang="ru-RU" sz="2000" dirty="0">
                <a:solidFill>
                  <a:srgbClr val="333399"/>
                </a:solidFill>
              </a:rPr>
              <a:t> </a:t>
            </a:r>
            <a:r>
              <a:rPr lang="ru-RU" sz="2000" dirty="0" err="1">
                <a:solidFill>
                  <a:srgbClr val="333399"/>
                </a:solidFill>
              </a:rPr>
              <a:t>са</a:t>
            </a:r>
            <a:r>
              <a:rPr lang="ru-RU" sz="2000" dirty="0">
                <a:solidFill>
                  <a:srgbClr val="333399"/>
                </a:solidFill>
              </a:rPr>
              <a:t> 38 </a:t>
            </a:r>
            <a:r>
              <a:rPr lang="ru-RU" sz="2000" dirty="0" err="1">
                <a:solidFill>
                  <a:srgbClr val="333399"/>
                </a:solidFill>
              </a:rPr>
              <a:t>процедури</a:t>
            </a:r>
            <a:r>
              <a:rPr lang="ru-RU" sz="2000" dirty="0">
                <a:solidFill>
                  <a:srgbClr val="333399"/>
                </a:solidFill>
              </a:rPr>
              <a:t> за </a:t>
            </a:r>
            <a:r>
              <a:rPr lang="ru-RU" sz="2000" dirty="0" err="1">
                <a:solidFill>
                  <a:srgbClr val="333399"/>
                </a:solidFill>
              </a:rPr>
              <a:t>предоставяне</a:t>
            </a:r>
            <a:r>
              <a:rPr lang="ru-RU" sz="2000" dirty="0">
                <a:solidFill>
                  <a:srgbClr val="333399"/>
                </a:solidFill>
              </a:rPr>
              <a:t> на БФП на обща </a:t>
            </a:r>
            <a:r>
              <a:rPr lang="ru-RU" sz="2000" dirty="0" err="1">
                <a:solidFill>
                  <a:srgbClr val="333399"/>
                </a:solidFill>
              </a:rPr>
              <a:t>стойност</a:t>
            </a:r>
            <a:r>
              <a:rPr lang="ru-RU" sz="2000" dirty="0">
                <a:solidFill>
                  <a:srgbClr val="333399"/>
                </a:solidFill>
              </a:rPr>
              <a:t> 1,309 млрд. евро (вкл. JEREMIE) или 113 % от бюджета на ОПРКБИ;</a:t>
            </a:r>
          </a:p>
          <a:p>
            <a:pPr lvl="0" algn="just" eaLnBrk="1" hangingPunct="1">
              <a:lnSpc>
                <a:spcPct val="90000"/>
              </a:lnSpc>
            </a:pPr>
            <a:endParaRPr lang="ru-RU" sz="2000" dirty="0">
              <a:solidFill>
                <a:srgbClr val="333399"/>
              </a:solidFill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 err="1">
                <a:solidFill>
                  <a:srgbClr val="333399"/>
                </a:solidFill>
              </a:rPr>
              <a:t>Общият</a:t>
            </a:r>
            <a:r>
              <a:rPr lang="ru-RU" sz="2000" dirty="0">
                <a:solidFill>
                  <a:srgbClr val="333399"/>
                </a:solidFill>
              </a:rPr>
              <a:t> размер на </a:t>
            </a:r>
            <a:r>
              <a:rPr lang="ru-RU" sz="2000" dirty="0" err="1">
                <a:solidFill>
                  <a:srgbClr val="333399"/>
                </a:solidFill>
              </a:rPr>
              <a:t>договорените</a:t>
            </a:r>
            <a:r>
              <a:rPr lang="ru-RU" sz="2000" dirty="0">
                <a:solidFill>
                  <a:srgbClr val="333399"/>
                </a:solidFill>
              </a:rPr>
              <a:t> средства е 1,1</a:t>
            </a:r>
            <a:r>
              <a:rPr lang="en-US" sz="2000" dirty="0">
                <a:solidFill>
                  <a:srgbClr val="333399"/>
                </a:solidFill>
              </a:rPr>
              <a:t>68</a:t>
            </a:r>
            <a:r>
              <a:rPr lang="ru-RU" sz="2000" dirty="0">
                <a:solidFill>
                  <a:srgbClr val="333399"/>
                </a:solidFill>
              </a:rPr>
              <a:t> млрд. евро или 10</a:t>
            </a:r>
            <a:r>
              <a:rPr lang="en-US" sz="2000" dirty="0">
                <a:solidFill>
                  <a:srgbClr val="333399"/>
                </a:solidFill>
              </a:rPr>
              <a:t>0.5</a:t>
            </a:r>
            <a:r>
              <a:rPr lang="ru-RU" sz="2000" dirty="0">
                <a:solidFill>
                  <a:srgbClr val="333399"/>
                </a:solidFill>
              </a:rPr>
              <a:t> % от бюджета на ОПРКБИ; </a:t>
            </a:r>
          </a:p>
          <a:p>
            <a:pPr lvl="0" algn="just" eaLnBrk="1" hangingPunct="1">
              <a:lnSpc>
                <a:spcPct val="90000"/>
              </a:lnSpc>
            </a:pPr>
            <a:endParaRPr lang="ru-RU" sz="2000" dirty="0">
              <a:solidFill>
                <a:srgbClr val="333399"/>
              </a:solidFill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 err="1">
                <a:solidFill>
                  <a:srgbClr val="333399"/>
                </a:solidFill>
              </a:rPr>
              <a:t>Общият</a:t>
            </a:r>
            <a:r>
              <a:rPr lang="ru-RU" sz="2000" dirty="0">
                <a:solidFill>
                  <a:srgbClr val="333399"/>
                </a:solidFill>
              </a:rPr>
              <a:t> размер на </a:t>
            </a:r>
            <a:r>
              <a:rPr lang="ru-RU" sz="2000" dirty="0" err="1">
                <a:solidFill>
                  <a:srgbClr val="333399"/>
                </a:solidFill>
              </a:rPr>
              <a:t>разплатените</a:t>
            </a:r>
            <a:r>
              <a:rPr lang="ru-RU" sz="2000" dirty="0">
                <a:solidFill>
                  <a:srgbClr val="333399"/>
                </a:solidFill>
              </a:rPr>
              <a:t> средства е </a:t>
            </a:r>
            <a:r>
              <a:rPr lang="en-US" sz="2000" dirty="0">
                <a:solidFill>
                  <a:srgbClr val="333399"/>
                </a:solidFill>
              </a:rPr>
              <a:t>1.106</a:t>
            </a:r>
            <a:r>
              <a:rPr lang="ru-RU" sz="2000" dirty="0">
                <a:solidFill>
                  <a:srgbClr val="333399"/>
                </a:solidFill>
              </a:rPr>
              <a:t> мл</a:t>
            </a:r>
            <a:r>
              <a:rPr lang="bg-BG" sz="2000" dirty="0" err="1">
                <a:solidFill>
                  <a:srgbClr val="333399"/>
                </a:solidFill>
              </a:rPr>
              <a:t>рд</a:t>
            </a:r>
            <a:r>
              <a:rPr lang="ru-RU" sz="2000" dirty="0">
                <a:solidFill>
                  <a:srgbClr val="333399"/>
                </a:solidFill>
              </a:rPr>
              <a:t>. евро или 95.13 % от бюджета на ОПРКБИ и 94.7 % от размера на </a:t>
            </a:r>
            <a:r>
              <a:rPr lang="ru-RU" sz="2000" dirty="0" err="1">
                <a:solidFill>
                  <a:srgbClr val="333399"/>
                </a:solidFill>
              </a:rPr>
              <a:t>договорените</a:t>
            </a:r>
            <a:r>
              <a:rPr lang="ru-RU" sz="2000" dirty="0">
                <a:solidFill>
                  <a:srgbClr val="333399"/>
                </a:solidFill>
              </a:rPr>
              <a:t> средства по </a:t>
            </a:r>
            <a:r>
              <a:rPr lang="ru-RU" sz="2000" dirty="0" err="1">
                <a:solidFill>
                  <a:srgbClr val="333399"/>
                </a:solidFill>
              </a:rPr>
              <a:t>оперативната</a:t>
            </a:r>
            <a:r>
              <a:rPr lang="ru-RU" sz="2000" dirty="0">
                <a:solidFill>
                  <a:srgbClr val="333399"/>
                </a:solidFill>
              </a:rPr>
              <a:t> </a:t>
            </a:r>
            <a:r>
              <a:rPr lang="ru-RU" sz="2000" dirty="0" err="1">
                <a:solidFill>
                  <a:srgbClr val="333399"/>
                </a:solidFill>
              </a:rPr>
              <a:t>програма</a:t>
            </a:r>
            <a:r>
              <a:rPr lang="ru-RU" sz="2000" dirty="0">
                <a:solidFill>
                  <a:srgbClr val="333399"/>
                </a:solidFill>
              </a:rPr>
              <a:t>. </a:t>
            </a:r>
          </a:p>
          <a:p>
            <a:pPr lvl="0" algn="just" eaLnBrk="1" hangingPunct="1">
              <a:lnSpc>
                <a:spcPct val="90000"/>
              </a:lnSpc>
            </a:pPr>
            <a:endParaRPr lang="ru-RU" sz="2000" dirty="0">
              <a:solidFill>
                <a:srgbClr val="333399"/>
              </a:solidFill>
            </a:endParaRPr>
          </a:p>
          <a:p>
            <a:pPr lvl="0" algn="just" eaLnBrk="1" hangingPunct="1">
              <a:lnSpc>
                <a:spcPct val="90000"/>
              </a:lnSpc>
            </a:pPr>
            <a:r>
              <a:rPr lang="ru-RU" sz="2000" dirty="0" err="1">
                <a:solidFill>
                  <a:srgbClr val="333399"/>
                </a:solidFill>
              </a:rPr>
              <a:t>Сертифицираните</a:t>
            </a:r>
            <a:r>
              <a:rPr lang="ru-RU" sz="2000" dirty="0">
                <a:solidFill>
                  <a:srgbClr val="333399"/>
                </a:solidFill>
              </a:rPr>
              <a:t> средства </a:t>
            </a:r>
            <a:r>
              <a:rPr lang="ru-RU" sz="2000" dirty="0" err="1">
                <a:solidFill>
                  <a:srgbClr val="333399"/>
                </a:solidFill>
              </a:rPr>
              <a:t>са</a:t>
            </a:r>
            <a:r>
              <a:rPr lang="ru-RU" sz="2000" dirty="0">
                <a:solidFill>
                  <a:srgbClr val="333399"/>
                </a:solidFill>
              </a:rPr>
              <a:t> на </a:t>
            </a:r>
            <a:r>
              <a:rPr lang="ru-RU" sz="2000" dirty="0" err="1">
                <a:solidFill>
                  <a:srgbClr val="333399"/>
                </a:solidFill>
              </a:rPr>
              <a:t>стойност</a:t>
            </a:r>
            <a:r>
              <a:rPr lang="ru-RU" sz="2000" dirty="0">
                <a:solidFill>
                  <a:srgbClr val="333399"/>
                </a:solidFill>
              </a:rPr>
              <a:t> 859 млн. евро (участие от ЕФРР) или </a:t>
            </a:r>
            <a:r>
              <a:rPr lang="bg-BG" sz="2000" dirty="0">
                <a:solidFill>
                  <a:srgbClr val="333399"/>
                </a:solidFill>
              </a:rPr>
              <a:t>87</a:t>
            </a:r>
            <a:r>
              <a:rPr lang="ru-RU" sz="2000" dirty="0">
                <a:solidFill>
                  <a:srgbClr val="333399"/>
                </a:solidFill>
              </a:rPr>
              <a:t> % от бюджета на ОПРКБИ.</a:t>
            </a:r>
          </a:p>
          <a:p>
            <a:pPr marL="0" lvl="0" indent="0" algn="just" eaLnBrk="1" hangingPunct="1">
              <a:lnSpc>
                <a:spcPct val="90000"/>
              </a:lnSpc>
              <a:buNone/>
            </a:pPr>
            <a:endParaRPr lang="ru-RU" sz="2000" dirty="0" smtClean="0">
              <a:solidFill>
                <a:srgbClr val="333399"/>
              </a:solidFill>
            </a:endParaRPr>
          </a:p>
          <a:p>
            <a:pPr marL="0" lvl="0" indent="0" algn="just" eaLnBrk="1" hangingPunct="1">
              <a:lnSpc>
                <a:spcPct val="90000"/>
              </a:lnSpc>
              <a:buNone/>
            </a:pPr>
            <a:endParaRPr lang="ru-RU" sz="2000" dirty="0">
              <a:solidFill>
                <a:srgbClr val="333399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bg-BG" sz="2400" dirty="0" smtClean="0">
                <a:solidFill>
                  <a:schemeClr val="accent2"/>
                </a:solidFill>
              </a:rPr>
              <a:t/>
            </a:r>
            <a:br>
              <a:rPr lang="bg-BG" sz="2400" dirty="0" smtClean="0">
                <a:solidFill>
                  <a:schemeClr val="accent2"/>
                </a:solidFill>
              </a:rPr>
            </a:br>
            <a:endParaRPr lang="bg-BG" sz="1200" dirty="0" smtClean="0">
              <a:solidFill>
                <a:schemeClr val="accent2"/>
              </a:solidFill>
            </a:endParaRPr>
          </a:p>
        </p:txBody>
      </p:sp>
      <p:grpSp>
        <p:nvGrpSpPr>
          <p:cNvPr id="5125" name="Group 12"/>
          <p:cNvGrpSpPr>
            <a:grpSpLocks noChangeAspect="1"/>
          </p:cNvGrpSpPr>
          <p:nvPr/>
        </p:nvGrpSpPr>
        <p:grpSpPr bwMode="auto">
          <a:xfrm>
            <a:off x="366713" y="5562600"/>
            <a:ext cx="8410575" cy="1130300"/>
            <a:chOff x="2371" y="4877"/>
            <a:chExt cx="7543" cy="1016"/>
          </a:xfrm>
        </p:grpSpPr>
        <p:sp>
          <p:nvSpPr>
            <p:cNvPr id="5126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7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5128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5129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30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31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2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</a:t>
            </a:r>
            <a:r>
              <a:rPr lang="en-US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12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.2015 </a:t>
            </a: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  <a:p>
            <a:pPr algn="ctr">
              <a:defRPr/>
            </a:pP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ПРИОРИТЕТНА ОС 1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7171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6" name="Group 9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426133"/>
              </p:ext>
            </p:extLst>
          </p:nvPr>
        </p:nvGraphicFramePr>
        <p:xfrm>
          <a:off x="519649" y="2057400"/>
          <a:ext cx="8167151" cy="2834900"/>
        </p:xfrm>
        <a:graphic>
          <a:graphicData uri="http://schemas.openxmlformats.org/drawingml/2006/table">
            <a:tbl>
              <a:tblPr/>
              <a:tblGrid>
                <a:gridCol w="1376834"/>
                <a:gridCol w="1376834"/>
                <a:gridCol w="1014508"/>
                <a:gridCol w="1028327"/>
                <a:gridCol w="1139889"/>
                <a:gridCol w="1139889"/>
                <a:gridCol w="109087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сключени договори по области в района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Стойност на безвъзмездната помощ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 стойност на сключените договори по области в района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договори в процес на изпълнение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приключили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прекратени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280 471 185,80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362 852 033,83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София-област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7 292 203,13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11 141 916,23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Благоевград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3 260 270,40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6 143 258,00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Перник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2 236 828,84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3 277 754,72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Кюстендил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2 345 231,22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4 690 462,44</a:t>
                      </a:r>
                      <a:endParaRPr kumimoji="0" lang="bg-BG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bg-BG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ОБЩО: 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295 605 719,39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388 105 425,22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241" name="Group 12"/>
          <p:cNvGrpSpPr>
            <a:grpSpLocks noChangeAspect="1"/>
          </p:cNvGrpSpPr>
          <p:nvPr/>
        </p:nvGrpSpPr>
        <p:grpSpPr bwMode="auto">
          <a:xfrm>
            <a:off x="457200" y="5562600"/>
            <a:ext cx="8408988" cy="1130300"/>
            <a:chOff x="2371" y="4877"/>
            <a:chExt cx="7543" cy="1016"/>
          </a:xfrm>
        </p:grpSpPr>
        <p:sp>
          <p:nvSpPr>
            <p:cNvPr id="7242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43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7244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7245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6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7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48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530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</a:t>
            </a:r>
            <a:r>
              <a:rPr lang="en-US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12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.2015 </a:t>
            </a: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</a:p>
          <a:p>
            <a:pPr algn="ctr">
              <a:defRPr/>
            </a:pP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ПРИОРИТЕТНА ОС 2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7171" name="Picture 4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096" name="Group 9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989890"/>
              </p:ext>
            </p:extLst>
          </p:nvPr>
        </p:nvGraphicFramePr>
        <p:xfrm>
          <a:off x="533398" y="1752600"/>
          <a:ext cx="8153402" cy="2850845"/>
        </p:xfrm>
        <a:graphic>
          <a:graphicData uri="http://schemas.openxmlformats.org/drawingml/2006/table">
            <a:tbl>
              <a:tblPr/>
              <a:tblGrid>
                <a:gridCol w="1313830"/>
                <a:gridCol w="1313830"/>
                <a:gridCol w="1094857"/>
                <a:gridCol w="1035786"/>
                <a:gridCol w="1148158"/>
                <a:gridCol w="1148158"/>
                <a:gridCol w="1098783"/>
              </a:tblGrid>
              <a:tr h="1204679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сключени договори по области в района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 стойност на сключените договори по области в района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Стойност на безвъзмездната помощ (лв.)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договори в процес на изпълнение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приключили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Брой прекратени договори по области в района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207 967 970,75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363 118 352,12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София-област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463 904,42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59 822 739,48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Благоевград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23 051 213,40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42 033 967,75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Перник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21 629 749,66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40 332 124,96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Кюстендил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17 759 771,89 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31 347 000,20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bg-BG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61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ОБЩО: </a:t>
                      </a:r>
                      <a:endParaRPr kumimoji="0" lang="bg-BG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009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301 872 610,12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536 654 184,51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701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241" name="Group 12"/>
          <p:cNvGrpSpPr>
            <a:grpSpLocks noChangeAspect="1"/>
          </p:cNvGrpSpPr>
          <p:nvPr/>
        </p:nvGrpSpPr>
        <p:grpSpPr bwMode="auto">
          <a:xfrm>
            <a:off x="457200" y="5562600"/>
            <a:ext cx="8408988" cy="1130300"/>
            <a:chOff x="2371" y="4877"/>
            <a:chExt cx="7543" cy="1016"/>
          </a:xfrm>
        </p:grpSpPr>
        <p:sp>
          <p:nvSpPr>
            <p:cNvPr id="7242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43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7244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7245" name="Picture 16" descr="EU-logo_fit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6" name="Picture 17" descr="NSRRlogoCMYK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7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48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0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</a:t>
            </a:r>
            <a:r>
              <a:rPr lang="en-US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12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.2015 </a:t>
            </a: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г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1267" name="Picture 4" descr="Untitled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32" name="Group 12"/>
          <p:cNvGrpSpPr>
            <a:grpSpLocks noChangeAspect="1"/>
          </p:cNvGrpSpPr>
          <p:nvPr/>
        </p:nvGrpSpPr>
        <p:grpSpPr bwMode="auto">
          <a:xfrm>
            <a:off x="342900" y="5638800"/>
            <a:ext cx="8408988" cy="1130300"/>
            <a:chOff x="2371" y="4877"/>
            <a:chExt cx="7543" cy="1016"/>
          </a:xfrm>
        </p:grpSpPr>
        <p:sp>
          <p:nvSpPr>
            <p:cNvPr id="11333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4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11335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11336" name="Picture 16" descr="EU-logo_fit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7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8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39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84220"/>
              </p:ext>
            </p:extLst>
          </p:nvPr>
        </p:nvGraphicFramePr>
        <p:xfrm>
          <a:off x="687388" y="1417638"/>
          <a:ext cx="7770812" cy="422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1861887"/>
              </p:ext>
            </p:extLst>
          </p:nvPr>
        </p:nvGraphicFramePr>
        <p:xfrm>
          <a:off x="639882" y="1417638"/>
          <a:ext cx="7815024" cy="422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55528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Сключени договори в Югозападен район за </a:t>
            </a:r>
            <a:b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bg-BG" sz="20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планиране към 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31.</a:t>
            </a:r>
            <a:r>
              <a:rPr lang="en-US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12</a:t>
            </a:r>
            <a:r>
              <a:rPr lang="bg-BG" sz="20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.2015 г.</a:t>
            </a:r>
            <a:endParaRPr lang="bg-BG" sz="2000" b="1" i="1" dirty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1267" name="Picture 4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544513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32" name="Group 12"/>
          <p:cNvGrpSpPr>
            <a:grpSpLocks noChangeAspect="1"/>
          </p:cNvGrpSpPr>
          <p:nvPr/>
        </p:nvGrpSpPr>
        <p:grpSpPr bwMode="auto">
          <a:xfrm>
            <a:off x="342900" y="5638800"/>
            <a:ext cx="8408988" cy="1130300"/>
            <a:chOff x="2371" y="4877"/>
            <a:chExt cx="7543" cy="1016"/>
          </a:xfrm>
        </p:grpSpPr>
        <p:sp>
          <p:nvSpPr>
            <p:cNvPr id="11333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4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11335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фонд 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за регионално развитие</a:t>
                </a:r>
              </a:p>
              <a:p>
                <a:pPr eaLnBrk="1" hangingPunct="1"/>
                <a:r>
                  <a:rPr lang="bg-BG" sz="800">
                    <a:latin typeface="Tahoma" pitchFamily="34" charset="0"/>
                  </a:rPr>
                  <a:t>ЕВРОПЕЙСКИ СЪЮЗ</a:t>
                </a:r>
              </a:p>
              <a:p>
                <a:pPr eaLnBrk="1" hangingPunct="1"/>
                <a:r>
                  <a:rPr lang="bg-BG" sz="800" i="1">
                    <a:latin typeface="Tahoma" pitchFamily="34" charset="0"/>
                  </a:rPr>
                  <a:t>Инвестираме във Вашето бъдеще</a:t>
                </a:r>
                <a:endParaRPr lang="bg-BG">
                  <a:latin typeface="Tahoma" pitchFamily="34" charset="0"/>
                </a:endParaRPr>
              </a:p>
            </p:txBody>
          </p:sp>
          <p:pic>
            <p:nvPicPr>
              <p:cNvPr id="11336" name="Picture 16" descr="EU-logo_fit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7" name="Picture 17" descr="NSRRlogoCMYK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38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39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 eaLnBrk="1" hangingPunct="1"/>
                <a:r>
                  <a:rPr lang="bg-BG" sz="800"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57200" y="13716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80000"/>
              </a:lnSpc>
              <a:spcBef>
                <a:spcPct val="40000"/>
              </a:spcBef>
              <a:buNone/>
              <a:defRPr/>
            </a:pPr>
            <a:endParaRPr lang="bg-BG" sz="2000" dirty="0" smtClean="0">
              <a:solidFill>
                <a:schemeClr val="accent2"/>
              </a:solidFill>
            </a:endParaRP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7034148"/>
              </p:ext>
            </p:extLst>
          </p:nvPr>
        </p:nvGraphicFramePr>
        <p:xfrm>
          <a:off x="566976" y="1371600"/>
          <a:ext cx="6972061" cy="3864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7979729"/>
              </p:ext>
            </p:extLst>
          </p:nvPr>
        </p:nvGraphicFramePr>
        <p:xfrm>
          <a:off x="457200" y="1417638"/>
          <a:ext cx="8294687" cy="4144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40753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07950" y="5949950"/>
            <a:ext cx="8785225" cy="719138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794369"/>
              </p:ext>
            </p:extLst>
          </p:nvPr>
        </p:nvGraphicFramePr>
        <p:xfrm>
          <a:off x="498353" y="906507"/>
          <a:ext cx="8229600" cy="45124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3229"/>
                <a:gridCol w="2703796"/>
                <a:gridCol w="1242578"/>
                <a:gridCol w="1242578"/>
                <a:gridCol w="2687419"/>
              </a:tblGrid>
              <a:tr h="924062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bg-BG" sz="1200" dirty="0" smtClean="0"/>
                        <a:t>АКТУАЛНА</a:t>
                      </a:r>
                      <a:r>
                        <a:rPr lang="ru-RU" sz="1200" dirty="0" smtClean="0"/>
                        <a:t> ИНФОРМАЦИЯ ЗА ПЕРИОДА </a:t>
                      </a:r>
                      <a:r>
                        <a:rPr lang="ru-RU" sz="1200" dirty="0" smtClean="0"/>
                        <a:t>01.01.201</a:t>
                      </a:r>
                      <a:r>
                        <a:rPr lang="en-US" sz="1200" dirty="0" smtClean="0"/>
                        <a:t>5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smtClean="0"/>
                        <a:t>– </a:t>
                      </a:r>
                      <a:r>
                        <a:rPr lang="ru-RU" sz="1200" dirty="0" smtClean="0"/>
                        <a:t>31.</a:t>
                      </a:r>
                      <a:r>
                        <a:rPr lang="en-US" sz="1200" dirty="0" smtClean="0"/>
                        <a:t>12</a:t>
                      </a:r>
                      <a:r>
                        <a:rPr lang="ru-RU" sz="1200" dirty="0" smtClean="0"/>
                        <a:t>. 2015г</a:t>
                      </a:r>
                      <a:r>
                        <a:rPr lang="ru-RU" sz="1200" dirty="0" smtClean="0"/>
                        <a:t>.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ПО ОТНОШЕНИЕ НАПРЕДЪКА И ВЪЗДЕЙСТВИЕТО НА ДОГОВОРИ ЗА БЕЗВЪЗМЕЗДНА ФИНАНСОВА ПОМОЩ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В ЮГОЗАПАДЕН РАЙОН,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ОПЕРАТИВНА ПРОГРАМА „РАЗВИТИЕ НА КОНКУРЕНТОСПОСОБНОСТТА НА БЪЛГАРСКАТА ИКОНОМИКА” 2007-2013 </a:t>
                      </a:r>
                      <a:r>
                        <a:rPr lang="bg-BG" sz="1200" dirty="0" smtClean="0"/>
                        <a:t>ПО ПРОЦЕДУРИ </a:t>
                      </a:r>
                      <a:r>
                        <a:rPr lang="ru-RU" sz="1200" dirty="0" smtClean="0"/>
                        <a:t>(ОСИ 1 И 2)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20285"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93658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 dirty="0">
                          <a:effectLst/>
                          <a:latin typeface="+mn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Приоритетна ос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Брой</a:t>
                      </a:r>
                      <a:r>
                        <a:rPr lang="ru-RU" sz="1100" b="1" i="0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договори в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изпълнение</a:t>
                      </a:r>
                      <a:endParaRPr lang="ru-RU" sz="1100" b="1" i="0" u="none" strike="noStrike" dirty="0" smtClean="0"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Брой приключени договори 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изплатените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средства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лв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50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1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Приоритетна ос 1</a:t>
                      </a:r>
                      <a:b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„Развитие на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икономика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базирана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знанието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иновативни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дейности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endParaRPr lang="ru-RU" sz="1100" b="1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247</a:t>
                      </a:r>
                    </a:p>
                    <a:p>
                      <a:pPr marL="0" algn="ctr" defTabSz="914400" rtl="0" eaLnBrk="1" fontAlgn="ctr" latinLnBrk="0" hangingPunct="1"/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90 795 366,49</a:t>
                      </a:r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68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u="none" strike="noStrike">
                          <a:effectLst/>
                          <a:latin typeface="+mn-lt"/>
                        </a:rPr>
                        <a:t>2</a:t>
                      </a:r>
                      <a:endParaRPr lang="bg-BG" sz="1100" b="1" i="0" u="none" strike="noStrike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Приоритетна ос 2 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Повишаване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ефективността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предприятията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развитие на благоприятна бизнес среда”</a:t>
                      </a: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</a:t>
                      </a:r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54 447 865 ,07</a:t>
                      </a:r>
                    </a:p>
                    <a:p>
                      <a:pPr marL="0" algn="ctr" defTabSz="914400" rtl="0" eaLnBrk="1" fontAlgn="ctr" latinLnBrk="0" hangingPunct="1"/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 smtClean="0">
                          <a:effectLst/>
                          <a:latin typeface="+mn-lt"/>
                        </a:rPr>
                        <a:t>3</a:t>
                      </a:r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Общо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 </a:t>
                      </a:r>
                      <a:r>
                        <a:rPr lang="ru-RU" sz="1100" b="1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приоритетни</a:t>
                      </a:r>
                      <a:r>
                        <a:rPr lang="ru-RU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оси 1 и  2</a:t>
                      </a:r>
                      <a:endParaRPr lang="ru-RU" sz="1100" b="1" u="none" strike="noStrik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4" marR="9524" marT="9527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407</a:t>
                      </a:r>
                      <a:endParaRPr lang="bg-BG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1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145 243 231,56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508625"/>
            <a:ext cx="8408988" cy="989013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endParaRPr lang="bg-BG" sz="2400" b="1" i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Информация </a:t>
            </a:r>
            <a:r>
              <a:rPr lang="bg-BG" sz="2400" b="1" i="1" dirty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по приоритетни оси 1 и 2</a:t>
            </a:r>
          </a:p>
        </p:txBody>
      </p:sp>
      <p:pic>
        <p:nvPicPr>
          <p:cNvPr id="14" name="Picture 4" descr="Untitled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20" y="152400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1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52400" y="6041727"/>
            <a:ext cx="8646991" cy="663873"/>
          </a:xfrm>
        </p:spPr>
        <p:txBody>
          <a:bodyPr/>
          <a:lstStyle/>
          <a:p>
            <a:r>
              <a:rPr lang="en-US" altLang="bg-BG" sz="1400" smtClean="0"/>
              <a:t/>
            </a:r>
            <a:br>
              <a:rPr lang="en-US" altLang="bg-BG" sz="1400" smtClean="0"/>
            </a:br>
            <a:endParaRPr lang="bg-BG" altLang="bg-BG" sz="140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9646583"/>
              </p:ext>
            </p:extLst>
          </p:nvPr>
        </p:nvGraphicFramePr>
        <p:xfrm>
          <a:off x="230187" y="762000"/>
          <a:ext cx="8863013" cy="524745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05012"/>
                <a:gridCol w="1574801"/>
                <a:gridCol w="1473199"/>
                <a:gridCol w="1600200"/>
                <a:gridCol w="2209801"/>
              </a:tblGrid>
              <a:tr h="762000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bg-BG" sz="1100" dirty="0" smtClean="0"/>
                        <a:t>АКТУАЛНА</a:t>
                      </a:r>
                      <a:r>
                        <a:rPr lang="ru-RU" sz="1100" dirty="0" smtClean="0"/>
                        <a:t> ИНФОРМАЦИЯ  ПО ОБЛАСТИ ЗА ПЕРИОДА 01.01.2015 – 31.12.2015 г.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ПО ОТНОШЕНИЕ</a:t>
                      </a:r>
                      <a:r>
                        <a:rPr lang="en-US" sz="1100" dirty="0" smtClean="0"/>
                        <a:t> </a:t>
                      </a:r>
                      <a:r>
                        <a:rPr lang="ru-RU" sz="1100" dirty="0" smtClean="0"/>
                        <a:t>ВЪЗДЕЙСТВИЕТО</a:t>
                      </a:r>
                      <a:r>
                        <a:rPr lang="en-US" sz="1100" dirty="0" smtClean="0"/>
                        <a:t> </a:t>
                      </a:r>
                      <a:r>
                        <a:rPr lang="ru-RU" sz="1100" dirty="0" smtClean="0"/>
                        <a:t>НА ДОГОВОРИ</a:t>
                      </a:r>
                      <a:r>
                        <a:rPr lang="bg-BG" sz="1100" dirty="0" smtClean="0"/>
                        <a:t>ТЕ</a:t>
                      </a:r>
                      <a:r>
                        <a:rPr lang="ru-RU" sz="1100" dirty="0" smtClean="0"/>
                        <a:t> ЗА БЕЗВЪЗМЕЗДНА ФИНАНСОВА ПОМОЩ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В ЮГОЗАПАДЕН РАЙОН,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ОПЕРАТИВНА ПРОГРАМА „РАЗВИТИЕ НА КОНКУРЕНТОСПОСОБНОСТТА НА БЪЛГАРСКАТА ИКОНОМИКА” 2007-2013      </a:t>
                      </a:r>
                      <a:r>
                        <a:rPr lang="bg-BG" sz="1100" dirty="0" smtClean="0"/>
                        <a:t>ОБЩО</a:t>
                      </a:r>
                      <a:r>
                        <a:rPr lang="bg-BG" sz="1100" baseline="0" dirty="0" smtClean="0"/>
                        <a:t> </a:t>
                      </a:r>
                      <a:r>
                        <a:rPr lang="ru-RU" sz="1100" dirty="0" smtClean="0"/>
                        <a:t>ОСИ 1 И 2</a:t>
                      </a:r>
                      <a:endParaRPr lang="ru-RU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b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55682">
                <a:tc gridSpan="5"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8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6057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Област</a:t>
                      </a:r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+mn-lt"/>
                        </a:rPr>
                        <a:t>Община</a:t>
                      </a:r>
                      <a:endParaRPr lang="en-US" sz="11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Обща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стойност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на </a:t>
                      </a:r>
                      <a:r>
                        <a:rPr lang="ru-RU" sz="1100" b="1" i="0" u="none" strike="noStrike" dirty="0" err="1" smtClean="0">
                          <a:effectLst/>
                          <a:latin typeface="+mn-lt"/>
                        </a:rPr>
                        <a:t>сключените</a:t>
                      </a:r>
                      <a:r>
                        <a:rPr lang="ru-RU" sz="1100" b="1" i="0" u="none" strike="noStrike" dirty="0" smtClean="0">
                          <a:effectLst/>
                          <a:latin typeface="+mn-lt"/>
                        </a:rPr>
                        <a:t> договори 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Стойност на БФП</a:t>
                      </a:r>
                    </a:p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Сума на </a:t>
                      </a:r>
                      <a:r>
                        <a:rPr lang="ru-RU" sz="1100" b="1" u="none" strike="noStrike" dirty="0" err="1" smtClean="0">
                          <a:effectLst/>
                          <a:latin typeface="+mn-lt"/>
                        </a:rPr>
                        <a:t>изплатените</a:t>
                      </a:r>
                      <a:r>
                        <a:rPr lang="ru-RU" sz="1100" b="1" u="none" strike="noStrike" dirty="0" smtClean="0">
                          <a:effectLst/>
                          <a:latin typeface="+mn-lt"/>
                        </a:rPr>
                        <a:t> средства за периода 01.01.2015 - 31.12.2015 г.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696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+mn-lt"/>
                        </a:rPr>
                        <a:t>ОБЛАСТ</a:t>
                      </a:r>
                      <a:r>
                        <a:rPr lang="ru-RU" sz="1000" b="1" u="none" strike="noStrike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000" b="1" u="none" strike="noStrike" dirty="0" smtClean="0">
                          <a:effectLst/>
                          <a:latin typeface="+mn-lt"/>
                        </a:rPr>
                        <a:t>БЛАГОЕВГРАД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bg-BG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Банско</a:t>
                      </a:r>
                      <a:endParaRPr lang="bg-BG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bg-BG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813 268,12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394 072,45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247 882,04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82">
                <a:tc vMerge="1">
                  <a:txBody>
                    <a:bodyPr/>
                    <a:lstStyle/>
                    <a:p>
                      <a:pPr algn="ctr" fontAlgn="ctr"/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dirty="0" err="1" smtClean="0">
                          <a:effectLst/>
                          <a:latin typeface="+mn-lt"/>
                        </a:rPr>
                        <a:t>Благоевград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32 239 125,57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15 945 870,90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4 072 016,92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778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Гоце Делчев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11 210 064,96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6 503 523,15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542 122,01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35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Петрич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20 172 687,08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11 010 621,15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1 032 761,20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335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Разлог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675 498,16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369 002,42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044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Сандански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5 971 040,34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3 204 913,26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69 189,15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778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Сатовча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1 592 489,32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967 973,66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340 072,16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044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Симитли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50 650,00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25 325,00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778">
                <a:tc vMerge="1">
                  <a:txBody>
                    <a:bodyPr/>
                    <a:lstStyle/>
                    <a:p>
                      <a:pPr algn="ctr" fontAlgn="ctr"/>
                      <a:endParaRPr lang="bg-BG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Хаджидимово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3 608 018,60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1 923 925,95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270 396,00</a:t>
                      </a:r>
                    </a:p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778">
                <a:tc>
                  <a:txBody>
                    <a:bodyPr/>
                    <a:lstStyle/>
                    <a:p>
                      <a:pPr algn="l" fontAlgn="ctr"/>
                      <a:r>
                        <a:rPr lang="bg-BG" sz="1100" b="1" i="0" u="none" strike="noStrike" dirty="0" smtClean="0">
                          <a:effectLst/>
                          <a:latin typeface="+mn-lt"/>
                        </a:rPr>
                        <a:t>       ОБЩО ЗА ОБЛАСТТА: </a:t>
                      </a:r>
                      <a:endParaRPr lang="bg-BG" sz="1100" b="1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                                          76 332 842,15</a:t>
                      </a:r>
                    </a:p>
                    <a:p>
                      <a:pPr algn="ctr" fontAlgn="b"/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40 345 227,94</a:t>
                      </a:r>
                    </a:p>
                    <a:p>
                      <a:pPr algn="ctr" fontAlgn="b"/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8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6 574 439,48</a:t>
                      </a:r>
                    </a:p>
                    <a:p>
                      <a:pPr algn="ctr" fontAlgn="b"/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211" name="Group 12"/>
          <p:cNvGrpSpPr>
            <a:grpSpLocks noChangeAspect="1"/>
          </p:cNvGrpSpPr>
          <p:nvPr/>
        </p:nvGrpSpPr>
        <p:grpSpPr bwMode="auto">
          <a:xfrm>
            <a:off x="457200" y="5946888"/>
            <a:ext cx="8408988" cy="911112"/>
            <a:chOff x="2371" y="4877"/>
            <a:chExt cx="7543" cy="1016"/>
          </a:xfrm>
        </p:grpSpPr>
        <p:sp>
          <p:nvSpPr>
            <p:cNvPr id="6214" name="AutoShape 7"/>
            <p:cNvSpPr>
              <a:spLocks noChangeAspect="1" noChangeArrowheads="1"/>
            </p:cNvSpPr>
            <p:nvPr/>
          </p:nvSpPr>
          <p:spPr bwMode="auto">
            <a:xfrm>
              <a:off x="2371" y="4877"/>
              <a:ext cx="7543" cy="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bg-BG">
                <a:solidFill>
                  <a:srgbClr val="000000"/>
                </a:solidFill>
              </a:endParaRPr>
            </a:p>
          </p:txBody>
        </p:sp>
        <p:grpSp>
          <p:nvGrpSpPr>
            <p:cNvPr id="6215" name="Group 14"/>
            <p:cNvGrpSpPr>
              <a:grpSpLocks/>
            </p:cNvGrpSpPr>
            <p:nvPr/>
          </p:nvGrpSpPr>
          <p:grpSpPr bwMode="auto">
            <a:xfrm>
              <a:off x="2572" y="5004"/>
              <a:ext cx="7218" cy="879"/>
              <a:chOff x="2572" y="5004"/>
              <a:chExt cx="7218" cy="879"/>
            </a:xfrm>
          </p:grpSpPr>
          <p:sp>
            <p:nvSpPr>
              <p:cNvPr id="6216" name="Text Box 9"/>
              <p:cNvSpPr txBox="1">
                <a:spLocks noChangeArrowheads="1"/>
              </p:cNvSpPr>
              <p:nvPr/>
            </p:nvSpPr>
            <p:spPr bwMode="auto">
              <a:xfrm>
                <a:off x="3574" y="5184"/>
                <a:ext cx="1766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фонд 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за регионално развитие</a:t>
                </a:r>
              </a:p>
              <a:p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ЕВРОПЕЙСКИ СЪЮЗ</a:t>
                </a:r>
              </a:p>
              <a:p>
                <a:r>
                  <a:rPr lang="bg-BG" altLang="bg-BG" sz="800" i="1">
                    <a:solidFill>
                      <a:srgbClr val="000000"/>
                    </a:solidFill>
                    <a:latin typeface="Tahoma" pitchFamily="34" charset="0"/>
                  </a:rPr>
                  <a:t>Инвестираме във Вашето бъдеще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  <p:pic>
            <p:nvPicPr>
              <p:cNvPr id="6217" name="Picture 16" descr="EU-logo_fit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72" y="5138"/>
                <a:ext cx="921" cy="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8" name="Picture 17" descr="NSRRlogoCMYK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2" y="5072"/>
                <a:ext cx="1240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9" name="Picture 18" descr="logo big version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55" t="1955" r="1955" b="1955"/>
              <a:stretch>
                <a:fillRect/>
              </a:stretch>
            </p:blipFill>
            <p:spPr bwMode="auto">
              <a:xfrm>
                <a:off x="8911" y="5004"/>
                <a:ext cx="879" cy="8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220" name="Text Box 13"/>
              <p:cNvSpPr txBox="1">
                <a:spLocks noChangeArrowheads="1"/>
              </p:cNvSpPr>
              <p:nvPr/>
            </p:nvSpPr>
            <p:spPr bwMode="auto">
              <a:xfrm>
                <a:off x="6905" y="5249"/>
                <a:ext cx="192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r"/>
                <a:r>
                  <a:rPr lang="bg-BG" altLang="bg-BG" sz="800">
                    <a:solidFill>
                      <a:srgbClr val="000000"/>
                    </a:solidFill>
                    <a:latin typeface="Tahoma" pitchFamily="34" charset="0"/>
                  </a:rPr>
                  <a:t>Оперативна програма „Развитие на конкурентоспособността на българската икономика” 2007-2013</a:t>
                </a:r>
                <a:endParaRPr lang="bg-BG" altLang="bg-BG" sz="1800">
                  <a:solidFill>
                    <a:srgbClr val="000000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57200" y="228600"/>
            <a:ext cx="8229600" cy="11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>
              <a:defRPr/>
            </a:pPr>
            <a:r>
              <a:rPr lang="bg-BG" sz="2400" b="1" i="1" dirty="0" smtClean="0">
                <a:solidFill>
                  <a:srgbClr val="2D2D8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Финансово изпълнение на програмата в Югозападен район през 2015 г.</a:t>
            </a:r>
            <a:endParaRPr lang="bg-BG" sz="2400" b="1" i="1" dirty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pic>
        <p:nvPicPr>
          <p:cNvPr id="14" name="Picture 4" descr="Untitled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06"/>
            <a:ext cx="719137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56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6696</TotalTime>
  <Words>1360</Words>
  <Application>Microsoft Office PowerPoint</Application>
  <PresentationFormat>On-screen Show (4:3)</PresentationFormat>
  <Paragraphs>452</Paragraphs>
  <Slides>14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gdobreva</dc:creator>
  <cp:lastModifiedBy>mee</cp:lastModifiedBy>
  <cp:revision>1235</cp:revision>
  <cp:lastPrinted>1601-01-01T00:00:00Z</cp:lastPrinted>
  <dcterms:created xsi:type="dcterms:W3CDTF">1601-01-01T00:00:00Z</dcterms:created>
  <dcterms:modified xsi:type="dcterms:W3CDTF">2016-06-22T12:05:06Z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