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19"/>
  </p:notesMasterIdLst>
  <p:sldIdLst>
    <p:sldId id="257" r:id="rId2"/>
    <p:sldId id="258" r:id="rId3"/>
    <p:sldId id="259" r:id="rId4"/>
    <p:sldId id="261" r:id="rId5"/>
    <p:sldId id="262" r:id="rId6"/>
    <p:sldId id="264" r:id="rId7"/>
    <p:sldId id="266" r:id="rId8"/>
    <p:sldId id="267" r:id="rId9"/>
    <p:sldId id="279" r:id="rId10"/>
    <p:sldId id="268" r:id="rId11"/>
    <p:sldId id="278" r:id="rId12"/>
    <p:sldId id="269" r:id="rId13"/>
    <p:sldId id="270" r:id="rId14"/>
    <p:sldId id="272" r:id="rId15"/>
    <p:sldId id="273" r:id="rId16"/>
    <p:sldId id="274" r:id="rId17"/>
    <p:sldId id="26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62" autoAdjust="0"/>
    <p:restoredTop sz="97336" autoAdjust="0"/>
  </p:normalViewPr>
  <p:slideViewPr>
    <p:cSldViewPr snapToGrid="0">
      <p:cViewPr>
        <p:scale>
          <a:sx n="76" d="100"/>
          <a:sy n="76" d="100"/>
        </p:scale>
        <p:origin x="-37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0EEDC-6F46-497C-94B5-CC4A4C05151F}" type="datetimeFigureOut">
              <a:rPr lang="en-GB" smtClean="0"/>
              <a:t>15/06/2016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6A4501-2A21-49B5-8468-129651AFCA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7771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A4501-2A21-49B5-8468-129651AFCAE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755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A4501-2A21-49B5-8468-129651AFCAE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3386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A4501-2A21-49B5-8468-129651AFCAE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7812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75EA7-FAD9-4B6E-AF82-0C9F8AA80887}" type="datetime1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2914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5B293-7E20-490B-BCB5-8F8A3FFBD03C}" type="datetime1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557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661F6-6B2C-4B86-BCE3-7C6432DBE5C5}" type="datetime1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454655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6D6B3-21FF-4AD2-B907-C84D32AA33B8}" type="datetime1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69188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C468-CE05-4B4A-8FB0-CF6189991B5E}" type="datetime1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03252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10835-A246-476D-86B8-4B2E2E6050F6}" type="datetime1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49043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C1845-2251-46DB-AAD2-7CEDD2FE6130}" type="datetime1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06437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4A38F-4DAC-4039-9953-EF2254CCC820}" type="datetime1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4407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2D546-A7D4-4C79-989C-1304B2E25868}" type="datetime1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642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DF5F-8126-410D-85CC-9A5166B34641}" type="datetime1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7170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57F22-F23C-4E88-8F44-E08EBE4E834F}" type="datetime1">
              <a:rPr lang="en-GB" smtClean="0"/>
              <a:t>15/06/2016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3938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06304-2853-43E5-BC62-3821293732BB}" type="datetime1">
              <a:rPr lang="en-GB" smtClean="0"/>
              <a:t>15/06/2016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22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FD7A0-C82F-4ED0-B1D1-09D8DAF4B703}" type="datetime1">
              <a:rPr lang="en-GB" smtClean="0"/>
              <a:t>15/06/2016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4551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95D54-2817-4F41-BFDB-465BC335816D}" type="datetime1">
              <a:rPr lang="en-GB" smtClean="0"/>
              <a:t>15/06/2016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4859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BF302-EBBC-4B3C-8F85-2B5BCB14B845}" type="datetime1">
              <a:rPr lang="en-GB" smtClean="0"/>
              <a:t>15/06/2016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612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7B59B-0D39-42BD-8512-742F6F3A741A}" type="datetime1">
              <a:rPr lang="en-GB" smtClean="0"/>
              <a:t>15/06/2016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4298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85632-CEE4-488C-8E20-14240E68EFE9}" type="datetime1">
              <a:rPr lang="en-GB" smtClean="0"/>
              <a:t>15/06/2016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9F8CD49-47A7-4188-9CEB-6CCDC4297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0265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sf.mon.bg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8598" y="1679432"/>
            <a:ext cx="1172842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1200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120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1200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120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80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ОПЕРАТИВНА ПРОГРАМА</a:t>
            </a:r>
          </a:p>
          <a:p>
            <a:pPr marL="0" lvl="2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„</a:t>
            </a:r>
            <a:r>
              <a:rPr lang="bg-BG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НАУКА </a:t>
            </a:r>
            <a:r>
              <a:rPr lang="bg-BG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 ОБРАЗОВАНИЕ </a:t>
            </a:r>
            <a:r>
              <a:rPr lang="bg-BG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bg-BG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bg-BG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НТЕЛИГЕНТЕН РАСТЕЖ“</a:t>
            </a:r>
            <a:endParaRPr lang="bg-BG" sz="2800" b="1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2014-2020</a:t>
            </a:r>
            <a:r>
              <a:rPr lang="en-US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bg-BG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000" b="1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Одобрена от ЕК: 19 февруари, 2015 г.</a:t>
            </a: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4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800" b="1" dirty="0" smtClean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8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800" b="1" dirty="0" smtClean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800" b="1" dirty="0" smtClean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07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887" y="282056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167" descr="C:\Users\a.radeva\Desktop\GDSFMOP\LOGA\LOGO_M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748" y="259799"/>
            <a:ext cx="3178272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2"/>
            <a:ext cx="2165110" cy="687337"/>
          </a:xfrm>
          <a:prstGeom prst="rect">
            <a:avLst/>
          </a:prstGeom>
        </p:spPr>
      </p:pic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4589879" y="5298465"/>
            <a:ext cx="7201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None/>
              <a:defRPr/>
            </a:pPr>
            <a:r>
              <a:rPr lang="bg-BG" sz="2400" b="1" dirty="0" smtClean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    </a:t>
            </a:r>
            <a:endParaRPr lang="bg-BG" sz="2400" b="1" dirty="0">
              <a:solidFill>
                <a:srgbClr val="00206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29974" y="5458538"/>
            <a:ext cx="49370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Главна дирекция „Структурни фондове </a:t>
            </a:r>
          </a:p>
          <a:p>
            <a:r>
              <a:rPr lang="bg-BG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международни образователни програми“</a:t>
            </a:r>
          </a:p>
          <a:p>
            <a:r>
              <a:rPr lang="bg-BG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на образованието и науката</a:t>
            </a:r>
            <a:endParaRPr lang="bg-BG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97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31343"/>
          </a:xfrm>
        </p:spPr>
        <p:txBody>
          <a:bodyPr>
            <a:noAutofit/>
          </a:bodyPr>
          <a:lstStyle/>
          <a:p>
            <a:r>
              <a:rPr lang="bg-BG" sz="2800" b="1" dirty="0" smtClean="0"/>
              <a:t>3</a:t>
            </a:r>
            <a:r>
              <a:rPr lang="bg-BG" sz="2800" b="1" dirty="0"/>
              <a:t>. Процедури с издадено решение за БФП, предстоящо сключване на административни договори: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22099"/>
            <a:ext cx="8596668" cy="39192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b="1" dirty="0"/>
              <a:t>3.2 </a:t>
            </a:r>
            <a:r>
              <a:rPr lang="bg-BG" b="1" i="1" dirty="0"/>
              <a:t>Процедура за подбор на проекти „Образователна интеграция на учениците от етническите малцинства и/или търсещи или получили международна закрила“</a:t>
            </a:r>
            <a:endParaRPr lang="en-GB" b="1" dirty="0"/>
          </a:p>
          <a:p>
            <a:pPr lvl="0"/>
            <a:r>
              <a:rPr lang="bg-BG" dirty="0" smtClean="0"/>
              <a:t>Общ </a:t>
            </a:r>
            <a:r>
              <a:rPr lang="bg-BG" dirty="0"/>
              <a:t>бюджет: 25 000 000 лв.</a:t>
            </a:r>
            <a:endParaRPr lang="en-GB" dirty="0"/>
          </a:p>
          <a:p>
            <a:pPr lvl="0"/>
            <a:r>
              <a:rPr lang="bg-BG" dirty="0"/>
              <a:t>Цел: повишаване броя на успешно </a:t>
            </a:r>
            <a:r>
              <a:rPr lang="bg-BG" dirty="0" smtClean="0"/>
              <a:t>интегрираните </a:t>
            </a:r>
            <a:r>
              <a:rPr lang="bg-BG" dirty="0"/>
              <a:t>чрез образователната система деца и ученици от маргинализираните общности, включително роми.</a:t>
            </a:r>
            <a:endParaRPr lang="en-GB" dirty="0"/>
          </a:p>
          <a:p>
            <a:pPr lvl="0"/>
            <a:r>
              <a:rPr lang="bg-BG" dirty="0"/>
              <a:t>Очакван резултат: 15 </a:t>
            </a:r>
            <a:r>
              <a:rPr lang="bg-BG" dirty="0" smtClean="0"/>
              <a:t>000 ученици </a:t>
            </a:r>
            <a:r>
              <a:rPr lang="bg-BG" dirty="0"/>
              <a:t>и </a:t>
            </a:r>
            <a:r>
              <a:rPr lang="bg-BG" dirty="0" smtClean="0"/>
              <a:t>младежи </a:t>
            </a:r>
            <a:r>
              <a:rPr lang="bg-BG" dirty="0"/>
              <a:t>от етнически малцинства (включително роми), интегрирани в образователната </a:t>
            </a:r>
            <a:r>
              <a:rPr lang="bg-BG" dirty="0" smtClean="0"/>
              <a:t>система.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94258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957263" cy="1068888"/>
          </a:xfrm>
        </p:spPr>
        <p:txBody>
          <a:bodyPr>
            <a:noAutofit/>
          </a:bodyPr>
          <a:lstStyle/>
          <a:p>
            <a:pPr algn="ctr"/>
            <a:r>
              <a:rPr lang="bg-BG" sz="1800" dirty="0" smtClean="0">
                <a:solidFill>
                  <a:schemeClr val="accent2"/>
                </a:solidFill>
              </a:rPr>
              <a:t>Проекти, </a:t>
            </a:r>
            <a:r>
              <a:rPr lang="ru-RU" sz="1800" dirty="0" smtClean="0">
                <a:solidFill>
                  <a:schemeClr val="accent2"/>
                </a:solidFill>
              </a:rPr>
              <a:t>одобрени </a:t>
            </a:r>
            <a:r>
              <a:rPr lang="ru-RU" sz="1800" dirty="0">
                <a:solidFill>
                  <a:schemeClr val="accent2"/>
                </a:solidFill>
              </a:rPr>
              <a:t>за предоставяне на безвъзмездна финансова помощ, </a:t>
            </a:r>
            <a:r>
              <a:rPr lang="ru-RU" sz="1800" dirty="0" smtClean="0">
                <a:solidFill>
                  <a:schemeClr val="accent2"/>
                </a:solidFill>
              </a:rPr>
              <a:t/>
            </a:r>
            <a:br>
              <a:rPr lang="ru-RU" sz="1800" dirty="0" smtClean="0">
                <a:solidFill>
                  <a:schemeClr val="accent2"/>
                </a:solidFill>
              </a:rPr>
            </a:br>
            <a:r>
              <a:rPr lang="ru-RU" sz="1800" dirty="0" smtClean="0">
                <a:solidFill>
                  <a:schemeClr val="accent2"/>
                </a:solidFill>
              </a:rPr>
              <a:t>по </a:t>
            </a:r>
            <a:r>
              <a:rPr lang="ru-RU" sz="1800" dirty="0">
                <a:solidFill>
                  <a:schemeClr val="accent2"/>
                </a:solidFill>
              </a:rPr>
              <a:t>процедура </a:t>
            </a:r>
            <a:r>
              <a:rPr lang="ru-RU" sz="1800" dirty="0" smtClean="0">
                <a:solidFill>
                  <a:schemeClr val="accent2"/>
                </a:solidFill>
              </a:rPr>
              <a:t>„Образователна интеграция на </a:t>
            </a:r>
            <a:r>
              <a:rPr lang="ru-RU" sz="1800" dirty="0">
                <a:solidFill>
                  <a:schemeClr val="accent2"/>
                </a:solidFill>
              </a:rPr>
              <a:t>учениците от етническите малцинства и/или търсещи </a:t>
            </a:r>
            <a:r>
              <a:rPr lang="ru-RU" sz="1800" dirty="0" smtClean="0">
                <a:solidFill>
                  <a:schemeClr val="accent2"/>
                </a:solidFill>
              </a:rPr>
              <a:t>или получили</a:t>
            </a:r>
            <a:r>
              <a:rPr lang="ru-RU" sz="1800" dirty="0">
                <a:solidFill>
                  <a:schemeClr val="accent2"/>
                </a:solidFill>
              </a:rPr>
              <a:t> </a:t>
            </a:r>
            <a:r>
              <a:rPr lang="bg-BG" sz="1800" dirty="0" smtClean="0">
                <a:solidFill>
                  <a:schemeClr val="accent2"/>
                </a:solidFill>
              </a:rPr>
              <a:t>международна </a:t>
            </a:r>
            <a:r>
              <a:rPr lang="bg-BG" sz="1800" dirty="0">
                <a:solidFill>
                  <a:schemeClr val="accent2"/>
                </a:solidFill>
              </a:rPr>
              <a:t>закрила</a:t>
            </a:r>
            <a:r>
              <a:rPr lang="bg-BG" sz="1800" dirty="0" smtClean="0">
                <a:solidFill>
                  <a:schemeClr val="accent2"/>
                </a:solidFill>
              </a:rPr>
              <a:t>“</a:t>
            </a:r>
            <a:endParaRPr lang="en-GB" sz="1800" dirty="0">
              <a:solidFill>
                <a:schemeClr val="accent2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11</a:t>
            </a:fld>
            <a:endParaRPr lang="en-GB"/>
          </a:p>
        </p:txBody>
      </p:sp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1825892"/>
              </p:ext>
            </p:extLst>
          </p:nvPr>
        </p:nvGraphicFramePr>
        <p:xfrm>
          <a:off x="601249" y="1640558"/>
          <a:ext cx="10382012" cy="5042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8840"/>
                <a:gridCol w="1906889"/>
                <a:gridCol w="4128589"/>
                <a:gridCol w="1594495"/>
                <a:gridCol w="1129043"/>
                <a:gridCol w="1064156"/>
              </a:tblGrid>
              <a:tr h="53769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 smtClean="0">
                          <a:effectLst/>
                          <a:latin typeface="+mj-lt"/>
                        </a:rPr>
                        <a:t>№</a:t>
                      </a:r>
                      <a:endParaRPr lang="bg-BG" sz="1200" b="1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>
                          <a:effectLst/>
                          <a:latin typeface="+mj-lt"/>
                        </a:rPr>
                        <a:t>Идентификационен номер на предложението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>
                          <a:effectLst/>
                          <a:latin typeface="+mj-lt"/>
                        </a:rPr>
                        <a:t>Кандидат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>
                          <a:effectLst/>
                          <a:latin typeface="+mj-lt"/>
                        </a:rPr>
                        <a:t>Населено Място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>
                          <a:effectLst/>
                          <a:latin typeface="+mj-lt"/>
                        </a:rPr>
                        <a:t>Област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>
                          <a:effectLst/>
                          <a:latin typeface="+mj-lt"/>
                        </a:rPr>
                        <a:t>Обща сума</a:t>
                      </a:r>
                    </a:p>
                  </a:txBody>
                  <a:tcPr marL="9525" marR="9525" marT="9525" marB="0" anchor="ctr"/>
                </a:tc>
              </a:tr>
              <a:tr h="350927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BG05M2OP001-3.002-0020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ФОНДАЦИЯ „КОНКОРДИЯ БЪЛГАРИЯ“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София, Подуяне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София град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200 748,31</a:t>
                      </a:r>
                    </a:p>
                  </a:txBody>
                  <a:tcPr marL="9525" marR="9525" marT="9525" marB="0" anchor="ctr"/>
                </a:tc>
              </a:tr>
              <a:tr h="211569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BG05M2OP001-3.002-0022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+mj-lt"/>
                        </a:rPr>
                        <a:t>ДЕВЕТО ОСНОВНО УЧИЛИЩЕ „ТЕМЕЛКО НЕНКОВ“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Перник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Перник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157 884,50</a:t>
                      </a:r>
                    </a:p>
                  </a:txBody>
                  <a:tcPr marL="9525" marR="9525" marT="9525" marB="0" anchor="ctr"/>
                </a:tc>
              </a:tr>
              <a:tr h="350927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BG05M2OP001-3.002-0024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СДРУЖЕНИЕ „РАЗНООБРАЗНИ И РАВНИ“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София, Надежда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София град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845 653,93</a:t>
                      </a:r>
                    </a:p>
                  </a:txBody>
                  <a:tcPr marL="9525" marR="9525" marT="9525" marB="0" anchor="ctr"/>
                </a:tc>
              </a:tr>
              <a:tr h="350927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BG05M2OP001-3.002-0035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СДРУЖЕНИЕ „ЗА ПО-ДОБРО БЪДЕЩЕ“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София, Възраждане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София град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198 976,00</a:t>
                      </a:r>
                    </a:p>
                  </a:txBody>
                  <a:tcPr marL="9525" marR="9525" marT="9525" marB="0" anchor="ctr"/>
                </a:tc>
              </a:tr>
              <a:tr h="211569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BG05M2OP001-3.002-0041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ФОНДАЦИЯ „СТЪПКА ПО СТЪПКА“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София, Изгрев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София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371 826,00</a:t>
                      </a:r>
                    </a:p>
                  </a:txBody>
                  <a:tcPr marL="9525" marR="9525" marT="9525" marB="0" anchor="ctr"/>
                </a:tc>
              </a:tr>
              <a:tr h="350927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BG05M2OP001-3.002-0045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+mj-lt"/>
                        </a:rPr>
                        <a:t>ОСНОВНО УЧИЛИЩЕ „ХРИСТО БОТЕВ“, С. ГЪЛЪБНИК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Гълъбник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Перник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354 948,00</a:t>
                      </a:r>
                    </a:p>
                  </a:txBody>
                  <a:tcPr marL="9525" marR="9525" marT="9525" marB="0" anchor="ctr"/>
                </a:tc>
              </a:tr>
              <a:tr h="211569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BG05M2OP001-3.002-0068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РАЙОН „СЕРДИКА“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София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150 723,87</a:t>
                      </a:r>
                    </a:p>
                  </a:txBody>
                  <a:tcPr marL="9525" marR="9525" marT="9525" marB="0" anchor="ctr"/>
                </a:tc>
              </a:tr>
              <a:tr h="361524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BG05M2OP001-3.002-0070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effectLst/>
                          <a:latin typeface="+mj-lt"/>
                        </a:rPr>
                        <a:t>СРЕДНО ОБЩООБРАЗОВАТЕЛНО УЧИЛИЩЕ „ХРИСТО БОТЕВ“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Ихтиман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София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200 297,78</a:t>
                      </a:r>
                    </a:p>
                  </a:txBody>
                  <a:tcPr marL="9525" marR="9525" marT="9525" marB="0" anchor="ctr"/>
                </a:tc>
              </a:tr>
              <a:tr h="521939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BG05M2OP001-3.002-0072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effectLst/>
                          <a:latin typeface="+mj-lt"/>
                        </a:rPr>
                        <a:t>ПРОФЕСИОНАЛНА ГИМНАЗИЯ ПО СЕЛСКО СТОПАНСТВО И ТУРИЗЪМ „АЛЕКО КОНСТАНТИНОВ“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Банско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Благоевград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100 000,00</a:t>
                      </a:r>
                    </a:p>
                  </a:txBody>
                  <a:tcPr marL="9525" marR="9525" marT="9525" marB="0" anchor="ctr"/>
                </a:tc>
              </a:tr>
              <a:tr h="361524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BG05M2OP001-3.002-0083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effectLst/>
                          <a:latin typeface="+mj-lt"/>
                        </a:rPr>
                        <a:t>СДРУЖЕНИЕ „РЕСУРСЕН ЦЕНТЪР ЗА ЕВРОПЕЙСКО СЪТРУДНИЧЕСТВО“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София, Възраждане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София град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304 950,03</a:t>
                      </a:r>
                    </a:p>
                  </a:txBody>
                  <a:tcPr marL="9525" marR="9525" marT="9525" marB="0" anchor="ctr"/>
                </a:tc>
              </a:tr>
              <a:tr h="361524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BG05M2OP001-3.002-0115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effectLst/>
                          <a:latin typeface="+mj-lt"/>
                        </a:rPr>
                        <a:t>135-ТО СОУ „ЯН АМОС КОМЕНСКИ“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София, Красна поляна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София град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331 698,44</a:t>
                      </a:r>
                    </a:p>
                  </a:txBody>
                  <a:tcPr marL="9525" marR="9525" marT="9525" marB="0" anchor="ctr"/>
                </a:tc>
              </a:tr>
              <a:tr h="361524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BG05M2OP001-3.002-0120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effectLst/>
                          <a:latin typeface="+mj-lt"/>
                        </a:rPr>
                        <a:t>ПРОФЕСИОНАЛНА ГИМНАЗИЯ ПО ТЕХНИКА И МЕНИДЖМЪНТ „ХРИСТО БОТЕВ“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Ботевград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София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130 061,00</a:t>
                      </a:r>
                    </a:p>
                  </a:txBody>
                  <a:tcPr marL="9525" marR="9525" marT="9525" marB="0" anchor="ctr"/>
                </a:tc>
              </a:tr>
              <a:tr h="211569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BG05M2OP001-3.002-0152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effectLst/>
                          <a:latin typeface="+mj-lt"/>
                        </a:rPr>
                        <a:t>ПЕТО ОСНОВНО УЧИЛИЩЕ „ХРИСТО БОТЕВ“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Кюстендил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Кюстендил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118 042,06</a:t>
                      </a:r>
                    </a:p>
                  </a:txBody>
                  <a:tcPr marL="9525" marR="9525" marT="9525" marB="0" anchor="ctr"/>
                </a:tc>
              </a:tr>
              <a:tr h="211569"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bg-BG" sz="1200" b="0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bg-BG" sz="1200" b="0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bg-BG" sz="1200" b="0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bg-BG" sz="1200" b="0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3465809,92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57564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17275"/>
          </a:xfrm>
        </p:spPr>
        <p:txBody>
          <a:bodyPr>
            <a:normAutofit fontScale="90000"/>
          </a:bodyPr>
          <a:lstStyle/>
          <a:p>
            <a:r>
              <a:rPr lang="bg-BG" b="1" dirty="0"/>
              <a:t>4. Предстоящи </a:t>
            </a:r>
            <a:r>
              <a:rPr lang="bg-BG" b="1" dirty="0" smtClean="0"/>
              <a:t>процедури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337095"/>
            <a:ext cx="8596668" cy="47042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bg-BG" b="1" i="1" dirty="0"/>
              <a:t>4.1. Процедура за подбор на проекти „Изграждане и развитие на центрове за върхови постижения“ </a:t>
            </a:r>
            <a:r>
              <a:rPr lang="bg-BG" dirty="0" smtClean="0"/>
              <a:t>– общ</a:t>
            </a:r>
            <a:r>
              <a:rPr lang="bg-BG" i="1" dirty="0" smtClean="0"/>
              <a:t> </a:t>
            </a:r>
            <a:r>
              <a:rPr lang="bg-BG" dirty="0"/>
              <a:t>бюджет 200 000 000 лв</a:t>
            </a:r>
            <a:r>
              <a:rPr lang="bg-BG" dirty="0" smtClean="0"/>
              <a:t>. Публикувани за публично обсъждане Насоки за кандидатстване в срок до 30.06.2016 г. </a:t>
            </a:r>
          </a:p>
          <a:p>
            <a:pPr marL="0" indent="0">
              <a:buNone/>
            </a:pPr>
            <a:r>
              <a:rPr lang="bg-BG" dirty="0" smtClean="0"/>
              <a:t> </a:t>
            </a:r>
            <a:r>
              <a:rPr lang="bg-BG" b="1" i="1" dirty="0" smtClean="0"/>
              <a:t>4.2</a:t>
            </a:r>
            <a:r>
              <a:rPr lang="bg-BG" b="1" i="1" dirty="0"/>
              <a:t>. Процедура за подбор „Изграждане и развитие на центрове за компетентност“ </a:t>
            </a:r>
            <a:r>
              <a:rPr lang="bg-BG" dirty="0" smtClean="0"/>
              <a:t>– общ </a:t>
            </a:r>
            <a:r>
              <a:rPr lang="bg-BG" dirty="0"/>
              <a:t>бюджет 150 000 000 лв. Публикувани за публично обсъждане Насоки за кандидатстване в срок до 30.06.2016 г. </a:t>
            </a:r>
          </a:p>
          <a:p>
            <a:pPr marL="0" indent="0">
              <a:buNone/>
            </a:pPr>
            <a:r>
              <a:rPr lang="bg-BG" b="1" i="1" dirty="0" smtClean="0"/>
              <a:t>4.3. Процедура за подбор „Уникални научни инфраструктури“ </a:t>
            </a:r>
            <a:r>
              <a:rPr lang="bg-BG" dirty="0" smtClean="0"/>
              <a:t>– общ бюджет 58 000 000 лв. В процес на обсъждане. </a:t>
            </a:r>
            <a:endParaRPr lang="en-GB" dirty="0" smtClean="0"/>
          </a:p>
          <a:p>
            <a:pPr marL="0" indent="0">
              <a:buNone/>
            </a:pPr>
            <a:r>
              <a:rPr lang="bg-BG" b="1" i="1" dirty="0" smtClean="0"/>
              <a:t>4.4</a:t>
            </a:r>
            <a:r>
              <a:rPr lang="bg-BG" b="1" i="1" dirty="0"/>
              <a:t>. Процедура за директно предоставяне на БФП „Развитие на системата за кариерно ориентиране на студенти“</a:t>
            </a:r>
            <a:endParaRPr lang="en-GB" b="1" dirty="0"/>
          </a:p>
          <a:p>
            <a:pPr lvl="1"/>
            <a:r>
              <a:rPr lang="bg-BG" dirty="0"/>
              <a:t>Общ бюджет – 300 000 лв. </a:t>
            </a:r>
            <a:endParaRPr lang="en-GB" dirty="0"/>
          </a:p>
          <a:p>
            <a:pPr lvl="1"/>
            <a:r>
              <a:rPr lang="bg-BG" dirty="0"/>
              <a:t>Цел: да бъде развита системата за кариерно ориентиране за студенти.</a:t>
            </a:r>
            <a:endParaRPr lang="en-GB" dirty="0"/>
          </a:p>
          <a:p>
            <a:pPr lvl="1"/>
            <a:r>
              <a:rPr lang="bg-BG" dirty="0"/>
              <a:t>Очакван резултат: </a:t>
            </a:r>
            <a:r>
              <a:rPr lang="bg-BG" dirty="0" smtClean="0"/>
              <a:t>40 </a:t>
            </a:r>
            <a:r>
              <a:rPr lang="bg-BG" dirty="0"/>
              <a:t>висши училища да участват в обща информационна мрежа на кариерните </a:t>
            </a:r>
            <a:r>
              <a:rPr lang="bg-BG" dirty="0" smtClean="0"/>
              <a:t>центрове до </a:t>
            </a:r>
            <a:r>
              <a:rPr lang="bg-BG" dirty="0"/>
              <a:t>края на 2018 г. </a:t>
            </a:r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63030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49857"/>
          </a:xfrm>
        </p:spPr>
        <p:txBody>
          <a:bodyPr>
            <a:normAutofit/>
          </a:bodyPr>
          <a:lstStyle/>
          <a:p>
            <a:r>
              <a:rPr lang="bg-BG" sz="2800" b="1" dirty="0"/>
              <a:t>4. Предстоящи процедури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259457"/>
            <a:ext cx="8596668" cy="478190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bg-BG" sz="1900" b="1" i="1" dirty="0"/>
              <a:t>4.5. Процедура за подбор „Подкрепа за развитието на докторанти, постдокторанти, специализанти и млади учени - Фаза 1</a:t>
            </a:r>
            <a:r>
              <a:rPr lang="bg-BG" sz="1900" b="1" i="1" dirty="0" smtClean="0"/>
              <a:t>“</a:t>
            </a:r>
          </a:p>
          <a:p>
            <a:pPr lvl="1"/>
            <a:r>
              <a:rPr lang="bg-BG" dirty="0"/>
              <a:t>Общ бюджет – 6 000 000 лв. </a:t>
            </a:r>
            <a:endParaRPr lang="en-GB" dirty="0"/>
          </a:p>
          <a:p>
            <a:pPr lvl="1"/>
            <a:r>
              <a:rPr lang="bg-BG" dirty="0"/>
              <a:t>Цели: </a:t>
            </a:r>
            <a:r>
              <a:rPr lang="bg-BG" dirty="0" smtClean="0"/>
              <a:t>да се повиши квалификацията </a:t>
            </a:r>
            <a:r>
              <a:rPr lang="bg-BG" dirty="0"/>
              <a:t>на персонала в сферата на НИРД, да се гарантират достатъчно </a:t>
            </a:r>
            <a:r>
              <a:rPr lang="bg-BG" dirty="0" smtClean="0"/>
              <a:t>високо квалифицирани </a:t>
            </a:r>
            <a:r>
              <a:rPr lang="bg-BG" dirty="0"/>
              <a:t>лица, завършили висше образование, с практически опит в областта на изследванията и да се привлекат изследователи от чужбина за научни изследвания.</a:t>
            </a:r>
            <a:endParaRPr lang="en-GB" dirty="0"/>
          </a:p>
          <a:p>
            <a:pPr lvl="1"/>
            <a:r>
              <a:rPr lang="bg-BG" dirty="0"/>
              <a:t>Очакван резултат: </a:t>
            </a:r>
            <a:r>
              <a:rPr lang="bg-BG" dirty="0" smtClean="0"/>
              <a:t>новоназначени </a:t>
            </a:r>
            <a:r>
              <a:rPr lang="bg-BG" dirty="0"/>
              <a:t>18 изследователи – докторанти, постдокторанти, специализанти, млади учени от България в </a:t>
            </a:r>
            <a:r>
              <a:rPr lang="bg-BG" dirty="0" smtClean="0"/>
              <a:t>научни организации (до края </a:t>
            </a:r>
            <a:r>
              <a:rPr lang="bg-BG" dirty="0"/>
              <a:t>на 2018 г</a:t>
            </a:r>
            <a:r>
              <a:rPr lang="bg-BG" dirty="0" smtClean="0"/>
              <a:t>.). 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bg-BG" sz="1900" b="1" i="1" dirty="0"/>
              <a:t>4.6. Процедура за подбор „Подкрепа на уязвими групи за достъп до висше образование“</a:t>
            </a:r>
            <a:endParaRPr lang="en-GB" sz="1900" b="1" dirty="0"/>
          </a:p>
          <a:p>
            <a:pPr lvl="1"/>
            <a:r>
              <a:rPr lang="bg-BG" dirty="0"/>
              <a:t>Общ бюджет – 6 500 000 лв. </a:t>
            </a:r>
            <a:endParaRPr lang="en-GB" dirty="0"/>
          </a:p>
          <a:p>
            <a:pPr lvl="1"/>
            <a:r>
              <a:rPr lang="bg-BG" dirty="0"/>
              <a:t>Цели: повече висши училища да осигурят подкрепяща среда за обучението на лица с увреждания, както и повече лица с увреждания да се дипломират;  подкрепа за ученици и младежи от етническите малцинства, включително от семейства, търсещи или получили международна закрила, за достъп до висше образование.</a:t>
            </a:r>
            <a:endParaRPr lang="en-GB" dirty="0"/>
          </a:p>
          <a:p>
            <a:pPr lvl="1"/>
            <a:r>
              <a:rPr lang="bg-BG" dirty="0"/>
              <a:t>Очакван резултат: да бъдат подпомогнати 1000 младежи, студенти, специализанти и докторанти с увреждания, както и 1200 ученици и младежи (от етническите малцинства, търсещи и получили международна закрила и други уязвими групи) до края на 2018 г. 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46608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23977"/>
          </a:xfrm>
        </p:spPr>
        <p:txBody>
          <a:bodyPr>
            <a:normAutofit/>
          </a:bodyPr>
          <a:lstStyle/>
          <a:p>
            <a:r>
              <a:rPr lang="bg-BG" sz="2800" b="1" dirty="0"/>
              <a:t>4. Предстоящи процедури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233577"/>
            <a:ext cx="8596668" cy="480778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bg-BG" sz="1700" b="1" i="1" dirty="0"/>
              <a:t>4.7. Процедура за </a:t>
            </a:r>
            <a:r>
              <a:rPr lang="bg-BG" sz="1700" b="1" i="1" dirty="0" smtClean="0"/>
              <a:t>директно предоставяне на БФП </a:t>
            </a:r>
            <a:r>
              <a:rPr lang="bg-BG" sz="1700" b="1" i="1" dirty="0"/>
              <a:t>„Въвеждане кредити в системата на професионалното образование и обучение</a:t>
            </a:r>
            <a:r>
              <a:rPr lang="bg-BG" sz="1700" b="1" i="1" dirty="0" smtClean="0"/>
              <a:t>“ – обявена на 09.06.2016 г. </a:t>
            </a:r>
            <a:endParaRPr lang="en-GB" sz="1700" b="1" dirty="0"/>
          </a:p>
          <a:p>
            <a:pPr lvl="1"/>
            <a:r>
              <a:rPr lang="bg-BG" dirty="0"/>
              <a:t>Общ бюджет – 2 000 000 лв. </a:t>
            </a:r>
            <a:endParaRPr lang="en-GB" dirty="0"/>
          </a:p>
          <a:p>
            <a:pPr lvl="1"/>
            <a:r>
              <a:rPr lang="bg-BG" dirty="0"/>
              <a:t>Цели: изграждане на практически пътища за въвеждане и прилагане на основните принципи и характеристики на Европейската система за натрупване и трансфер на кредити в професионалното образование (ECVET) </a:t>
            </a:r>
            <a:endParaRPr lang="en-GB" dirty="0"/>
          </a:p>
          <a:p>
            <a:pPr lvl="1"/>
            <a:r>
              <a:rPr lang="bg-BG" dirty="0"/>
              <a:t>Очакван резултат: </a:t>
            </a:r>
            <a:r>
              <a:rPr lang="bg-BG" dirty="0" smtClean="0"/>
              <a:t>120 </a:t>
            </a:r>
            <a:r>
              <a:rPr lang="bg-BG" dirty="0"/>
              <a:t>професионални гимназии и центрове за професионално обучение (ЦПО) да обучават по пилотните професии, 1 500 ученици да започнат обучението си по новите модулни учебни планове и програми, </a:t>
            </a:r>
            <a:r>
              <a:rPr lang="bg-BG" dirty="0" smtClean="0"/>
              <a:t>500 обучаеми </a:t>
            </a:r>
            <a:r>
              <a:rPr lang="bg-BG" dirty="0"/>
              <a:t>в ЦПО, успешно преминали най-малко един обучителен модул по новите държавни образователни </a:t>
            </a:r>
            <a:r>
              <a:rPr lang="bg-BG" dirty="0" smtClean="0"/>
              <a:t>стандарти (до </a:t>
            </a:r>
            <a:r>
              <a:rPr lang="bg-BG" dirty="0"/>
              <a:t>края на 2018 г</a:t>
            </a:r>
            <a:r>
              <a:rPr lang="bg-BG" dirty="0" smtClean="0"/>
              <a:t>.). </a:t>
            </a:r>
          </a:p>
          <a:p>
            <a:pPr marL="0" indent="0">
              <a:buNone/>
            </a:pPr>
            <a:r>
              <a:rPr lang="bg-BG" sz="1700" b="1" dirty="0"/>
              <a:t>4</a:t>
            </a:r>
            <a:r>
              <a:rPr lang="bg-BG" sz="1700" b="1" i="1" dirty="0"/>
              <a:t>.8. Процедура за директно предоставяне на БФП „Ученически практики – </a:t>
            </a:r>
            <a:r>
              <a:rPr lang="bg-BG" sz="1700" b="1" i="1" dirty="0" smtClean="0"/>
              <a:t>Фаза </a:t>
            </a:r>
            <a:r>
              <a:rPr lang="bg-BG" sz="1700" b="1" i="1" dirty="0"/>
              <a:t>I</a:t>
            </a:r>
            <a:r>
              <a:rPr lang="bg-BG" sz="1700" b="1" i="1" dirty="0" smtClean="0"/>
              <a:t>“ – обявена на 09.06.2016 г. </a:t>
            </a:r>
            <a:endParaRPr lang="bg-BG" sz="1700" b="1" i="1" dirty="0"/>
          </a:p>
          <a:p>
            <a:pPr lvl="1"/>
            <a:r>
              <a:rPr lang="bg-BG" dirty="0"/>
              <a:t>Общ бюджет – 10 000 000 лв. </a:t>
            </a:r>
            <a:endParaRPr lang="en-GB" dirty="0"/>
          </a:p>
          <a:p>
            <a:pPr lvl="1"/>
            <a:r>
              <a:rPr lang="bg-BG" dirty="0"/>
              <a:t>Цели: повишаване на броя на учениците в професионалните училища и адаптиране на професионалното образование и обучение към нуждите на пазара на труда</a:t>
            </a:r>
            <a:endParaRPr lang="en-GB" dirty="0"/>
          </a:p>
          <a:p>
            <a:pPr lvl="1"/>
            <a:r>
              <a:rPr lang="bg-BG" dirty="0"/>
              <a:t>Очакван резултат: увеличаване </a:t>
            </a:r>
            <a:r>
              <a:rPr lang="bg-BG" dirty="0" smtClean="0"/>
              <a:t>дела </a:t>
            </a:r>
            <a:r>
              <a:rPr lang="bg-BG" dirty="0"/>
              <a:t>на учениците в гимназиален етап, обучаващи се в професионални </a:t>
            </a:r>
            <a:r>
              <a:rPr lang="bg-BG" dirty="0" smtClean="0"/>
              <a:t>гимназии на </a:t>
            </a:r>
            <a:r>
              <a:rPr lang="bg-BG" dirty="0"/>
              <a:t>50 % </a:t>
            </a:r>
            <a:r>
              <a:rPr lang="bg-BG" dirty="0" smtClean="0"/>
              <a:t>, </a:t>
            </a:r>
            <a:r>
              <a:rPr lang="bg-BG" dirty="0"/>
              <a:t>от включените в дейности по оперативната програма (до 2018 г.).</a:t>
            </a:r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9760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01615"/>
          </a:xfrm>
        </p:spPr>
        <p:txBody>
          <a:bodyPr>
            <a:normAutofit/>
          </a:bodyPr>
          <a:lstStyle/>
          <a:p>
            <a:r>
              <a:rPr lang="bg-BG" sz="2800" b="1" dirty="0"/>
              <a:t>4. Предстоящи процедури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311215"/>
            <a:ext cx="8596668" cy="473014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bg-BG" sz="1900" b="1" dirty="0" smtClean="0"/>
              <a:t>4</a:t>
            </a:r>
            <a:r>
              <a:rPr lang="bg-BG" sz="1900" b="1" i="1" dirty="0" smtClean="0"/>
              <a:t>.9</a:t>
            </a:r>
            <a:r>
              <a:rPr lang="bg-BG" sz="1900" b="1" i="1" dirty="0"/>
              <a:t>. Процедура за директно предоставяне на БФП „Квалификация на </a:t>
            </a:r>
            <a:r>
              <a:rPr lang="bg-BG" sz="1900" b="1" i="1" dirty="0" smtClean="0"/>
              <a:t>педагогически </a:t>
            </a:r>
            <a:r>
              <a:rPr lang="bg-BG" sz="1900" b="1" i="1" dirty="0"/>
              <a:t>специалисти– Фаза I</a:t>
            </a:r>
            <a:r>
              <a:rPr lang="bg-BG" sz="1900" b="1" i="1" dirty="0" smtClean="0"/>
              <a:t>“, обявена на 10.06.2016 г. </a:t>
            </a:r>
          </a:p>
          <a:p>
            <a:pPr lvl="1"/>
            <a:r>
              <a:rPr lang="bg-BG" dirty="0"/>
              <a:t>Общ бюджет – 20 000 000 лв</a:t>
            </a:r>
            <a:r>
              <a:rPr lang="bg-BG" dirty="0" smtClean="0"/>
              <a:t>.</a:t>
            </a:r>
          </a:p>
          <a:p>
            <a:pPr lvl="1"/>
            <a:r>
              <a:rPr lang="bg-BG" dirty="0"/>
              <a:t>Цели: развитие на капацитета и повишаване на квалификацията на заетите в областта на </a:t>
            </a:r>
            <a:r>
              <a:rPr lang="bg-BG" dirty="0" smtClean="0"/>
              <a:t>образованието.</a:t>
            </a:r>
            <a:endParaRPr lang="en-GB" dirty="0"/>
          </a:p>
          <a:p>
            <a:pPr lvl="1"/>
            <a:r>
              <a:rPr lang="bg-BG" dirty="0"/>
              <a:t>Очакван резултат: 95 </a:t>
            </a:r>
            <a:r>
              <a:rPr lang="bg-BG" dirty="0" smtClean="0"/>
              <a:t>% от </a:t>
            </a:r>
            <a:r>
              <a:rPr lang="bg-BG" dirty="0"/>
              <a:t>педагогическите специалисти на възраст до 34 г. (</a:t>
            </a:r>
            <a:r>
              <a:rPr lang="bg-BG" dirty="0" smtClean="0"/>
              <a:t>вкл.), преминали </a:t>
            </a:r>
            <a:r>
              <a:rPr lang="bg-BG" dirty="0"/>
              <a:t>успешно курсове за повишаване на квалификацията по ОП и </a:t>
            </a:r>
            <a:r>
              <a:rPr lang="bg-BG" dirty="0" smtClean="0"/>
              <a:t>останали </a:t>
            </a:r>
            <a:r>
              <a:rPr lang="bg-BG" dirty="0"/>
              <a:t>в образователната </a:t>
            </a:r>
            <a:r>
              <a:rPr lang="bg-BG" dirty="0" smtClean="0"/>
              <a:t>система; </a:t>
            </a:r>
            <a:r>
              <a:rPr lang="bg-BG" dirty="0"/>
              <a:t>80 </a:t>
            </a:r>
            <a:r>
              <a:rPr lang="bg-BG" dirty="0" smtClean="0"/>
              <a:t>% от </a:t>
            </a:r>
            <a:r>
              <a:rPr lang="bg-BG" dirty="0"/>
              <a:t>педагогическите специалисти </a:t>
            </a:r>
            <a:r>
              <a:rPr lang="bg-BG" dirty="0" smtClean="0"/>
              <a:t>между </a:t>
            </a:r>
            <a:r>
              <a:rPr lang="bg-BG" dirty="0"/>
              <a:t>35 и 54 г</a:t>
            </a:r>
            <a:r>
              <a:rPr lang="bg-BG" dirty="0" smtClean="0"/>
              <a:t>., преминали </a:t>
            </a:r>
            <a:r>
              <a:rPr lang="bg-BG" dirty="0"/>
              <a:t>успешно курсове за повишаване на квалификацията </a:t>
            </a:r>
            <a:r>
              <a:rPr lang="bg-BG" dirty="0" smtClean="0"/>
              <a:t>и останали </a:t>
            </a:r>
            <a:r>
              <a:rPr lang="bg-BG" dirty="0"/>
              <a:t>в образователната </a:t>
            </a:r>
            <a:r>
              <a:rPr lang="bg-BG" dirty="0" smtClean="0"/>
              <a:t>система.</a:t>
            </a:r>
            <a:endParaRPr lang="en-GB" dirty="0"/>
          </a:p>
          <a:p>
            <a:pPr marL="0" indent="0">
              <a:buNone/>
            </a:pPr>
            <a:r>
              <a:rPr lang="bg-BG" sz="1900" b="1" i="1" dirty="0"/>
              <a:t>4.10.  Процедура за директно предоставяне на БФП „Ограмотяване на възрастни– Фаза I“</a:t>
            </a:r>
            <a:endParaRPr lang="en-GB" sz="1900" b="1" dirty="0"/>
          </a:p>
          <a:p>
            <a:pPr lvl="1"/>
            <a:r>
              <a:rPr lang="bg-BG" dirty="0"/>
              <a:t>Общ бюджет – 25 000 000 лв. </a:t>
            </a:r>
            <a:endParaRPr lang="en-GB" dirty="0"/>
          </a:p>
          <a:p>
            <a:pPr lvl="1"/>
            <a:r>
              <a:rPr lang="bg-BG" dirty="0"/>
              <a:t>Цели: повишаване участието в различни форми на учене през целия живот, включително от уязвими групи, възможност за по-добра реализация на пазара на труда.</a:t>
            </a:r>
            <a:endParaRPr lang="en-GB" dirty="0"/>
          </a:p>
          <a:p>
            <a:pPr lvl="1"/>
            <a:r>
              <a:rPr lang="bg-BG" dirty="0"/>
              <a:t>Очакван резултат: 10 000 лица над 16 години (включително роми</a:t>
            </a:r>
            <a:r>
              <a:rPr lang="bg-BG" dirty="0" smtClean="0"/>
              <a:t>), </a:t>
            </a:r>
            <a:r>
              <a:rPr lang="bg-BG" dirty="0"/>
              <a:t>включени в курсове по ограмотяване или в курсове за усвояване на учебно съдържание, предвидено за изучаване в класове от прогимназиалния етап на основното образование</a:t>
            </a:r>
            <a:r>
              <a:rPr lang="bg-BG" dirty="0" smtClean="0"/>
              <a:t>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2502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1"/>
            <a:ext cx="8596668" cy="632604"/>
          </a:xfrm>
        </p:spPr>
        <p:txBody>
          <a:bodyPr>
            <a:normAutofit/>
          </a:bodyPr>
          <a:lstStyle/>
          <a:p>
            <a:r>
              <a:rPr lang="bg-BG" sz="2800" b="1" dirty="0"/>
              <a:t>4. Предстоящи процедури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362975"/>
            <a:ext cx="8596668" cy="46783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1600" b="1" i="1" dirty="0" smtClean="0"/>
              <a:t>4.11</a:t>
            </a:r>
            <a:r>
              <a:rPr lang="bg-BG" sz="1600" b="1" i="1" dirty="0"/>
              <a:t>. Процедура за подбор „Повишаване капацитета на педагогическите специалисти за работа в мултикултурна среда“</a:t>
            </a:r>
            <a:endParaRPr lang="en-GB" sz="1600" b="1" dirty="0"/>
          </a:p>
          <a:p>
            <a:pPr lvl="1"/>
            <a:r>
              <a:rPr lang="bg-BG" dirty="0"/>
              <a:t>Общ бюджет – 5 000 000 лв. </a:t>
            </a:r>
            <a:endParaRPr lang="en-GB" dirty="0"/>
          </a:p>
          <a:p>
            <a:pPr lvl="1"/>
            <a:r>
              <a:rPr lang="bg-BG" dirty="0"/>
              <a:t>Цели: </a:t>
            </a:r>
            <a:r>
              <a:rPr lang="bg-BG" dirty="0" smtClean="0"/>
              <a:t>да бъдат създадени </a:t>
            </a:r>
            <a:r>
              <a:rPr lang="bg-BG" dirty="0"/>
              <a:t>условия за подпомагане на децата от етническите малцинства и/или от маргинализирани обществени групи и от семейства, търсещи или получили международна закрила, да се изградят като пълноценни граждани и за успешната им професионална, социална и личностна реализация чрез: подобряване условията за равен достъп до предучилищна подготовка и възпитание; допълнителни занимания с деца, за които българският език не е майчин; повишаване качеството на образованието в детските градини и в подготвителните групи на общинските училища</a:t>
            </a:r>
            <a:r>
              <a:rPr lang="bg-BG" dirty="0" smtClean="0"/>
              <a:t>.</a:t>
            </a:r>
          </a:p>
          <a:p>
            <a:pPr lvl="1"/>
            <a:r>
              <a:rPr lang="bg-BG" dirty="0"/>
              <a:t>Очакван резултат: 7 500 деца от етнически малцинства, участващи в мерки за образователна интеграция ; 6 000 деца, интегрирани в образователната система.</a:t>
            </a:r>
            <a:endParaRPr lang="en-GB" dirty="0"/>
          </a:p>
          <a:p>
            <a:pPr lvl="0"/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40829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8598" y="1679432"/>
            <a:ext cx="11728428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1200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120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1200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120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80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БЛАГОДАРЯ ЗА ВНИМАНИЕТО!</a:t>
            </a: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000" b="1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000" b="1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</a:t>
            </a: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            web</a:t>
            </a:r>
            <a:r>
              <a:rPr lang="en-US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en-US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www.sf.mon.bg</a:t>
            </a:r>
            <a:endParaRPr lang="bg-BG" sz="2800" b="1" dirty="0" smtClean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800" b="1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bg-BG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Магдалена Аткова</a:t>
            </a:r>
            <a:endParaRPr lang="bg-BG" sz="2400" b="1" dirty="0" smtClean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4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800" b="1" dirty="0" smtClean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8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800" b="1" dirty="0" smtClean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800" b="1" dirty="0" smtClean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07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887" y="282056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167" descr="C:\Users\a.radeva\Desktop\GDSFMOP\LOGA\LOGO_M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748" y="259799"/>
            <a:ext cx="3178272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2"/>
            <a:ext cx="2165110" cy="687337"/>
          </a:xfrm>
          <a:prstGeom prst="rect">
            <a:avLst/>
          </a:prstGeom>
        </p:spPr>
      </p:pic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4589879" y="5298465"/>
            <a:ext cx="7201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None/>
              <a:defRPr/>
            </a:pPr>
            <a:r>
              <a:rPr lang="bg-BG" sz="2400" b="1" dirty="0" smtClean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    </a:t>
            </a:r>
            <a:endParaRPr lang="bg-BG" sz="2400" b="1" dirty="0">
              <a:solidFill>
                <a:srgbClr val="00206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437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29501"/>
          </a:xfrm>
        </p:spPr>
        <p:txBody>
          <a:bodyPr>
            <a:normAutofit/>
          </a:bodyPr>
          <a:lstStyle/>
          <a:p>
            <a:r>
              <a:rPr lang="bg-BG" sz="3100" b="1" dirty="0" smtClean="0"/>
              <a:t>Оперативна програма "Наука и образование </a:t>
            </a:r>
            <a:br>
              <a:rPr lang="bg-BG" sz="3100" b="1" dirty="0" smtClean="0"/>
            </a:br>
            <a:r>
              <a:rPr lang="bg-BG" sz="3100" b="1" dirty="0" smtClean="0"/>
              <a:t>за интелигентен растеж" 2014-2020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62045"/>
            <a:ext cx="10515600" cy="3614918"/>
          </a:xfrm>
        </p:spPr>
        <p:txBody>
          <a:bodyPr/>
          <a:lstStyle/>
          <a:p>
            <a:r>
              <a:rPr lang="bg-BG" dirty="0" smtClean="0"/>
              <a:t>Финансов </a:t>
            </a:r>
            <a:r>
              <a:rPr lang="bg-BG" dirty="0"/>
              <a:t>инструмент, чрез който ще се подпомагат мерки в областта на науката и образованието като фактори за растеж и икономическо </a:t>
            </a:r>
            <a:r>
              <a:rPr lang="bg-BG" dirty="0" smtClean="0"/>
              <a:t>развитие; </a:t>
            </a:r>
          </a:p>
          <a:p>
            <a:r>
              <a:rPr lang="bg-BG" dirty="0" smtClean="0"/>
              <a:t>Общ </a:t>
            </a:r>
            <a:r>
              <a:rPr lang="bg-BG" dirty="0"/>
              <a:t>бюджет </a:t>
            </a:r>
            <a:r>
              <a:rPr lang="bg-BG" dirty="0" smtClean="0"/>
              <a:t>– </a:t>
            </a:r>
            <a:r>
              <a:rPr lang="en-GB" dirty="0" smtClean="0"/>
              <a:t>1</a:t>
            </a:r>
            <a:r>
              <a:rPr lang="bg-BG" dirty="0" smtClean="0"/>
              <a:t>,37 </a:t>
            </a:r>
            <a:r>
              <a:rPr lang="bg-BG" dirty="0"/>
              <a:t>млрд. лв. </a:t>
            </a:r>
            <a:r>
              <a:rPr lang="bg-BG" dirty="0" smtClean="0"/>
              <a:t>(</a:t>
            </a:r>
            <a:r>
              <a:rPr lang="bg-BG" dirty="0"/>
              <a:t>европейско и национално финансиране</a:t>
            </a:r>
            <a:r>
              <a:rPr lang="bg-BG" dirty="0" smtClean="0"/>
              <a:t>);</a:t>
            </a:r>
          </a:p>
          <a:p>
            <a:r>
              <a:rPr lang="bg-BG" dirty="0" smtClean="0"/>
              <a:t>Многофондово </a:t>
            </a:r>
            <a:r>
              <a:rPr lang="bg-BG" dirty="0"/>
              <a:t>финансиране </a:t>
            </a:r>
            <a:r>
              <a:rPr lang="bg-BG" dirty="0" smtClean="0"/>
              <a:t>– от </a:t>
            </a:r>
            <a:r>
              <a:rPr lang="bg-BG" dirty="0"/>
              <a:t>Европейския фонд за регионално развитие и Европейския социален фонд.</a:t>
            </a:r>
            <a:endParaRPr lang="en-GB" dirty="0"/>
          </a:p>
          <a:p>
            <a:endParaRPr lang="bg-BG" dirty="0" smtClean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9861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Приоритетни оси: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dirty="0"/>
              <a:t>Приоритетна ос № 1 – „Научни изследвания и технологично развитие“ – 560 млн. лв. от Европейския фонд за регионално </a:t>
            </a:r>
            <a:r>
              <a:rPr lang="bg-BG" dirty="0" smtClean="0"/>
              <a:t>развитие (ЕФРР); </a:t>
            </a:r>
            <a:endParaRPr lang="en-GB" dirty="0"/>
          </a:p>
          <a:p>
            <a:pPr lvl="0"/>
            <a:r>
              <a:rPr lang="bg-BG" dirty="0"/>
              <a:t>Приоритетна ос № 2 – „Образование и учене през целия живот“ – 504 млн. лв. от Европейския социален фонд (ЕСФ);</a:t>
            </a:r>
            <a:endParaRPr lang="en-GB" dirty="0"/>
          </a:p>
          <a:p>
            <a:pPr lvl="0"/>
            <a:r>
              <a:rPr lang="bg-BG" dirty="0"/>
              <a:t>Приоритетна ос № 3 – „Образователна среда за активно социално приобщаване“ – 252 млн. лв. от ЕСФ</a:t>
            </a:r>
            <a:endParaRPr lang="en-GB" dirty="0"/>
          </a:p>
          <a:p>
            <a:r>
              <a:rPr lang="bg-BG" dirty="0" smtClean="0"/>
              <a:t>Приоритетна ос № 4 – „Техническа помощ“ -  54</a:t>
            </a:r>
            <a:r>
              <a:rPr lang="en-GB" dirty="0" smtClean="0"/>
              <a:t>,</a:t>
            </a:r>
            <a:r>
              <a:rPr lang="bg-BG" dirty="0" smtClean="0"/>
              <a:t> </a:t>
            </a:r>
            <a:r>
              <a:rPr lang="en-GB" dirty="0" smtClean="0"/>
              <a:t>7 </a:t>
            </a:r>
            <a:r>
              <a:rPr lang="bg-BG" dirty="0" smtClean="0"/>
              <a:t>млн. лв</a:t>
            </a:r>
            <a:r>
              <a:rPr lang="bg-BG" dirty="0"/>
              <a:t>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861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34528"/>
          </a:xfrm>
        </p:spPr>
        <p:txBody>
          <a:bodyPr>
            <a:normAutofit fontScale="90000"/>
          </a:bodyPr>
          <a:lstStyle/>
          <a:p>
            <a:r>
              <a:rPr lang="bg-BG" sz="3100" b="1" dirty="0"/>
              <a:t>1. Процедури в процес на изпълнение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913" y="1605340"/>
            <a:ext cx="8596668" cy="4410971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bg-BG" b="1" i="1" dirty="0"/>
              <a:t>1.1. Процедура за директно предоставяне на безвъзмездна финансова помощ (БФП) „Студентски практики – фаза </a:t>
            </a:r>
            <a:r>
              <a:rPr lang="bg-BG" b="1" i="1" dirty="0" smtClean="0"/>
              <a:t>1”</a:t>
            </a:r>
            <a:r>
              <a:rPr lang="en-US" b="1" i="1" dirty="0"/>
              <a:t> </a:t>
            </a:r>
            <a:r>
              <a:rPr lang="en-US" b="1" i="1" dirty="0" smtClean="0"/>
              <a:t>- </a:t>
            </a:r>
            <a:r>
              <a:rPr lang="bg-BG" dirty="0" smtClean="0"/>
              <a:t>насърчаване </a:t>
            </a:r>
            <a:r>
              <a:rPr lang="bg-BG" dirty="0"/>
              <a:t>на стратегическото сътрудничество между институциите за висше образование, бизнеса и сектора за научни изследвания.</a:t>
            </a:r>
          </a:p>
          <a:p>
            <a:pPr lvl="1"/>
            <a:r>
              <a:rPr lang="bg-BG" dirty="0" smtClean="0"/>
              <a:t>Бюджет </a:t>
            </a:r>
            <a:r>
              <a:rPr lang="bg-BG" dirty="0"/>
              <a:t>– 37 000 000 лв. </a:t>
            </a:r>
            <a:endParaRPr lang="en-GB" dirty="0"/>
          </a:p>
          <a:p>
            <a:pPr lvl="1"/>
            <a:r>
              <a:rPr lang="bg-BG" dirty="0"/>
              <a:t>Очакван резултат: </a:t>
            </a:r>
            <a:r>
              <a:rPr lang="bg-BG" dirty="0" smtClean="0"/>
              <a:t>46 </a:t>
            </a:r>
            <a:r>
              <a:rPr lang="bg-BG" dirty="0"/>
              <a:t>000 </a:t>
            </a:r>
            <a:r>
              <a:rPr lang="bg-BG" dirty="0" smtClean="0"/>
              <a:t>студенти, </a:t>
            </a:r>
            <a:r>
              <a:rPr lang="bg-BG" dirty="0"/>
              <a:t>включени в студентски </a:t>
            </a:r>
            <a:r>
              <a:rPr lang="bg-BG" dirty="0" smtClean="0"/>
              <a:t>практики до </a:t>
            </a:r>
            <a:r>
              <a:rPr lang="bg-BG" dirty="0"/>
              <a:t>края на 2017 г. </a:t>
            </a:r>
            <a:endParaRPr lang="bg-BG" dirty="0" smtClean="0"/>
          </a:p>
          <a:p>
            <a:pPr lvl="1"/>
            <a:r>
              <a:rPr lang="bg-BG" dirty="0"/>
              <a:t>Цели: повишаване качеството на висшето </a:t>
            </a:r>
            <a:r>
              <a:rPr lang="bg-BG" dirty="0" smtClean="0"/>
              <a:t>образование, </a:t>
            </a:r>
            <a:r>
              <a:rPr lang="bg-BG" dirty="0"/>
              <a:t>чрез осигуряване на практическа подготовка на студенти в реална работна среда; подобряване на практическите умения на студентите </a:t>
            </a:r>
            <a:r>
              <a:rPr lang="bg-BG" dirty="0" smtClean="0"/>
              <a:t>по </a:t>
            </a:r>
            <a:r>
              <a:rPr lang="bg-BG" dirty="0"/>
              <a:t>време на тяхното обучение спрямо потребностите на пазара на труда; укрепване на връзките между висшите училища и работодателите; осигуряване на допълнителни възможности на завършващите висше образование за по-успешна реализация на пазара на труда</a:t>
            </a:r>
            <a:r>
              <a:rPr lang="bg-BG" dirty="0" smtClean="0"/>
              <a:t>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6267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91396"/>
          </a:xfrm>
        </p:spPr>
        <p:txBody>
          <a:bodyPr>
            <a:normAutofit fontScale="90000"/>
          </a:bodyPr>
          <a:lstStyle/>
          <a:p>
            <a:r>
              <a:rPr lang="bg-BG" sz="2800" b="1" dirty="0"/>
              <a:t>1. Процедури в процес на изпълнение</a:t>
            </a:r>
            <a:r>
              <a:rPr lang="bg-BG" sz="2800" i="1" dirty="0" smtClean="0"/>
              <a:t/>
            </a:r>
            <a:br>
              <a:rPr lang="bg-BG" sz="2800" i="1" dirty="0" smtClean="0"/>
            </a:b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00996"/>
            <a:ext cx="8596668" cy="4540367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bg-BG" b="1" i="1" dirty="0"/>
              <a:t>1.2. Процедура за директно предоставяне на БФП „Студентски стипендии – фаза 1”</a:t>
            </a:r>
            <a:endParaRPr lang="bg-BG" b="1" dirty="0" smtClean="0"/>
          </a:p>
          <a:p>
            <a:pPr lvl="1"/>
            <a:r>
              <a:rPr lang="bg-BG" dirty="0" smtClean="0"/>
              <a:t>Общ </a:t>
            </a:r>
            <a:r>
              <a:rPr lang="bg-BG" dirty="0"/>
              <a:t>бюджет – 26 000 000 лв. </a:t>
            </a:r>
            <a:endParaRPr lang="en-GB" dirty="0"/>
          </a:p>
          <a:p>
            <a:pPr lvl="1"/>
            <a:r>
              <a:rPr lang="bg-BG" dirty="0"/>
              <a:t>Цел: чрез система от стипендии да се стимулира обучението в области от висшето образование, определени като приоритетни за страната.</a:t>
            </a:r>
            <a:endParaRPr lang="en-GB" dirty="0"/>
          </a:p>
          <a:p>
            <a:pPr lvl="1"/>
            <a:r>
              <a:rPr lang="bg-BG" dirty="0"/>
              <a:t>Очакван резултат: </a:t>
            </a:r>
            <a:r>
              <a:rPr lang="bg-BG" dirty="0" smtClean="0"/>
              <a:t>20 </a:t>
            </a:r>
            <a:r>
              <a:rPr lang="bg-BG" dirty="0"/>
              <a:t>000 студенти по приоритетни специалности да получат стипендии и специални </a:t>
            </a:r>
            <a:r>
              <a:rPr lang="bg-BG" dirty="0" smtClean="0"/>
              <a:t>стипендии до </a:t>
            </a:r>
            <a:r>
              <a:rPr lang="bg-BG" dirty="0"/>
              <a:t>края на 2017 г. </a:t>
            </a:r>
            <a:endParaRPr lang="en-GB" dirty="0"/>
          </a:p>
          <a:p>
            <a:pPr marL="0" indent="0">
              <a:buNone/>
            </a:pPr>
            <a:endParaRPr lang="bg-BG" dirty="0" smtClean="0"/>
          </a:p>
          <a:p>
            <a:pPr marL="0" indent="0">
              <a:buNone/>
            </a:pPr>
            <a:r>
              <a:rPr lang="bg-BG" b="1" dirty="0" smtClean="0"/>
              <a:t>1.3 </a:t>
            </a:r>
            <a:r>
              <a:rPr lang="bg-BG" b="1" i="1" dirty="0"/>
              <a:t>Процедура за директно предоставяне на БФП „Система за кариерно ориентиране в училищното образование</a:t>
            </a:r>
            <a:r>
              <a:rPr lang="bg-BG" b="1" i="1" dirty="0" smtClean="0"/>
              <a:t>“</a:t>
            </a:r>
          </a:p>
          <a:p>
            <a:pPr lvl="1"/>
            <a:r>
              <a:rPr lang="bg-BG" dirty="0"/>
              <a:t>Общ бюджет: 7 471 828,73 лв.</a:t>
            </a:r>
            <a:endParaRPr lang="en-GB" dirty="0"/>
          </a:p>
          <a:p>
            <a:pPr lvl="1"/>
            <a:r>
              <a:rPr lang="bg-BG" dirty="0"/>
              <a:t>Цел: да се създаде интегрирана система за реализация и заетост по придобитата квалификация на завършващите средно образование в съответствие с изискванията на пазара на труда.</a:t>
            </a:r>
            <a:endParaRPr lang="en-GB" dirty="0"/>
          </a:p>
          <a:p>
            <a:pPr lvl="1"/>
            <a:r>
              <a:rPr lang="bg-BG" dirty="0"/>
              <a:t>Очакван резултат: 100 000 ученици, обхванати от дейности за кариерно ориентиране до края на 2017 г.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7680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05442"/>
            <a:ext cx="8596668" cy="603849"/>
          </a:xfrm>
        </p:spPr>
        <p:txBody>
          <a:bodyPr>
            <a:noAutofit/>
          </a:bodyPr>
          <a:lstStyle/>
          <a:p>
            <a:r>
              <a:rPr lang="bg-BG" sz="2800" b="1" dirty="0"/>
              <a:t>1. Процедури в процес на изпълнение</a:t>
            </a:r>
            <a:r>
              <a:rPr lang="bg-BG" sz="2800" dirty="0" smtClean="0"/>
              <a:t/>
            </a:r>
            <a:br>
              <a:rPr lang="bg-BG" sz="2800" dirty="0" smtClean="0"/>
            </a:b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220224"/>
            <a:ext cx="8596668" cy="4833664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bg-BG" b="1" dirty="0"/>
              <a:t>1.4. </a:t>
            </a:r>
            <a:r>
              <a:rPr lang="bg-BG" b="1" i="1" dirty="0"/>
              <a:t>Процедура за директно предоставяне на БФП</a:t>
            </a:r>
            <a:r>
              <a:rPr lang="bg-BG" b="1" dirty="0"/>
              <a:t> „</a:t>
            </a:r>
            <a:r>
              <a:rPr lang="bg-BG" b="1" i="1" dirty="0"/>
              <a:t>Осигуряване на условия и ресурси за изграждане и развитие на подкрепяща среда в детските градини и училищата за осъществяване на включващо </a:t>
            </a:r>
            <a:r>
              <a:rPr lang="bg-BG" b="1" i="1" dirty="0" smtClean="0"/>
              <a:t>обучение – фаза </a:t>
            </a:r>
            <a:r>
              <a:rPr lang="bg-BG" b="1" i="1" dirty="0"/>
              <a:t>1</a:t>
            </a:r>
            <a:endParaRPr lang="bg-BG" b="1" dirty="0" smtClean="0"/>
          </a:p>
          <a:p>
            <a:pPr lvl="1"/>
            <a:r>
              <a:rPr lang="bg-BG" dirty="0" smtClean="0"/>
              <a:t>Общ </a:t>
            </a:r>
            <a:r>
              <a:rPr lang="bg-BG" dirty="0"/>
              <a:t>бюджет: 17 500 000 лв.</a:t>
            </a:r>
            <a:endParaRPr lang="en-GB" dirty="0"/>
          </a:p>
          <a:p>
            <a:pPr lvl="1"/>
            <a:r>
              <a:rPr lang="bg-BG" dirty="0"/>
              <a:t>Цел: </a:t>
            </a:r>
            <a:r>
              <a:rPr lang="bg-BG" dirty="0" smtClean="0"/>
              <a:t>изграждане </a:t>
            </a:r>
            <a:r>
              <a:rPr lang="bg-BG" dirty="0"/>
              <a:t>на образователна среда, насърчаваща разгръщането на потенциала на всяко дете и ученик за личностно развитие, както и успешна реализация и социализация.</a:t>
            </a:r>
            <a:endParaRPr lang="en-GB" dirty="0"/>
          </a:p>
          <a:p>
            <a:pPr lvl="1"/>
            <a:r>
              <a:rPr lang="bg-BG" dirty="0"/>
              <a:t>Очакван резултат: </a:t>
            </a:r>
            <a:r>
              <a:rPr lang="bg-BG" dirty="0" smtClean="0"/>
              <a:t>250 </a:t>
            </a:r>
            <a:r>
              <a:rPr lang="bg-BG" dirty="0"/>
              <a:t>деца от 3 до 6 години да получат услуги за ранна превенция на обучителни затруднения; 33 целодневни детски градини да осигурят подкрепяща среда за ранна превенция на обучителни затруднения; 1800 деца и ученици със специални образователни </a:t>
            </a:r>
            <a:r>
              <a:rPr lang="bg-BG" dirty="0" smtClean="0"/>
              <a:t>потребности, включени </a:t>
            </a:r>
            <a:r>
              <a:rPr lang="bg-BG" dirty="0"/>
              <a:t>в дейности по </a:t>
            </a:r>
            <a:r>
              <a:rPr lang="bg-BG" dirty="0" smtClean="0"/>
              <a:t>проекта до </a:t>
            </a:r>
            <a:r>
              <a:rPr lang="bg-BG" dirty="0"/>
              <a:t>края на 2017 г</a:t>
            </a:r>
            <a:r>
              <a:rPr lang="bg-BG" dirty="0" smtClean="0"/>
              <a:t>.</a:t>
            </a:r>
            <a:endParaRPr lang="en-GB" dirty="0"/>
          </a:p>
          <a:p>
            <a:pPr marL="0" indent="0">
              <a:buNone/>
            </a:pPr>
            <a:endParaRPr lang="bg-BG" dirty="0" smtClean="0"/>
          </a:p>
          <a:p>
            <a:pPr marL="0" indent="0">
              <a:buNone/>
            </a:pPr>
            <a:r>
              <a:rPr lang="bg-BG" b="1" dirty="0" smtClean="0"/>
              <a:t>1.5 </a:t>
            </a:r>
            <a:r>
              <a:rPr lang="bg-BG" b="1" i="1" dirty="0"/>
              <a:t>Процедура за директно предоставяне на БФП „Поддържане и усъвършенстване на разработената рейтингова система на висшите училища – фаза 1</a:t>
            </a:r>
            <a:r>
              <a:rPr lang="bg-BG" b="1" i="1" dirty="0" smtClean="0"/>
              <a:t>”</a:t>
            </a:r>
          </a:p>
          <a:p>
            <a:pPr lvl="1"/>
            <a:r>
              <a:rPr lang="bg-BG" dirty="0"/>
              <a:t>Общ бюджет – 3 000 000 лв. </a:t>
            </a:r>
            <a:endParaRPr lang="en-GB" dirty="0"/>
          </a:p>
          <a:p>
            <a:pPr lvl="1"/>
            <a:r>
              <a:rPr lang="bg-BG" dirty="0"/>
              <a:t>Цели: усъвършенстване на системите за управление и финансиране на висшите училища; съществено повишаване на качеството на висшето образование и на съвместимостта му с европейските системи за висше образование, заемане на достойно място в Европейското пространство за висше образование.</a:t>
            </a:r>
            <a:endParaRPr lang="en-GB" dirty="0"/>
          </a:p>
          <a:p>
            <a:pPr lvl="1"/>
            <a:r>
              <a:rPr lang="bg-BG" dirty="0"/>
              <a:t>Очакван резултат: 3 актуализации на рейтинговата система до края на 2019 г.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243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1"/>
            <a:ext cx="8596668" cy="843418"/>
          </a:xfrm>
        </p:spPr>
        <p:txBody>
          <a:bodyPr>
            <a:noAutofit/>
          </a:bodyPr>
          <a:lstStyle/>
          <a:p>
            <a:r>
              <a:rPr lang="bg-BG" sz="2800" b="1" dirty="0" smtClean="0"/>
              <a:t>2</a:t>
            </a:r>
            <a:r>
              <a:rPr lang="bg-BG" sz="2800" b="1" dirty="0"/>
              <a:t>. </a:t>
            </a:r>
            <a:r>
              <a:rPr lang="bg-BG" sz="2800" b="1" dirty="0" smtClean="0"/>
              <a:t>Оценено проектно </a:t>
            </a:r>
            <a:r>
              <a:rPr lang="bg-BG" sz="2800" b="1" dirty="0" smtClean="0"/>
              <a:t>предложение. </a:t>
            </a:r>
            <a:r>
              <a:rPr lang="bg-BG" sz="2800" b="1" smtClean="0"/>
              <a:t>Предстоящо </a:t>
            </a:r>
            <a:r>
              <a:rPr lang="bg-BG" sz="2800" b="1" dirty="0" smtClean="0"/>
              <a:t>издаване на заповед за БФП :</a:t>
            </a:r>
            <a:r>
              <a:rPr lang="en-GB" sz="2800" dirty="0"/>
              <a:t/>
            </a:r>
            <a:br>
              <a:rPr lang="en-GB" sz="2800" dirty="0"/>
            </a:br>
            <a:r>
              <a:rPr lang="bg-BG" sz="2800" dirty="0" smtClean="0"/>
              <a:t>	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3879" y="1791222"/>
            <a:ext cx="8610123" cy="42501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b="1" smtClean="0"/>
              <a:t> </a:t>
            </a:r>
            <a:r>
              <a:rPr lang="bg-BG" b="1" i="1" dirty="0"/>
              <a:t>Процедура за директно предоставяне на БФП </a:t>
            </a:r>
            <a:r>
              <a:rPr lang="bg-BG" b="1" i="1" dirty="0" smtClean="0"/>
              <a:t>„</a:t>
            </a:r>
            <a:r>
              <a:rPr lang="bg-BG" b="1" i="1" dirty="0"/>
              <a:t>Развитие на способностите на учениците и </a:t>
            </a:r>
            <a:r>
              <a:rPr lang="bg-BG" b="1" i="1" dirty="0" smtClean="0"/>
              <a:t>повишаване </a:t>
            </a:r>
            <a:r>
              <a:rPr lang="bg-BG" b="1" i="1" dirty="0"/>
              <a:t>на мотивацията им за учене чрез </a:t>
            </a:r>
            <a:r>
              <a:rPr lang="bg-BG" b="1" i="1" dirty="0" smtClean="0"/>
              <a:t>дейности</a:t>
            </a:r>
            <a:r>
              <a:rPr lang="bg-BG" b="1" i="1" dirty="0"/>
              <a:t>, развиващи специфични знания, умения </a:t>
            </a:r>
            <a:r>
              <a:rPr lang="bg-BG" b="1" i="1" dirty="0" smtClean="0"/>
              <a:t>и компетентности </a:t>
            </a:r>
            <a:r>
              <a:rPr lang="bg-BG" b="1" i="1" dirty="0"/>
              <a:t>(Твоят час) – фаза 1</a:t>
            </a:r>
            <a:r>
              <a:rPr lang="bg-BG" b="1" i="1" dirty="0" smtClean="0"/>
              <a:t>”</a:t>
            </a:r>
            <a:endParaRPr lang="en-GB" b="1" dirty="0"/>
          </a:p>
          <a:p>
            <a:pPr lvl="1"/>
            <a:r>
              <a:rPr lang="bg-BG" dirty="0" smtClean="0"/>
              <a:t>Общ </a:t>
            </a:r>
            <a:r>
              <a:rPr lang="bg-BG" dirty="0"/>
              <a:t>бюджет: 140 000 000 лв.</a:t>
            </a:r>
            <a:endParaRPr lang="en-GB" dirty="0"/>
          </a:p>
          <a:p>
            <a:pPr lvl="1"/>
            <a:r>
              <a:rPr lang="bg-BG" dirty="0"/>
              <a:t>Цели: </a:t>
            </a:r>
            <a:r>
              <a:rPr lang="bg-BG" dirty="0" smtClean="0"/>
              <a:t>насочена към индивидуалните </a:t>
            </a:r>
            <a:r>
              <a:rPr lang="bg-BG" dirty="0"/>
              <a:t>потребности на учениците и </a:t>
            </a:r>
            <a:r>
              <a:rPr lang="bg-BG" dirty="0" smtClean="0"/>
              <a:t>развитие на интересите за </a:t>
            </a:r>
            <a:r>
              <a:rPr lang="bg-BG" dirty="0"/>
              <a:t>разгръщане на заложбите им и способностите им в избрани от тях области, както и за повишаване на успеваемостта в училищата, като се допълват, развиват и надграждат компетентностите, знанията и уменията, придобити чрез задължителната училищна образователна подготовка.</a:t>
            </a:r>
            <a:endParaRPr lang="en-GB" dirty="0"/>
          </a:p>
          <a:p>
            <a:pPr lvl="1"/>
            <a:r>
              <a:rPr lang="bg-BG" dirty="0"/>
              <a:t>Очакван резултат: 320 </a:t>
            </a:r>
            <a:r>
              <a:rPr lang="bg-BG" dirty="0" smtClean="0"/>
              <a:t>000 ученици, </a:t>
            </a:r>
            <a:r>
              <a:rPr lang="bg-BG" dirty="0"/>
              <a:t>включени в дейности за повишаване мотивацията за учене, чрез развитие на специфични знания, умения и </a:t>
            </a:r>
            <a:r>
              <a:rPr lang="bg-BG" dirty="0" smtClean="0"/>
              <a:t>компетентности; намаление </a:t>
            </a:r>
            <a:r>
              <a:rPr lang="bg-BG" dirty="0"/>
              <a:t>на дела на преждевременно напусналите училище </a:t>
            </a:r>
            <a:r>
              <a:rPr lang="bg-BG" dirty="0" smtClean="0"/>
              <a:t>лица </a:t>
            </a:r>
            <a:r>
              <a:rPr lang="bg-BG" dirty="0"/>
              <a:t>на възраст между 18 и 24 год</a:t>
            </a:r>
            <a:r>
              <a:rPr lang="bg-BG" dirty="0" smtClean="0"/>
              <a:t>.</a:t>
            </a:r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67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1357223"/>
          </a:xfrm>
        </p:spPr>
        <p:txBody>
          <a:bodyPr>
            <a:normAutofit fontScale="90000"/>
          </a:bodyPr>
          <a:lstStyle/>
          <a:p>
            <a:r>
              <a:rPr lang="bg-BG" sz="3100" b="1" dirty="0"/>
              <a:t>3. Процедури с издадено решение за БФП, </a:t>
            </a:r>
            <a:r>
              <a:rPr lang="bg-BG" sz="3100" b="1" dirty="0" smtClean="0"/>
              <a:t>предстоящо </a:t>
            </a:r>
            <a:r>
              <a:rPr lang="bg-BG" sz="3100" b="1" dirty="0"/>
              <a:t>сключване на административни договори: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337758"/>
            <a:ext cx="8596668" cy="3703604"/>
          </a:xfrm>
        </p:spPr>
        <p:txBody>
          <a:bodyPr/>
          <a:lstStyle/>
          <a:p>
            <a:r>
              <a:rPr lang="bg-BG" b="1" i="1" dirty="0"/>
              <a:t>3.1. Процедура за подбор на проекти „Подкрепа за предучилищното възпитание и подготовка на деца в неравностойно положение“</a:t>
            </a:r>
            <a:endParaRPr lang="en-GB" b="1" dirty="0"/>
          </a:p>
          <a:p>
            <a:pPr lvl="1"/>
            <a:r>
              <a:rPr lang="bg-BG" dirty="0"/>
              <a:t>Общ бюджет: 20 000 000 лв. </a:t>
            </a:r>
            <a:endParaRPr lang="en-GB" dirty="0"/>
          </a:p>
          <a:p>
            <a:pPr lvl="1"/>
            <a:r>
              <a:rPr lang="bg-BG" dirty="0"/>
              <a:t>Цел: </a:t>
            </a:r>
            <a:r>
              <a:rPr lang="bg-BG" dirty="0" smtClean="0"/>
              <a:t>подпомагане </a:t>
            </a:r>
            <a:r>
              <a:rPr lang="bg-BG" dirty="0"/>
              <a:t>на децата от етническите малцинства и/или от маргинализирани обществени групи/ и от семейства, търсещи или получили международна закрила, </a:t>
            </a:r>
            <a:r>
              <a:rPr lang="bg-BG" dirty="0" smtClean="0"/>
              <a:t>за изграждане на пълноценни </a:t>
            </a:r>
            <a:r>
              <a:rPr lang="bg-BG" dirty="0"/>
              <a:t>граждани и за </a:t>
            </a:r>
            <a:r>
              <a:rPr lang="bg-BG" dirty="0" smtClean="0"/>
              <a:t>успешна професионална</a:t>
            </a:r>
            <a:r>
              <a:rPr lang="bg-BG" dirty="0"/>
              <a:t>, социална и личностна реализация чрез подобряване на условията за равен достъп до предучилищна подготовка и възпитание.</a:t>
            </a:r>
            <a:endParaRPr lang="en-GB" dirty="0"/>
          </a:p>
          <a:p>
            <a:pPr lvl="1"/>
            <a:r>
              <a:rPr lang="bg-BG" dirty="0"/>
              <a:t>Очакван резултат: коефициент на записване в детските </a:t>
            </a:r>
            <a:r>
              <a:rPr lang="bg-BG" dirty="0" smtClean="0"/>
              <a:t>градини - 84%, </a:t>
            </a:r>
            <a:r>
              <a:rPr lang="bg-BG" dirty="0"/>
              <a:t>6000 деца от етнически малцинства (включително роми) </a:t>
            </a:r>
            <a:r>
              <a:rPr lang="bg-BG" dirty="0" smtClean="0"/>
              <a:t>интегрирани </a:t>
            </a:r>
            <a:r>
              <a:rPr lang="bg-BG" dirty="0"/>
              <a:t>в образователната система.</a:t>
            </a:r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213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3079"/>
            <a:ext cx="9418644" cy="1147313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accent2"/>
                </a:solidFill>
              </a:rPr>
              <a:t>Проекти, </a:t>
            </a:r>
            <a:r>
              <a:rPr lang="ru-RU" sz="2000" b="1" dirty="0">
                <a:solidFill>
                  <a:schemeClr val="accent2"/>
                </a:solidFill>
              </a:rPr>
              <a:t>одобрени за предоставяне на безвъзмездна финансова помощ, по процедура BG05M20P001-3.001 „Подкрепа за предучилищното възпитание и подготовка на деца в неравностойно положение“ </a:t>
            </a:r>
            <a:endParaRPr lang="en-GB" sz="2000" dirty="0">
              <a:solidFill>
                <a:schemeClr val="accent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9</a:t>
            </a:fld>
            <a:endParaRPr lang="en-GB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3115480"/>
              </p:ext>
            </p:extLst>
          </p:nvPr>
        </p:nvGraphicFramePr>
        <p:xfrm>
          <a:off x="663879" y="1453021"/>
          <a:ext cx="10371551" cy="53090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8277"/>
                <a:gridCol w="2121454"/>
                <a:gridCol w="3907941"/>
                <a:gridCol w="1277835"/>
                <a:gridCol w="1141366"/>
                <a:gridCol w="1364678"/>
              </a:tblGrid>
              <a:tr h="332279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 smtClean="0">
                          <a:effectLst/>
                          <a:latin typeface="+mj-lt"/>
                        </a:rPr>
                        <a:t>№</a:t>
                      </a:r>
                      <a:endParaRPr lang="bg-BG" sz="1100" b="1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effectLst/>
                          <a:latin typeface="+mj-lt"/>
                        </a:rPr>
                        <a:t>Идентификационен номер на предложението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effectLst/>
                          <a:latin typeface="+mj-lt"/>
                        </a:rPr>
                        <a:t>Кандидат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>
                          <a:effectLst/>
                          <a:latin typeface="+mj-lt"/>
                        </a:rPr>
                        <a:t>Населено Място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>
                          <a:effectLst/>
                          <a:latin typeface="+mj-lt"/>
                        </a:rPr>
                        <a:t>Област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effectLst/>
                          <a:latin typeface="+mj-lt"/>
                        </a:rPr>
                        <a:t>Обща сума</a:t>
                      </a:r>
                    </a:p>
                  </a:txBody>
                  <a:tcPr marL="9525" marR="9525" marT="9525" marB="0" anchor="ctr"/>
                </a:tc>
              </a:tr>
              <a:tr h="537621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BG05M2OP001-3.001-0023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СДРУЖЕНИЕ "РАЗНООБРАЗНИ И РАВНИ"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София, Николаево, Сталиска Махала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 град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253 495,00</a:t>
                      </a:r>
                    </a:p>
                  </a:txBody>
                  <a:tcPr marL="9525" marR="9525" marT="9525" marB="0" anchor="ctr"/>
                </a:tc>
              </a:tr>
              <a:tr h="267154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BG05M2OP001-3.001-0031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СДРУЖЕНИЕ ЗА РАВЕН СТАРТ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Долна Баня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101 633,00</a:t>
                      </a:r>
                    </a:p>
                  </a:txBody>
                  <a:tcPr marL="9525" marR="9525" marT="9525" marB="0" anchor="ctr"/>
                </a:tc>
              </a:tr>
              <a:tr h="275597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BG05M2OP001-3.001-0032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СДРУЖЕНИЕ "РЕФОРМА И РАЗВИТИЕ"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Самоков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138 560,00</a:t>
                      </a:r>
                    </a:p>
                  </a:txBody>
                  <a:tcPr marL="9525" marR="9525" marT="9525" marB="0" anchor="ctr"/>
                </a:tc>
              </a:tr>
              <a:tr h="267154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BG05M2OP001-3.001-0041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ОБЩИНА БРЕЗНИК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Брезник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Перник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260 305,57</a:t>
                      </a:r>
                    </a:p>
                  </a:txBody>
                  <a:tcPr marL="9525" marR="9525" marT="9525" marB="0" anchor="ctr"/>
                </a:tc>
              </a:tr>
              <a:tr h="347828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BG05M2OP001-3.001-0042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+mj-lt"/>
                        </a:rPr>
                        <a:t>СДРУЖЕНИЕ "СОЦИАЛНА ПОДКРЕПА И ИНФОРМАЦИЯ"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София, Илинден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 град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438 361,00</a:t>
                      </a:r>
                    </a:p>
                  </a:txBody>
                  <a:tcPr marL="9525" marR="9525" marT="9525" marB="0" anchor="ctr"/>
                </a:tc>
              </a:tr>
              <a:tr h="267154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BG05M2OP001-3.001-0053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ОБЩИНА ГОЦЕ ДЕЛЧЕВ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Гоце Делчев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Благоевград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223 639,00</a:t>
                      </a:r>
                    </a:p>
                  </a:txBody>
                  <a:tcPr marL="9525" marR="9525" marT="9525" marB="0" anchor="ctr"/>
                </a:tc>
              </a:tr>
              <a:tr h="267154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BG05M2OP001-3.001-0063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ЧДГ ПАТЕТА ЕООД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 град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144 064,00</a:t>
                      </a:r>
                    </a:p>
                  </a:txBody>
                  <a:tcPr marL="9525" marR="9525" marT="9525" marB="0" anchor="ctr"/>
                </a:tc>
              </a:tr>
              <a:tr h="361472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BG05M2OP001-3.001-0065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effectLst/>
                          <a:latin typeface="+mj-lt"/>
                        </a:rPr>
                        <a:t>СДРУЖЕНИЕ "ФОРУМ ЗА ГРАЖДАНСКИ ИДЕИ"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София, Красно село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 град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292 530,00</a:t>
                      </a:r>
                    </a:p>
                  </a:txBody>
                  <a:tcPr marL="9525" marR="9525" marT="9525" marB="0" anchor="ctr"/>
                </a:tc>
              </a:tr>
              <a:tr h="275597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BG05M2OP001-3.001-0066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СТОЛИЧНА ОБЩИНА РАЙОН "ПОДУЯНЕ"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София, Подуяне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 град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492 038,00</a:t>
                      </a:r>
                    </a:p>
                  </a:txBody>
                  <a:tcPr marL="9525" marR="9525" marT="9525" marB="0" anchor="ctr"/>
                </a:tc>
              </a:tr>
              <a:tr h="267154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BG05M2OP001-3.001-0069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ОБЩИНА ИХТИМАН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Ихтиман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211 885,30</a:t>
                      </a:r>
                    </a:p>
                  </a:txBody>
                  <a:tcPr marL="9525" marR="9525" marT="9525" marB="0" anchor="ctr"/>
                </a:tc>
              </a:tr>
              <a:tr h="361472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BG05M2OP001-3.001-0101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ФОНДАЦИЯ "ЕКИП"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София, Русе, Бургас, Сливен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 град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334 420,00</a:t>
                      </a:r>
                    </a:p>
                  </a:txBody>
                  <a:tcPr marL="9525" marR="9525" marT="9525" marB="0" anchor="ctr"/>
                </a:tc>
              </a:tr>
              <a:tr h="409218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BG05M2OP001-3.001-0115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effectLst/>
                          <a:latin typeface="+mj-lt"/>
                        </a:rPr>
                        <a:t>СДРУЖЕНИЕ "РЕСУРСЕН ЦЕНТЪР ЗА ЕВРОПЕЙСКО СЪТРУДНИЧЕСТВО"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София, Възраждане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 град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291 177,97</a:t>
                      </a:r>
                    </a:p>
                  </a:txBody>
                  <a:tcPr marL="9525" marR="9525" marT="9525" marB="0" anchor="ctr"/>
                </a:tc>
              </a:tr>
              <a:tr h="267154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BG05M2OP001-3.001-0122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effectLst/>
                          <a:latin typeface="+mj-lt"/>
                        </a:rPr>
                        <a:t>ЕКО ПРОГРЕС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Сандански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Благоевград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226 110,00</a:t>
                      </a:r>
                    </a:p>
                  </a:txBody>
                  <a:tcPr marL="9525" marR="9525" marT="9525" marB="0" anchor="ctr"/>
                </a:tc>
              </a:tr>
              <a:tr h="477241"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BG05M2OP001-3.001-0123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effectLst/>
                          <a:latin typeface="+mj-lt"/>
                        </a:rPr>
                        <a:t>СДРУЖЕНИЕ С НЕСТОПАНСКА ЦЕЛ "ЕВРОПЕЙСКИ ВЪЗМОЖНОСТИ ЗА РАЗВИТИЕ"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Самоков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София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67 944,00</a:t>
                      </a:r>
                    </a:p>
                  </a:txBody>
                  <a:tcPr marL="9525" marR="9525" marT="9525" marB="0" anchor="ctr"/>
                </a:tc>
              </a:tr>
              <a:tr h="267154">
                <a:tc>
                  <a:txBody>
                    <a:bodyPr/>
                    <a:lstStyle/>
                    <a:p>
                      <a:pPr algn="l" fontAlgn="t"/>
                      <a:endParaRPr lang="bg-BG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bg-BG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bg-BG" sz="1200" b="0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bg-BG" sz="1200" b="0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endParaRPr lang="bg-BG" sz="1200" b="0" i="0" u="none" strike="noStrike">
                        <a:effectLst/>
                        <a:latin typeface="+mj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bg-BG" sz="1200" b="0" i="0" u="none" strike="noStrike" dirty="0">
                          <a:effectLst/>
                          <a:latin typeface="+mj-lt"/>
                        </a:rPr>
                        <a:t>3476162,84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6567891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453</TotalTime>
  <Words>2111</Words>
  <Application>Microsoft Office PowerPoint</Application>
  <PresentationFormat>Custom</PresentationFormat>
  <Paragraphs>322</Paragraphs>
  <Slides>17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Facet</vt:lpstr>
      <vt:lpstr>PowerPoint Presentation</vt:lpstr>
      <vt:lpstr>Оперативна програма "Наука и образование  за интелигентен растеж" 2014-2020 </vt:lpstr>
      <vt:lpstr>Приоритетни оси:</vt:lpstr>
      <vt:lpstr>1. Процедури в процес на изпълнение </vt:lpstr>
      <vt:lpstr>1. Процедури в процес на изпълнение </vt:lpstr>
      <vt:lpstr>1. Процедури в процес на изпълнение </vt:lpstr>
      <vt:lpstr>2. Оценено проектно предложение. Предстоящо издаване на заповед за БФП :  </vt:lpstr>
      <vt:lpstr>3. Процедури с издадено решение за БФП, предстоящо сключване на административни договори: </vt:lpstr>
      <vt:lpstr>Проекти, одобрени за предоставяне на безвъзмездна финансова помощ, по процедура BG05M20P001-3.001 „Подкрепа за предучилищното възпитание и подготовка на деца в неравностойно положение“ </vt:lpstr>
      <vt:lpstr>3. Процедури с издадено решение за БФП, предстоящо сключване на административни договори:</vt:lpstr>
      <vt:lpstr>Проекти, одобрени за предоставяне на безвъзмездна финансова помощ,  по процедура „Образователна интеграция на учениците от етническите малцинства и/или търсещи или получили международна закрила“</vt:lpstr>
      <vt:lpstr>4. Предстоящи процедури </vt:lpstr>
      <vt:lpstr>4. Предстоящи процедури</vt:lpstr>
      <vt:lpstr>4. Предстоящи процедури</vt:lpstr>
      <vt:lpstr>4. Предстоящи процедури</vt:lpstr>
      <vt:lpstr>4. Предстоящи процедури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mon</cp:lastModifiedBy>
  <cp:revision>73</cp:revision>
  <dcterms:created xsi:type="dcterms:W3CDTF">2016-06-06T14:13:37Z</dcterms:created>
  <dcterms:modified xsi:type="dcterms:W3CDTF">2016-06-15T13:05:37Z</dcterms:modified>
</cp:coreProperties>
</file>