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21" r:id="rId3"/>
    <p:sldId id="323" r:id="rId4"/>
    <p:sldId id="324" r:id="rId5"/>
    <p:sldId id="313" r:id="rId6"/>
    <p:sldId id="315" r:id="rId7"/>
    <p:sldId id="308" r:id="rId8"/>
    <p:sldId id="325" r:id="rId9"/>
    <p:sldId id="326" r:id="rId10"/>
    <p:sldId id="327" r:id="rId11"/>
    <p:sldId id="328" r:id="rId12"/>
  </p:sldIdLst>
  <p:sldSz cx="9144000" cy="6858000" type="screen4x3"/>
  <p:notesSz cx="6858000" cy="9945688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D60093"/>
    <a:srgbClr val="3399FF"/>
    <a:srgbClr val="10A032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845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721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9547D653-AABF-442F-8EF3-3ED74E55C250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72412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12A24-5B85-4ACA-940F-AD871C81E99C}" type="datetimeFigureOut">
              <a:rPr lang="bg-BG" smtClean="0"/>
              <a:t>25.2.2014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22F674-DF0E-4AEF-B256-B55E84246A5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73709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2F674-DF0E-4AEF-B256-B55E84246A57}" type="slidenum">
              <a:rPr lang="bg-BG" smtClean="0"/>
              <a:t>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16312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2F674-DF0E-4AEF-B256-B55E84246A57}" type="slidenum">
              <a:rPr lang="bg-BG" smtClean="0"/>
              <a:t>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70685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Рокендрол в Божурище</a:t>
            </a:r>
          </a:p>
          <a:p>
            <a:r>
              <a:rPr lang="bg-BG" dirty="0" smtClean="0"/>
              <a:t>Православен</a:t>
            </a:r>
            <a:r>
              <a:rPr lang="bg-BG" baseline="0" dirty="0" smtClean="0"/>
              <a:t> лагер в Горна </a:t>
            </a:r>
            <a:r>
              <a:rPr lang="bg-BG" baseline="0" dirty="0" err="1" smtClean="0"/>
              <a:t>Малениа</a:t>
            </a:r>
            <a:endParaRPr lang="bg-BG" baseline="0" dirty="0" smtClean="0"/>
          </a:p>
          <a:p>
            <a:r>
              <a:rPr lang="bg-BG" baseline="0" dirty="0" smtClean="0"/>
              <a:t>Банско – джаз</a:t>
            </a:r>
          </a:p>
          <a:p>
            <a:r>
              <a:rPr lang="bg-BG" baseline="0" dirty="0" smtClean="0"/>
              <a:t>Кресна – фолклорен фестивал</a:t>
            </a:r>
          </a:p>
          <a:p>
            <a:r>
              <a:rPr lang="bg-BG" baseline="0" dirty="0" smtClean="0"/>
              <a:t>Петрич – 11-ти фестивал „Южни слънца“</a:t>
            </a:r>
          </a:p>
          <a:p>
            <a:r>
              <a:rPr lang="bg-BG" baseline="0" dirty="0" smtClean="0"/>
              <a:t>Сатовча – женска и детска група „на високо“. </a:t>
            </a:r>
          </a:p>
          <a:p>
            <a:r>
              <a:rPr lang="bg-BG" baseline="0" dirty="0" smtClean="0"/>
              <a:t>Дупница – рок академия</a:t>
            </a:r>
          </a:p>
          <a:p>
            <a:r>
              <a:rPr lang="bg-BG" baseline="0" dirty="0" smtClean="0"/>
              <a:t>Радомир</a:t>
            </a:r>
          </a:p>
          <a:p>
            <a:r>
              <a:rPr lang="bg-BG" baseline="0" dirty="0" smtClean="0"/>
              <a:t>Копривщица – фолклорния фестивал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2F674-DF0E-4AEF-B256-B55E84246A57}" type="slidenum">
              <a:rPr lang="bg-BG" smtClean="0"/>
              <a:t>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92532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3CF25-EF8F-4BE4-992A-0AEF112ACFCA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A9B43-B593-4977-A1B9-6C3FF8C6373D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410FE-B939-4D35-B1F0-8B054AD45620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803C0-AA7B-4DFF-AD1C-AFF85F5E8809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3657B-430A-4728-9A0F-33FCF0DD94B6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5F16E-B2C7-4FB6-BA8C-C53F3F6FEF09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935F8-2623-4A4C-AEE4-8E03152B8601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7DCC7-0414-494D-8BEB-9E922DE9B633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A53AF-17AE-4BA8-B98F-CB3A12E223F7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95B59-3A1B-4952-A8B2-2B518F640D78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A8D15-FD61-4511-8F07-1D69215F37E8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bg-BG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smtClean="0"/>
              <a:t>Click to edit Master text styles</a:t>
            </a:r>
          </a:p>
          <a:p>
            <a:pPr lvl="1"/>
            <a:r>
              <a:rPr lang="bg-BG" smtClean="0"/>
              <a:t>Second level</a:t>
            </a:r>
          </a:p>
          <a:p>
            <a:pPr lvl="2"/>
            <a:r>
              <a:rPr lang="bg-BG" smtClean="0"/>
              <a:t>Third level</a:t>
            </a:r>
          </a:p>
          <a:p>
            <a:pPr lvl="3"/>
            <a:r>
              <a:rPr lang="bg-BG" smtClean="0"/>
              <a:t>Fourth level</a:t>
            </a:r>
          </a:p>
          <a:p>
            <a:pPr lvl="4"/>
            <a:r>
              <a:rPr lang="bg-BG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61CB14D-A794-43FE-A344-F97801A956BD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hyperlink" Target="http://www.google.bg/url?sa=i&amp;rct=j&amp;q=&amp;esrc=s&amp;frm=1&amp;source=images&amp;cd=&amp;cad=rja&amp;docid=f7kWVeBZtCI8lM&amp;tbnid=4oPeawZzxz78pM:&amp;ved=0CAUQjRw&amp;url=http%3A%2F%2Fsvejo.net%2F2224357-ansambal-pirin-na-4-yuni-v-ruse&amp;ei=2hkMU92AGsSUswbD04DgCw&amp;bvm=bv.61725948,d.bGQ&amp;psig=AFQjCNHTwLoc3KWwme9n3th0qgsG2yrvNA&amp;ust=1393388345247022" TargetMode="External"/><Relationship Id="rId3" Type="http://schemas.openxmlformats.org/officeDocument/2006/relationships/image" Target="../media/image37.png"/><Relationship Id="rId7" Type="http://schemas.openxmlformats.org/officeDocument/2006/relationships/hyperlink" Target="https://www.google.bg/url?sa=i&amp;rct=j&amp;q=&amp;esrc=s&amp;frm=1&amp;source=images&amp;cd=&amp;cad=rja&amp;docid=yyB6o_Xf3CCZfM&amp;tbnid=GdkYTnnmBQV8dM:&amp;ved=0CAUQjRw&amp;url=https%3A%2F%2Fwww.evensi.com%2F-2014-%2F109997576&amp;ei=rRgMU5SUE8PpswbGmYCYBQ&amp;psig=AFQjCNHkbykf-GkOW0zhcHfAq1vwSi-_-w&amp;ust=1393387918873448" TargetMode="External"/><Relationship Id="rId12" Type="http://schemas.openxmlformats.org/officeDocument/2006/relationships/image" Target="../media/image46.jpeg"/><Relationship Id="rId2" Type="http://schemas.openxmlformats.org/officeDocument/2006/relationships/hyperlink" Target="http://www.google.bg/url?sa=i&amp;rct=j&amp;q=&amp;esrc=s&amp;frm=1&amp;source=images&amp;cd=&amp;cad=rja&amp;docid=xwDtk1NQyLuweM&amp;tbnid=mfZMFAFT-80ufM:&amp;ved=0CAUQjRw&amp;url=http://bgconv.com/docs/index-1258.html&amp;ei=ORQMU9zGJISGswb86YDgAg&amp;psig=AFQjCNGsH3sKOHVAWqsK1mJkWp_pu5IoYw&amp;ust=139338688599356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11" Type="http://schemas.openxmlformats.org/officeDocument/2006/relationships/hyperlink" Target="http://www.google.bg/url?sa=i&amp;rct=j&amp;q=&amp;esrc=s&amp;frm=1&amp;source=images&amp;cd=&amp;cad=rja&amp;docid=U132MUHvjC5prM&amp;tbnid=ezXjrJctsDC-hM:&amp;ved=0CAUQjRw&amp;url=http%3A%2F%2Fwww.novi-iskar.bg%2Fnews%2F664%2F192%2Frajon-novi-iskr-realizira-vecher-na-tvorchestvoto-kato-chast-ot-proekt-traditsii-v-svremenniya-grad.html&amp;ei=RBkMU4_ZIcKGtAb1_YHQBA&amp;bvm=bv.61725948,d.bGQ&amp;psig=AFQjCNE56lTQ1vGdWHZNtxCvVUlsxvSPvg&amp;ust=1393388162816215" TargetMode="External"/><Relationship Id="rId5" Type="http://schemas.openxmlformats.org/officeDocument/2006/relationships/hyperlink" Target="http://www.google.bg/url?sa=i&amp;rct=j&amp;q=&amp;esrc=s&amp;frm=1&amp;source=images&amp;cd=&amp;cad=rja&amp;docid=_xtKVEy9020rnM&amp;tbnid=5a4gkYT003mTsM:&amp;ved=0CAUQjRw&amp;url=http%3A%2F%2Fwww.andrey-andreev.com%2F2014%2Fsurva%2F&amp;ei=UxgMU9zRFMrGtQaqz4HwAg&amp;psig=AFQjCNHkbykf-GkOW0zhcHfAq1vwSi-_-w&amp;ust=1393387918873448" TargetMode="External"/><Relationship Id="rId15" Type="http://schemas.openxmlformats.org/officeDocument/2006/relationships/image" Target="../media/image48.jpeg"/><Relationship Id="rId10" Type="http://schemas.openxmlformats.org/officeDocument/2006/relationships/image" Target="../media/image45.jpeg"/><Relationship Id="rId4" Type="http://schemas.openxmlformats.org/officeDocument/2006/relationships/hyperlink" Target="http://www.google.bg/url?sa=i&amp;rct=j&amp;q=&amp;esrc=s&amp;frm=1&amp;source=images&amp;cd=&amp;cad=rja&amp;docid=MW2HSmouQE2dRM&amp;tbnid=jzH8_DlaxNmPTM:&amp;ved=0CAUQjRw&amp;url=http%3A%2F%2Fmirogled.com%2F2013%2F01%2F30%2F%25D0%25BD%25D0%25B0%25D1%2583%25D1%2587%25D0%25BD%25D0%25B0-%25D0%25BA%25D0%25BE%25D0%25BD%25D1%2584%25D0%25B5%25D1%2580%25D0%25B5%25D0%25BD%25D1%2586%25D0%25B8%25D1%258F-%25D0%25BF%25D0%25BE%25D1%2581%25D0%25B2%25D0%25B5%25D1%2582%25D0%25B5%25D0%25BD%25D0%25B0-%25D0%25BD%25D0%25B0-%25D1%2581%25D1%2583%25D1%2580%25D0%25B2%2F&amp;ei=GBgMU8XTKoOQtQahiYDwCg&amp;psig=AFQjCNHkbykf-GkOW0zhcHfAq1vwSi-_-w&amp;ust=1393387918873448" TargetMode="External"/><Relationship Id="rId9" Type="http://schemas.openxmlformats.org/officeDocument/2006/relationships/hyperlink" Target="http://www.google.bg/url?sa=i&amp;rct=j&amp;q=&amp;esrc=s&amp;frm=1&amp;source=images&amp;cd=&amp;cad=rja&amp;docid=M3yiod_xALZPmM&amp;tbnid=A5WRdu6MmnXnGM:&amp;ved=0CAUQjRw&amp;url=http%3A%2F%2Fwww.teatri.bg%2Fnews.php%3Fnewsid%3D1011&amp;ei=GRkMU5bBCcnZsga6_YG4BA&amp;bvm=bv.61725948,d.bGQ&amp;psig=AFQjCNE56lTQ1vGdWHZNtxCvVUlsxvSPvg&amp;ust=1393388162816215" TargetMode="External"/><Relationship Id="rId14" Type="http://schemas.openxmlformats.org/officeDocument/2006/relationships/image" Target="../media/image4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bg/url?sa=i&amp;rct=j&amp;q=&amp;esrc=s&amp;frm=1&amp;source=images&amp;cd=&amp;cad=rja&amp;docid=Bz-_NUNNNNHOlM&amp;tbnid=9OqXyHE4CiUZPM:&amp;ved=0CAUQjRw&amp;url=http%3A%2F%2Fnha.bg%2Fbg%2Fstranica%2Fda-fest-2013-472&amp;ei=JygMU677H4bLtQbU-YDIDA&amp;psig=AFQjCNG3HO9Q30u25yPjwtS_tqmJ5gjPag&amp;ust=1393391799778607" TargetMode="External"/><Relationship Id="rId13" Type="http://schemas.openxmlformats.org/officeDocument/2006/relationships/image" Target="../media/image53.jpeg"/><Relationship Id="rId3" Type="http://schemas.openxmlformats.org/officeDocument/2006/relationships/image" Target="../media/image37.png"/><Relationship Id="rId7" Type="http://schemas.openxmlformats.org/officeDocument/2006/relationships/image" Target="../media/image50.jpeg"/><Relationship Id="rId12" Type="http://schemas.openxmlformats.org/officeDocument/2006/relationships/hyperlink" Target="http://www.google.bg/url?sa=i&amp;rct=j&amp;q=&amp;esrc=s&amp;frm=1&amp;source=images&amp;cd=&amp;cad=rja&amp;docid=O4NyZZsyWR2KyM&amp;tbnid=M3Od7JsXmrOuOM:&amp;ved=0CAUQjRw&amp;url=http%3A%2F%2Ffakti.bg%2Fkultura-art%2F77475-nevidimata-reka-na-sofia-kani-na-tanc-i-spodelane-video&amp;ei=QCkMU4zGEIrStQaJloH4Dg&amp;psig=AFQjCNG3HO9Q30u25yPjwtS_tqmJ5gjPag&amp;ust=1393391799778607" TargetMode="External"/><Relationship Id="rId2" Type="http://schemas.openxmlformats.org/officeDocument/2006/relationships/hyperlink" Target="http://www.google.bg/url?sa=i&amp;rct=j&amp;q=&amp;esrc=s&amp;frm=1&amp;source=images&amp;cd=&amp;cad=rja&amp;docid=xwDtk1NQyLuweM&amp;tbnid=mfZMFAFT-80ufM:&amp;ved=0CAUQjRw&amp;url=http://bgconv.com/docs/index-1258.html&amp;ei=ORQMU9zGJISGswb86YDgAg&amp;psig=AFQjCNGsH3sKOHVAWqsK1mJkWp_pu5IoYw&amp;ust=139338688599356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11" Type="http://schemas.openxmlformats.org/officeDocument/2006/relationships/image" Target="../media/image52.jpeg"/><Relationship Id="rId5" Type="http://schemas.openxmlformats.org/officeDocument/2006/relationships/hyperlink" Target="http://www.sofia2019.bg/sites/default/files/_DSC1357.JPG" TargetMode="External"/><Relationship Id="rId10" Type="http://schemas.openxmlformats.org/officeDocument/2006/relationships/hyperlink" Target="http://www.google.bg/url?sa=i&amp;rct=j&amp;q=&amp;esrc=s&amp;frm=1&amp;source=images&amp;cd=&amp;cad=rja&amp;docid=vZuxSI3nWxDbJM&amp;tbnid=UsYoNWPY2izCBM:&amp;ved=0CAUQjRw&amp;url=http%3A%2F%2Fhotnews.bg%2Fn%2Feko-instalatsii-na-atelie-prikazen-svyat.72388.html&amp;ei=mygMU732L8rctAbNmYHgAQ&amp;psig=AFQjCNG3HO9Q30u25yPjwtS_tqmJ5gjPag&amp;ust=1393391799778607" TargetMode="External"/><Relationship Id="rId4" Type="http://schemas.openxmlformats.org/officeDocument/2006/relationships/hyperlink" Target="http://www.google.bg/url?sa=i&amp;rct=j&amp;q=&amp;esrc=s&amp;frm=1&amp;source=images&amp;cd=&amp;cad=rja&amp;docid=MW2HSmouQE2dRM&amp;tbnid=jzH8_DlaxNmPTM:&amp;ved=0CAUQjRw&amp;url=http%3A%2F%2Fmirogled.com%2F2013%2F01%2F30%2F%25D0%25BD%25D0%25B0%25D1%2583%25D1%2587%25D0%25BD%25D0%25B0-%25D0%25BA%25D0%25BE%25D0%25BD%25D1%2584%25D0%25B5%25D1%2580%25D0%25B5%25D0%25BD%25D1%2586%25D0%25B8%25D1%258F-%25D0%25BF%25D0%25BE%25D1%2581%25D0%25B2%25D0%25B5%25D1%2582%25D0%25B5%25D0%25BD%25D0%25B0-%25D0%25BD%25D0%25B0-%25D1%2581%25D1%2583%25D1%2580%25D0%25B2%2F&amp;ei=GBgMU8XTKoOQtQahiYDwCg&amp;psig=AFQjCNHkbykf-GkOW0zhcHfAq1vwSi-_-w&amp;ust=1393387918873448" TargetMode="External"/><Relationship Id="rId9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://bg.wikipedia.org/wiki/%D0%A4%D0%B0%D0%B9%D0%BB:Basilica_of_Hagia_Sofia,_Bulgaria.jpg" TargetMode="External"/><Relationship Id="rId7" Type="http://schemas.openxmlformats.org/officeDocument/2006/relationships/image" Target="../media/image5.jpeg"/><Relationship Id="rId2" Type="http://schemas.openxmlformats.org/officeDocument/2006/relationships/hyperlink" Target="http://www.sofia2019.bg/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1.tiff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5.jpeg"/><Relationship Id="rId3" Type="http://schemas.openxmlformats.org/officeDocument/2006/relationships/hyperlink" Target="http://bg.wikipedia.org/wiki/%D0%A4%D0%B0%D0%B9%D0%BB:Kukeri-Surva-festival-Pernik-2010--15.jpg" TargetMode="External"/><Relationship Id="rId7" Type="http://schemas.openxmlformats.org/officeDocument/2006/relationships/hyperlink" Target="http://www.google.bg/url?sa=i&amp;rct=j&amp;q=&amp;esrc=s&amp;frm=1&amp;source=images&amp;cd=&amp;cad=rja&amp;docid=HDpZQT1PjCr1HM&amp;tbnid=w5BG57AENf4BjM:&amp;ved=0CAUQjRw&amp;url=http%3A%2F%2Fwww.artprice.bg%2Fnews_details.php%3Felem_id%3D2083&amp;ei=JxwMU5LdLdHJsga7w4DIAQ&amp;bvm=bv.61725948,d.bGQ&amp;psig=AFQjCNGHLw6XHbz7cd5phbijReVMRKLLBQ&amp;ust=1393388962951434" TargetMode="External"/><Relationship Id="rId12" Type="http://schemas.openxmlformats.org/officeDocument/2006/relationships/hyperlink" Target="http://www.google.bg/url?sa=i&amp;rct=j&amp;q=&amp;esrc=s&amp;frm=1&amp;source=images&amp;cd=&amp;cad=rja&amp;docid=c2DDU2YOYzq0BM&amp;tbnid=3SdumvdXlLTRXM:&amp;ved=0CAUQjRw&amp;url=http%3A%2F%2Fwww.blagoevgrad.eu%2Fnevijdano_show_za_praznika_na_blg.html&amp;ei=mB0MU7rnCoLftAbB2oCYAQ&amp;bvm=bv.61725948,d.bGQ&amp;psig=AFQjCNH1TvuZ6eMjLtJM55-RGlhQDfqC_w&amp;ust=1393389280731318" TargetMode="External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11" Type="http://schemas.openxmlformats.org/officeDocument/2006/relationships/image" Target="../media/image14.jpeg"/><Relationship Id="rId5" Type="http://schemas.openxmlformats.org/officeDocument/2006/relationships/hyperlink" Target="https://www.google.bg/url?sa=i&amp;rct=j&amp;q=&amp;esrc=s&amp;frm=1&amp;source=images&amp;cd=&amp;cad=rja&amp;docid=i7X_HiARr1_65M&amp;tbnid=8fdlMXSnPDzdXM:&amp;ved=0CAUQjRw&amp;url=https%3A%2F%2Fbg-bg.facebook.com%2Fbulgarian.history1%3Fdirected_target_id%3D0&amp;ei=qxwMU_3vCJSHswa604AQ&amp;bvm=bv.61725948,d.bGQ&amp;psig=AFQjCNGPhg95-EZP6mgnOddKuku5EAoLGg&amp;ust=1393389078361584" TargetMode="External"/><Relationship Id="rId10" Type="http://schemas.openxmlformats.org/officeDocument/2006/relationships/hyperlink" Target="http://www.google.bg/url?sa=i&amp;rct=j&amp;q=&amp;esrc=s&amp;frm=1&amp;source=images&amp;cd=&amp;cad=rja&amp;docid=G7kAiCeRgBi9uM&amp;tbnid=-OMbnh9_Ck73TM:&amp;ved=0CAUQjRw&amp;url=http%3A%2F%2Fdariknews.bg%2Fview_article.php%3Farticle_id%3D907598&amp;ei=QgcMU4OkDcOxtAbS8IAQ&amp;bvm=bv.61725948,d.bGQ&amp;psig=AFQjCNEUu0pNJewyYHWaFayqKX5614ONPQ&amp;ust=1393383440973395" TargetMode="External"/><Relationship Id="rId4" Type="http://schemas.openxmlformats.org/officeDocument/2006/relationships/image" Target="../media/image10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bg/url?sa=i&amp;rct=j&amp;q=&amp;esrc=s&amp;frm=1&amp;source=images&amp;cd=&amp;cad=rja&amp;docid=4Z-RkzoMFbxevM&amp;tbnid=VR88f2yJ42LniM:&amp;ved=0CAUQjRw&amp;url=http%3A%2F%2Farchive.bnt.bg%2Fbg%2Fnews%2Fview%2F81919%2F15_godini_djaz_festival_v_bansko&amp;ei=EA0MU7T8I8bJtQag54DAAg&amp;psig=AFQjCNH3KgCsg807-Ug-u-noZDPkDWbAuA&amp;ust=1393384984929999" TargetMode="External"/><Relationship Id="rId13" Type="http://schemas.openxmlformats.org/officeDocument/2006/relationships/image" Target="../media/image20.jpeg"/><Relationship Id="rId18" Type="http://schemas.openxmlformats.org/officeDocument/2006/relationships/hyperlink" Target="http://www.google.bg/url?sa=i&amp;rct=j&amp;q=&amp;esrc=s&amp;frm=1&amp;source=images&amp;cd=&amp;cad=rja&amp;docid=I3MkSQD8avZsMM&amp;tbnid=0rrV-67O7HhE9M:&amp;ved=0CAUQjRw&amp;url=http%3A%2F%2Fwww.radomir.bg%2F&amp;ei=RxEMU8WuC4eMswbrpoGgDQ&amp;psig=AFQjCNEMqQxQXkOps7wuUj9h5z0bI2KULA&amp;ust=1393386153991706" TargetMode="External"/><Relationship Id="rId3" Type="http://schemas.openxmlformats.org/officeDocument/2006/relationships/image" Target="../media/image1.tiff"/><Relationship Id="rId21" Type="http://schemas.openxmlformats.org/officeDocument/2006/relationships/image" Target="../media/image24.jpeg"/><Relationship Id="rId7" Type="http://schemas.openxmlformats.org/officeDocument/2006/relationships/image" Target="../media/image17.jpeg"/><Relationship Id="rId12" Type="http://schemas.openxmlformats.org/officeDocument/2006/relationships/hyperlink" Target="http://www.google.bg/url?sa=i&amp;rct=j&amp;q=&amp;esrc=s&amp;frm=1&amp;source=images&amp;cd=&amp;cad=rja&amp;docid=78Et2409ubn3nM&amp;tbnid=I9Vt1Ltto5hX9M:&amp;ved=0CAUQjRw&amp;url=http%3A%2F%2Fbalkan1.blog.bg%2Fpolitika%2F2011%2F09%2F08%2Fhoroto.815873&amp;ei=WBAMU73NMc3BtAbN_oHYBQ&amp;psig=AFQjCNH_lXvxdJcScBOHW6BBPVUqD9t2Ug&amp;ust=1393385623110162" TargetMode="External"/><Relationship Id="rId17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6" Type="http://schemas.openxmlformats.org/officeDocument/2006/relationships/hyperlink" Target="http://www.google.bg/url?sa=i&amp;rct=j&amp;q=&amp;esrc=s&amp;frm=1&amp;source=images&amp;cd=&amp;cad=rja&amp;docid=wiPm3i30zA_EBM&amp;tbnid=NhBUJUKQlvm3XM:&amp;ved=0CAUQjRw&amp;url=http%3A%2F%2Farchive.bnt.bg%2Fbg%2Fnews%2Fview%2F60645%2Foceljavane_za_naprednali_rok_akademija_v_dupnica&amp;ei=6hAMU-2YC8rFtQa5mYEo&amp;psig=AFQjCNEqo79FlIe8HCHl1OE9jq9rsTtE4w&amp;ust=1393386080022592" TargetMode="External"/><Relationship Id="rId20" Type="http://schemas.openxmlformats.org/officeDocument/2006/relationships/hyperlink" Target="http://www.google.bg/url?sa=i&amp;rct=j&amp;q=&amp;esrc=s&amp;frm=1&amp;source=images&amp;cd=&amp;cad=rja&amp;docid=9ugFKeiPu9WhmM&amp;tbnid=U01Bgc_i0rgOlM:&amp;ved=0CAUQjRw&amp;url=http%3A%2F%2Fanadel.snimka.bg%2Fculture%2Fkoprivshtica-folkloren-festival-2010.524835.20052567&amp;ei=OBIMU4yQDMjVtAb14YHwBg&amp;psig=AFQjCNHj2E93Y66fbpjXZ5_UA9iE2nr7QQ&amp;ust=139338633197866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bg/url?sa=i&amp;rct=j&amp;q=&amp;esrc=s&amp;frm=1&amp;source=images&amp;cd=&amp;cad=rja&amp;docid=4IuVA9JVBP6iIM&amp;tbnid=kufELhsjNx579M:&amp;ved=0CAUQjRw&amp;url=http%3A%2F%2Fviasport.bg%2F464-%25D0%25A0%25D0%25BE%25D0%25BA%25D0%25B5%25D0%25BD%25D0%25B4%25D1%2580%25D0%25BE%25D0%25BB-%25D1%2580%25D0%25B0%25D0%25B7%25D1%2582%25D1%258A%25D1%2580%25D1%2581%25D0%25B8-%25D0%2591%25D0%25BE%25D0%25B6%25D1%2583%25D1%2580%25D0%25B8%25D1%2589%25D0%25B5-.html&amp;ei=1QsMU6v3MMTJtAah9oDwCw&amp;bvm=bv.61725948,d.bGQ&amp;psig=AFQjCNGh2looO0z_RSIUfO-UxilxByU3Sw&amp;ust=1393384687872903" TargetMode="External"/><Relationship Id="rId11" Type="http://schemas.openxmlformats.org/officeDocument/2006/relationships/image" Target="../media/image19.jpeg"/><Relationship Id="rId5" Type="http://schemas.openxmlformats.org/officeDocument/2006/relationships/image" Target="../media/image16.jpeg"/><Relationship Id="rId15" Type="http://schemas.openxmlformats.org/officeDocument/2006/relationships/image" Target="../media/image21.jpeg"/><Relationship Id="rId10" Type="http://schemas.openxmlformats.org/officeDocument/2006/relationships/hyperlink" Target="http://www.google.bg/url?sa=i&amp;rct=j&amp;q=&amp;esrc=s&amp;frm=1&amp;source=images&amp;cd=&amp;cad=rja&amp;docid=-VrXagHftwiZ5M&amp;tbnid=hv4hqwjFlDY6pM:&amp;ved=0CAUQjRw&amp;url=http%3A%2F%2Fwww.hsm-4u.com%2Fnews_09_10.htm&amp;ei=EA4MU9b5AYaItQabrYHICQ&amp;psig=AFQjCNFEj5z4tgHqkD6Cmm9GAdRj6A_DCA&amp;ust=1393385303450698" TargetMode="External"/><Relationship Id="rId19" Type="http://schemas.openxmlformats.org/officeDocument/2006/relationships/image" Target="../media/image23.png"/><Relationship Id="rId4" Type="http://schemas.openxmlformats.org/officeDocument/2006/relationships/hyperlink" Target="http://www.google.bg/url?sa=i&amp;rct=j&amp;q=&amp;esrc=s&amp;frm=1&amp;source=images&amp;cd=&amp;cad=rja&amp;docid=mYH06aoLGOreiM&amp;tbnid=lgk17Z920SXstM:&amp;ved=0CAUQjRw&amp;url=http%3A%2F%2Fbg-patriarshia.bg%2Fnews.php%3Fid%3D82870&amp;ei=MgwMU8qZKMbVtQamgYHICA&amp;psig=AFQjCNF6-v7zdkwJ7xrG0pAGtKqusBKY_Q&amp;ust=1393384839561891" TargetMode="External"/><Relationship Id="rId9" Type="http://schemas.openxmlformats.org/officeDocument/2006/relationships/image" Target="../media/image18.jpeg"/><Relationship Id="rId14" Type="http://schemas.openxmlformats.org/officeDocument/2006/relationships/hyperlink" Target="http://www.google.bg/url?sa=i&amp;rct=j&amp;q=&amp;esrc=s&amp;frm=1&amp;source=images&amp;cd=&amp;cad=rja&amp;docid=cFQsNkvaSsdcfM&amp;tbnid=GMqW8Ydc3OjUjM:&amp;ved=0CAUQjRw&amp;url=http%3A%2F%2Fdariknews.bg%2Fview_article.php%3Farticle_id%3D257469&amp;ei=eg0MU4faIsSgtAbQjoCQAw&amp;psig=AFQjCNEx3J5zNEwdQImEjFfs4WNXBKXS6Q&amp;ust=1393385155337517" TargetMode="External"/><Relationship Id="rId22" Type="http://schemas.openxmlformats.org/officeDocument/2006/relationships/hyperlink" Target="http://www.google.bg/url?sa=i&amp;rct=j&amp;q=&amp;esrc=s&amp;frm=1&amp;source=images&amp;cd=&amp;cad=rja&amp;docid=W_zB6oWuvLyiBM&amp;tbnid=mLP__1S5vBqO7M:&amp;ved=0CAUQjRw&amp;url=http%3A%2F%2Fsvejo.net%2F1403713-130-godini-ot-rozhdenieto-maystora-za-gabrovo&amp;ei=oRsMU4G7E4LYtQb06IDwCQ&amp;bvm=bv.61725948,d.bGQ&amp;psig=AFQjCNEk9ujIasN4qLjq-_smkfcBkwHxuw&amp;ust=1393388803922642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1.tiff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hyperlink" Target="http://www.google.bg/url?sa=i&amp;rct=j&amp;q=&amp;esrc=s&amp;frm=1&amp;source=images&amp;cd=&amp;cad=rja&amp;docid=xwDtk1NQyLuweM&amp;tbnid=mfZMFAFT-80ufM:&amp;ved=0CAUQjRw&amp;url=http%3A%2F%2Fbgconv.com%2Fdocs%2Findex-1258.html&amp;ei=DhQMU9DZD4mAtAbq6IGIDg&amp;psig=AFQjCNGsH3sKOHVAWqsK1mJkWp_pu5IoYw&amp;ust=1393386885993567" TargetMode="External"/><Relationship Id="rId3" Type="http://schemas.openxmlformats.org/officeDocument/2006/relationships/image" Target="../media/image29.jpeg"/><Relationship Id="rId7" Type="http://schemas.openxmlformats.org/officeDocument/2006/relationships/image" Target="../media/image32.jpeg"/><Relationship Id="rId12" Type="http://schemas.openxmlformats.org/officeDocument/2006/relationships/image" Target="../media/image36.jpeg"/><Relationship Id="rId2" Type="http://schemas.openxmlformats.org/officeDocument/2006/relationships/hyperlink" Target="http://bg.wikipedia.org/wiki/%D0%A4%D0%B0%D0%B9%D0%BB:Basilica_of_Hagia_Sofia,_Bulgaria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//upload.wikimedia.org/wikipedia/commons/f/ff/The_Presentation_of_Virgin_Mary.jpg" TargetMode="External"/><Relationship Id="rId11" Type="http://schemas.openxmlformats.org/officeDocument/2006/relationships/image" Target="../media/image35.jpeg"/><Relationship Id="rId5" Type="http://schemas.openxmlformats.org/officeDocument/2006/relationships/image" Target="../media/image31.jpeg"/><Relationship Id="rId15" Type="http://schemas.openxmlformats.org/officeDocument/2006/relationships/image" Target="../media/image37.png"/><Relationship Id="rId10" Type="http://schemas.openxmlformats.org/officeDocument/2006/relationships/hyperlink" Target="http://bg.wikipedia.org/wiki/%D0%A4%D0%B0%D0%B9%D0%BB:Pernik-church-St-Ivan-Rilski.jpg" TargetMode="External"/><Relationship Id="rId4" Type="http://schemas.openxmlformats.org/officeDocument/2006/relationships/image" Target="../media/image30.jpeg"/><Relationship Id="rId9" Type="http://schemas.openxmlformats.org/officeDocument/2006/relationships/image" Target="../media/image34.jpeg"/><Relationship Id="rId14" Type="http://schemas.openxmlformats.org/officeDocument/2006/relationships/hyperlink" Target="http://www.google.bg/url?sa=i&amp;rct=j&amp;q=&amp;esrc=s&amp;frm=1&amp;source=images&amp;cd=&amp;cad=rja&amp;docid=xwDtk1NQyLuweM&amp;tbnid=mfZMFAFT-80ufM:&amp;ved=0CAUQjRw&amp;url=http://bgconv.com/docs/index-1258.html&amp;ei=ORQMU9zGJISGswb86YDgAg&amp;psig=AFQjCNGsH3sKOHVAWqsK1mJkWp_pu5IoYw&amp;ust=1393386885993567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bg/url?sa=i&amp;rct=j&amp;q=&amp;esrc=s&amp;frm=1&amp;source=images&amp;cd=&amp;cad=rja&amp;docid=xwDtk1NQyLuweM&amp;tbnid=mfZMFAFT-80ufM:&amp;ved=0CAUQjRw&amp;url=http://bgconv.com/docs/index-1258.html&amp;ei=ORQMU9zGJISGswb86YDgAg&amp;psig=AFQjCNGsH3sKOHVAWqsK1mJkWp_pu5IoYw&amp;ust=1393386885993567" TargetMode="External"/><Relationship Id="rId3" Type="http://schemas.openxmlformats.org/officeDocument/2006/relationships/image" Target="http://4coolpics.com/pics/0520/300600520214.jpg" TargetMode="External"/><Relationship Id="rId7" Type="http://schemas.openxmlformats.org/officeDocument/2006/relationships/image" Target="../media/image41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11" Type="http://schemas.openxmlformats.org/officeDocument/2006/relationships/image" Target="../media/image42.jpeg"/><Relationship Id="rId5" Type="http://schemas.openxmlformats.org/officeDocument/2006/relationships/image" Target="http://4coolpics.com/pics/0516/265210516587.jpg" TargetMode="External"/><Relationship Id="rId10" Type="http://schemas.openxmlformats.org/officeDocument/2006/relationships/hyperlink" Target="http://www.google.bg/url?sa=i&amp;rct=j&amp;q=&amp;esrc=s&amp;frm=1&amp;source=images&amp;cd=&amp;cad=rja&amp;docid=OrPYyyuO9yQ_0M&amp;tbnid=keiVBu0HqIFAaM:&amp;ved=0CAUQjRw&amp;url=http%3A%2F%2Fiambulgarian.wordpress.com%2Fcategory%2F%25D0%25BF%25D0%25BB%25D0%25B0%25D0%25BD%25D0%25B8%25D0%25BD%25D0%25B8%2F&amp;ei=sBUMU7jrL4aRtQbMyIGwCQ&amp;psig=AFQjCNFS2ZEwrdS6UXaOjrpkXl5gjUTJCw&amp;ust=1393387227505650" TargetMode="External"/><Relationship Id="rId4" Type="http://schemas.openxmlformats.org/officeDocument/2006/relationships/image" Target="../media/image39.jpe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28600" y="1905000"/>
            <a:ext cx="7772400" cy="1447800"/>
          </a:xfrm>
        </p:spPr>
        <p:txBody>
          <a:bodyPr/>
          <a:lstStyle/>
          <a:p>
            <a:pPr eaLnBrk="1" hangingPunct="1"/>
            <a:r>
              <a:rPr lang="en-US" smtClean="0"/>
              <a:t> </a:t>
            </a:r>
            <a:endParaRPr lang="bg-BG" dirty="0" smtClean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191000" y="1087804"/>
            <a:ext cx="4953000" cy="20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bg-BG" sz="3200" b="1" dirty="0" smtClean="0">
                <a:solidFill>
                  <a:srgbClr val="FF0000"/>
                </a:solidFill>
              </a:rPr>
              <a:t>Кандидатурата на София и Югозападен район за „Европейска столица на културата 2019“ – двигател за социално-икономическо развитие на района</a:t>
            </a:r>
            <a:endParaRPr kumimoji="0" lang="bg-BG" sz="32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niversum Pro" pitchFamily="50" charset="0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4731603"/>
            <a:ext cx="7239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000" b="1" dirty="0" smtClean="0"/>
              <a:t>Светлана </a:t>
            </a:r>
            <a:r>
              <a:rPr lang="bg-BG" sz="2000" b="1" dirty="0" err="1" smtClean="0"/>
              <a:t>Ломева</a:t>
            </a:r>
            <a:r>
              <a:rPr lang="bg-BG" sz="2000" b="1" dirty="0" smtClean="0"/>
              <a:t>,</a:t>
            </a:r>
          </a:p>
          <a:p>
            <a:r>
              <a:rPr lang="bg-BG" sz="2000" b="1" dirty="0" smtClean="0"/>
              <a:t>Директор на Асоциация за развитие на София</a:t>
            </a:r>
          </a:p>
          <a:p>
            <a:r>
              <a:rPr lang="bg-BG" sz="2000" b="1" dirty="0" smtClean="0"/>
              <a:t>Координатор на кандидатурата </a:t>
            </a:r>
            <a:endParaRPr lang="bg-BG" sz="2000" dirty="0"/>
          </a:p>
        </p:txBody>
      </p:sp>
      <p:pic>
        <p:nvPicPr>
          <p:cNvPr id="1026" name="Picture 2" descr="C:\Users\Svetlana\Documents\LOGA\LOGO_Sofia_2019_new\Sofia_SWRegion_Loga\sofia2019_region_banner_350x210-send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41934"/>
            <a:ext cx="3733801" cy="330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rc_mi" descr="http://bgconv.com/pars_docs/refs/2/1258/1258_html_494fa7e0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33" y="-228600"/>
            <a:ext cx="3532018" cy="232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data:image/jpeg;base64,/9j/4AAQSkZJRgABAQAAAQABAAD/2wCEAAkGBhQSERQUEhQWFRQVGBoaGBgWGBoXGhwgGhgcFxsYHx0eHyYeGxojGhcZHy8gIycpLC0tGh4xNTMqNSYrLCkBCQoKDgwOGg8PGiwkHyQtLCwsLCwsLCwpLCwsLCwsKSwsLCksKSksKSwsLCwsKSwsLCwsLCwsLCwsLCwsLCwsLP/AABEIAMMBAwMBIgACEQEDEQH/xAAcAAABBQEBAQAAAAAAAAAAAAAFAAIDBAYBBwj/xABBEAACAQIEAwYDBgMHBAIDAAABAhEAAwQSITEFQVEGEyJhcYEykaEHFCNSscFC0fAVM2JyouHxQ4KywiSSU2OT/8QAGQEAAwEBAQAAAAAAAAAAAAAAAQIDAAQF/8QALBEAAgICAgECBAYDAQAAAAAAAAECERIhAzFBIlEEEzLwI3GBobHRQkNhFP/aAAwDAQACEQMRAD8Ap8C4cl7FYa1cEo63Mw20lj/61rMX9k+Ff4Wup6FWH6D9az/YsZuIWAQVKW7khhBBhzBH/cDXqwWujjinE3NKUXoB9l+zH3Nbi96bgcgiVykQI6mZo4FpwWnAVVaVI5pNyds4FpwFdC04LQbFo4FroWngU4LSNhoaFpwWnBa7FLZqGxXQtPC0stCzUNiuxTorsULNQyK7FOiuxQsNDYpRTopRWs1DYrsU6KUULDiNpRTopRWNiNiuxTorsVrDiMilFOiqHHeJjDYa9fMfhW2eDsSASB7mB71jYnkvEsR9x4zib99/xDraLRGR9iJ8hl/7Wqva+1PirS9uyly3nIVjZIkEyuzDSOf1rI8JRuIcQNzFNnLS75pAbkqeS7COi1tLPGZxP3bZjChWaQ0iRlmIjXQ/SkbeVI6sU1bDOA+1rEW1LY3BwgGr2HUwdtVZtAT/AIq2WA7c4O8ua3e021R1/Va8l4r2ot4S9csNaZ22dTlCidSNd9Dtt51d7K9mbOJdls4s2UfVLeQSYmVBLDUTtB06xWuXsK+OHuen4rtvgbYJfFWRGh8UmekDWa52c7W2ccbhwwuNatwO+KlEZuarPiJURJiNRQnDfZJgwwa73l87w7Qh9VUCfcmthhsKttQiKqIohVUAADoANAKZMlKMV0OilT4rlETE8m7EcBvjHNiWUGwRdCtmEzooBXfqJ8q9HAoZ2XwFyzhbaXgBcGYtlOYSWJ356RRYCrQVKhuWWUhoFPC04LTwKLZMaFpwWnBacBSNmGhacBTgK7FK2GjgFdiuxTopbDQ2K7FdiuxWsNDYpRTqRahYaORSiu10isGgN2nxT27Oa1etWbgIK98JR/8A9Z1DCZ3XUQNxNYEfapirw7oYbuLqkd4851gqSMsgDUgddK79pOIJxyqXGVLYhemY6kj5a1mh2gtg3bb3bds2oADQC0qW/N1AXwgmWBIgE1Nyd0johxpLKRpLPbXGKM5uZhPwsqRv5ARv1o/jftRtKttbdq4925EeH8NdYYs0zC6mAJOnWsbw3EI6CGEusxprO23nVNMflN22ilhbIzZCPDOYxBMlgFc6A6KelJGbspLiiz3O1cDAMpkESDT4rKfZ3xLvLDIWkq0jl4W1Gm+8/OtZVU7RzSjTo5FKnUqwKGxXnP25cQa3gERdBdugMfJQXA92VflXo5rwD7b+0ff4wWEIK2PCAP8A8jfH7jwr7GmiFIz3Y3hlxu8vI5QpCiVlW5meYjTUDnRbG9mL9zFDEWbio51YHUqwXdY0YGBAJET5UWwmHFrDJakHIIh10k6tDCRqxNScMxYV+7IAbUqZmSeU/TXoKg5bs6lG1R5xxPEXHuP3/wDeg5Wnqgyxt5b0e7G32N+zbRgha7bknkA2pB3Bin/aJaRsVbCKe9dfxAomdfBP+LcTOwHShHD8FdRwAIdPFlLAEZRm9NR0NVz8k8G+j6spRWO4P2/sLhMK912/FcWs5GisVJUuf4QQIn/c1shRI0cpV2KVawUDQKcBSAp6iuhslR1RTgK6BTgKRsxwCnAV0CugUlhORTgK7FKKFhoUUq6BXaA1HIpRXaUVg0KK8y+1vHN32FtK0ZAbx2GoOVD7Qxr02vGftCuZ+J3IYNlRFgT4dDKnz1n/ALqST0V4lcj1Dsxxn7zh0uGM2zgcmG/sd/es32o7bXbeK7ixlhAM5ZZBJ1iZ0gfr5UI+zviX3ZcQG27s3QPNNx6kMPlQHBZ3cuxkt4jpqSTqPeaSU6RSPGsmc4jiPvGKuO38bwQGBGnh056GB/Ko7fBbd25+LZV2GgZhy31neNd6H8QwQFy9dwz+AOZRhJkwG2MEZiSNiIHSi2HY93OflJ1kEbzpzipSe7LxWqBb21TFi2oBbIXkz4YKgAex19qceGJfe46u9m6CBc7piouD4oYTrtv85qsrE4y435bUf64H/hU1gjv3XaVknntrHtNZemVL2O2XHF/Cx5K3lX8nov2a2Ie6YPhUKDO4kkSOvL2rf15p9nwC4jVyQVIUA6TlB19pjzr0uuiHR5HJ9QqVKlTEyhx3iq4bD3b7/DaRm9YGg9zA96+b+DYS5jsW+Jcxlc3GIHiLMS0KBqADrOsabzW6+3LteQy4FDpAe75ndE9oze4rH9k+7WwpO7liTmyHfKNxqBlG3U70JuolIK2E8bYYyRczwZ0bI/mCVgn3WakwDAqBczeHMwbMrZfUSCY0lQNZofiryE7rdM8zmYaSNon3mhZHdku+oKmQdyJ8tjNc9nTRq1NjHWu8gFl0JUkHwz01IB18waBXezANwm05g/Fmkn+Zohwjsm+FIu2b6vbu5SVYHRZBgGYY5SRPh1iieKuXfFmFxlAgd2bbgqNjlZcymOan9KaP5jwp99h7sVwKzfsYjBXh3lt0VvQglcy9GEjXy1o/2a41cw18cOxTi4ygdze5usSquOVzKPePScHwvjl/Duz2xHhiWXcncEddjJ5gcpqTgvDcXiMVbuJbuSbiu95wYgEHNmIg6DZfIDyopeCHJxtN2e10qVKnOYpBakUUN7O403sNauHd1nn1031I8zvvzomtWsk1To6BTgK4KeKRmoUV2KQrtANCilTbr5QT0FC72NLKQTBnlO280rZSMbCruBQ/EYloPLoeX/FUrF4t8QYECRznlTbrMWg7EEDyIIUqfLUGhlodR2XbvHraJmYOQJnJbe5AG5OVTFScM4/ZxBYWXDhQjSpBBDglSIPkRrBkUF43jhh7F64pylbbFWHNiCFHqWgRXlnYzh97CuuJ72FKsLttWIYyvh5Rc8RkiPStkHC+jfcV7YXEv3bisWtWrTnKhBVjspOaIOYiYBjzFeapxR7t4XLjEs51f4iCRAEbnMfCAPQcq0fFAHsXShLr3ba7z4SSNQNoAI3EVkbdtHSLmgKxzB0M7jYzBqOdloRoPYjGXbIIuL4mlSGVk0/KRBI0jcRFVm4yDmVldSuqrByNAzRm56jQxrHpUdgG3aAVb15S0ZzmumSJiQCNhoB+9Mwdm9bS+jMroMzpbe2RcVy2WMx1jX4TzjTq0ox7KK/Y5wPF5g9srDAsTBg7lpI5kzGvQ1ewNrNZXWGYDNGmw29IMbc6HcLtCUaJ8EHlB8vOdIolhmC5ZEE768xp/tzqLCQYOwtl7hvjU2wFyuJDAsQxkSV1qY4eblt7YMKIfMQSd5IAB023qrxDhRuXGIdFjk+Y6ZSFgrJ0OUxGvUa07+z1tXbZtsJg5srFhzjU+QGnlsJ0GTu/0PRfB+Fgm6rLr09X3f2zbdhboGKGmrBgPL9p8MaV6U1yKwH2dYVHdrpaWVcoQ7gzq/y0/wCa3N8yJnQfsdvpXTDo8Pk+ol7ym4nELbRncwqgsT0AEk/KqFzMLnhOmre8xHpoKi7UceTCYV7zgNEBVP8AEzaBfTcnyBphaPEO3uETH4psRbm1nyiG1mFgM3RiIEA8qyA4ncw69y7yFJAETGs7HTefrRfj/aa9du3GUi3nLH8PQeIQQJnSJGtZ3hnDjevZWIJIJJY69Z8z5eppG77Oiq6L39vzzbXkPD6f1rUGJ4mX8Ikk6bg/So8Rwoi6LaEF9BE9ep2A5z0rQcC7LkPnfIVHwspJE8xqAdP+KV0tjxTk6DFngTLbw6ggZcr3GDBAT+XLEM2g1JGtFrIY2zJbxMxkDVc0zA6TOnP3qO/jBatZSyq3/TzrmU5ROWBr5A8iR1pnDLrFQdIZgxE6ga/pNRTL8sEuiH75CptmZWB3ALIQrDqJJkCvZOyHCvu+EtpmzSM8xAGfxQB0E/vzrwPiPFAuKa0FYhSWlVzEOdWjygidN5r2r7N+K99hSJ1tuVgnUSAwBE6fER7VeD2R+JanFSNZSpUqqcJl+x+PFyxAJYIQuYrkB8IICryQCAJ1MEnej4NZH7PW/AJZlDXGLBF00Xwl9dSWOpbpG0VpcTxK1ajvbiW52zsFmN4k670bNNbLgpwrL4TtslwyqHu8xAYnXQxMRp1idqs4btzg3u9z3uS9nKC3cBRiQA2gO4IIg7HYSaIuJoKabwqquNVoysDrBgg9dNOelRPilD6wREzPTy96SxlEJE6UHx14BwQYP5TpPnUnEMYSngIjzG/8v1oLibslYgaddhl31PX0qc50W44MtQBJJY6+KP4ehjl5xpVTimNVEe5cMqlos20nIJjTbNoJpi49lacrRG65SR1JA3HmAYrNdveKrawriZa5ARd58Ss0g6QACD6jrSZFMNmbxXbnE4tGs3MoQAPlCgarIgc8viG+vnVu5hsNcVbxRRGVcyEtB0jKR4pkiJAOwk7kV2btC5a70gFmaC5kyEgnUnbNyGmlH+LYIMotKgFtzLqtsEOWn/CQGlZkxuNaybemW5Ixy9HRNjLwazea2kKbbnxDKSTb3y6+HU8+YNY3AMQAI1yjz5z61tO5zYRggCqtpkVSQvhK+AbHy2rH8ARBbcX9CsDxKdJAgmGWNdNTpU1psEFei9YDWTmVritBHhZFEMNpYgHc+Yoh2fxha73c5w7ossc0z58429qybdo1tQbbhpMMJzD4onffU/IVpMDi7fivrKKhkXCI8Wxjq0AfMHeqZdIquNS43LWq/cGdtLQwMtaZWAuZQhl4XUyW0VWiBAk6mYjW5wBbt+yLyy4nwqzBWPUkkNqeQqLBocdmDWZsg6sfDngyEHUny2n0qUYfuVIwrMtu5GTIMwQzJUyDtqNdROvWkvVMnCr2Zxe35c5WRQAT4iPFHIaSAdBPv1onw/j9p9yDcMaKGG/Q7SD85q5guz2Fu/huh/DAynOwMHrzzaaihnG+FWsMyrbYyVgArpo2YEtzJErtsB7m4vo0ZTWr0etdgODlJvOf4YXYzMzJGx0+HQjSjBxYt6Mxy6zz+KZPrMfOs19mPEWuWLiXBBbVSJ1ygKTJjfSIH8JrQXboy7CQInzA2+lNJ0lROvUy6l9okH4fr4tI8ss1gPtb47JtWSYUDvD6yyD5AH5mtdYxzCcozAiZHv7R4fmawH2tW4v2mKzntEAbai40j6j50FK0bCpHnZQMxhpHkPLz0jzp1vgisM/eFFnQxBPXLr0Pxba10XkTPkg5Y1MnMx2nllWCY9KgbibOiFjJlp/+x0ptja8nMVjSlzKkKnJRt79T5mj3ZnjMZ7RYAuPDm1GblMagVk8dBM1oOxPZ7v2N65/dWiIH5mGoH+UGJ9R51n0BNpkfafFkmGkN3eR1JmGDq4g7ENEjy60Zx/FLqYLB3FA7wm4lxz8b92y5QTzAUxmOunpTu3XEcKynCi2Ti2KsHt5ctsyfCZkgEMSVG0jbUULwNotbJUHu7bkZZLbwGMnWTE+UVv8AFWLdyCuEwFi7DSUZo5lvOQ0huUaz616N9lWDNu9jI/u8uHyDoIuT/qzH1JrznC4Y2/ACIIlSVnf/AGnUV6p2CxQW1iC0Bc6qCYBJFtSVA6DN9T60sHTByL0mjxfaWzaco7Qy7iVHKeZ867WBuX9TCL//AHC/6XYMPQ+2kUqm/iH7C/KRl+C8UYgXRnRgwOqEEEe2uvLmKZ2sx738Wl52YqwBQTCiBrb8tZMb6moe3PaM2bgGFulbljKLmWCPxMw7thscuUHyzEaVn7v2mYwoU/Bhhqe6WT5mSRPtXVJSujk+G4lwyzi3T8G27O3b2oKoLRPhgyeU8tB1n250P7e9nbrXfvdpvgtgXEnxEJJLKQNdNSN9NKs28Ue9woVclvEWu88OgzKgz2wR8I1DQPzdJqj9pHFL1gKlq4623QSBGuY3AwJOuyD69abCSVnTKSb0Gfs1GXD3MRIICqP8RjxlmjY5GB13k1uHu5riicvhbc7wV89pb6GvKF4qtrEo50R7WGt3Qug/EtDkOkpttW44djSWOYZx3dsa+raeeo+lc7ne2dLg9P79jRY7HEKQD4wBDaiOQnUzQPBYpy0FydDIG21N4oUKyhIjSeXUxrIEjpFDcG4DkMcvyiPcQdam9jRVI0aXyFlCSI2MZTr5DT+t689+0+C1piYyjKzHlmaVEDUgAEn/AIorxPtDaw9m7+ITftW1OTQasQB6gFp223ryq3xG7dQqWa4cwygnMZY6wTrJ/enjFiSaPQcFgh9wS4h8IBKKFzCFuSSQIPxAg+VB+NcWxmJYLGQqIFvVcxJLAxMg5fM6AVbTDJg8AAtzvHa4ucszZQWBzNbTaRkOp10Lflqp9nONFx/xDLWVuvqfiRrbMZJ3KONDvF09KZLyhXP3Rb4PjcXat3FxN1SGBtm25zPbdvgOktqpkHXy2ipE4WUw7Z2Uu9xFzEA6EiQeRmD86zOD7TFj315mZkBNsGGZR3g8GY+JwoIYZiYyk1pPvuXBXAw8DsuSBDQzjqOnlsKE07DCSoo3+BK9zxhFYkKRAgk6W2Q/4uYPMDXWi2Mxq4ctbS2LgspEFQVzfxRvqNs2sxFNjNYLW3i4oGWYPwiROmunLQVnUwj3bpshhGY5m8gZmd4Ow+VBPQT0K3xHOqOBClQcp0y6EFfKDpFA+JcYS1fi1IeCbgEhdVldJjMd+m076ELmKWyjMICqJnRdhr7wK88TiRv37zkHO5LRBOhOkb6ZdBPTzoRV7Bq6PQcBjoPeXIVWRS0agb7exG1BuN3j39tpPd3fh9QJBE7eHTzov2cwpawuZBlIiG3IEcvUnes99pmI7sYdU0dGLwBsIyyeUTp86WEfUGUkbLs/ijaZXJzEEASI0J29NYrQY3Fi9beICtmO8EScsdDvM+leQcF7btdU2CgUldHBJ2IkRykE9d63+E45btWitxlVxb1UnVSSjJJjoC367iq1WhL3aNDwzF5XZAPhtbxO56aQfQaxI3qh9oXCnxWDS4gzXbMkAfxKyjOP8/hzeeUgb1n+KdqHti8tsNbbKnjMAMltSCynXSYmNYPnTeG9p8RZt22fUO6jK+beC0SRALLqIJ1B3oLQ+LezzK7fAWF2mTp5QPlUOAss+VUBLnkN5J/3o3x/G2rONvKbK3rRclT8LgMc2XQgNEx103qTC9srNoZLFgqTvMKNBPiIlmHlT7EbRf4P2MVTN4d62nhUwi8/E3P3gaHei2C7VW7l44bDGGVLgR00SQhICDnEaE+3I1gu0fFcQ8/iN3LBQVXwrmyjMCByzTEztS7C4e/97sXLSM4W4uYgSAsgOTGoXK2p21rY6tiuW6H8Et//AClnUsZ6yYJJ1rT8Jti3du2iMubXehP3VMNjFdnCpmuKu50VivIaaR86IXuPYVmVjcIZdDCsee236xSNNj2kHOG4NywUCYPhXnPr/UUet9rrNuz9zyi4wJm6HCr3hMtG5yCcoMfwjSouzvEVuWkurbupm8SkvkOQGCxjkwExPI69cFfbv8YwAFvMzsQRkHrr1FCEU7TA9np+GwGZQWRSdvAqsumgAJSTAAGvSlWc/t17QFtltsVVfFlttIKghpymZBBmaVQ/87+2PcjzLBWbg+927qnvCNZjR0vKWkzppmHTUVF/Zx0l7QkH/qqf0JoamIMsQSM0zruCZg9dh8qsi55867zmVUeucKtjEYfChTD2mttmG6hVKvrEQy6dDI6UH+0nitl7tuw2Zu7Xx5GUakkqpJBggEnb+IUIwvbx8JhLVq3bBusGK3HOYBM7AQvOCukkjTnWTW8SSzElmJJJ3JJkk+c1VyWNC16jZYbFreuOyKcveLAnLlFuymU7jUZYE6bV6NCWGyvdIuHL4TaeJBJy59t2idtKwfYfgRuC3dDSG73Mm0ERbUz6Ek+nnXoOP49inQpbxGQkROUaRpGgIg+k1y/L3VOjsly+iNdop/2zZuIdSNUInoSwOvpFVsJftltG30Gp0kx9AamTCeHKLzASNSisdNYkwQPep8Hw+0AM952jpatj5SdKT5Ve5vmpmJxWBOJuX1uKbV1/CV05NmWZmfDGoMGBUXC+A4VI0ZwGZCVuePMAxzwACFVACBI+PXNsDHEOGkYu7cVxlLqAGBn4FjUSJ9qzXaPGfdsQyXGe3dyaXFJhkfxR5qdRqPOK6pYuEaW/JzJ1J30E+OdnUfBW7llmUhe8fPA8LJ4iObNmAUAiTmNZ7gNh8O9+SFP3S/pz8dogKRHhaY0PtNXcBxbxWnVCUvtra73wuUy6lmWAQTOw6cpJjH2bWJtYrGBriM72QskHRWVdRzjbQjbzqaC2COBYLurCt3dtmcNluNKtbLeHLIPiU25JBGmsEHWilrDtcS0GY947DJtAzGSMv5QsgzOg3qxxDg9vCuVDnKbbOjEAfGMsAA6BCxI/zVQ7PXLtzFZ0OVLakA5Q0AiCZI3jpFTk7ZWOkaZuztm21sZ7vdh/CpI8JKkfFEwQY18taEYfhoslrGHYtee4WZm1CqdBcbpoduonyqrf4ziMRhcY4cBE8QhNYFwRrm8J0HWpeOWycHZu2EJuPFvOhOZGLAnzbvMpSNtdjmrUDfky/bB2vXB3WZ7dsETBJ0IlzGgBJ02gChfClU3ALpIVVadwTA0T5/pRjgJtMLiXdMwEE6TlaSPnGnlWs7GcGsXHvXL650hlBJIbKy5NCCDJUnWmjLeIJR1kCez3aC6LjJbZnVUkLcIIGqwQYnSQNTVWyty9L3Q177ypVCu4cnL3RiIM6dNAOdO7O9nlv3mNq73aAOBIYnTQarEgGD7GtF2J4Iq3MRh7txsyMwHdsVUGVbONM07c45Gni42K00CuxnCkt974IxChoFwESYH4TA7AkeFhGp1nSjn9lLfYMVcZyA5jxB9F2b4SR100FJMaL10piFjEWSUZlOUuBIgxrlO+momRuQZMPhzb7u0LjBQ5ICnXRdBmjaZPL0q3FxqUt7ROfLKEfTpgri/E7VxbmGd1y5wqySHygaeSnOV08iecDty0bdvD5wbtpi/xR4ioCiAD/CGOsggxykVnrOKtPlARSwR1c3WIDMx0dYHhAO3udCafbxbfhksrG2rZwXgRAGYba6R56aVztKy0ZOqB/a7jIGJcWJRVU2/GAzMuxJkaMfLkN5Jp3Cey153E5VaAYaYhgdCRsYoZhME9/EozgkXGzMY0iSSJ2ExHvXpNhCL55a/tWk6Qsdsy3BL/AHZxGHv21LKSCW1JkHToZMGR1qDslZxFvFOti462xbe4wB+JQMuX1LwvzqHthbZeKXApguU1/wAyL/XtQfD8TuhyLbldwYMSDAIJ5jyrUa15NL2he3nS3uqtlzbkTbtnNHQknSRUfZ/s+mJe4bgeLWU6GM0zo3mMpkiJGuk0RHAQLy3rFxHDhmnNMlIJyH+ByCQEucwQGJIg9wz7vkyAqhZSVYfEQ5MGJ1AnQHYHSNabBpFOKcHyJz6AX3kC41ogG0WfwgQqrDZv+0BcwHIxFMHFlsBHQMHtsUJtupGVsrDUqfDCAxGkmoW4dew1xVuDNnZ4ddVcEawfcyDqKp8JwKutpAWQ6tcZiWDQ+UEDYAK3Lc1odOLKc0U2uSHTbNUO3OcBgUEgaG3m2EbmJ+VcoM/YokkpirLLJgtKk6xqusHymlTYQ9jm+ZP3/g8+t1Nm2qFKs2LDOQFUsegFAmgn2rtrbu2rSx+HYtKxHNmXvGPzePahRevQv7MwChBiy4xJRT4AYcv8JOhWAfCTptVW3bspdfDXsKGKXP7y07E5Y/LtPwztGtBuikYuTpbYQ+zTEE2HH5Hb/UFP7GtNeRgdm9h/IVXweFsWLTd0jAkic2p1gRPL2rtzGq0Eq2nRgP2qyTSFbTJe8jctHLf+Qp6Xtfi/SoO9SNn93n/1rtjE5OU/5lU0RdFe8ha7BIhrnsSEjr5Vl/tdtZ8Rh2ESbWXT/C5j6N9K074INcL57i5mDQjZRppoBsPKsx9qbE3LLcin1Bg/SKnLSG0zO8dYLawlpd7djOxH5rzG5/4FBVnCdp3+53LJ2UpACLAAca5gQeQH8XP2EY9zFtiSQy6DpHhj00rSdn+FIL9mxdK3Ld+ybrqJUT4ignQkhVnp4jSeA1ujTcL4zaxqWVZSLlvMBBJJkBYPhghtDl3GQGTrUGF4uljCXMytbe4HVSR4WIA2YeTjcDU1d/sOzh3wxw1tUP3gMxJJJUCMsmSN55CRrQLHYGb9y3JhbjwCTGp6TAkRNLNJRi/zKcdttBPhFtRwvEIroWa0RlDAn5TUnY7HMFCtnYKC2UxBZZYZVUaagDxSeflQC7fu27LWrap3L3FznIC2ZRnGsaRG/nFaXgtwLbLEgZVYg6rsCZjUiCs89pqRWjGcatquKti4TkNpDlQHxMqaCByLRJ3ia23DcdatYS5+Ived0XyNKPGXwnKwBggzIkRWY7WYS7dv2GsDxlCxOgA2kEnTnGu81Fxrspj8U3fXRZz5YKq4XYaafCNOhj0qia1ZB3svfZ88LP5lP1MzRK5ijb4nd5d4qP8ATKf/ABoR2b4imFt5rq3MqrBIQNBgee01Q7X9q7V27bu4Qurd3kcsuUiDII1O81krugt1Vm/xvBvx7eIzZJENIBDkbanykc5gVTwGIz3twYZhoZOtzQQPI/P1oRwu7ibeGfElZTJIa8Mz3IBO+YsqdARrvrQvC9pUwy27hthxcMsFLLqAsmSDJzSdyPnXTxyUdkuSNxM7w7hFy/iBZQwWcqSdlAklj5AAn2r1LhvZ3CYZIVBdbm93xEn/ACnwqNdgPc71jOyci61wxNy28Ry/EGb6Ca1tq+SNKROg42DO1fH7qtbWwoZiYURIEdF20+VDeK8Vx+D7u7cKXM/J7Sjz3UBvrRS7wk3bgNwFkB1UP3ZI6TB5wY51cwvZ5YK4u816wCGS0xaFO3xTIWCRkGm3SkdykHpDcf2gs4jhRvXLQDXGZVB1ZWWDmVomARI+VUOzPY7DYi1+KpneVcjWBJjbfT2qt2i4qmIupatKFs2RlRVELvJgD2+tafgdsogiBWk7kkFKo7MpwfC4nD3MTh8Pa79UdoYq0nLA5bEgzHkYon2Z7PIbbWr4dLyk5ZlTazAAEDdtgYMjeBrU/AeJH73eAJEuw/1H9v0q5x253eIt3NhcUoT5qZX6GPahl+wcSLg3FmS3ct4u3CI5tm48C3niRq0DRfECNfnWL4fiMt9UnMcoVQBvDKdj5KfWa2vbK7ebAN3ZlAVN9QASbYIMqeWUgE+XpXmvDLma4XJKgL4TvHQe+tVghJTdUaDiQQXW/hkzlJIiRMR70qfb4lIkm2T1IMmlXW5RIbD9jsvbzBbZCruc5Y+vPzqfiOFs4Fg+JnutMptrLEsJ1zGF+FhIPIUIx+IZFfu7zJey+HIcp12JPJaFWMLcfDv37M7vqs3WaY/NJykggbzvXDUF4O1TdKl+oV4o9nF3xiAAtg+G33lxLURqQYzH4sx05EVY4leuJfu3QFdGYZQSy+GFC5jIzARosxr7VQGHe7lz2gqAglA+8AgEkL8UGNKJcRS46IqIp6lmJCxoIG7GOsUvd6Lx5sFFxe1f7hXCHNaS3maSZMw0Rrl0jQSImToN6evD9Pj+g/nVTg/D1sKqJByrLGACWY6sd/y/KKJXIZSsDUHp/Kui/c4nttkX9nECc0j0p44aeTT7T+9Urdhep18jUi4ZCNWy+qsawCVbQBILiRyymgHbrhT37dru/EUYidQIb/dR9aMhFXZp8srCoOI4IXABmuiDIyNk1/l5UsugIwHaTgdyzbw4dRJUwVOYETPTTeifZbDXDjh34JcWFIJIMLkUJtoR3ZAHrV/tXwl7tu2F1ZTsxAMQRodjrHOo24stjiUXlJVbFm1IJGUraSWH5hM6e9Tx1Q97s2ovhSF5x6TPLeszxwFcYdDDAMeWuUD9ga0xsEnSY9D+u9ZzjwjFGQYCoD8hr6bUeeOMENweqY3A5Tg8XnJU27qNbOoBYqVyeek6em0VY4G7F1UxlZWBG5IKnroVOv0qi7lMBcLTBxSR6qjltPdRV/s8AWWdIBPpIgge9c/mKOhrUmS3MOLTWwoMLqZjWW3JGk6b+lFrFwn0jqNqpcTZUKa+Akho+lOw99FXck6aQNt/Kl5Y4yaJwdxKfarg1k4NzlCBCplVAJGYArMSJmqfZrsjhrNxbstdYfCrgFROkkRB5waL9p5ucPxAXQ5J9gQT8wDQXsdxFns2ydTJXbUgefWhbUdGpN0zWdobmbDNOsyNTtKsP0ryLF22bBKYEWrsaDUd4pJk7QcgjzJFer4+7+ASObKI05iSOcbk1iuIcCe4CO8FtDlJRFMErIBOsnc77TXTD6ScuqKPD2y9yFbXLJ1BBJGu28GQamxvHmCXDZYo6EgzBBjpIM6a1HhiUy22XLpOQNMQSM3mSADUONITvSCRmVwRJGkGJ5Mp5dOVAPgBX+0N9v8Aq3B18Z1qmcbc/O//ANjUbpEeYmpcPcUAhgdY1HlTke2a/svw8+GdWOuu+teh2sMQMvMCvPew/DsJcZmxCXHyjMzqrMiAc2yksPMx9NaIdq+1jYLGj7ldD2DbQhCe9tmZnKSSV25EQZqS+oo3oq8Gxf8A8i6efeOf9RrW8dTvcM8DxJ4wP8m/uVzCsFwS7ncuBGZmaJmMxJj2mvQeHuSBoY8gT5GjGraGfRHwvtHYt2FuX7iKpEMrHMW01AQasCNNo615pxDJ3w+751ss0qGOoSTGaDBgTW0+0LhrYzulsW1a/YV+8UQri2MpV+Si1rpzBYisBh7zGNJ8JUcpmBB6aa0/HajsnJ7LndDm4XnHkdR9IpVDe4llOVlIZYBB1OgiNvKlTWbRuMfhEYCbYZjABjX0ohw/BJbHw6nc/t5CmYKzHiYaxoI2/wB6tOeoopeTNnHOsA1NaEVEqzT1VZkjXrzp6Fsbh78PcO4Jj5AD9Zq8GaA4UgeYgH6zQ7DWGyjbWTv1M/vUzI50Lbf4qJiG3hSdcyjyJIP0FWrfDX/MvzOvzFcS4QoBWY5yfX23pXGDEEKQP85H7VqMRpYPVT6E003Qu+nn0qYqOSfUn9utVcRhSTIyz6n/AHoNGLFzDq0giZ5b7cxVduGqHNzxZtN4I0HmOldbCNAHeQPSf3pn3NhvdJHlp9JpaCWRiyD8QHXRR+2tAuPYibxcz8IAOsMMoHTKR8jp71osLbgT4D5ssn9azvbm5nawsG2ihjmRCJLEaeE9APnQ5o5R2xuKWMtIp4q4fu9vK8p3rSOjZVyhjsTkBgGYAo52eFsqTpIXaQSJMnbYbb+dWLHZuxjcBh7TsV7sFlZcqtJJBJBmZA5+WtZzhOAv4K+6KneqSQrqy7csx/h5SDGu1TXFi1Id8uVxNDxTBC5aYKYYENIkHwnMRPmsjnvT8IisqtrOUEnnqJ5eXKp8aha2wbcodgCRK6wRzFQYDCi3ABkEKPkNPpS/FLoHC+yzxKyGwt8afBrO0DcfKfpQDs9gu5tC2Mskllk6666jyE/StBjLZNm8swMpPrEEj0IEe9DOGYGCLr76Rv0ifTyqUYuWkO2ltl3GwECMVkHMx+gE+n7VUuMvJhEf1yq0+Uk6Emo+9UbD5LNdqhSo58rZmeL3grjW5qZGQQvqdCGPUabDeguJxIQXQ4cq8iUkJrzAOwG0Vub+LUDTMPYfzobcsJiM9u4LmUrOpCjQiIIJ1kjepSVFE7PNsZlzHJOXSJ325+dQxWj4v2LuIC1jNdUfEI8a+w+JfMe4FEOFdnEbDBLyFHZpB1DDWMsEREa/80uaSsXBtmf4ZxS5aU9ySjiWzLo0Acjy0n1EzNDGYnfWtlxrg9vDYZSlskvcH4rnUAZjkHINCif96x1xIJHnTRd7FkmtBPCcaZQFQBeUhiN9OvLevTOD8SwZsLhLy3LhunKLyw4BYQG7wvpliYGg10ryvh/DLl1gLaE+ew+Z0rfX8D92wtq0SufR84kicxOk9JyzHKaSSV6KRbrZR+9XsIt2wcPF7+7uG5bzqVEnQDcEhW5jY+dU+Cdlrt5u7dXS22Um4UbLA1O8DNGgEjz2oqmLuBSC4LcmMyB8v1q1heJ3F+MIR5j96qmK0B+JPYW5lxDHvkVEuZFVxmVFU+ICCdNfOaVaMcRwv8VjD5ufhQ/rrSp7Bv2CCrzJP0/akUH/ABUJu8g3PpTwhjy9qIB6oKbifDbc+R5e1cVNNWrmN1RVBksyj6z+grMxJbumADHsKmVhzOn9eVLD4QMPEyof8QP9GmphQN3Hlv8ApT0CzmbWBPt/xTlPIyPauMuoKuNiNo8+QqQkg6ka82kfXSgYaoEQGI9dKrPeMwG9pqZ7o2zL6zVZwAdSIPmCJ/3rGOPeaeZp7O3X5mPaozc+ug0Py23pFWAkg5epBH7UGElU66qT6MKjv4YvtoOQJ1HXUCKlZzvcDQOcQCDtIjfzrqMRqZ0mBM6b7dam9jFRsIzIACBG7CZ26QKisYCPExzExB8QO/qIoit/nI8iCAfkeYmuD4eUkTz588o+sVkayweIXAB8GojRJI5D+I/WqPC7ucQP4TuNZ9+dcuuQmWYjTUH+W3nVnh1l4UhQA0kdCAdI096nz3JIfjVWW8Q/iKnYp4idtTlA/X6U3GplYwTlPiHLQ/19Ko8dvB3Kx8Bht/iXTdSCIk9aajQoO8bnVifItJ+ZBpuJNCzplgg9M0+k+s/zpkgnWQfynQ+3X1E0224P8OUctQVPmIGlO7tZIZdCOkj57g1fJkqQz79lO3voDTsVjQyHLzI5fvzOhqPuWGqsDr8L/s4kj0bN61XxzEW5IMAgkaHTbl6+tT5FcWUg9oZgbsXI6zH9cq0mCXkRPSdf1rL30+C6pkAz7TB+VaPiOPFjD99lLZRIA3JOij02rzqtnUec/aP2pXE3VtWx+FZzCZ+JiYJEbAQAPTzqPspi+8IGVMy+E+BSxGkakTyjQ9POszxG8XuM5AXMZhdAJrR9l8CVtm8skwfRSJGvsZrqkko0c8G3MN4TFG9iIX4cwCjlzHtA51r7j8iBA5H9htBrM9mbQVCU1ZdMwOmY+2wGtWrmCuN/1WE7gE6/pR4l5G5H4CFzgdtyfBr1TSOn9RVROydsH4rh94H6b0PucFYnW4/uxNT4bB3UMhzHkzfUTFWr/hMvjg1v8g9yP5UqZ98udJ89v/alTYi2yRLQ9Kfp+1Rox504EVgjso6VDf8A7xBOoltPlP1+tWrX0qmzTfczoqqJ9df2rMBY9xXMwrg8qSXSpkGD1FMA5ixKGNYg+enL3rhsjLGULJ/iWRPn4djVjEYjOrCBJETA/qabYdu7EQTGkq0E+ZJ686WS2FPR21hoC+HRRqsZvaZFNt3AQuUDLG30ykSREfpXLeY5jlkzqMoEEAbSTpXEdw4GkmYIIGmmhjnSBJyZAmFhog8+mu3mPSlfJ06ExJM78iI57esVXxCBcpIBltyx06HzjapboIBaQ66EiDtz1nprrRMdvE6EkQDqQNuXT25VzFJCztqANRvPLl7GuXQPiBB02Kkg8/XqK7ofEpylh0HsSNif96zMcxFuR5n4SORAnUz5frUZVTEnKdwfD9JmQfrVjDkssiVJ31G40/r0pq3dCp0jQkMNjz20oGI0S3vcQBiY5w3PQ7n0Ou+9C27RY214La2WVSQGafh/hEEaQI2oncCeFH1zaDU6xtp18xVXEWSh/MvWDI9Y/X/mhJjR0VXxr3bzXXXIXjwq3QAR5+/WjK4oKNRlB3Inpz5g+e3nyobdsTqCIq9hsZCgMuaKfjdCzVj3uCJAYjqAaZ3hj4W9wKkzaeHQcwNB5c9PUVH389ZPI6fUaGuggNFzqK65VlYN8MGef9a0wt/X9CkdiDzGvWkkrQ6BqqURW1a2Rr1Hr/PetHwkrdsm3d1VtDry6g+sEVn7PHR94OGgQBoxPxaA8+czpzori8K64ZhZY27mZQIAPxMAQJGmhJ8q8lxalizvtNWef8c7Onvu7tKXIuMpy66AxMef7Vcs4AXm7qzcGRSYCzECNT1OvM1a7adkDh0OJs3Xa2uVSraMoMKGDc1LbiBGYb71e7FYhBaW6W/EUldeYIGkecany8q6cGqTJRalbQWsAIi20QhV+vmYpxwzNyYe4ojfxIbbTrzqtmEbj9K6kqVEG23srjCN5D3H8v3pPhD0ke36VY7wjYz66/Wute/NNawFPOOh+RpVbD+v1pUbMVLa6ipQKVKlHO2mOtU7B8d0885+g0pUqK7QC7htiecctKksid9aVKnFY24viiouGiQ8k6EgamANdI2pUqnLtDeBvcg4gqRIyBoO0yBPyp5OW4MsDRhoB1BpUqn/AGN/Qy9eMMZ1WCIgRqdae2KZtCxjLPT+KP0pUqwUOuLFpyJBC6GT1qVcOumgpUqIpWwY8P8A3P8ARiP0qLGXyviBgnQ6Dbeu0qHgbyXSgOh1BI0Nc4es3LgOoU6TryPM60qVLLoy7BeI8F5guggGPWf6irFhyQCfKlSp+Po0hYVvxGHKrmJsLlmOv0rlKuhdEn2U1O/lXT8VKlWMYrii5r94nU5iPYRpWktXmVGUM0KltlBYmCQep8zptSpV5/8AsO9r8Mv27hu2HW54la20g7HQn9da877P3SLwUEwZkUqVX5ejmhqR6Vw5pDg6wwA+VWUbccqVKqQ6F5fqYjpqKedqVKmJjEwqxt8iRSpUqQY/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28575" y="-2193925"/>
            <a:ext cx="608647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3" name="AutoShape 4" descr="data:image/jpeg;base64,/9j/4AAQSkZJRgABAQAAAQABAAD/2wCEAAkGBhQSERQUEhQWFRQVGBoaGBgWGBoXGhwgGhgcFxsYHx0eHyYeGxojGhcZHy8gIycpLC0tGh4xNTMqNSYrLCkBCQoKDgwOGg8PGiwkHyQtLCwsLCwsLCwpLCwsLCwsKSwsLCksKSksKSwsLCwsKSwsLCwsLCwsLCwsLCwsLCwsLP/AABEIAMMBAwMBIgACEQEDEQH/xAAcAAABBQEBAQAAAAAAAAAAAAAFAAIDBAYBBwj/xABBEAACAQIEAwYDBgMHBAIDAAABAhEAAwQSITEFQVEGEyJhcYEykaEHFCNSscFC0fAVM2JyouHxQ4KywiSSU2OT/8QAGQEAAwEBAQAAAAAAAAAAAAAAAQIDAAQF/8QALBEAAgICAgECBAYDAQAAAAAAAAECERIhAzFBIlEEEzLwI3GBobHRQkNhFP/aAAwDAQACEQMRAD8Ap8C4cl7FYa1cEo63Mw20lj/61rMX9k+Ff4Wup6FWH6D9az/YsZuIWAQVKW7khhBBhzBH/cDXqwWujjinE3NKUXoB9l+zH3Nbi96bgcgiVykQI6mZo4FpwWnAVVaVI5pNyds4FpwFdC04LQbFo4FroWngU4LSNhoaFpwWnBa7FLZqGxXQtPC0stCzUNiuxTorsULNQyK7FOiuxQsNDYpRTopRWs1DYrsU6KUULDiNpRTopRWNiNiuxTorsVrDiMilFOiqHHeJjDYa9fMfhW2eDsSASB7mB71jYnkvEsR9x4zib99/xDraLRGR9iJ8hl/7Wqva+1PirS9uyly3nIVjZIkEyuzDSOf1rI8JRuIcQNzFNnLS75pAbkqeS7COi1tLPGZxP3bZjChWaQ0iRlmIjXQ/SkbeVI6sU1bDOA+1rEW1LY3BwgGr2HUwdtVZtAT/AIq2WA7c4O8ua3e021R1/Va8l4r2ot4S9csNaZ22dTlCidSNd9Dtt51d7K9mbOJdls4s2UfVLeQSYmVBLDUTtB06xWuXsK+OHuen4rtvgbYJfFWRGh8UmekDWa52c7W2ccbhwwuNatwO+KlEZuarPiJURJiNRQnDfZJgwwa73l87w7Qh9VUCfcmthhsKttQiKqIohVUAADoANAKZMlKMV0OilT4rlETE8m7EcBvjHNiWUGwRdCtmEzooBXfqJ8q9HAoZ2XwFyzhbaXgBcGYtlOYSWJ356RRYCrQVKhuWWUhoFPC04LTwKLZMaFpwWnBacBSNmGhacBTgK7FK2GjgFdiuxTopbDQ2K7FdiuxWsNDYpRTqRahYaORSiu10isGgN2nxT27Oa1etWbgIK98JR/8A9Z1DCZ3XUQNxNYEfapirw7oYbuLqkd4851gqSMsgDUgddK79pOIJxyqXGVLYhemY6kj5a1mh2gtg3bb3bds2oADQC0qW/N1AXwgmWBIgE1Nyd0johxpLKRpLPbXGKM5uZhPwsqRv5ARv1o/jftRtKttbdq4925EeH8NdYYs0zC6mAJOnWsbw3EI6CGEusxprO23nVNMflN22ilhbIzZCPDOYxBMlgFc6A6KelJGbspLiiz3O1cDAMpkESDT4rKfZ3xLvLDIWkq0jl4W1Gm+8/OtZVU7RzSjTo5FKnUqwKGxXnP25cQa3gERdBdugMfJQXA92VflXo5rwD7b+0ff4wWEIK2PCAP8A8jfH7jwr7GmiFIz3Y3hlxu8vI5QpCiVlW5meYjTUDnRbG9mL9zFDEWbio51YHUqwXdY0YGBAJET5UWwmHFrDJakHIIh10k6tDCRqxNScMxYV+7IAbUqZmSeU/TXoKg5bs6lG1R5xxPEXHuP3/wDeg5Wnqgyxt5b0e7G32N+zbRgha7bknkA2pB3Bin/aJaRsVbCKe9dfxAomdfBP+LcTOwHShHD8FdRwAIdPFlLAEZRm9NR0NVz8k8G+j6spRWO4P2/sLhMK912/FcWs5GisVJUuf4QQIn/c1shRI0cpV2KVawUDQKcBSAp6iuhslR1RTgK6BTgKRsxwCnAV0CugUlhORTgK7FKKFhoUUq6BXaA1HIpRXaUVg0KK8y+1vHN32FtK0ZAbx2GoOVD7Qxr02vGftCuZ+J3IYNlRFgT4dDKnz1n/ALqST0V4lcj1Dsxxn7zh0uGM2zgcmG/sd/es32o7bXbeK7ixlhAM5ZZBJ1iZ0gfr5UI+zviX3ZcQG27s3QPNNx6kMPlQHBZ3cuxkt4jpqSTqPeaSU6RSPGsmc4jiPvGKuO38bwQGBGnh056GB/Ko7fBbd25+LZV2GgZhy31neNd6H8QwQFy9dwz+AOZRhJkwG2MEZiSNiIHSi2HY93OflJ1kEbzpzipSe7LxWqBb21TFi2oBbIXkz4YKgAex19qceGJfe46u9m6CBc7piouD4oYTrtv85qsrE4y435bUf64H/hU1gjv3XaVknntrHtNZemVL2O2XHF/Cx5K3lX8nov2a2Ie6YPhUKDO4kkSOvL2rf15p9nwC4jVyQVIUA6TlB19pjzr0uuiHR5HJ9QqVKlTEyhx3iq4bD3b7/DaRm9YGg9zA96+b+DYS5jsW+Jcxlc3GIHiLMS0KBqADrOsabzW6+3LteQy4FDpAe75ndE9oze4rH9k+7WwpO7liTmyHfKNxqBlG3U70JuolIK2E8bYYyRczwZ0bI/mCVgn3WakwDAqBczeHMwbMrZfUSCY0lQNZofiryE7rdM8zmYaSNon3mhZHdku+oKmQdyJ8tjNc9nTRq1NjHWu8gFl0JUkHwz01IB18waBXezANwm05g/Fmkn+Zohwjsm+FIu2b6vbu5SVYHRZBgGYY5SRPh1iieKuXfFmFxlAgd2bbgqNjlZcymOan9KaP5jwp99h7sVwKzfsYjBXh3lt0VvQglcy9GEjXy1o/2a41cw18cOxTi4ygdze5usSquOVzKPePScHwvjl/Duz2xHhiWXcncEddjJ5gcpqTgvDcXiMVbuJbuSbiu95wYgEHNmIg6DZfIDyopeCHJxtN2e10qVKnOYpBakUUN7O403sNauHd1nn1031I8zvvzomtWsk1To6BTgK4KeKRmoUV2KQrtANCilTbr5QT0FC72NLKQTBnlO280rZSMbCruBQ/EYloPLoeX/FUrF4t8QYECRznlTbrMWg7EEDyIIUqfLUGhlodR2XbvHraJmYOQJnJbe5AG5OVTFScM4/ZxBYWXDhQjSpBBDglSIPkRrBkUF43jhh7F64pylbbFWHNiCFHqWgRXlnYzh97CuuJ72FKsLttWIYyvh5Rc8RkiPStkHC+jfcV7YXEv3bisWtWrTnKhBVjspOaIOYiYBjzFeapxR7t4XLjEs51f4iCRAEbnMfCAPQcq0fFAHsXShLr3ba7z4SSNQNoAI3EVkbdtHSLmgKxzB0M7jYzBqOdloRoPYjGXbIIuL4mlSGVk0/KRBI0jcRFVm4yDmVldSuqrByNAzRm56jQxrHpUdgG3aAVb15S0ZzmumSJiQCNhoB+9Mwdm9bS+jMroMzpbe2RcVy2WMx1jX4TzjTq0ox7KK/Y5wPF5g9srDAsTBg7lpI5kzGvQ1ewNrNZXWGYDNGmw29IMbc6HcLtCUaJ8EHlB8vOdIolhmC5ZEE768xp/tzqLCQYOwtl7hvjU2wFyuJDAsQxkSV1qY4eblt7YMKIfMQSd5IAB023qrxDhRuXGIdFjk+Y6ZSFgrJ0OUxGvUa07+z1tXbZtsJg5srFhzjU+QGnlsJ0GTu/0PRfB+Fgm6rLr09X3f2zbdhboGKGmrBgPL9p8MaV6U1yKwH2dYVHdrpaWVcoQ7gzq/y0/wCa3N8yJnQfsdvpXTDo8Pk+ol7ym4nELbRncwqgsT0AEk/KqFzMLnhOmre8xHpoKi7UceTCYV7zgNEBVP8AEzaBfTcnyBphaPEO3uETH4psRbm1nyiG1mFgM3RiIEA8qyA4ncw69y7yFJAETGs7HTefrRfj/aa9du3GUi3nLH8PQeIQQJnSJGtZ3hnDjevZWIJIJJY69Z8z5eppG77Oiq6L39vzzbXkPD6f1rUGJ4mX8Ikk6bg/So8Rwoi6LaEF9BE9ep2A5z0rQcC7LkPnfIVHwspJE8xqAdP+KV0tjxTk6DFngTLbw6ggZcr3GDBAT+XLEM2g1JGtFrIY2zJbxMxkDVc0zA6TOnP3qO/jBatZSyq3/TzrmU5ROWBr5A8iR1pnDLrFQdIZgxE6ga/pNRTL8sEuiH75CptmZWB3ALIQrDqJJkCvZOyHCvu+EtpmzSM8xAGfxQB0E/vzrwPiPFAuKa0FYhSWlVzEOdWjygidN5r2r7N+K99hSJ1tuVgnUSAwBE6fER7VeD2R+JanFSNZSpUqqcJl+x+PFyxAJYIQuYrkB8IICryQCAJ1MEnej4NZH7PW/AJZlDXGLBF00Xwl9dSWOpbpG0VpcTxK1ajvbiW52zsFmN4k670bNNbLgpwrL4TtslwyqHu8xAYnXQxMRp1idqs4btzg3u9z3uS9nKC3cBRiQA2gO4IIg7HYSaIuJoKabwqquNVoysDrBgg9dNOelRPilD6wREzPTy96SxlEJE6UHx14BwQYP5TpPnUnEMYSngIjzG/8v1oLibslYgaddhl31PX0qc50W44MtQBJJY6+KP4ehjl5xpVTimNVEe5cMqlos20nIJjTbNoJpi49lacrRG65SR1JA3HmAYrNdveKrawriZa5ARd58Ss0g6QACD6jrSZFMNmbxXbnE4tGs3MoQAPlCgarIgc8viG+vnVu5hsNcVbxRRGVcyEtB0jKR4pkiJAOwk7kV2btC5a70gFmaC5kyEgnUnbNyGmlH+LYIMotKgFtzLqtsEOWn/CQGlZkxuNaybemW5Ixy9HRNjLwazea2kKbbnxDKSTb3y6+HU8+YNY3AMQAI1yjz5z61tO5zYRggCqtpkVSQvhK+AbHy2rH8ARBbcX9CsDxKdJAgmGWNdNTpU1psEFei9YDWTmVritBHhZFEMNpYgHc+Yoh2fxha73c5w7ossc0z58429qybdo1tQbbhpMMJzD4onffU/IVpMDi7fivrKKhkXCI8Wxjq0AfMHeqZdIquNS43LWq/cGdtLQwMtaZWAuZQhl4XUyW0VWiBAk6mYjW5wBbt+yLyy4nwqzBWPUkkNqeQqLBocdmDWZsg6sfDngyEHUny2n0qUYfuVIwrMtu5GTIMwQzJUyDtqNdROvWkvVMnCr2Zxe35c5WRQAT4iPFHIaSAdBPv1onw/j9p9yDcMaKGG/Q7SD85q5guz2Fu/huh/DAynOwMHrzzaaihnG+FWsMyrbYyVgArpo2YEtzJErtsB7m4vo0ZTWr0etdgODlJvOf4YXYzMzJGx0+HQjSjBxYt6Mxy6zz+KZPrMfOs19mPEWuWLiXBBbVSJ1ygKTJjfSIH8JrQXboy7CQInzA2+lNJ0lROvUy6l9okH4fr4tI8ss1gPtb47JtWSYUDvD6yyD5AH5mtdYxzCcozAiZHv7R4fmawH2tW4v2mKzntEAbai40j6j50FK0bCpHnZQMxhpHkPLz0jzp1vgisM/eFFnQxBPXLr0Pxba10XkTPkg5Y1MnMx2nllWCY9KgbibOiFjJlp/+x0ptja8nMVjSlzKkKnJRt79T5mj3ZnjMZ7RYAuPDm1GblMagVk8dBM1oOxPZ7v2N65/dWiIH5mGoH+UGJ9R51n0BNpkfafFkmGkN3eR1JmGDq4g7ENEjy60Zx/FLqYLB3FA7wm4lxz8b92y5QTzAUxmOunpTu3XEcKynCi2Ti2KsHt5ctsyfCZkgEMSVG0jbUULwNotbJUHu7bkZZLbwGMnWTE+UVv8AFWLdyCuEwFi7DSUZo5lvOQ0huUaz616N9lWDNu9jI/u8uHyDoIuT/qzH1JrznC4Y2/ACIIlSVnf/AGnUV6p2CxQW1iC0Bc6qCYBJFtSVA6DN9T60sHTByL0mjxfaWzaco7Qy7iVHKeZ867WBuX9TCL//AHC/6XYMPQ+2kUqm/iH7C/KRl+C8UYgXRnRgwOqEEEe2uvLmKZ2sx738Wl52YqwBQTCiBrb8tZMb6moe3PaM2bgGFulbljKLmWCPxMw7thscuUHyzEaVn7v2mYwoU/Bhhqe6WT5mSRPtXVJSujk+G4lwyzi3T8G27O3b2oKoLRPhgyeU8tB1n250P7e9nbrXfvdpvgtgXEnxEJJLKQNdNSN9NKs28Ue9woVclvEWu88OgzKgz2wR8I1DQPzdJqj9pHFL1gKlq4623QSBGuY3AwJOuyD69abCSVnTKSb0Gfs1GXD3MRIICqP8RjxlmjY5GB13k1uHu5riicvhbc7wV89pb6GvKF4qtrEo50R7WGt3Qug/EtDkOkpttW44djSWOYZx3dsa+raeeo+lc7ne2dLg9P79jRY7HEKQD4wBDaiOQnUzQPBYpy0FydDIG21N4oUKyhIjSeXUxrIEjpFDcG4DkMcvyiPcQdam9jRVI0aXyFlCSI2MZTr5DT+t689+0+C1piYyjKzHlmaVEDUgAEn/AIorxPtDaw9m7+ITftW1OTQasQB6gFp223ryq3xG7dQqWa4cwygnMZY6wTrJ/enjFiSaPQcFgh9wS4h8IBKKFzCFuSSQIPxAg+VB+NcWxmJYLGQqIFvVcxJLAxMg5fM6AVbTDJg8AAtzvHa4ucszZQWBzNbTaRkOp10Lflqp9nONFx/xDLWVuvqfiRrbMZJ3KONDvF09KZLyhXP3Rb4PjcXat3FxN1SGBtm25zPbdvgOktqpkHXy2ipE4WUw7Z2Uu9xFzEA6EiQeRmD86zOD7TFj315mZkBNsGGZR3g8GY+JwoIYZiYyk1pPvuXBXAw8DsuSBDQzjqOnlsKE07DCSoo3+BK9zxhFYkKRAgk6W2Q/4uYPMDXWi2Mxq4ctbS2LgspEFQVzfxRvqNs2sxFNjNYLW3i4oGWYPwiROmunLQVnUwj3bpshhGY5m8gZmd4Ow+VBPQT0K3xHOqOBClQcp0y6EFfKDpFA+JcYS1fi1IeCbgEhdVldJjMd+m076ELmKWyjMICqJnRdhr7wK88TiRv37zkHO5LRBOhOkb6ZdBPTzoRV7Bq6PQcBjoPeXIVWRS0agb7exG1BuN3j39tpPd3fh9QJBE7eHTzov2cwpawuZBlIiG3IEcvUnes99pmI7sYdU0dGLwBsIyyeUTp86WEfUGUkbLs/ijaZXJzEEASI0J29NYrQY3Fi9beICtmO8EScsdDvM+leQcF7btdU2CgUldHBJ2IkRykE9d63+E45btWitxlVxb1UnVSSjJJjoC367iq1WhL3aNDwzF5XZAPhtbxO56aQfQaxI3qh9oXCnxWDS4gzXbMkAfxKyjOP8/hzeeUgb1n+KdqHti8tsNbbKnjMAMltSCynXSYmNYPnTeG9p8RZt22fUO6jK+beC0SRALLqIJ1B3oLQ+LezzK7fAWF2mTp5QPlUOAss+VUBLnkN5J/3o3x/G2rONvKbK3rRclT8LgMc2XQgNEx103qTC9srNoZLFgqTvMKNBPiIlmHlT7EbRf4P2MVTN4d62nhUwi8/E3P3gaHei2C7VW7l44bDGGVLgR00SQhICDnEaE+3I1gu0fFcQ8/iN3LBQVXwrmyjMCByzTEztS7C4e/97sXLSM4W4uYgSAsgOTGoXK2p21rY6tiuW6H8Et//AClnUsZ6yYJJ1rT8Jti3du2iMubXehP3VMNjFdnCpmuKu50VivIaaR86IXuPYVmVjcIZdDCsee236xSNNj2kHOG4NywUCYPhXnPr/UUet9rrNuz9zyi4wJm6HCr3hMtG5yCcoMfwjSouzvEVuWkurbupm8SkvkOQGCxjkwExPI69cFfbv8YwAFvMzsQRkHrr1FCEU7TA9np+GwGZQWRSdvAqsumgAJSTAAGvSlWc/t17QFtltsVVfFlttIKghpymZBBmaVQ/87+2PcjzLBWbg+927qnvCNZjR0vKWkzppmHTUVF/Zx0l7QkH/qqf0JoamIMsQSM0zruCZg9dh8qsi55867zmVUeucKtjEYfChTD2mttmG6hVKvrEQy6dDI6UH+0nitl7tuw2Zu7Xx5GUakkqpJBggEnb+IUIwvbx8JhLVq3bBusGK3HOYBM7AQvOCukkjTnWTW8SSzElmJJJ3JJkk+c1VyWNC16jZYbFreuOyKcveLAnLlFuymU7jUZYE6bV6NCWGyvdIuHL4TaeJBJy59t2idtKwfYfgRuC3dDSG73Mm0ERbUz6Ek+nnXoOP49inQpbxGQkROUaRpGgIg+k1y/L3VOjsly+iNdop/2zZuIdSNUInoSwOvpFVsJftltG30Gp0kx9AamTCeHKLzASNSisdNYkwQPep8Hw+0AM952jpatj5SdKT5Ve5vmpmJxWBOJuX1uKbV1/CV05NmWZmfDGoMGBUXC+A4VI0ZwGZCVuePMAxzwACFVACBI+PXNsDHEOGkYu7cVxlLqAGBn4FjUSJ9qzXaPGfdsQyXGe3dyaXFJhkfxR5qdRqPOK6pYuEaW/JzJ1J30E+OdnUfBW7llmUhe8fPA8LJ4iObNmAUAiTmNZ7gNh8O9+SFP3S/pz8dogKRHhaY0PtNXcBxbxWnVCUvtra73wuUy6lmWAQTOw6cpJjH2bWJtYrGBriM72QskHRWVdRzjbQjbzqaC2COBYLurCt3dtmcNluNKtbLeHLIPiU25JBGmsEHWilrDtcS0GY947DJtAzGSMv5QsgzOg3qxxDg9vCuVDnKbbOjEAfGMsAA6BCxI/zVQ7PXLtzFZ0OVLakA5Q0AiCZI3jpFTk7ZWOkaZuztm21sZ7vdh/CpI8JKkfFEwQY18taEYfhoslrGHYtee4WZm1CqdBcbpoduonyqrf4ziMRhcY4cBE8QhNYFwRrm8J0HWpeOWycHZu2EJuPFvOhOZGLAnzbvMpSNtdjmrUDfky/bB2vXB3WZ7dsETBJ0IlzGgBJ02gChfClU3ALpIVVadwTA0T5/pRjgJtMLiXdMwEE6TlaSPnGnlWs7GcGsXHvXL650hlBJIbKy5NCCDJUnWmjLeIJR1kCez3aC6LjJbZnVUkLcIIGqwQYnSQNTVWyty9L3Q177ypVCu4cnL3RiIM6dNAOdO7O9nlv3mNq73aAOBIYnTQarEgGD7GtF2J4Iq3MRh7txsyMwHdsVUGVbONM07c45Gni42K00CuxnCkt974IxChoFwESYH4TA7AkeFhGp1nSjn9lLfYMVcZyA5jxB9F2b4SR100FJMaL10piFjEWSUZlOUuBIgxrlO+momRuQZMPhzb7u0LjBQ5ICnXRdBmjaZPL0q3FxqUt7ROfLKEfTpgri/E7VxbmGd1y5wqySHygaeSnOV08iecDty0bdvD5wbtpi/xR4ioCiAD/CGOsggxykVnrOKtPlARSwR1c3WIDMx0dYHhAO3udCafbxbfhksrG2rZwXgRAGYba6R56aVztKy0ZOqB/a7jIGJcWJRVU2/GAzMuxJkaMfLkN5Jp3Cey153E5VaAYaYhgdCRsYoZhME9/EozgkXGzMY0iSSJ2ExHvXpNhCL55a/tWk6Qsdsy3BL/AHZxGHv21LKSCW1JkHToZMGR1qDslZxFvFOti462xbe4wB+JQMuX1LwvzqHthbZeKXApguU1/wAyL/XtQfD8TuhyLbldwYMSDAIJ5jyrUa15NL2he3nS3uqtlzbkTbtnNHQknSRUfZ/s+mJe4bgeLWU6GM0zo3mMpkiJGuk0RHAQLy3rFxHDhmnNMlIJyH+ByCQEucwQGJIg9wz7vkyAqhZSVYfEQ5MGJ1AnQHYHSNabBpFOKcHyJz6AX3kC41ogG0WfwgQqrDZv+0BcwHIxFMHFlsBHQMHtsUJtupGVsrDUqfDCAxGkmoW4dew1xVuDNnZ4ddVcEawfcyDqKp8JwKutpAWQ6tcZiWDQ+UEDYAK3Lc1odOLKc0U2uSHTbNUO3OcBgUEgaG3m2EbmJ+VcoM/YokkpirLLJgtKk6xqusHymlTYQ9jm+ZP3/g8+t1Nm2qFKs2LDOQFUsegFAmgn2rtrbu2rSx+HYtKxHNmXvGPzePahRevQv7MwChBiy4xJRT4AYcv8JOhWAfCTptVW3bspdfDXsKGKXP7y07E5Y/LtPwztGtBuikYuTpbYQ+zTEE2HH5Hb/UFP7GtNeRgdm9h/IVXweFsWLTd0jAkic2p1gRPL2rtzGq0Eq2nRgP2qyTSFbTJe8jctHLf+Qp6Xtfi/SoO9SNn93n/1rtjE5OU/5lU0RdFe8ha7BIhrnsSEjr5Vl/tdtZ8Rh2ESbWXT/C5j6N9K074INcL57i5mDQjZRppoBsPKsx9qbE3LLcin1Bg/SKnLSG0zO8dYLawlpd7djOxH5rzG5/4FBVnCdp3+53LJ2UpACLAAca5gQeQH8XP2EY9zFtiSQy6DpHhj00rSdn+FIL9mxdK3Ld+ybrqJUT4ignQkhVnp4jSeA1ujTcL4zaxqWVZSLlvMBBJJkBYPhghtDl3GQGTrUGF4uljCXMytbe4HVSR4WIA2YeTjcDU1d/sOzh3wxw1tUP3gMxJJJUCMsmSN55CRrQLHYGb9y3JhbjwCTGp6TAkRNLNJRi/zKcdttBPhFtRwvEIroWa0RlDAn5TUnY7HMFCtnYKC2UxBZZYZVUaagDxSeflQC7fu27LWrap3L3FznIC2ZRnGsaRG/nFaXgtwLbLEgZVYg6rsCZjUiCs89pqRWjGcatquKti4TkNpDlQHxMqaCByLRJ3ia23DcdatYS5+Ived0XyNKPGXwnKwBggzIkRWY7WYS7dv2GsDxlCxOgA2kEnTnGu81Fxrspj8U3fXRZz5YKq4XYaafCNOhj0qia1ZB3svfZ88LP5lP1MzRK5ijb4nd5d4qP8ATKf/ABoR2b4imFt5rq3MqrBIQNBgee01Q7X9q7V27bu4Qurd3kcsuUiDII1O81krugt1Vm/xvBvx7eIzZJENIBDkbanykc5gVTwGIz3twYZhoZOtzQQPI/P1oRwu7ibeGfElZTJIa8Mz3IBO+YsqdARrvrQvC9pUwy27hthxcMsFLLqAsmSDJzSdyPnXTxyUdkuSNxM7w7hFy/iBZQwWcqSdlAklj5AAn2r1LhvZ3CYZIVBdbm93xEn/ACnwqNdgPc71jOyci61wxNy28Ry/EGb6Ca1tq+SNKROg42DO1fH7qtbWwoZiYURIEdF20+VDeK8Vx+D7u7cKXM/J7Sjz3UBvrRS7wk3bgNwFkB1UP3ZI6TB5wY51cwvZ5YK4u816wCGS0xaFO3xTIWCRkGm3SkdykHpDcf2gs4jhRvXLQDXGZVB1ZWWDmVomARI+VUOzPY7DYi1+KpneVcjWBJjbfT2qt2i4qmIupatKFs2RlRVELvJgD2+tafgdsogiBWk7kkFKo7MpwfC4nD3MTh8Pa79UdoYq0nLA5bEgzHkYon2Z7PIbbWr4dLyk5ZlTazAAEDdtgYMjeBrU/AeJH73eAJEuw/1H9v0q5x253eIt3NhcUoT5qZX6GPahl+wcSLg3FmS3ct4u3CI5tm48C3niRq0DRfECNfnWL4fiMt9UnMcoVQBvDKdj5KfWa2vbK7ebAN3ZlAVN9QASbYIMqeWUgE+XpXmvDLma4XJKgL4TvHQe+tVghJTdUaDiQQXW/hkzlJIiRMR70qfb4lIkm2T1IMmlXW5RIbD9jsvbzBbZCruc5Y+vPzqfiOFs4Fg+JnutMptrLEsJ1zGF+FhIPIUIx+IZFfu7zJey+HIcp12JPJaFWMLcfDv37M7vqs3WaY/NJykggbzvXDUF4O1TdKl+oV4o9nF3xiAAtg+G33lxLURqQYzH4sx05EVY4leuJfu3QFdGYZQSy+GFC5jIzARosxr7VQGHe7lz2gqAglA+8AgEkL8UGNKJcRS46IqIp6lmJCxoIG7GOsUvd6Lx5sFFxe1f7hXCHNaS3maSZMw0Rrl0jQSImToN6evD9Pj+g/nVTg/D1sKqJByrLGACWY6sd/y/KKJXIZSsDUHp/Kui/c4nttkX9nECc0j0p44aeTT7T+9Urdhep18jUi4ZCNWy+qsawCVbQBILiRyymgHbrhT37dru/EUYidQIb/dR9aMhFXZp8srCoOI4IXABmuiDIyNk1/l5UsugIwHaTgdyzbw4dRJUwVOYETPTTeifZbDXDjh34JcWFIJIMLkUJtoR3ZAHrV/tXwl7tu2F1ZTsxAMQRodjrHOo24stjiUXlJVbFm1IJGUraSWH5hM6e9Tx1Q97s2ovhSF5x6TPLeszxwFcYdDDAMeWuUD9ga0xsEnSY9D+u9ZzjwjFGQYCoD8hr6bUeeOMENweqY3A5Tg8XnJU27qNbOoBYqVyeek6em0VY4G7F1UxlZWBG5IKnroVOv0qi7lMBcLTBxSR6qjltPdRV/s8AWWdIBPpIgge9c/mKOhrUmS3MOLTWwoMLqZjWW3JGk6b+lFrFwn0jqNqpcTZUKa+Akho+lOw99FXck6aQNt/Kl5Y4yaJwdxKfarg1k4NzlCBCplVAJGYArMSJmqfZrsjhrNxbstdYfCrgFROkkRB5waL9p5ucPxAXQ5J9gQT8wDQXsdxFns2ydTJXbUgefWhbUdGpN0zWdobmbDNOsyNTtKsP0ryLF22bBKYEWrsaDUd4pJk7QcgjzJFer4+7+ASObKI05iSOcbk1iuIcCe4CO8FtDlJRFMErIBOsnc77TXTD6ScuqKPD2y9yFbXLJ1BBJGu28GQamxvHmCXDZYo6EgzBBjpIM6a1HhiUy22XLpOQNMQSM3mSADUONITvSCRmVwRJGkGJ5Mp5dOVAPgBX+0N9v8Aq3B18Z1qmcbc/O//ANjUbpEeYmpcPcUAhgdY1HlTke2a/svw8+GdWOuu+teh2sMQMvMCvPew/DsJcZmxCXHyjMzqrMiAc2yksPMx9NaIdq+1jYLGj7ldD2DbQhCe9tmZnKSSV25EQZqS+oo3oq8Gxf8A8i6efeOf9RrW8dTvcM8DxJ4wP8m/uVzCsFwS7ncuBGZmaJmMxJj2mvQeHuSBoY8gT5GjGraGfRHwvtHYt2FuX7iKpEMrHMW01AQasCNNo615pxDJ3w+751ss0qGOoSTGaDBgTW0+0LhrYzulsW1a/YV+8UQri2MpV+Si1rpzBYisBh7zGNJ8JUcpmBB6aa0/HajsnJ7LndDm4XnHkdR9IpVDe4llOVlIZYBB1OgiNvKlTWbRuMfhEYCbYZjABjX0ohw/BJbHw6nc/t5CmYKzHiYaxoI2/wB6tOeoopeTNnHOsA1NaEVEqzT1VZkjXrzp6Fsbh78PcO4Jj5AD9Zq8GaA4UgeYgH6zQ7DWGyjbWTv1M/vUzI50Lbf4qJiG3hSdcyjyJIP0FWrfDX/MvzOvzFcS4QoBWY5yfX23pXGDEEKQP85H7VqMRpYPVT6E003Qu+nn0qYqOSfUn9utVcRhSTIyz6n/AHoNGLFzDq0giZ5b7cxVduGqHNzxZtN4I0HmOldbCNAHeQPSf3pn3NhvdJHlp9JpaCWRiyD8QHXRR+2tAuPYibxcz8IAOsMMoHTKR8jp71osLbgT4D5ssn9azvbm5nawsG2ihjmRCJLEaeE9APnQ5o5R2xuKWMtIp4q4fu9vK8p3rSOjZVyhjsTkBgGYAo52eFsqTpIXaQSJMnbYbb+dWLHZuxjcBh7TsV7sFlZcqtJJBJBmZA5+WtZzhOAv4K+6KneqSQrqy7csx/h5SDGu1TXFi1Id8uVxNDxTBC5aYKYYENIkHwnMRPmsjnvT8IisqtrOUEnnqJ5eXKp8aha2wbcodgCRK6wRzFQYDCi3ABkEKPkNPpS/FLoHC+yzxKyGwt8afBrO0DcfKfpQDs9gu5tC2Mskllk6666jyE/StBjLZNm8swMpPrEEj0IEe9DOGYGCLr76Rv0ifTyqUYuWkO2ltl3GwECMVkHMx+gE+n7VUuMvJhEf1yq0+Uk6Emo+9UbD5LNdqhSo58rZmeL3grjW5qZGQQvqdCGPUabDeguJxIQXQ4cq8iUkJrzAOwG0Vub+LUDTMPYfzobcsJiM9u4LmUrOpCjQiIIJ1kjepSVFE7PNsZlzHJOXSJ325+dQxWj4v2LuIC1jNdUfEI8a+w+JfMe4FEOFdnEbDBLyFHZpB1DDWMsEREa/80uaSsXBtmf4ZxS5aU9ySjiWzLo0Acjy0n1EzNDGYnfWtlxrg9vDYZSlskvcH4rnUAZjkHINCif96x1xIJHnTRd7FkmtBPCcaZQFQBeUhiN9OvLevTOD8SwZsLhLy3LhunKLyw4BYQG7wvpliYGg10ryvh/DLl1gLaE+ew+Z0rfX8D92wtq0SufR84kicxOk9JyzHKaSSV6KRbrZR+9XsIt2wcPF7+7uG5bzqVEnQDcEhW5jY+dU+Cdlrt5u7dXS22Um4UbLA1O8DNGgEjz2oqmLuBSC4LcmMyB8v1q1heJ3F+MIR5j96qmK0B+JPYW5lxDHvkVEuZFVxmVFU+ICCdNfOaVaMcRwv8VjD5ufhQ/rrSp7Bv2CCrzJP0/akUH/ABUJu8g3PpTwhjy9qIB6oKbifDbc+R5e1cVNNWrmN1RVBksyj6z+grMxJbumADHsKmVhzOn9eVLD4QMPEyof8QP9GmphQN3Hlv8ApT0CzmbWBPt/xTlPIyPauMuoKuNiNo8+QqQkg6ka82kfXSgYaoEQGI9dKrPeMwG9pqZ7o2zL6zVZwAdSIPmCJ/3rGOPeaeZp7O3X5mPaozc+ug0Py23pFWAkg5epBH7UGElU66qT6MKjv4YvtoOQJ1HXUCKlZzvcDQOcQCDtIjfzrqMRqZ0mBM6b7dam9jFRsIzIACBG7CZ26QKisYCPExzExB8QO/qIoit/nI8iCAfkeYmuD4eUkTz588o+sVkayweIXAB8GojRJI5D+I/WqPC7ucQP4TuNZ9+dcuuQmWYjTUH+W3nVnh1l4UhQA0kdCAdI096nz3JIfjVWW8Q/iKnYp4idtTlA/X6U3GplYwTlPiHLQ/19Ko8dvB3Kx8Bht/iXTdSCIk9aajQoO8bnVifItJ+ZBpuJNCzplgg9M0+k+s/zpkgnWQfynQ+3X1E0224P8OUctQVPmIGlO7tZIZdCOkj57g1fJkqQz79lO3voDTsVjQyHLzI5fvzOhqPuWGqsDr8L/s4kj0bN61XxzEW5IMAgkaHTbl6+tT5FcWUg9oZgbsXI6zH9cq0mCXkRPSdf1rL30+C6pkAz7TB+VaPiOPFjD99lLZRIA3JOij02rzqtnUec/aP2pXE3VtWx+FZzCZ+JiYJEbAQAPTzqPspi+8IGVMy+E+BSxGkakTyjQ9POszxG8XuM5AXMZhdAJrR9l8CVtm8skwfRSJGvsZrqkko0c8G3MN4TFG9iIX4cwCjlzHtA51r7j8iBA5H9htBrM9mbQVCU1ZdMwOmY+2wGtWrmCuN/1WE7gE6/pR4l5G5H4CFzgdtyfBr1TSOn9RVROydsH4rh94H6b0PucFYnW4/uxNT4bB3UMhzHkzfUTFWr/hMvjg1v8g9yP5UqZ98udJ89v/alTYi2yRLQ9Kfp+1Rox504EVgjso6VDf8A7xBOoltPlP1+tWrX0qmzTfczoqqJ9df2rMBY9xXMwrg8qSXSpkGD1FMA5ixKGNYg+enL3rhsjLGULJ/iWRPn4djVjEYjOrCBJETA/qabYdu7EQTGkq0E+ZJ686WS2FPR21hoC+HRRqsZvaZFNt3AQuUDLG30ykSREfpXLeY5jlkzqMoEEAbSTpXEdw4GkmYIIGmmhjnSBJyZAmFhog8+mu3mPSlfJ06ExJM78iI57esVXxCBcpIBltyx06HzjapboIBaQ66EiDtz1nprrRMdvE6EkQDqQNuXT25VzFJCztqANRvPLl7GuXQPiBB02Kkg8/XqK7ofEpylh0HsSNif96zMcxFuR5n4SORAnUz5frUZVTEnKdwfD9JmQfrVjDkssiVJ31G40/r0pq3dCp0jQkMNjz20oGI0S3vcQBiY5w3PQ7n0Ou+9C27RY214La2WVSQGafh/hEEaQI2oncCeFH1zaDU6xtp18xVXEWSh/MvWDI9Y/X/mhJjR0VXxr3bzXXXIXjwq3QAR5+/WjK4oKNRlB3Inpz5g+e3nyobdsTqCIq9hsZCgMuaKfjdCzVj3uCJAYjqAaZ3hj4W9wKkzaeHQcwNB5c9PUVH389ZPI6fUaGuggNFzqK65VlYN8MGef9a0wt/X9CkdiDzGvWkkrQ6BqqURW1a2Rr1Hr/PetHwkrdsm3d1VtDry6g+sEVn7PHR94OGgQBoxPxaA8+czpzori8K64ZhZY27mZQIAPxMAQJGmhJ8q8lxalizvtNWef8c7Onvu7tKXIuMpy66AxMef7Vcs4AXm7qzcGRSYCzECNT1OvM1a7adkDh0OJs3Xa2uVSraMoMKGDc1LbiBGYb71e7FYhBaW6W/EUldeYIGkecany8q6cGqTJRalbQWsAIi20QhV+vmYpxwzNyYe4ojfxIbbTrzqtmEbj9K6kqVEG23srjCN5D3H8v3pPhD0ke36VY7wjYz66/Wute/NNawFPOOh+RpVbD+v1pUbMVLa6ipQKVKlHO2mOtU7B8d0885+g0pUqK7QC7htiecctKksid9aVKnFY24viiouGiQ8k6EgamANdI2pUqnLtDeBvcg4gqRIyBoO0yBPyp5OW4MsDRhoB1BpUqn/AGN/Qy9eMMZ1WCIgRqdae2KZtCxjLPT+KP0pUqwUOuLFpyJBC6GT1qVcOumgpUqIpWwY8P8A3P8ARiP0qLGXyviBgnQ6Dbeu0qHgbyXSgOh1BI0Nc4es3LgOoU6TryPM60qVLLoy7BeI8F5guggGPWf6irFhyQCfKlSp+Po0hYVvxGHKrmJsLlmOv0rlKuhdEn2U1O/lXT8VKlWMYrii5r94nU5iPYRpWktXmVGUM0KltlBYmCQep8zptSpV5/8AsO9r8Mv27hu2HW54la20g7HQn9da877P3SLwUEwZkUqVX5ejmhqR6Vw5pDg6wwA+VWUbccqVKqQ6F5fqYjpqKedqVKmJjEwqxt8iRSpUqQY/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80975" y="-2041525"/>
            <a:ext cx="608647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6150" name="Picture 6" descr="http://www.andrey-andreev.com/wp-content/uploads/2014/01/IMGP6409-copy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86000"/>
            <a:ext cx="750570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fbcdn-sphotos-a-a.akamaihd.net/hphotos-ak-frc3/t1/s720x720/1532072_693880443965773_1805405846_n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112" y="0"/>
            <a:ext cx="7252138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www.teatri.bg/news_img/Image/2014/01/05-Medea---fin-6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-55482"/>
            <a:ext cx="4850394" cy="680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://www.novi-iskar.bg/uploads/images/2013/08/21/01/vecher%20na%20tvorchestvoto.JPG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13" y="1676400"/>
            <a:ext cx="8001000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://svejo.net/attachments/stories-photos/0222/4357/size_large/ansambal-pirin-na-4-yuni-v-ruse.jpg?1369556161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26" y="609600"/>
            <a:ext cx="8579648" cy="613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http://www.struma.com/_thumb.php?tf=uploads/image/42/home14_95_31140.jpg&amp;tw=530&amp;th=510&amp;tq=10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25" y="-1"/>
            <a:ext cx="9358973" cy="701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06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rc_mi" descr="http://bgconv.com/pars_docs/refs/2/1258/1258_html_494fa7e0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33" y="-228600"/>
            <a:ext cx="3532018" cy="232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data:image/jpeg;base64,/9j/4AAQSkZJRgABAQAAAQABAAD/2wCEAAkGBhQSERQUEhQWFRQVGBoaGBgWGBoXGhwgGhgcFxsYHx0eHyYeGxojGhcZHy8gIycpLC0tGh4xNTMqNSYrLCkBCQoKDgwOGg8PGiwkHyQtLCwsLCwsLCwpLCwsLCwsKSwsLCksKSksKSwsLCwsKSwsLCwsLCwsLCwsLCwsLCwsLP/AABEIAMMBAwMBIgACEQEDEQH/xAAcAAABBQEBAQAAAAAAAAAAAAAFAAIDBAYBBwj/xABBEAACAQIEAwYDBgMHBAIDAAABAhEAAwQSITEFQVEGEyJhcYEykaEHFCNSscFC0fAVM2JyouHxQ4KywiSSU2OT/8QAGQEAAwEBAQAAAAAAAAAAAAAAAQIDAAQF/8QALBEAAgICAgECBAYDAQAAAAAAAAECERIhAzFBIlEEEzLwI3GBobHRQkNhFP/aAAwDAQACEQMRAD8Ap8C4cl7FYa1cEo63Mw20lj/61rMX9k+Ff4Wup6FWH6D9az/YsZuIWAQVKW7khhBBhzBH/cDXqwWujjinE3NKUXoB9l+zH3Nbi96bgcgiVykQI6mZo4FpwWnAVVaVI5pNyds4FpwFdC04LQbFo4FroWngU4LSNhoaFpwWnBa7FLZqGxXQtPC0stCzUNiuxTorsULNQyK7FOiuxQsNDYpRTopRWs1DYrsU6KUULDiNpRTopRWNiNiuxTorsVrDiMilFOiqHHeJjDYa9fMfhW2eDsSASB7mB71jYnkvEsR9x4zib99/xDraLRGR9iJ8hl/7Wqva+1PirS9uyly3nIVjZIkEyuzDSOf1rI8JRuIcQNzFNnLS75pAbkqeS7COi1tLPGZxP3bZjChWaQ0iRlmIjXQ/SkbeVI6sU1bDOA+1rEW1LY3BwgGr2HUwdtVZtAT/AIq2WA7c4O8ua3e021R1/Va8l4r2ot4S9csNaZ22dTlCidSNd9Dtt51d7K9mbOJdls4s2UfVLeQSYmVBLDUTtB06xWuXsK+OHuen4rtvgbYJfFWRGh8UmekDWa52c7W2ccbhwwuNatwO+KlEZuarPiJURJiNRQnDfZJgwwa73l87w7Qh9VUCfcmthhsKttQiKqIohVUAADoANAKZMlKMV0OilT4rlETE8m7EcBvjHNiWUGwRdCtmEzooBXfqJ8q9HAoZ2XwFyzhbaXgBcGYtlOYSWJ356RRYCrQVKhuWWUhoFPC04LTwKLZMaFpwWnBacBSNmGhacBTgK7FK2GjgFdiuxTopbDQ2K7FdiuxWsNDYpRTqRahYaORSiu10isGgN2nxT27Oa1etWbgIK98JR/8A9Z1DCZ3XUQNxNYEfapirw7oYbuLqkd4851gqSMsgDUgddK79pOIJxyqXGVLYhemY6kj5a1mh2gtg3bb3bds2oADQC0qW/N1AXwgmWBIgE1Nyd0johxpLKRpLPbXGKM5uZhPwsqRv5ARv1o/jftRtKttbdq4925EeH8NdYYs0zC6mAJOnWsbw3EI6CGEusxprO23nVNMflN22ilhbIzZCPDOYxBMlgFc6A6KelJGbspLiiz3O1cDAMpkESDT4rKfZ3xLvLDIWkq0jl4W1Gm+8/OtZVU7RzSjTo5FKnUqwKGxXnP25cQa3gERdBdugMfJQXA92VflXo5rwD7b+0ff4wWEIK2PCAP8A8jfH7jwr7GmiFIz3Y3hlxu8vI5QpCiVlW5meYjTUDnRbG9mL9zFDEWbio51YHUqwXdY0YGBAJET5UWwmHFrDJakHIIh10k6tDCRqxNScMxYV+7IAbUqZmSeU/TXoKg5bs6lG1R5xxPEXHuP3/wDeg5Wnqgyxt5b0e7G32N+zbRgha7bknkA2pB3Bin/aJaRsVbCKe9dfxAomdfBP+LcTOwHShHD8FdRwAIdPFlLAEZRm9NR0NVz8k8G+j6spRWO4P2/sLhMK912/FcWs5GisVJUuf4QQIn/c1shRI0cpV2KVawUDQKcBSAp6iuhslR1RTgK6BTgKRsxwCnAV0CugUlhORTgK7FKKFhoUUq6BXaA1HIpRXaUVg0KK8y+1vHN32FtK0ZAbx2GoOVD7Qxr02vGftCuZ+J3IYNlRFgT4dDKnz1n/ALqST0V4lcj1Dsxxn7zh0uGM2zgcmG/sd/es32o7bXbeK7ixlhAM5ZZBJ1iZ0gfr5UI+zviX3ZcQG27s3QPNNx6kMPlQHBZ3cuxkt4jpqSTqPeaSU6RSPGsmc4jiPvGKuO38bwQGBGnh056GB/Ko7fBbd25+LZV2GgZhy31neNd6H8QwQFy9dwz+AOZRhJkwG2MEZiSNiIHSi2HY93OflJ1kEbzpzipSe7LxWqBb21TFi2oBbIXkz4YKgAex19qceGJfe46u9m6CBc7piouD4oYTrtv85qsrE4y435bUf64H/hU1gjv3XaVknntrHtNZemVL2O2XHF/Cx5K3lX8nov2a2Ie6YPhUKDO4kkSOvL2rf15p9nwC4jVyQVIUA6TlB19pjzr0uuiHR5HJ9QqVKlTEyhx3iq4bD3b7/DaRm9YGg9zA96+b+DYS5jsW+Jcxlc3GIHiLMS0KBqADrOsabzW6+3LteQy4FDpAe75ndE9oze4rH9k+7WwpO7liTmyHfKNxqBlG3U70JuolIK2E8bYYyRczwZ0bI/mCVgn3WakwDAqBczeHMwbMrZfUSCY0lQNZofiryE7rdM8zmYaSNon3mhZHdku+oKmQdyJ8tjNc9nTRq1NjHWu8gFl0JUkHwz01IB18waBXezANwm05g/Fmkn+Zohwjsm+FIu2b6vbu5SVYHRZBgGYY5SRPh1iieKuXfFmFxlAgd2bbgqNjlZcymOan9KaP5jwp99h7sVwKzfsYjBXh3lt0VvQglcy9GEjXy1o/2a41cw18cOxTi4ygdze5usSquOVzKPePScHwvjl/Duz2xHhiWXcncEddjJ5gcpqTgvDcXiMVbuJbuSbiu95wYgEHNmIg6DZfIDyopeCHJxtN2e10qVKnOYpBakUUN7O403sNauHd1nn1031I8zvvzomtWsk1To6BTgK4KeKRmoUV2KQrtANCilTbr5QT0FC72NLKQTBnlO280rZSMbCruBQ/EYloPLoeX/FUrF4t8QYECRznlTbrMWg7EEDyIIUqfLUGhlodR2XbvHraJmYOQJnJbe5AG5OVTFScM4/ZxBYWXDhQjSpBBDglSIPkRrBkUF43jhh7F64pylbbFWHNiCFHqWgRXlnYzh97CuuJ72FKsLttWIYyvh5Rc8RkiPStkHC+jfcV7YXEv3bisWtWrTnKhBVjspOaIOYiYBjzFeapxR7t4XLjEs51f4iCRAEbnMfCAPQcq0fFAHsXShLr3ba7z4SSNQNoAI3EVkbdtHSLmgKxzB0M7jYzBqOdloRoPYjGXbIIuL4mlSGVk0/KRBI0jcRFVm4yDmVldSuqrByNAzRm56jQxrHpUdgG3aAVb15S0ZzmumSJiQCNhoB+9Mwdm9bS+jMroMzpbe2RcVy2WMx1jX4TzjTq0ox7KK/Y5wPF5g9srDAsTBg7lpI5kzGvQ1ewNrNZXWGYDNGmw29IMbc6HcLtCUaJ8EHlB8vOdIolhmC5ZEE768xp/tzqLCQYOwtl7hvjU2wFyuJDAsQxkSV1qY4eblt7YMKIfMQSd5IAB023qrxDhRuXGIdFjk+Y6ZSFgrJ0OUxGvUa07+z1tXbZtsJg5srFhzjU+QGnlsJ0GTu/0PRfB+Fgm6rLr09X3f2zbdhboGKGmrBgPL9p8MaV6U1yKwH2dYVHdrpaWVcoQ7gzq/y0/wCa3N8yJnQfsdvpXTDo8Pk+ol7ym4nELbRncwqgsT0AEk/KqFzMLnhOmre8xHpoKi7UceTCYV7zgNEBVP8AEzaBfTcnyBphaPEO3uETH4psRbm1nyiG1mFgM3RiIEA8qyA4ncw69y7yFJAETGs7HTefrRfj/aa9du3GUi3nLH8PQeIQQJnSJGtZ3hnDjevZWIJIJJY69Z8z5eppG77Oiq6L39vzzbXkPD6f1rUGJ4mX8Ikk6bg/So8Rwoi6LaEF9BE9ep2A5z0rQcC7LkPnfIVHwspJE8xqAdP+KV0tjxTk6DFngTLbw6ggZcr3GDBAT+XLEM2g1JGtFrIY2zJbxMxkDVc0zA6TOnP3qO/jBatZSyq3/TzrmU5ROWBr5A8iR1pnDLrFQdIZgxE6ga/pNRTL8sEuiH75CptmZWB3ALIQrDqJJkCvZOyHCvu+EtpmzSM8xAGfxQB0E/vzrwPiPFAuKa0FYhSWlVzEOdWjygidN5r2r7N+K99hSJ1tuVgnUSAwBE6fER7VeD2R+JanFSNZSpUqqcJl+x+PFyxAJYIQuYrkB8IICryQCAJ1MEnej4NZH7PW/AJZlDXGLBF00Xwl9dSWOpbpG0VpcTxK1ajvbiW52zsFmN4k670bNNbLgpwrL4TtslwyqHu8xAYnXQxMRp1idqs4btzg3u9z3uS9nKC3cBRiQA2gO4IIg7HYSaIuJoKabwqquNVoysDrBgg9dNOelRPilD6wREzPTy96SxlEJE6UHx14BwQYP5TpPnUnEMYSngIjzG/8v1oLibslYgaddhl31PX0qc50W44MtQBJJY6+KP4ehjl5xpVTimNVEe5cMqlos20nIJjTbNoJpi49lacrRG65SR1JA3HmAYrNdveKrawriZa5ARd58Ss0g6QACD6jrSZFMNmbxXbnE4tGs3MoQAPlCgarIgc8viG+vnVu5hsNcVbxRRGVcyEtB0jKR4pkiJAOwk7kV2btC5a70gFmaC5kyEgnUnbNyGmlH+LYIMotKgFtzLqtsEOWn/CQGlZkxuNaybemW5Ixy9HRNjLwazea2kKbbnxDKSTb3y6+HU8+YNY3AMQAI1yjz5z61tO5zYRggCqtpkVSQvhK+AbHy2rH8ARBbcX9CsDxKdJAgmGWNdNTpU1psEFei9YDWTmVritBHhZFEMNpYgHc+Yoh2fxha73c5w7ossc0z58429qybdo1tQbbhpMMJzD4onffU/IVpMDi7fivrKKhkXCI8Wxjq0AfMHeqZdIquNS43LWq/cGdtLQwMtaZWAuZQhl4XUyW0VWiBAk6mYjW5wBbt+yLyy4nwqzBWPUkkNqeQqLBocdmDWZsg6sfDngyEHUny2n0qUYfuVIwrMtu5GTIMwQzJUyDtqNdROvWkvVMnCr2Zxe35c5WRQAT4iPFHIaSAdBPv1onw/j9p9yDcMaKGG/Q7SD85q5guz2Fu/huh/DAynOwMHrzzaaihnG+FWsMyrbYyVgArpo2YEtzJErtsB7m4vo0ZTWr0etdgODlJvOf4YXYzMzJGx0+HQjSjBxYt6Mxy6zz+KZPrMfOs19mPEWuWLiXBBbVSJ1ygKTJjfSIH8JrQXboy7CQInzA2+lNJ0lROvUy6l9okH4fr4tI8ss1gPtb47JtWSYUDvD6yyD5AH5mtdYxzCcozAiZHv7R4fmawH2tW4v2mKzntEAbai40j6j50FK0bCpHnZQMxhpHkPLz0jzp1vgisM/eFFnQxBPXLr0Pxba10XkTPkg5Y1MnMx2nllWCY9KgbibOiFjJlp/+x0ptja8nMVjSlzKkKnJRt79T5mj3ZnjMZ7RYAuPDm1GblMagVk8dBM1oOxPZ7v2N65/dWiIH5mGoH+UGJ9R51n0BNpkfafFkmGkN3eR1JmGDq4g7ENEjy60Zx/FLqYLB3FA7wm4lxz8b92y5QTzAUxmOunpTu3XEcKynCi2Ti2KsHt5ctsyfCZkgEMSVG0jbUULwNotbJUHu7bkZZLbwGMnWTE+UVv8AFWLdyCuEwFi7DSUZo5lvOQ0huUaz616N9lWDNu9jI/u8uHyDoIuT/qzH1JrznC4Y2/ACIIlSVnf/AGnUV6p2CxQW1iC0Bc6qCYBJFtSVA6DN9T60sHTByL0mjxfaWzaco7Qy7iVHKeZ867WBuX9TCL//AHC/6XYMPQ+2kUqm/iH7C/KRl+C8UYgXRnRgwOqEEEe2uvLmKZ2sx738Wl52YqwBQTCiBrb8tZMb6moe3PaM2bgGFulbljKLmWCPxMw7thscuUHyzEaVn7v2mYwoU/Bhhqe6WT5mSRPtXVJSujk+G4lwyzi3T8G27O3b2oKoLRPhgyeU8tB1n250P7e9nbrXfvdpvgtgXEnxEJJLKQNdNSN9NKs28Ue9woVclvEWu88OgzKgz2wR8I1DQPzdJqj9pHFL1gKlq4623QSBGuY3AwJOuyD69abCSVnTKSb0Gfs1GXD3MRIICqP8RjxlmjY5GB13k1uHu5riicvhbc7wV89pb6GvKF4qtrEo50R7WGt3Qug/EtDkOkpttW44djSWOYZx3dsa+raeeo+lc7ne2dLg9P79jRY7HEKQD4wBDaiOQnUzQPBYpy0FydDIG21N4oUKyhIjSeXUxrIEjpFDcG4DkMcvyiPcQdam9jRVI0aXyFlCSI2MZTr5DT+t689+0+C1piYyjKzHlmaVEDUgAEn/AIorxPtDaw9m7+ITftW1OTQasQB6gFp223ryq3xG7dQqWa4cwygnMZY6wTrJ/enjFiSaPQcFgh9wS4h8IBKKFzCFuSSQIPxAg+VB+NcWxmJYLGQqIFvVcxJLAxMg5fM6AVbTDJg8AAtzvHa4ucszZQWBzNbTaRkOp10Lflqp9nONFx/xDLWVuvqfiRrbMZJ3KONDvF09KZLyhXP3Rb4PjcXat3FxN1SGBtm25zPbdvgOktqpkHXy2ipE4WUw7Z2Uu9xFzEA6EiQeRmD86zOD7TFj315mZkBNsGGZR3g8GY+JwoIYZiYyk1pPvuXBXAw8DsuSBDQzjqOnlsKE07DCSoo3+BK9zxhFYkKRAgk6W2Q/4uYPMDXWi2Mxq4ctbS2LgspEFQVzfxRvqNs2sxFNjNYLW3i4oGWYPwiROmunLQVnUwj3bpshhGY5m8gZmd4Ow+VBPQT0K3xHOqOBClQcp0y6EFfKDpFA+JcYS1fi1IeCbgEhdVldJjMd+m076ELmKWyjMICqJnRdhr7wK88TiRv37zkHO5LRBOhOkb6ZdBPTzoRV7Bq6PQcBjoPeXIVWRS0agb7exG1BuN3j39tpPd3fh9QJBE7eHTzov2cwpawuZBlIiG3IEcvUnes99pmI7sYdU0dGLwBsIyyeUTp86WEfUGUkbLs/ijaZXJzEEASI0J29NYrQY3Fi9beICtmO8EScsdDvM+leQcF7btdU2CgUldHBJ2IkRykE9d63+E45btWitxlVxb1UnVSSjJJjoC367iq1WhL3aNDwzF5XZAPhtbxO56aQfQaxI3qh9oXCnxWDS4gzXbMkAfxKyjOP8/hzeeUgb1n+KdqHti8tsNbbKnjMAMltSCynXSYmNYPnTeG9p8RZt22fUO6jK+beC0SRALLqIJ1B3oLQ+LezzK7fAWF2mTp5QPlUOAss+VUBLnkN5J/3o3x/G2rONvKbK3rRclT8LgMc2XQgNEx103qTC9srNoZLFgqTvMKNBPiIlmHlT7EbRf4P2MVTN4d62nhUwi8/E3P3gaHei2C7VW7l44bDGGVLgR00SQhICDnEaE+3I1gu0fFcQ8/iN3LBQVXwrmyjMCByzTEztS7C4e/97sXLSM4W4uYgSAsgOTGoXK2p21rY6tiuW6H8Et//AClnUsZ6yYJJ1rT8Jti3du2iMubXehP3VMNjFdnCpmuKu50VivIaaR86IXuPYVmVjcIZdDCsee236xSNNj2kHOG4NywUCYPhXnPr/UUet9rrNuz9zyi4wJm6HCr3hMtG5yCcoMfwjSouzvEVuWkurbupm8SkvkOQGCxjkwExPI69cFfbv8YwAFvMzsQRkHrr1FCEU7TA9np+GwGZQWRSdvAqsumgAJSTAAGvSlWc/t17QFtltsVVfFlttIKghpymZBBmaVQ/87+2PcjzLBWbg+927qnvCNZjR0vKWkzppmHTUVF/Zx0l7QkH/qqf0JoamIMsQSM0zruCZg9dh8qsi55867zmVUeucKtjEYfChTD2mttmG6hVKvrEQy6dDI6UH+0nitl7tuw2Zu7Xx5GUakkqpJBggEnb+IUIwvbx8JhLVq3bBusGK3HOYBM7AQvOCukkjTnWTW8SSzElmJJJ3JJkk+c1VyWNC16jZYbFreuOyKcveLAnLlFuymU7jUZYE6bV6NCWGyvdIuHL4TaeJBJy59t2idtKwfYfgRuC3dDSG73Mm0ERbUz6Ek+nnXoOP49inQpbxGQkROUaRpGgIg+k1y/L3VOjsly+iNdop/2zZuIdSNUInoSwOvpFVsJftltG30Gp0kx9AamTCeHKLzASNSisdNYkwQPep8Hw+0AM952jpatj5SdKT5Ve5vmpmJxWBOJuX1uKbV1/CV05NmWZmfDGoMGBUXC+A4VI0ZwGZCVuePMAxzwACFVACBI+PXNsDHEOGkYu7cVxlLqAGBn4FjUSJ9qzXaPGfdsQyXGe3dyaXFJhkfxR5qdRqPOK6pYuEaW/JzJ1J30E+OdnUfBW7llmUhe8fPA8LJ4iObNmAUAiTmNZ7gNh8O9+SFP3S/pz8dogKRHhaY0PtNXcBxbxWnVCUvtra73wuUy6lmWAQTOw6cpJjH2bWJtYrGBriM72QskHRWVdRzjbQjbzqaC2COBYLurCt3dtmcNluNKtbLeHLIPiU25JBGmsEHWilrDtcS0GY947DJtAzGSMv5QsgzOg3qxxDg9vCuVDnKbbOjEAfGMsAA6BCxI/zVQ7PXLtzFZ0OVLakA5Q0AiCZI3jpFTk7ZWOkaZuztm21sZ7vdh/CpI8JKkfFEwQY18taEYfhoslrGHYtee4WZm1CqdBcbpoduonyqrf4ziMRhcY4cBE8QhNYFwRrm8J0HWpeOWycHZu2EJuPFvOhOZGLAnzbvMpSNtdjmrUDfky/bB2vXB3WZ7dsETBJ0IlzGgBJ02gChfClU3ALpIVVadwTA0T5/pRjgJtMLiXdMwEE6TlaSPnGnlWs7GcGsXHvXL650hlBJIbKy5NCCDJUnWmjLeIJR1kCez3aC6LjJbZnVUkLcIIGqwQYnSQNTVWyty9L3Q177ypVCu4cnL3RiIM6dNAOdO7O9nlv3mNq73aAOBIYnTQarEgGD7GtF2J4Iq3MRh7txsyMwHdsVUGVbONM07c45Gni42K00CuxnCkt974IxChoFwESYH4TA7AkeFhGp1nSjn9lLfYMVcZyA5jxB9F2b4SR100FJMaL10piFjEWSUZlOUuBIgxrlO+momRuQZMPhzb7u0LjBQ5ICnXRdBmjaZPL0q3FxqUt7ROfLKEfTpgri/E7VxbmGd1y5wqySHygaeSnOV08iecDty0bdvD5wbtpi/xR4ioCiAD/CGOsggxykVnrOKtPlARSwR1c3WIDMx0dYHhAO3udCafbxbfhksrG2rZwXgRAGYba6R56aVztKy0ZOqB/a7jIGJcWJRVU2/GAzMuxJkaMfLkN5Jp3Cey153E5VaAYaYhgdCRsYoZhME9/EozgkXGzMY0iSSJ2ExHvXpNhCL55a/tWk6Qsdsy3BL/AHZxGHv21LKSCW1JkHToZMGR1qDslZxFvFOti462xbe4wB+JQMuX1LwvzqHthbZeKXApguU1/wAyL/XtQfD8TuhyLbldwYMSDAIJ5jyrUa15NL2he3nS3uqtlzbkTbtnNHQknSRUfZ/s+mJe4bgeLWU6GM0zo3mMpkiJGuk0RHAQLy3rFxHDhmnNMlIJyH+ByCQEucwQGJIg9wz7vkyAqhZSVYfEQ5MGJ1AnQHYHSNabBpFOKcHyJz6AX3kC41ogG0WfwgQqrDZv+0BcwHIxFMHFlsBHQMHtsUJtupGVsrDUqfDCAxGkmoW4dew1xVuDNnZ4ddVcEawfcyDqKp8JwKutpAWQ6tcZiWDQ+UEDYAK3Lc1odOLKc0U2uSHTbNUO3OcBgUEgaG3m2EbmJ+VcoM/YokkpirLLJgtKk6xqusHymlTYQ9jm+ZP3/g8+t1Nm2qFKs2LDOQFUsegFAmgn2rtrbu2rSx+HYtKxHNmXvGPzePahRevQv7MwChBiy4xJRT4AYcv8JOhWAfCTptVW3bspdfDXsKGKXP7y07E5Y/LtPwztGtBuikYuTpbYQ+zTEE2HH5Hb/UFP7GtNeRgdm9h/IVXweFsWLTd0jAkic2p1gRPL2rtzGq0Eq2nRgP2qyTSFbTJe8jctHLf+Qp6Xtfi/SoO9SNn93n/1rtjE5OU/5lU0RdFe8ha7BIhrnsSEjr5Vl/tdtZ8Rh2ESbWXT/C5j6N9K074INcL57i5mDQjZRppoBsPKsx9qbE3LLcin1Bg/SKnLSG0zO8dYLawlpd7djOxH5rzG5/4FBVnCdp3+53LJ2UpACLAAca5gQeQH8XP2EY9zFtiSQy6DpHhj00rSdn+FIL9mxdK3Ld+ybrqJUT4ignQkhVnp4jSeA1ujTcL4zaxqWVZSLlvMBBJJkBYPhghtDl3GQGTrUGF4uljCXMytbe4HVSR4WIA2YeTjcDU1d/sOzh3wxw1tUP3gMxJJJUCMsmSN55CRrQLHYGb9y3JhbjwCTGp6TAkRNLNJRi/zKcdttBPhFtRwvEIroWa0RlDAn5TUnY7HMFCtnYKC2UxBZZYZVUaagDxSeflQC7fu27LWrap3L3FznIC2ZRnGsaRG/nFaXgtwLbLEgZVYg6rsCZjUiCs89pqRWjGcatquKti4TkNpDlQHxMqaCByLRJ3ia23DcdatYS5+Ived0XyNKPGXwnKwBggzIkRWY7WYS7dv2GsDxlCxOgA2kEnTnGu81Fxrspj8U3fXRZz5YKq4XYaafCNOhj0qia1ZB3svfZ88LP5lP1MzRK5ijb4nd5d4qP8ATKf/ABoR2b4imFt5rq3MqrBIQNBgee01Q7X9q7V27bu4Qurd3kcsuUiDII1O81krugt1Vm/xvBvx7eIzZJENIBDkbanykc5gVTwGIz3twYZhoZOtzQQPI/P1oRwu7ibeGfElZTJIa8Mz3IBO+YsqdARrvrQvC9pUwy27hthxcMsFLLqAsmSDJzSdyPnXTxyUdkuSNxM7w7hFy/iBZQwWcqSdlAklj5AAn2r1LhvZ3CYZIVBdbm93xEn/ACnwqNdgPc71jOyci61wxNy28Ry/EGb6Ca1tq+SNKROg42DO1fH7qtbWwoZiYURIEdF20+VDeK8Vx+D7u7cKXM/J7Sjz3UBvrRS7wk3bgNwFkB1UP3ZI6TB5wY51cwvZ5YK4u816wCGS0xaFO3xTIWCRkGm3SkdykHpDcf2gs4jhRvXLQDXGZVB1ZWWDmVomARI+VUOzPY7DYi1+KpneVcjWBJjbfT2qt2i4qmIupatKFs2RlRVELvJgD2+tafgdsogiBWk7kkFKo7MpwfC4nD3MTh8Pa79UdoYq0nLA5bEgzHkYon2Z7PIbbWr4dLyk5ZlTazAAEDdtgYMjeBrU/AeJH73eAJEuw/1H9v0q5x253eIt3NhcUoT5qZX6GPahl+wcSLg3FmS3ct4u3CI5tm48C3niRq0DRfECNfnWL4fiMt9UnMcoVQBvDKdj5KfWa2vbK7ebAN3ZlAVN9QASbYIMqeWUgE+XpXmvDLma4XJKgL4TvHQe+tVghJTdUaDiQQXW/hkzlJIiRMR70qfb4lIkm2T1IMmlXW5RIbD9jsvbzBbZCruc5Y+vPzqfiOFs4Fg+JnutMptrLEsJ1zGF+FhIPIUIx+IZFfu7zJey+HIcp12JPJaFWMLcfDv37M7vqs3WaY/NJykggbzvXDUF4O1TdKl+oV4o9nF3xiAAtg+G33lxLURqQYzH4sx05EVY4leuJfu3QFdGYZQSy+GFC5jIzARosxr7VQGHe7lz2gqAglA+8AgEkL8UGNKJcRS46IqIp6lmJCxoIG7GOsUvd6Lx5sFFxe1f7hXCHNaS3maSZMw0Rrl0jQSImToN6evD9Pj+g/nVTg/D1sKqJByrLGACWY6sd/y/KKJXIZSsDUHp/Kui/c4nttkX9nECc0j0p44aeTT7T+9Urdhep18jUi4ZCNWy+qsawCVbQBILiRyymgHbrhT37dru/EUYidQIb/dR9aMhFXZp8srCoOI4IXABmuiDIyNk1/l5UsugIwHaTgdyzbw4dRJUwVOYETPTTeifZbDXDjh34JcWFIJIMLkUJtoR3ZAHrV/tXwl7tu2F1ZTsxAMQRodjrHOo24stjiUXlJVbFm1IJGUraSWH5hM6e9Tx1Q97s2ovhSF5x6TPLeszxwFcYdDDAMeWuUD9ga0xsEnSY9D+u9ZzjwjFGQYCoD8hr6bUeeOMENweqY3A5Tg8XnJU27qNbOoBYqVyeek6em0VY4G7F1UxlZWBG5IKnroVOv0qi7lMBcLTBxSR6qjltPdRV/s8AWWdIBPpIgge9c/mKOhrUmS3MOLTWwoMLqZjWW3JGk6b+lFrFwn0jqNqpcTZUKa+Akho+lOw99FXck6aQNt/Kl5Y4yaJwdxKfarg1k4NzlCBCplVAJGYArMSJmqfZrsjhrNxbstdYfCrgFROkkRB5waL9p5ucPxAXQ5J9gQT8wDQXsdxFns2ydTJXbUgefWhbUdGpN0zWdobmbDNOsyNTtKsP0ryLF22bBKYEWrsaDUd4pJk7QcgjzJFer4+7+ASObKI05iSOcbk1iuIcCe4CO8FtDlJRFMErIBOsnc77TXTD6ScuqKPD2y9yFbXLJ1BBJGu28GQamxvHmCXDZYo6EgzBBjpIM6a1HhiUy22XLpOQNMQSM3mSADUONITvSCRmVwRJGkGJ5Mp5dOVAPgBX+0N9v8Aq3B18Z1qmcbc/O//ANjUbpEeYmpcPcUAhgdY1HlTke2a/svw8+GdWOuu+teh2sMQMvMCvPew/DsJcZmxCXHyjMzqrMiAc2yksPMx9NaIdq+1jYLGj7ldD2DbQhCe9tmZnKSSV25EQZqS+oo3oq8Gxf8A8i6efeOf9RrW8dTvcM8DxJ4wP8m/uVzCsFwS7ncuBGZmaJmMxJj2mvQeHuSBoY8gT5GjGraGfRHwvtHYt2FuX7iKpEMrHMW01AQasCNNo615pxDJ3w+751ss0qGOoSTGaDBgTW0+0LhrYzulsW1a/YV+8UQri2MpV+Si1rpzBYisBh7zGNJ8JUcpmBB6aa0/HajsnJ7LndDm4XnHkdR9IpVDe4llOVlIZYBB1OgiNvKlTWbRuMfhEYCbYZjABjX0ohw/BJbHw6nc/t5CmYKzHiYaxoI2/wB6tOeoopeTNnHOsA1NaEVEqzT1VZkjXrzp6Fsbh78PcO4Jj5AD9Zq8GaA4UgeYgH6zQ7DWGyjbWTv1M/vUzI50Lbf4qJiG3hSdcyjyJIP0FWrfDX/MvzOvzFcS4QoBWY5yfX23pXGDEEKQP85H7VqMRpYPVT6E003Qu+nn0qYqOSfUn9utVcRhSTIyz6n/AHoNGLFzDq0giZ5b7cxVduGqHNzxZtN4I0HmOldbCNAHeQPSf3pn3NhvdJHlp9JpaCWRiyD8QHXRR+2tAuPYibxcz8IAOsMMoHTKR8jp71osLbgT4D5ssn9azvbm5nawsG2ihjmRCJLEaeE9APnQ5o5R2xuKWMtIp4q4fu9vK8p3rSOjZVyhjsTkBgGYAo52eFsqTpIXaQSJMnbYbb+dWLHZuxjcBh7TsV7sFlZcqtJJBJBmZA5+WtZzhOAv4K+6KneqSQrqy7csx/h5SDGu1TXFi1Id8uVxNDxTBC5aYKYYENIkHwnMRPmsjnvT8IisqtrOUEnnqJ5eXKp8aha2wbcodgCRK6wRzFQYDCi3ABkEKPkNPpS/FLoHC+yzxKyGwt8afBrO0DcfKfpQDs9gu5tC2Mskllk6666jyE/StBjLZNm8swMpPrEEj0IEe9DOGYGCLr76Rv0ifTyqUYuWkO2ltl3GwECMVkHMx+gE+n7VUuMvJhEf1yq0+Uk6Emo+9UbD5LNdqhSo58rZmeL3grjW5qZGQQvqdCGPUabDeguJxIQXQ4cq8iUkJrzAOwG0Vub+LUDTMPYfzobcsJiM9u4LmUrOpCjQiIIJ1kjepSVFE7PNsZlzHJOXSJ325+dQxWj4v2LuIC1jNdUfEI8a+w+JfMe4FEOFdnEbDBLyFHZpB1DDWMsEREa/80uaSsXBtmf4ZxS5aU9ySjiWzLo0Acjy0n1EzNDGYnfWtlxrg9vDYZSlskvcH4rnUAZjkHINCif96x1xIJHnTRd7FkmtBPCcaZQFQBeUhiN9OvLevTOD8SwZsLhLy3LhunKLyw4BYQG7wvpliYGg10ryvh/DLl1gLaE+ew+Z0rfX8D92wtq0SufR84kicxOk9JyzHKaSSV6KRbrZR+9XsIt2wcPF7+7uG5bzqVEnQDcEhW5jY+dU+Cdlrt5u7dXS22Um4UbLA1O8DNGgEjz2oqmLuBSC4LcmMyB8v1q1heJ3F+MIR5j96qmK0B+JPYW5lxDHvkVEuZFVxmVFU+ICCdNfOaVaMcRwv8VjD5ufhQ/rrSp7Bv2CCrzJP0/akUH/ABUJu8g3PpTwhjy9qIB6oKbifDbc+R5e1cVNNWrmN1RVBksyj6z+grMxJbumADHsKmVhzOn9eVLD4QMPEyof8QP9GmphQN3Hlv8ApT0CzmbWBPt/xTlPIyPauMuoKuNiNo8+QqQkg6ka82kfXSgYaoEQGI9dKrPeMwG9pqZ7o2zL6zVZwAdSIPmCJ/3rGOPeaeZp7O3X5mPaozc+ug0Py23pFWAkg5epBH7UGElU66qT6MKjv4YvtoOQJ1HXUCKlZzvcDQOcQCDtIjfzrqMRqZ0mBM6b7dam9jFRsIzIACBG7CZ26QKisYCPExzExB8QO/qIoit/nI8iCAfkeYmuD4eUkTz588o+sVkayweIXAB8GojRJI5D+I/WqPC7ucQP4TuNZ9+dcuuQmWYjTUH+W3nVnh1l4UhQA0kdCAdI096nz3JIfjVWW8Q/iKnYp4idtTlA/X6U3GplYwTlPiHLQ/19Ko8dvB3Kx8Bht/iXTdSCIk9aajQoO8bnVifItJ+ZBpuJNCzplgg9M0+k+s/zpkgnWQfynQ+3X1E0224P8OUctQVPmIGlO7tZIZdCOkj57g1fJkqQz79lO3voDTsVjQyHLzI5fvzOhqPuWGqsDr8L/s4kj0bN61XxzEW5IMAgkaHTbl6+tT5FcWUg9oZgbsXI6zH9cq0mCXkRPSdf1rL30+C6pkAz7TB+VaPiOPFjD99lLZRIA3JOij02rzqtnUec/aP2pXE3VtWx+FZzCZ+JiYJEbAQAPTzqPspi+8IGVMy+E+BSxGkakTyjQ9POszxG8XuM5AXMZhdAJrR9l8CVtm8skwfRSJGvsZrqkko0c8G3MN4TFG9iIX4cwCjlzHtA51r7j8iBA5H9htBrM9mbQVCU1ZdMwOmY+2wGtWrmCuN/1WE7gE6/pR4l5G5H4CFzgdtyfBr1TSOn9RVROydsH4rh94H6b0PucFYnW4/uxNT4bB3UMhzHkzfUTFWr/hMvjg1v8g9yP5UqZ98udJ89v/alTYi2yRLQ9Kfp+1Rox504EVgjso6VDf8A7xBOoltPlP1+tWrX0qmzTfczoqqJ9df2rMBY9xXMwrg8qSXSpkGD1FMA5ixKGNYg+enL3rhsjLGULJ/iWRPn4djVjEYjOrCBJETA/qabYdu7EQTGkq0E+ZJ686WS2FPR21hoC+HRRqsZvaZFNt3AQuUDLG30ykSREfpXLeY5jlkzqMoEEAbSTpXEdw4GkmYIIGmmhjnSBJyZAmFhog8+mu3mPSlfJ06ExJM78iI57esVXxCBcpIBltyx06HzjapboIBaQ66EiDtz1nprrRMdvE6EkQDqQNuXT25VzFJCztqANRvPLl7GuXQPiBB02Kkg8/XqK7ofEpylh0HsSNif96zMcxFuR5n4SORAnUz5frUZVTEnKdwfD9JmQfrVjDkssiVJ31G40/r0pq3dCp0jQkMNjz20oGI0S3vcQBiY5w3PQ7n0Ou+9C27RY214La2WVSQGafh/hEEaQI2oncCeFH1zaDU6xtp18xVXEWSh/MvWDI9Y/X/mhJjR0VXxr3bzXXXIXjwq3QAR5+/WjK4oKNRlB3Inpz5g+e3nyobdsTqCIq9hsZCgMuaKfjdCzVj3uCJAYjqAaZ3hj4W9wKkzaeHQcwNB5c9PUVH389ZPI6fUaGuggNFzqK65VlYN8MGef9a0wt/X9CkdiDzGvWkkrQ6BqqURW1a2Rr1Hr/PetHwkrdsm3d1VtDry6g+sEVn7PHR94OGgQBoxPxaA8+czpzori8K64ZhZY27mZQIAPxMAQJGmhJ8q8lxalizvtNWef8c7Onvu7tKXIuMpy66AxMef7Vcs4AXm7qzcGRSYCzECNT1OvM1a7adkDh0OJs3Xa2uVSraMoMKGDc1LbiBGYb71e7FYhBaW6W/EUldeYIGkecany8q6cGqTJRalbQWsAIi20QhV+vmYpxwzNyYe4ojfxIbbTrzqtmEbj9K6kqVEG23srjCN5D3H8v3pPhD0ke36VY7wjYz66/Wute/NNawFPOOh+RpVbD+v1pUbMVLa6ipQKVKlHO2mOtU7B8d0885+g0pUqK7QC7htiecctKksid9aVKnFY24viiouGiQ8k6EgamANdI2pUqnLtDeBvcg4gqRIyBoO0yBPyp5OW4MsDRhoB1BpUqn/AGN/Qy9eMMZ1WCIgRqdae2KZtCxjLPT+KP0pUqwUOuLFpyJBC6GT1qVcOumgpUqIpWwY8P8A3P8ARiP0qLGXyviBgnQ6Dbeu0qHgbyXSgOh1BI0Nc4es3LgOoU6TryPM60qVLLoy7BeI8F5guggGPWf6irFhyQCfKlSp+Po0hYVvxGHKrmJsLlmOv0rlKuhdEn2U1O/lXT8VKlWMYrii5r94nU5iPYRpWktXmVGUM0KltlBYmCQep8zptSpV5/8AsO9r8Mv27hu2HW54la20g7HQn9da877P3SLwUEwZkUqVX5ejmhqR6Vw5pDg6wwA+VWUbccqVKqQ6F5fqYjpqKedqVKmJjEwqxt8iRSpUqQY/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28575" y="-2193925"/>
            <a:ext cx="608647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3" name="AutoShape 4" descr="data:image/jpeg;base64,/9j/4AAQSkZJRgABAQAAAQABAAD/2wCEAAkGBhQSERQUEhQWFRQVGBoaGBgWGBoXGhwgGhgcFxsYHx0eHyYeGxojGhcZHy8gIycpLC0tGh4xNTMqNSYrLCkBCQoKDgwOGg8PGiwkHyQtLCwsLCwsLCwpLCwsLCwsKSwsLCksKSksKSwsLCwsKSwsLCwsLCwsLCwsLCwsLCwsLP/AABEIAMMBAwMBIgACEQEDEQH/xAAcAAABBQEBAQAAAAAAAAAAAAAFAAIDBAYBBwj/xABBEAACAQIEAwYDBgMHBAIDAAABAhEAAwQSITEFQVEGEyJhcYEykaEHFCNSscFC0fAVM2JyouHxQ4KywiSSU2OT/8QAGQEAAwEBAQAAAAAAAAAAAAAAAQIDAAQF/8QALBEAAgICAgECBAYDAQAAAAAAAAECERIhAzFBIlEEEzLwI3GBobHRQkNhFP/aAAwDAQACEQMRAD8Ap8C4cl7FYa1cEo63Mw20lj/61rMX9k+Ff4Wup6FWH6D9az/YsZuIWAQVKW7khhBBhzBH/cDXqwWujjinE3NKUXoB9l+zH3Nbi96bgcgiVykQI6mZo4FpwWnAVVaVI5pNyds4FpwFdC04LQbFo4FroWngU4LSNhoaFpwWnBa7FLZqGxXQtPC0stCzUNiuxTorsULNQyK7FOiuxQsNDYpRTopRWs1DYrsU6KUULDiNpRTopRWNiNiuxTorsVrDiMilFOiqHHeJjDYa9fMfhW2eDsSASB7mB71jYnkvEsR9x4zib99/xDraLRGR9iJ8hl/7Wqva+1PirS9uyly3nIVjZIkEyuzDSOf1rI8JRuIcQNzFNnLS75pAbkqeS7COi1tLPGZxP3bZjChWaQ0iRlmIjXQ/SkbeVI6sU1bDOA+1rEW1LY3BwgGr2HUwdtVZtAT/AIq2WA7c4O8ua3e021R1/Va8l4r2ot4S9csNaZ22dTlCidSNd9Dtt51d7K9mbOJdls4s2UfVLeQSYmVBLDUTtB06xWuXsK+OHuen4rtvgbYJfFWRGh8UmekDWa52c7W2ccbhwwuNatwO+KlEZuarPiJURJiNRQnDfZJgwwa73l87w7Qh9VUCfcmthhsKttQiKqIohVUAADoANAKZMlKMV0OilT4rlETE8m7EcBvjHNiWUGwRdCtmEzooBXfqJ8q9HAoZ2XwFyzhbaXgBcGYtlOYSWJ356RRYCrQVKhuWWUhoFPC04LTwKLZMaFpwWnBacBSNmGhacBTgK7FK2GjgFdiuxTopbDQ2K7FdiuxWsNDYpRTqRahYaORSiu10isGgN2nxT27Oa1etWbgIK98JR/8A9Z1DCZ3XUQNxNYEfapirw7oYbuLqkd4851gqSMsgDUgddK79pOIJxyqXGVLYhemY6kj5a1mh2gtg3bb3bds2oADQC0qW/N1AXwgmWBIgE1Nyd0johxpLKRpLPbXGKM5uZhPwsqRv5ARv1o/jftRtKttbdq4925EeH8NdYYs0zC6mAJOnWsbw3EI6CGEusxprO23nVNMflN22ilhbIzZCPDOYxBMlgFc6A6KelJGbspLiiz3O1cDAMpkESDT4rKfZ3xLvLDIWkq0jl4W1Gm+8/OtZVU7RzSjTo5FKnUqwKGxXnP25cQa3gERdBdugMfJQXA92VflXo5rwD7b+0ff4wWEIK2PCAP8A8jfH7jwr7GmiFIz3Y3hlxu8vI5QpCiVlW5meYjTUDnRbG9mL9zFDEWbio51YHUqwXdY0YGBAJET5UWwmHFrDJakHIIh10k6tDCRqxNScMxYV+7IAbUqZmSeU/TXoKg5bs6lG1R5xxPEXHuP3/wDeg5Wnqgyxt5b0e7G32N+zbRgha7bknkA2pB3Bin/aJaRsVbCKe9dfxAomdfBP+LcTOwHShHD8FdRwAIdPFlLAEZRm9NR0NVz8k8G+j6spRWO4P2/sLhMK912/FcWs5GisVJUuf4QQIn/c1shRI0cpV2KVawUDQKcBSAp6iuhslR1RTgK6BTgKRsxwCnAV0CugUlhORTgK7FKKFhoUUq6BXaA1HIpRXaUVg0KK8y+1vHN32FtK0ZAbx2GoOVD7Qxr02vGftCuZ+J3IYNlRFgT4dDKnz1n/ALqST0V4lcj1Dsxxn7zh0uGM2zgcmG/sd/es32o7bXbeK7ixlhAM5ZZBJ1iZ0gfr5UI+zviX3ZcQG27s3QPNNx6kMPlQHBZ3cuxkt4jpqSTqPeaSU6RSPGsmc4jiPvGKuO38bwQGBGnh056GB/Ko7fBbd25+LZV2GgZhy31neNd6H8QwQFy9dwz+AOZRhJkwG2MEZiSNiIHSi2HY93OflJ1kEbzpzipSe7LxWqBb21TFi2oBbIXkz4YKgAex19qceGJfe46u9m6CBc7piouD4oYTrtv85qsrE4y435bUf64H/hU1gjv3XaVknntrHtNZemVL2O2XHF/Cx5K3lX8nov2a2Ie6YPhUKDO4kkSOvL2rf15p9nwC4jVyQVIUA6TlB19pjzr0uuiHR5HJ9QqVKlTEyhx3iq4bD3b7/DaRm9YGg9zA96+b+DYS5jsW+Jcxlc3GIHiLMS0KBqADrOsabzW6+3LteQy4FDpAe75ndE9oze4rH9k+7WwpO7liTmyHfKNxqBlG3U70JuolIK2E8bYYyRczwZ0bI/mCVgn3WakwDAqBczeHMwbMrZfUSCY0lQNZofiryE7rdM8zmYaSNon3mhZHdku+oKmQdyJ8tjNc9nTRq1NjHWu8gFl0JUkHwz01IB18waBXezANwm05g/Fmkn+Zohwjsm+FIu2b6vbu5SVYHRZBgGYY5SRPh1iieKuXfFmFxlAgd2bbgqNjlZcymOan9KaP5jwp99h7sVwKzfsYjBXh3lt0VvQglcy9GEjXy1o/2a41cw18cOxTi4ygdze5usSquOVzKPePScHwvjl/Duz2xHhiWXcncEddjJ5gcpqTgvDcXiMVbuJbuSbiu95wYgEHNmIg6DZfIDyopeCHJxtN2e10qVKnOYpBakUUN7O403sNauHd1nn1031I8zvvzomtWsk1To6BTgK4KeKRmoUV2KQrtANCilTbr5QT0FC72NLKQTBnlO280rZSMbCruBQ/EYloPLoeX/FUrF4t8QYECRznlTbrMWg7EEDyIIUqfLUGhlodR2XbvHraJmYOQJnJbe5AG5OVTFScM4/ZxBYWXDhQjSpBBDglSIPkRrBkUF43jhh7F64pylbbFWHNiCFHqWgRXlnYzh97CuuJ72FKsLttWIYyvh5Rc8RkiPStkHC+jfcV7YXEv3bisWtWrTnKhBVjspOaIOYiYBjzFeapxR7t4XLjEs51f4iCRAEbnMfCAPQcq0fFAHsXShLr3ba7z4SSNQNoAI3EVkbdtHSLmgKxzB0M7jYzBqOdloRoPYjGXbIIuL4mlSGVk0/KRBI0jcRFVm4yDmVldSuqrByNAzRm56jQxrHpUdgG3aAVb15S0ZzmumSJiQCNhoB+9Mwdm9bS+jMroMzpbe2RcVy2WMx1jX4TzjTq0ox7KK/Y5wPF5g9srDAsTBg7lpI5kzGvQ1ewNrNZXWGYDNGmw29IMbc6HcLtCUaJ8EHlB8vOdIolhmC5ZEE768xp/tzqLCQYOwtl7hvjU2wFyuJDAsQxkSV1qY4eblt7YMKIfMQSd5IAB023qrxDhRuXGIdFjk+Y6ZSFgrJ0OUxGvUa07+z1tXbZtsJg5srFhzjU+QGnlsJ0GTu/0PRfB+Fgm6rLr09X3f2zbdhboGKGmrBgPL9p8MaV6U1yKwH2dYVHdrpaWVcoQ7gzq/y0/wCa3N8yJnQfsdvpXTDo8Pk+ol7ym4nELbRncwqgsT0AEk/KqFzMLnhOmre8xHpoKi7UceTCYV7zgNEBVP8AEzaBfTcnyBphaPEO3uETH4psRbm1nyiG1mFgM3RiIEA8qyA4ncw69y7yFJAETGs7HTefrRfj/aa9du3GUi3nLH8PQeIQQJnSJGtZ3hnDjevZWIJIJJY69Z8z5eppG77Oiq6L39vzzbXkPD6f1rUGJ4mX8Ikk6bg/So8Rwoi6LaEF9BE9ep2A5z0rQcC7LkPnfIVHwspJE8xqAdP+KV0tjxTk6DFngTLbw6ggZcr3GDBAT+XLEM2g1JGtFrIY2zJbxMxkDVc0zA6TOnP3qO/jBatZSyq3/TzrmU5ROWBr5A8iR1pnDLrFQdIZgxE6ga/pNRTL8sEuiH75CptmZWB3ALIQrDqJJkCvZOyHCvu+EtpmzSM8xAGfxQB0E/vzrwPiPFAuKa0FYhSWlVzEOdWjygidN5r2r7N+K99hSJ1tuVgnUSAwBE6fER7VeD2R+JanFSNZSpUqqcJl+x+PFyxAJYIQuYrkB8IICryQCAJ1MEnej4NZH7PW/AJZlDXGLBF00Xwl9dSWOpbpG0VpcTxK1ajvbiW52zsFmN4k670bNNbLgpwrL4TtslwyqHu8xAYnXQxMRp1idqs4btzg3u9z3uS9nKC3cBRiQA2gO4IIg7HYSaIuJoKabwqquNVoysDrBgg9dNOelRPilD6wREzPTy96SxlEJE6UHx14BwQYP5TpPnUnEMYSngIjzG/8v1oLibslYgaddhl31PX0qc50W44MtQBJJY6+KP4ehjl5xpVTimNVEe5cMqlos20nIJjTbNoJpi49lacrRG65SR1JA3HmAYrNdveKrawriZa5ARd58Ss0g6QACD6jrSZFMNmbxXbnE4tGs3MoQAPlCgarIgc8viG+vnVu5hsNcVbxRRGVcyEtB0jKR4pkiJAOwk7kV2btC5a70gFmaC5kyEgnUnbNyGmlH+LYIMotKgFtzLqtsEOWn/CQGlZkxuNaybemW5Ixy9HRNjLwazea2kKbbnxDKSTb3y6+HU8+YNY3AMQAI1yjz5z61tO5zYRggCqtpkVSQvhK+AbHy2rH8ARBbcX9CsDxKdJAgmGWNdNTpU1psEFei9YDWTmVritBHhZFEMNpYgHc+Yoh2fxha73c5w7ossc0z58429qybdo1tQbbhpMMJzD4onffU/IVpMDi7fivrKKhkXCI8Wxjq0AfMHeqZdIquNS43LWq/cGdtLQwMtaZWAuZQhl4XUyW0VWiBAk6mYjW5wBbt+yLyy4nwqzBWPUkkNqeQqLBocdmDWZsg6sfDngyEHUny2n0qUYfuVIwrMtu5GTIMwQzJUyDtqNdROvWkvVMnCr2Zxe35c5WRQAT4iPFHIaSAdBPv1onw/j9p9yDcMaKGG/Q7SD85q5guz2Fu/huh/DAynOwMHrzzaaihnG+FWsMyrbYyVgArpo2YEtzJErtsB7m4vo0ZTWr0etdgODlJvOf4YXYzMzJGx0+HQjSjBxYt6Mxy6zz+KZPrMfOs19mPEWuWLiXBBbVSJ1ygKTJjfSIH8JrQXboy7CQInzA2+lNJ0lROvUy6l9okH4fr4tI8ss1gPtb47JtWSYUDvD6yyD5AH5mtdYxzCcozAiZHv7R4fmawH2tW4v2mKzntEAbai40j6j50FK0bCpHnZQMxhpHkPLz0jzp1vgisM/eFFnQxBPXLr0Pxba10XkTPkg5Y1MnMx2nllWCY9KgbibOiFjJlp/+x0ptja8nMVjSlzKkKnJRt79T5mj3ZnjMZ7RYAuPDm1GblMagVk8dBM1oOxPZ7v2N65/dWiIH5mGoH+UGJ9R51n0BNpkfafFkmGkN3eR1JmGDq4g7ENEjy60Zx/FLqYLB3FA7wm4lxz8b92y5QTzAUxmOunpTu3XEcKynCi2Ti2KsHt5ctsyfCZkgEMSVG0jbUULwNotbJUHu7bkZZLbwGMnWTE+UVv8AFWLdyCuEwFi7DSUZo5lvOQ0huUaz616N9lWDNu9jI/u8uHyDoIuT/qzH1JrznC4Y2/ACIIlSVnf/AGnUV6p2CxQW1iC0Bc6qCYBJFtSVA6DN9T60sHTByL0mjxfaWzaco7Qy7iVHKeZ867WBuX9TCL//AHC/6XYMPQ+2kUqm/iH7C/KRl+C8UYgXRnRgwOqEEEe2uvLmKZ2sx738Wl52YqwBQTCiBrb8tZMb6moe3PaM2bgGFulbljKLmWCPxMw7thscuUHyzEaVn7v2mYwoU/Bhhqe6WT5mSRPtXVJSujk+G4lwyzi3T8G27O3b2oKoLRPhgyeU8tB1n250P7e9nbrXfvdpvgtgXEnxEJJLKQNdNSN9NKs28Ue9woVclvEWu88OgzKgz2wR8I1DQPzdJqj9pHFL1gKlq4623QSBGuY3AwJOuyD69abCSVnTKSb0Gfs1GXD3MRIICqP8RjxlmjY5GB13k1uHu5riicvhbc7wV89pb6GvKF4qtrEo50R7WGt3Qug/EtDkOkpttW44djSWOYZx3dsa+raeeo+lc7ne2dLg9P79jRY7HEKQD4wBDaiOQnUzQPBYpy0FydDIG21N4oUKyhIjSeXUxrIEjpFDcG4DkMcvyiPcQdam9jRVI0aXyFlCSI2MZTr5DT+t689+0+C1piYyjKzHlmaVEDUgAEn/AIorxPtDaw9m7+ITftW1OTQasQB6gFp223ryq3xG7dQqWa4cwygnMZY6wTrJ/enjFiSaPQcFgh9wS4h8IBKKFzCFuSSQIPxAg+VB+NcWxmJYLGQqIFvVcxJLAxMg5fM6AVbTDJg8AAtzvHa4ucszZQWBzNbTaRkOp10Lflqp9nONFx/xDLWVuvqfiRrbMZJ3KONDvF09KZLyhXP3Rb4PjcXat3FxN1SGBtm25zPbdvgOktqpkHXy2ipE4WUw7Z2Uu9xFzEA6EiQeRmD86zOD7TFj315mZkBNsGGZR3g8GY+JwoIYZiYyk1pPvuXBXAw8DsuSBDQzjqOnlsKE07DCSoo3+BK9zxhFYkKRAgk6W2Q/4uYPMDXWi2Mxq4ctbS2LgspEFQVzfxRvqNs2sxFNjNYLW3i4oGWYPwiROmunLQVnUwj3bpshhGY5m8gZmd4Ow+VBPQT0K3xHOqOBClQcp0y6EFfKDpFA+JcYS1fi1IeCbgEhdVldJjMd+m076ELmKWyjMICqJnRdhr7wK88TiRv37zkHO5LRBOhOkb6ZdBPTzoRV7Bq6PQcBjoPeXIVWRS0agb7exG1BuN3j39tpPd3fh9QJBE7eHTzov2cwpawuZBlIiG3IEcvUnes99pmI7sYdU0dGLwBsIyyeUTp86WEfUGUkbLs/ijaZXJzEEASI0J29NYrQY3Fi9beICtmO8EScsdDvM+leQcF7btdU2CgUldHBJ2IkRykE9d63+E45btWitxlVxb1UnVSSjJJjoC367iq1WhL3aNDwzF5XZAPhtbxO56aQfQaxI3qh9oXCnxWDS4gzXbMkAfxKyjOP8/hzeeUgb1n+KdqHti8tsNbbKnjMAMltSCynXSYmNYPnTeG9p8RZt22fUO6jK+beC0SRALLqIJ1B3oLQ+LezzK7fAWF2mTp5QPlUOAss+VUBLnkN5J/3o3x/G2rONvKbK3rRclT8LgMc2XQgNEx103qTC9srNoZLFgqTvMKNBPiIlmHlT7EbRf4P2MVTN4d62nhUwi8/E3P3gaHei2C7VW7l44bDGGVLgR00SQhICDnEaE+3I1gu0fFcQ8/iN3LBQVXwrmyjMCByzTEztS7C4e/97sXLSM4W4uYgSAsgOTGoXK2p21rY6tiuW6H8Et//AClnUsZ6yYJJ1rT8Jti3du2iMubXehP3VMNjFdnCpmuKu50VivIaaR86IXuPYVmVjcIZdDCsee236xSNNj2kHOG4NywUCYPhXnPr/UUet9rrNuz9zyi4wJm6HCr3hMtG5yCcoMfwjSouzvEVuWkurbupm8SkvkOQGCxjkwExPI69cFfbv8YwAFvMzsQRkHrr1FCEU7TA9np+GwGZQWRSdvAqsumgAJSTAAGvSlWc/t17QFtltsVVfFlttIKghpymZBBmaVQ/87+2PcjzLBWbg+927qnvCNZjR0vKWkzppmHTUVF/Zx0l7QkH/qqf0JoamIMsQSM0zruCZg9dh8qsi55867zmVUeucKtjEYfChTD2mttmG6hVKvrEQy6dDI6UH+0nitl7tuw2Zu7Xx5GUakkqpJBggEnb+IUIwvbx8JhLVq3bBusGK3HOYBM7AQvOCukkjTnWTW8SSzElmJJJ3JJkk+c1VyWNC16jZYbFreuOyKcveLAnLlFuymU7jUZYE6bV6NCWGyvdIuHL4TaeJBJy59t2idtKwfYfgRuC3dDSG73Mm0ERbUz6Ek+nnXoOP49inQpbxGQkROUaRpGgIg+k1y/L3VOjsly+iNdop/2zZuIdSNUInoSwOvpFVsJftltG30Gp0kx9AamTCeHKLzASNSisdNYkwQPep8Hw+0AM952jpatj5SdKT5Ve5vmpmJxWBOJuX1uKbV1/CV05NmWZmfDGoMGBUXC+A4VI0ZwGZCVuePMAxzwACFVACBI+PXNsDHEOGkYu7cVxlLqAGBn4FjUSJ9qzXaPGfdsQyXGe3dyaXFJhkfxR5qdRqPOK6pYuEaW/JzJ1J30E+OdnUfBW7llmUhe8fPA8LJ4iObNmAUAiTmNZ7gNh8O9+SFP3S/pz8dogKRHhaY0PtNXcBxbxWnVCUvtra73wuUy6lmWAQTOw6cpJjH2bWJtYrGBriM72QskHRWVdRzjbQjbzqaC2COBYLurCt3dtmcNluNKtbLeHLIPiU25JBGmsEHWilrDtcS0GY947DJtAzGSMv5QsgzOg3qxxDg9vCuVDnKbbOjEAfGMsAA6BCxI/zVQ7PXLtzFZ0OVLakA5Q0AiCZI3jpFTk7ZWOkaZuztm21sZ7vdh/CpI8JKkfFEwQY18taEYfhoslrGHYtee4WZm1CqdBcbpoduonyqrf4ziMRhcY4cBE8QhNYFwRrm8J0HWpeOWycHZu2EJuPFvOhOZGLAnzbvMpSNtdjmrUDfky/bB2vXB3WZ7dsETBJ0IlzGgBJ02gChfClU3ALpIVVadwTA0T5/pRjgJtMLiXdMwEE6TlaSPnGnlWs7GcGsXHvXL650hlBJIbKy5NCCDJUnWmjLeIJR1kCez3aC6LjJbZnVUkLcIIGqwQYnSQNTVWyty9L3Q177ypVCu4cnL3RiIM6dNAOdO7O9nlv3mNq73aAOBIYnTQarEgGD7GtF2J4Iq3MRh7txsyMwHdsVUGVbONM07c45Gni42K00CuxnCkt974IxChoFwESYH4TA7AkeFhGp1nSjn9lLfYMVcZyA5jxB9F2b4SR100FJMaL10piFjEWSUZlOUuBIgxrlO+momRuQZMPhzb7u0LjBQ5ICnXRdBmjaZPL0q3FxqUt7ROfLKEfTpgri/E7VxbmGd1y5wqySHygaeSnOV08iecDty0bdvD5wbtpi/xR4ioCiAD/CGOsggxykVnrOKtPlARSwR1c3WIDMx0dYHhAO3udCafbxbfhksrG2rZwXgRAGYba6R56aVztKy0ZOqB/a7jIGJcWJRVU2/GAzMuxJkaMfLkN5Jp3Cey153E5VaAYaYhgdCRsYoZhME9/EozgkXGzMY0iSSJ2ExHvXpNhCL55a/tWk6Qsdsy3BL/AHZxGHv21LKSCW1JkHToZMGR1qDslZxFvFOti462xbe4wB+JQMuX1LwvzqHthbZeKXApguU1/wAyL/XtQfD8TuhyLbldwYMSDAIJ5jyrUa15NL2he3nS3uqtlzbkTbtnNHQknSRUfZ/s+mJe4bgeLWU6GM0zo3mMpkiJGuk0RHAQLy3rFxHDhmnNMlIJyH+ByCQEucwQGJIg9wz7vkyAqhZSVYfEQ5MGJ1AnQHYHSNabBpFOKcHyJz6AX3kC41ogG0WfwgQqrDZv+0BcwHIxFMHFlsBHQMHtsUJtupGVsrDUqfDCAxGkmoW4dew1xVuDNnZ4ddVcEawfcyDqKp8JwKutpAWQ6tcZiWDQ+UEDYAK3Lc1odOLKc0U2uSHTbNUO3OcBgUEgaG3m2EbmJ+VcoM/YokkpirLLJgtKk6xqusHymlTYQ9jm+ZP3/g8+t1Nm2qFKs2LDOQFUsegFAmgn2rtrbu2rSx+HYtKxHNmXvGPzePahRevQv7MwChBiy4xJRT4AYcv8JOhWAfCTptVW3bspdfDXsKGKXP7y07E5Y/LtPwztGtBuikYuTpbYQ+zTEE2HH5Hb/UFP7GtNeRgdm9h/IVXweFsWLTd0jAkic2p1gRPL2rtzGq0Eq2nRgP2qyTSFbTJe8jctHLf+Qp6Xtfi/SoO9SNn93n/1rtjE5OU/5lU0RdFe8ha7BIhrnsSEjr5Vl/tdtZ8Rh2ESbWXT/C5j6N9K074INcL57i5mDQjZRppoBsPKsx9qbE3LLcin1Bg/SKnLSG0zO8dYLawlpd7djOxH5rzG5/4FBVnCdp3+53LJ2UpACLAAca5gQeQH8XP2EY9zFtiSQy6DpHhj00rSdn+FIL9mxdK3Ld+ybrqJUT4ignQkhVnp4jSeA1ujTcL4zaxqWVZSLlvMBBJJkBYPhghtDl3GQGTrUGF4uljCXMytbe4HVSR4WIA2YeTjcDU1d/sOzh3wxw1tUP3gMxJJJUCMsmSN55CRrQLHYGb9y3JhbjwCTGp6TAkRNLNJRi/zKcdttBPhFtRwvEIroWa0RlDAn5TUnY7HMFCtnYKC2UxBZZYZVUaagDxSeflQC7fu27LWrap3L3FznIC2ZRnGsaRG/nFaXgtwLbLEgZVYg6rsCZjUiCs89pqRWjGcatquKti4TkNpDlQHxMqaCByLRJ3ia23DcdatYS5+Ived0XyNKPGXwnKwBggzIkRWY7WYS7dv2GsDxlCxOgA2kEnTnGu81Fxrspj8U3fXRZz5YKq4XYaafCNOhj0qia1ZB3svfZ88LP5lP1MzRK5ijb4nd5d4qP8ATKf/ABoR2b4imFt5rq3MqrBIQNBgee01Q7X9q7V27bu4Qurd3kcsuUiDII1O81krugt1Vm/xvBvx7eIzZJENIBDkbanykc5gVTwGIz3twYZhoZOtzQQPI/P1oRwu7ibeGfElZTJIa8Mz3IBO+YsqdARrvrQvC9pUwy27hthxcMsFLLqAsmSDJzSdyPnXTxyUdkuSNxM7w7hFy/iBZQwWcqSdlAklj5AAn2r1LhvZ3CYZIVBdbm93xEn/ACnwqNdgPc71jOyci61wxNy28Ry/EGb6Ca1tq+SNKROg42DO1fH7qtbWwoZiYURIEdF20+VDeK8Vx+D7u7cKXM/J7Sjz3UBvrRS7wk3bgNwFkB1UP3ZI6TB5wY51cwvZ5YK4u816wCGS0xaFO3xTIWCRkGm3SkdykHpDcf2gs4jhRvXLQDXGZVB1ZWWDmVomARI+VUOzPY7DYi1+KpneVcjWBJjbfT2qt2i4qmIupatKFs2RlRVELvJgD2+tafgdsogiBWk7kkFKo7MpwfC4nD3MTh8Pa79UdoYq0nLA5bEgzHkYon2Z7PIbbWr4dLyk5ZlTazAAEDdtgYMjeBrU/AeJH73eAJEuw/1H9v0q5x253eIt3NhcUoT5qZX6GPahl+wcSLg3FmS3ct4u3CI5tm48C3niRq0DRfECNfnWL4fiMt9UnMcoVQBvDKdj5KfWa2vbK7ebAN3ZlAVN9QASbYIMqeWUgE+XpXmvDLma4XJKgL4TvHQe+tVghJTdUaDiQQXW/hkzlJIiRMR70qfb4lIkm2T1IMmlXW5RIbD9jsvbzBbZCruc5Y+vPzqfiOFs4Fg+JnutMptrLEsJ1zGF+FhIPIUIx+IZFfu7zJey+HIcp12JPJaFWMLcfDv37M7vqs3WaY/NJykggbzvXDUF4O1TdKl+oV4o9nF3xiAAtg+G33lxLURqQYzH4sx05EVY4leuJfu3QFdGYZQSy+GFC5jIzARosxr7VQGHe7lz2gqAglA+8AgEkL8UGNKJcRS46IqIp6lmJCxoIG7GOsUvd6Lx5sFFxe1f7hXCHNaS3maSZMw0Rrl0jQSImToN6evD9Pj+g/nVTg/D1sKqJByrLGACWY6sd/y/KKJXIZSsDUHp/Kui/c4nttkX9nECc0j0p44aeTT7T+9Urdhep18jUi4ZCNWy+qsawCVbQBILiRyymgHbrhT37dru/EUYidQIb/dR9aMhFXZp8srCoOI4IXABmuiDIyNk1/l5UsugIwHaTgdyzbw4dRJUwVOYETPTTeifZbDXDjh34JcWFIJIMLkUJtoR3ZAHrV/tXwl7tu2F1ZTsxAMQRodjrHOo24stjiUXlJVbFm1IJGUraSWH5hM6e9Tx1Q97s2ovhSF5x6TPLeszxwFcYdDDAMeWuUD9ga0xsEnSY9D+u9ZzjwjFGQYCoD8hr6bUeeOMENweqY3A5Tg8XnJU27qNbOoBYqVyeek6em0VY4G7F1UxlZWBG5IKnroVOv0qi7lMBcLTBxSR6qjltPdRV/s8AWWdIBPpIgge9c/mKOhrUmS3MOLTWwoMLqZjWW3JGk6b+lFrFwn0jqNqpcTZUKa+Akho+lOw99FXck6aQNt/Kl5Y4yaJwdxKfarg1k4NzlCBCplVAJGYArMSJmqfZrsjhrNxbstdYfCrgFROkkRB5waL9p5ucPxAXQ5J9gQT8wDQXsdxFns2ydTJXbUgefWhbUdGpN0zWdobmbDNOsyNTtKsP0ryLF22bBKYEWrsaDUd4pJk7QcgjzJFer4+7+ASObKI05iSOcbk1iuIcCe4CO8FtDlJRFMErIBOsnc77TXTD6ScuqKPD2y9yFbXLJ1BBJGu28GQamxvHmCXDZYo6EgzBBjpIM6a1HhiUy22XLpOQNMQSM3mSADUONITvSCRmVwRJGkGJ5Mp5dOVAPgBX+0N9v8Aq3B18Z1qmcbc/O//ANjUbpEeYmpcPcUAhgdY1HlTke2a/svw8+GdWOuu+teh2sMQMvMCvPew/DsJcZmxCXHyjMzqrMiAc2yksPMx9NaIdq+1jYLGj7ldD2DbQhCe9tmZnKSSV25EQZqS+oo3oq8Gxf8A8i6efeOf9RrW8dTvcM8DxJ4wP8m/uVzCsFwS7ncuBGZmaJmMxJj2mvQeHuSBoY8gT5GjGraGfRHwvtHYt2FuX7iKpEMrHMW01AQasCNNo615pxDJ3w+751ss0qGOoSTGaDBgTW0+0LhrYzulsW1a/YV+8UQri2MpV+Si1rpzBYisBh7zGNJ8JUcpmBB6aa0/HajsnJ7LndDm4XnHkdR9IpVDe4llOVlIZYBB1OgiNvKlTWbRuMfhEYCbYZjABjX0ohw/BJbHw6nc/t5CmYKzHiYaxoI2/wB6tOeoopeTNnHOsA1NaEVEqzT1VZkjXrzp6Fsbh78PcO4Jj5AD9Zq8GaA4UgeYgH6zQ7DWGyjbWTv1M/vUzI50Lbf4qJiG3hSdcyjyJIP0FWrfDX/MvzOvzFcS4QoBWY5yfX23pXGDEEKQP85H7VqMRpYPVT6E003Qu+nn0qYqOSfUn9utVcRhSTIyz6n/AHoNGLFzDq0giZ5b7cxVduGqHNzxZtN4I0HmOldbCNAHeQPSf3pn3NhvdJHlp9JpaCWRiyD8QHXRR+2tAuPYibxcz8IAOsMMoHTKR8jp71osLbgT4D5ssn9azvbm5nawsG2ihjmRCJLEaeE9APnQ5o5R2xuKWMtIp4q4fu9vK8p3rSOjZVyhjsTkBgGYAo52eFsqTpIXaQSJMnbYbb+dWLHZuxjcBh7TsV7sFlZcqtJJBJBmZA5+WtZzhOAv4K+6KneqSQrqy7csx/h5SDGu1TXFi1Id8uVxNDxTBC5aYKYYENIkHwnMRPmsjnvT8IisqtrOUEnnqJ5eXKp8aha2wbcodgCRK6wRzFQYDCi3ABkEKPkNPpS/FLoHC+yzxKyGwt8afBrO0DcfKfpQDs9gu5tC2Mskllk6666jyE/StBjLZNm8swMpPrEEj0IEe9DOGYGCLr76Rv0ifTyqUYuWkO2ltl3GwECMVkHMx+gE+n7VUuMvJhEf1yq0+Uk6Emo+9UbD5LNdqhSo58rZmeL3grjW5qZGQQvqdCGPUabDeguJxIQXQ4cq8iUkJrzAOwG0Vub+LUDTMPYfzobcsJiM9u4LmUrOpCjQiIIJ1kjepSVFE7PNsZlzHJOXSJ325+dQxWj4v2LuIC1jNdUfEI8a+w+JfMe4FEOFdnEbDBLyFHZpB1DDWMsEREa/80uaSsXBtmf4ZxS5aU9ySjiWzLo0Acjy0n1EzNDGYnfWtlxrg9vDYZSlskvcH4rnUAZjkHINCif96x1xIJHnTRd7FkmtBPCcaZQFQBeUhiN9OvLevTOD8SwZsLhLy3LhunKLyw4BYQG7wvpliYGg10ryvh/DLl1gLaE+ew+Z0rfX8D92wtq0SufR84kicxOk9JyzHKaSSV6KRbrZR+9XsIt2wcPF7+7uG5bzqVEnQDcEhW5jY+dU+Cdlrt5u7dXS22Um4UbLA1O8DNGgEjz2oqmLuBSC4LcmMyB8v1q1heJ3F+MIR5j96qmK0B+JPYW5lxDHvkVEuZFVxmVFU+ICCdNfOaVaMcRwv8VjD5ufhQ/rrSp7Bv2CCrzJP0/akUH/ABUJu8g3PpTwhjy9qIB6oKbifDbc+R5e1cVNNWrmN1RVBksyj6z+grMxJbumADHsKmVhzOn9eVLD4QMPEyof8QP9GmphQN3Hlv8ApT0CzmbWBPt/xTlPIyPauMuoKuNiNo8+QqQkg6ka82kfXSgYaoEQGI9dKrPeMwG9pqZ7o2zL6zVZwAdSIPmCJ/3rGOPeaeZp7O3X5mPaozc+ug0Py23pFWAkg5epBH7UGElU66qT6MKjv4YvtoOQJ1HXUCKlZzvcDQOcQCDtIjfzrqMRqZ0mBM6b7dam9jFRsIzIACBG7CZ26QKisYCPExzExB8QO/qIoit/nI8iCAfkeYmuD4eUkTz588o+sVkayweIXAB8GojRJI5D+I/WqPC7ucQP4TuNZ9+dcuuQmWYjTUH+W3nVnh1l4UhQA0kdCAdI096nz3JIfjVWW8Q/iKnYp4idtTlA/X6U3GplYwTlPiHLQ/19Ko8dvB3Kx8Bht/iXTdSCIk9aajQoO8bnVifItJ+ZBpuJNCzplgg9M0+k+s/zpkgnWQfynQ+3X1E0224P8OUctQVPmIGlO7tZIZdCOkj57g1fJkqQz79lO3voDTsVjQyHLzI5fvzOhqPuWGqsDr8L/s4kj0bN61XxzEW5IMAgkaHTbl6+tT5FcWUg9oZgbsXI6zH9cq0mCXkRPSdf1rL30+C6pkAz7TB+VaPiOPFjD99lLZRIA3JOij02rzqtnUec/aP2pXE3VtWx+FZzCZ+JiYJEbAQAPTzqPspi+8IGVMy+E+BSxGkakTyjQ9POszxG8XuM5AXMZhdAJrR9l8CVtm8skwfRSJGvsZrqkko0c8G3MN4TFG9iIX4cwCjlzHtA51r7j8iBA5H9htBrM9mbQVCU1ZdMwOmY+2wGtWrmCuN/1WE7gE6/pR4l5G5H4CFzgdtyfBr1TSOn9RVROydsH4rh94H6b0PucFYnW4/uxNT4bB3UMhzHkzfUTFWr/hMvjg1v8g9yP5UqZ98udJ89v/alTYi2yRLQ9Kfp+1Rox504EVgjso6VDf8A7xBOoltPlP1+tWrX0qmzTfczoqqJ9df2rMBY9xXMwrg8qSXSpkGD1FMA5ixKGNYg+enL3rhsjLGULJ/iWRPn4djVjEYjOrCBJETA/qabYdu7EQTGkq0E+ZJ686WS2FPR21hoC+HRRqsZvaZFNt3AQuUDLG30ykSREfpXLeY5jlkzqMoEEAbSTpXEdw4GkmYIIGmmhjnSBJyZAmFhog8+mu3mPSlfJ06ExJM78iI57esVXxCBcpIBltyx06HzjapboIBaQ66EiDtz1nprrRMdvE6EkQDqQNuXT25VzFJCztqANRvPLl7GuXQPiBB02Kkg8/XqK7ofEpylh0HsSNif96zMcxFuR5n4SORAnUz5frUZVTEnKdwfD9JmQfrVjDkssiVJ31G40/r0pq3dCp0jQkMNjz20oGI0S3vcQBiY5w3PQ7n0Ou+9C27RY214La2WVSQGafh/hEEaQI2oncCeFH1zaDU6xtp18xVXEWSh/MvWDI9Y/X/mhJjR0VXxr3bzXXXIXjwq3QAR5+/WjK4oKNRlB3Inpz5g+e3nyobdsTqCIq9hsZCgMuaKfjdCzVj3uCJAYjqAaZ3hj4W9wKkzaeHQcwNB5c9PUVH389ZPI6fUaGuggNFzqK65VlYN8MGef9a0wt/X9CkdiDzGvWkkrQ6BqqURW1a2Rr1Hr/PetHwkrdsm3d1VtDry6g+sEVn7PHR94OGgQBoxPxaA8+czpzori8K64ZhZY27mZQIAPxMAQJGmhJ8q8lxalizvtNWef8c7Onvu7tKXIuMpy66AxMef7Vcs4AXm7qzcGRSYCzECNT1OvM1a7adkDh0OJs3Xa2uVSraMoMKGDc1LbiBGYb71e7FYhBaW6W/EUldeYIGkecany8q6cGqTJRalbQWsAIi20QhV+vmYpxwzNyYe4ojfxIbbTrzqtmEbj9K6kqVEG23srjCN5D3H8v3pPhD0ke36VY7wjYz66/Wute/NNawFPOOh+RpVbD+v1pUbMVLa6ipQKVKlHO2mOtU7B8d0885+g0pUqK7QC7htiecctKksid9aVKnFY24viiouGiQ8k6EgamANdI2pUqnLtDeBvcg4gqRIyBoO0yBPyp5OW4MsDRhoB1BpUqn/AGN/Qy9eMMZ1WCIgRqdae2KZtCxjLPT+KP0pUqwUOuLFpyJBC6GT1qVcOumgpUqIpWwY8P8A3P8ARiP0qLGXyviBgnQ6Dbeu0qHgbyXSgOh1BI0Nc4es3LgOoU6TryPM60qVLLoy7BeI8F5guggGPWf6irFhyQCfKlSp+Po0hYVvxGHKrmJsLlmOv0rlKuhdEn2U1O/lXT8VKlWMYrii5r94nU5iPYRpWktXmVGUM0KltlBYmCQep8zptSpV5/8AsO9r8Mv27hu2HW54la20g7HQn9da877P3SLwUEwZkUqVX5ejmhqR6Vw5pDg6wwA+VWUbccqVKqQ6F5fqYjpqKedqVKmJjEwqxt8iRSpUqQY/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80975" y="-2041525"/>
            <a:ext cx="608647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8194" name="Picture 2" descr="http://www.sofia2019.bg/sites/default/files/styles/medium/public/_DSC1357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380" y="2100503"/>
            <a:ext cx="7204620" cy="477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sofia2019.bg/sites/default/files/2_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380" y="0"/>
            <a:ext cx="7206916" cy="531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nha.bg/uploads/pagegalleryfile/images/940x640/d71b85e4bb039c626d2848aa8a168bc9c3fe3c38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82" y="1828800"/>
            <a:ext cx="6725953" cy="504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encrypted-tbn0.gstatic.com/images?q=tbn:ANd9GcSHniHsliVnBGh5G1GfoHjyf51XgC6pNBc9U9yhQdr-5FPkd58T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200" y="1828800"/>
            <a:ext cx="3730096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://fakti.bg/img/news2013/77475/a4894c3379307e7570a035dcbbc1ba2c_big.jpg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92" y="1524000"/>
            <a:ext cx="9188629" cy="54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35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4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25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25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4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3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4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5117" y="413875"/>
            <a:ext cx="6635080" cy="805325"/>
          </a:xfrm>
        </p:spPr>
        <p:txBody>
          <a:bodyPr>
            <a:normAutofit fontScale="90000"/>
          </a:bodyPr>
          <a:lstStyle/>
          <a:p>
            <a:pPr algn="r"/>
            <a:r>
              <a:rPr lang="bg-BG" sz="2800" dirty="0" smtClean="0">
                <a:solidFill>
                  <a:srgbClr val="FF3399"/>
                </a:solidFill>
              </a:rPr>
              <a:t>Кандидатурата на София и Югозападния регион: основни стъпки</a:t>
            </a:r>
            <a:r>
              <a:rPr lang="en-US" sz="2800" dirty="0" smtClean="0">
                <a:solidFill>
                  <a:srgbClr val="FF3399"/>
                </a:solidFill>
              </a:rPr>
              <a:t> </a:t>
            </a:r>
            <a:r>
              <a:rPr lang="bg-BG" sz="2800" dirty="0" smtClean="0"/>
              <a:t>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03" y="1447800"/>
            <a:ext cx="5294409" cy="5421328"/>
          </a:xfrm>
        </p:spPr>
        <p:txBody>
          <a:bodyPr>
            <a:normAutofit/>
          </a:bodyPr>
          <a:lstStyle/>
          <a:p>
            <a:r>
              <a:rPr lang="bg-BG" sz="1600" kern="0" dirty="0" smtClean="0">
                <a:latin typeface="Calibri" pitchFamily="34" charset="0"/>
                <a:cs typeface="Calibri" pitchFamily="34" charset="0"/>
              </a:rPr>
              <a:t>София издига кандидатурата си с решение </a:t>
            </a:r>
            <a:r>
              <a:rPr lang="bg-BG" sz="1600" b="1" kern="0" dirty="0" smtClean="0">
                <a:latin typeface="Calibri" pitchFamily="34" charset="0"/>
                <a:cs typeface="Calibri" pitchFamily="34" charset="0"/>
              </a:rPr>
              <a:t>474</a:t>
            </a:r>
            <a:r>
              <a:rPr lang="en-US" sz="1600" b="1" kern="0" dirty="0">
                <a:latin typeface="Calibri" pitchFamily="34" charset="0"/>
                <a:cs typeface="Calibri" pitchFamily="34" charset="0"/>
              </a:rPr>
              <a:t>/</a:t>
            </a:r>
            <a:r>
              <a:rPr lang="bg-BG" sz="1600" b="1" kern="0" dirty="0" smtClean="0">
                <a:latin typeface="Calibri" pitchFamily="34" charset="0"/>
                <a:cs typeface="Calibri" pitchFamily="34" charset="0"/>
              </a:rPr>
              <a:t>25.11.2004г.</a:t>
            </a:r>
            <a:r>
              <a:rPr lang="en-US" sz="1600" b="1" kern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bg-BG" sz="1600" b="1" kern="0" dirty="0" smtClean="0">
                <a:latin typeface="Calibri" pitchFamily="34" charset="0"/>
                <a:cs typeface="Calibri" pitchFamily="34" charset="0"/>
              </a:rPr>
              <a:t>на </a:t>
            </a:r>
            <a:r>
              <a:rPr lang="bg-BG" sz="1600" b="1" kern="0" dirty="0" smtClean="0">
                <a:latin typeface="Calibri" pitchFamily="34" charset="0"/>
                <a:cs typeface="Calibri" pitchFamily="34" charset="0"/>
              </a:rPr>
              <a:t>СОС</a:t>
            </a:r>
            <a:r>
              <a:rPr lang="en-US" sz="1600" kern="0" dirty="0" smtClean="0">
                <a:latin typeface="Calibri" pitchFamily="34" charset="0"/>
                <a:cs typeface="Calibri" pitchFamily="34" charset="0"/>
              </a:rPr>
              <a:t>; </a:t>
            </a:r>
            <a:endParaRPr lang="en-US" sz="1600" kern="0" dirty="0" smtClean="0">
              <a:latin typeface="Calibri" pitchFamily="34" charset="0"/>
              <a:cs typeface="Calibri" pitchFamily="34" charset="0"/>
            </a:endParaRPr>
          </a:p>
          <a:p>
            <a:r>
              <a:rPr lang="bg-BG" sz="1600" kern="0" dirty="0" smtClean="0">
                <a:latin typeface="Calibri" pitchFamily="34" charset="0"/>
                <a:cs typeface="Calibri" pitchFamily="34" charset="0"/>
              </a:rPr>
              <a:t>Развива устойчиви програми и инициативи, като театрална реформа 2005 – 2009г.; СП „Култура“ от 2007г., програма „Европа“ от 2009г.</a:t>
            </a:r>
            <a:r>
              <a:rPr lang="en-US" sz="1600" kern="0" dirty="0" smtClean="0">
                <a:latin typeface="Calibri" pitchFamily="34" charset="0"/>
                <a:cs typeface="Calibri" pitchFamily="34" charset="0"/>
              </a:rPr>
              <a:t> </a:t>
            </a:r>
            <a:endParaRPr lang="en-US" sz="1600" kern="0" dirty="0">
              <a:latin typeface="Calibri" pitchFamily="34" charset="0"/>
              <a:cs typeface="Calibri" pitchFamily="34" charset="0"/>
            </a:endParaRPr>
          </a:p>
          <a:p>
            <a:r>
              <a:rPr lang="bg-BG" sz="1600" kern="0" dirty="0" smtClean="0">
                <a:latin typeface="Calibri" pitchFamily="34" charset="0"/>
                <a:cs typeface="Calibri" pitchFamily="34" charset="0"/>
              </a:rPr>
              <a:t>Създадена е Асоциация за развитие на София,</a:t>
            </a:r>
            <a:r>
              <a:rPr lang="en-US" sz="1600" kern="0" dirty="0" smtClean="0">
                <a:latin typeface="Calibri" pitchFamily="34" charset="0"/>
                <a:cs typeface="Calibri" pitchFamily="34" charset="0"/>
              </a:rPr>
              <a:t> 2010</a:t>
            </a:r>
            <a:r>
              <a:rPr lang="bg-BG" sz="1600" kern="0" dirty="0" smtClean="0">
                <a:latin typeface="Calibri" pitchFamily="34" charset="0"/>
                <a:cs typeface="Calibri" pitchFamily="34" charset="0"/>
              </a:rPr>
              <a:t>г</a:t>
            </a:r>
            <a:r>
              <a:rPr lang="en-US" sz="1600" kern="0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1600" kern="0" dirty="0">
              <a:latin typeface="Calibri" pitchFamily="34" charset="0"/>
              <a:cs typeface="Calibri" pitchFamily="34" charset="0"/>
            </a:endParaRPr>
          </a:p>
          <a:p>
            <a:r>
              <a:rPr lang="bg-BG" sz="1600" kern="0" dirty="0" smtClean="0">
                <a:latin typeface="Calibri" pitchFamily="34" charset="0"/>
                <a:cs typeface="Calibri" pitchFamily="34" charset="0"/>
              </a:rPr>
              <a:t>Инициативен комитет, 2011г</a:t>
            </a:r>
            <a:r>
              <a:rPr lang="en-US" sz="1600" kern="0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1600" kern="0" dirty="0">
              <a:latin typeface="Calibri" pitchFamily="34" charset="0"/>
              <a:cs typeface="Calibri" pitchFamily="34" charset="0"/>
            </a:endParaRPr>
          </a:p>
          <a:p>
            <a:r>
              <a:rPr lang="bg-BG" sz="1600" kern="0" dirty="0" smtClean="0">
                <a:latin typeface="Calibri" pitchFamily="34" charset="0"/>
                <a:cs typeface="Calibri" pitchFamily="34" charset="0"/>
              </a:rPr>
              <a:t>Избрана е лого система с международен конкурс и директно гласуване на гражданите</a:t>
            </a:r>
            <a:r>
              <a:rPr lang="en-US" sz="1600" kern="0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1600" kern="0" dirty="0">
              <a:latin typeface="Calibri" pitchFamily="34" charset="0"/>
              <a:cs typeface="Calibri" pitchFamily="34" charset="0"/>
            </a:endParaRPr>
          </a:p>
          <a:p>
            <a:r>
              <a:rPr lang="en-US" sz="1600" kern="0" dirty="0" smtClean="0">
                <a:latin typeface="Calibri" pitchFamily="34" charset="0"/>
                <a:cs typeface="Calibri" pitchFamily="34" charset="0"/>
              </a:rPr>
              <a:t>“</a:t>
            </a:r>
            <a:r>
              <a:rPr lang="bg-BG" sz="1600" dirty="0" smtClean="0">
                <a:latin typeface="Calibri" pitchFamily="34" charset="0"/>
                <a:cs typeface="Calibri" pitchFamily="34" charset="0"/>
              </a:rPr>
              <a:t>София – Творческа столица</a:t>
            </a:r>
            <a:r>
              <a:rPr lang="en-US" sz="1600" kern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kern="0" dirty="0">
                <a:latin typeface="Calibri" pitchFamily="34" charset="0"/>
                <a:cs typeface="Calibri" pitchFamily="34" charset="0"/>
              </a:rPr>
              <a:t>2013-2023” </a:t>
            </a:r>
            <a:r>
              <a:rPr lang="bg-BG" sz="1600" b="1" kern="0" dirty="0" smtClean="0">
                <a:latin typeface="Calibri" pitchFamily="34" charset="0"/>
                <a:cs typeface="Calibri" pitchFamily="34" charset="0"/>
              </a:rPr>
              <a:t>Първата дългосрочна общинска </a:t>
            </a:r>
            <a:r>
              <a:rPr lang="bg-BG" sz="1600" b="1" kern="0" dirty="0" smtClean="0">
                <a:latin typeface="Calibri" pitchFamily="34" charset="0"/>
                <a:cs typeface="Calibri" pitchFamily="34" charset="0"/>
              </a:rPr>
              <a:t>стратегия за култура </a:t>
            </a:r>
            <a:r>
              <a:rPr lang="bg-BG" sz="1600" kern="0" dirty="0" smtClean="0">
                <a:latin typeface="Calibri" pitchFamily="34" charset="0"/>
                <a:cs typeface="Calibri" pitchFamily="34" charset="0"/>
              </a:rPr>
              <a:t>бе приета от СОС през 2013г.</a:t>
            </a:r>
            <a:endParaRPr lang="en-US" sz="1600" dirty="0" smtClean="0"/>
          </a:p>
          <a:p>
            <a:r>
              <a:rPr lang="bg-BG" sz="1600" b="1" dirty="0">
                <a:latin typeface="Calibri" pitchFamily="34" charset="0"/>
                <a:cs typeface="Calibri" pitchFamily="34" charset="0"/>
              </a:rPr>
              <a:t>Подписване на споразумение между София</a:t>
            </a:r>
            <a:r>
              <a:rPr lang="en-US" sz="1600" b="1" dirty="0">
                <a:latin typeface="Calibri" pitchFamily="34" charset="0"/>
                <a:cs typeface="Calibri" pitchFamily="34" charset="0"/>
              </a:rPr>
              <a:t>,</a:t>
            </a:r>
            <a:r>
              <a:rPr lang="bg-BG" sz="1600" b="1" dirty="0">
                <a:latin typeface="Calibri" pitchFamily="34" charset="0"/>
                <a:cs typeface="Calibri" pitchFamily="34" charset="0"/>
              </a:rPr>
              <a:t> Благоевград, Кюстендил и Перник</a:t>
            </a:r>
            <a:r>
              <a:rPr lang="en-US" sz="1600" b="1" dirty="0">
                <a:latin typeface="Calibri" pitchFamily="34" charset="0"/>
                <a:cs typeface="Calibri" pitchFamily="34" charset="0"/>
              </a:rPr>
              <a:t> – </a:t>
            </a:r>
            <a:r>
              <a:rPr lang="bg-BG" sz="1600" b="1" dirty="0">
                <a:latin typeface="Calibri" pitchFamily="34" charset="0"/>
                <a:cs typeface="Calibri" pitchFamily="34" charset="0"/>
              </a:rPr>
              <a:t>април</a:t>
            </a:r>
            <a:r>
              <a:rPr lang="en-US" sz="1600" b="1" dirty="0">
                <a:latin typeface="Calibri" pitchFamily="34" charset="0"/>
                <a:cs typeface="Calibri" pitchFamily="34" charset="0"/>
              </a:rPr>
              <a:t>, 2013</a:t>
            </a:r>
            <a:r>
              <a:rPr lang="bg-BG" sz="1600" dirty="0">
                <a:latin typeface="Calibri" pitchFamily="34" charset="0"/>
                <a:cs typeface="Calibri" pitchFamily="34" charset="0"/>
              </a:rPr>
              <a:t>г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. </a:t>
            </a:r>
          </a:p>
          <a:p>
            <a:r>
              <a:rPr lang="bg-BG" sz="1600" dirty="0">
                <a:latin typeface="Calibri" pitchFamily="34" charset="0"/>
                <a:cs typeface="Calibri" pitchFamily="34" charset="0"/>
              </a:rPr>
              <a:t>Творческата концепция, бюджета и организационната структура бяха приети от Общинските съвети на София, Благоевград, Кюстендил и Перник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bg-BG" sz="1600" dirty="0">
                <a:latin typeface="Calibri" pitchFamily="34" charset="0"/>
                <a:cs typeface="Calibri" pitchFamily="34" charset="0"/>
              </a:rPr>
              <a:t>Защита на кандидатурата пред международното жури на 12 декември 2013г. 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  <a:p>
            <a:pPr>
              <a:buClr>
                <a:srgbClr val="FF3399"/>
              </a:buClr>
              <a:buFont typeface="Wingdings" pitchFamily="2" charset="2"/>
              <a:buChar char="Ø"/>
            </a:pPr>
            <a:endParaRPr lang="bg-BG" sz="2800" dirty="0" smtClean="0"/>
          </a:p>
          <a:p>
            <a:pPr marL="0" indent="0">
              <a:buNone/>
            </a:pPr>
            <a:endParaRPr lang="bg-BG" dirty="0" smtClean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71600" y="384339"/>
            <a:ext cx="8172400" cy="0"/>
          </a:xfrm>
          <a:prstGeom prst="line">
            <a:avLst/>
          </a:prstGeom>
          <a:ln w="1905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308304" y="107340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Сподели София</a:t>
            </a:r>
            <a:endParaRPr lang="bg-BG" dirty="0"/>
          </a:p>
        </p:txBody>
      </p:sp>
      <p:pic>
        <p:nvPicPr>
          <p:cNvPr id="9" name="Picture 8" descr="http://sofia-da.eu/images/stories/img_263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849" y="1219200"/>
            <a:ext cx="3765880" cy="2486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C:\Users\Svetlana\Documents\LOGA\LOGO_Sofia_2019_new\Sofia_SWRegion_Loga\sofia2019_region_banner_350x210-send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1935"/>
            <a:ext cx="1587268" cy="140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dmSW_E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72657" y="3629559"/>
            <a:ext cx="3771343" cy="3581400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3760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/>
          <a:lstStyle/>
          <a:p>
            <a:r>
              <a:rPr lang="bg-BG" dirty="0" smtClean="0">
                <a:solidFill>
                  <a:srgbClr val="FF3399"/>
                </a:solidFill>
              </a:rPr>
              <a:t>Град на гражданите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3807" y="1700808"/>
            <a:ext cx="6277085" cy="468052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250 </a:t>
            </a:r>
            <a:r>
              <a:rPr lang="bg-BG" sz="2800" dirty="0" smtClean="0"/>
              <a:t>доброволци на кандидатурата</a:t>
            </a:r>
            <a:r>
              <a:rPr lang="en-US" sz="2800" dirty="0" smtClean="0"/>
              <a:t>.</a:t>
            </a:r>
            <a:endParaRPr lang="en-US" sz="2800" dirty="0"/>
          </a:p>
          <a:p>
            <a:r>
              <a:rPr lang="bg-BG" sz="2800" dirty="0" smtClean="0"/>
              <a:t>Интернет платформа </a:t>
            </a:r>
            <a:r>
              <a:rPr lang="en-US" sz="2800" dirty="0" smtClean="0">
                <a:hlinkClick r:id="rId2"/>
              </a:rPr>
              <a:t>www.sofia2019.bg</a:t>
            </a:r>
            <a:r>
              <a:rPr lang="en-US" sz="2800" dirty="0" smtClean="0"/>
              <a:t> </a:t>
            </a:r>
            <a:r>
              <a:rPr lang="bg-BG" sz="2800" dirty="0" smtClean="0"/>
              <a:t>с 24 000 регистрирани участника</a:t>
            </a:r>
            <a:r>
              <a:rPr lang="en-US" sz="2800" dirty="0" smtClean="0"/>
              <a:t>.</a:t>
            </a:r>
            <a:endParaRPr lang="en-US" sz="2800" dirty="0"/>
          </a:p>
          <a:p>
            <a:r>
              <a:rPr lang="en-US" sz="2800" dirty="0"/>
              <a:t>Facebook </a:t>
            </a:r>
            <a:r>
              <a:rPr lang="bg-BG" sz="2800" dirty="0" smtClean="0"/>
              <a:t>профил с 26 000 харесвания</a:t>
            </a:r>
            <a:r>
              <a:rPr lang="en-US" sz="2800" dirty="0" smtClean="0"/>
              <a:t>.</a:t>
            </a:r>
            <a:endParaRPr lang="en-US" sz="2800" dirty="0"/>
          </a:p>
          <a:p>
            <a:r>
              <a:rPr lang="bg-BG" sz="2800" dirty="0" smtClean="0"/>
              <a:t>42 обществени дискусии</a:t>
            </a:r>
            <a:r>
              <a:rPr lang="en-US" sz="2800" dirty="0" smtClean="0"/>
              <a:t>, </a:t>
            </a:r>
            <a:r>
              <a:rPr lang="bg-BG" sz="2800" dirty="0" smtClean="0"/>
              <a:t>изследвания и анализи</a:t>
            </a:r>
            <a:r>
              <a:rPr lang="en-US" sz="2800" dirty="0" smtClean="0"/>
              <a:t>, </a:t>
            </a:r>
            <a:r>
              <a:rPr lang="bg-BG" sz="2800" dirty="0" smtClean="0"/>
              <a:t>студентски разработки</a:t>
            </a:r>
            <a:r>
              <a:rPr lang="en-US" sz="2800" dirty="0" smtClean="0"/>
              <a:t>.</a:t>
            </a:r>
            <a:endParaRPr lang="en-US" sz="2800" dirty="0"/>
          </a:p>
          <a:p>
            <a:r>
              <a:rPr lang="en-US" sz="2800" dirty="0"/>
              <a:t>16 000 </a:t>
            </a:r>
            <a:r>
              <a:rPr lang="bg-BG" sz="2800" dirty="0" smtClean="0"/>
              <a:t>идеи от гражданите чрез кампания </a:t>
            </a:r>
            <a:r>
              <a:rPr lang="en-US" sz="2800" dirty="0" smtClean="0"/>
              <a:t>“</a:t>
            </a:r>
            <a:r>
              <a:rPr lang="bg-BG" sz="2800" dirty="0" smtClean="0"/>
              <a:t>Имам идея</a:t>
            </a:r>
            <a:r>
              <a:rPr lang="en-US" sz="2800" dirty="0" smtClean="0"/>
              <a:t>”.</a:t>
            </a:r>
            <a:endParaRPr lang="en-US" sz="2800" dirty="0"/>
          </a:p>
          <a:p>
            <a:r>
              <a:rPr lang="bg-BG" sz="2800" dirty="0" smtClean="0"/>
              <a:t>24 фокус групи</a:t>
            </a:r>
            <a:r>
              <a:rPr lang="en-US" sz="2800" dirty="0" smtClean="0"/>
              <a:t>.</a:t>
            </a:r>
            <a:endParaRPr lang="en-US" sz="2800" dirty="0"/>
          </a:p>
          <a:p>
            <a:r>
              <a:rPr lang="bg-BG" sz="2800" dirty="0" smtClean="0"/>
              <a:t>От</a:t>
            </a:r>
            <a:r>
              <a:rPr lang="en-US" sz="2800" dirty="0" smtClean="0"/>
              <a:t> </a:t>
            </a:r>
            <a:r>
              <a:rPr lang="en-US" sz="2800" dirty="0"/>
              <a:t>2012: </a:t>
            </a:r>
            <a:r>
              <a:rPr lang="bg-BG" sz="2800" dirty="0" smtClean="0"/>
              <a:t>повече от</a:t>
            </a:r>
            <a:r>
              <a:rPr lang="en-US" sz="2800" dirty="0" smtClean="0"/>
              <a:t> 300 </a:t>
            </a:r>
            <a:r>
              <a:rPr lang="bg-BG" sz="2800" dirty="0" smtClean="0"/>
              <a:t>организации и </a:t>
            </a:r>
            <a:r>
              <a:rPr lang="en-US" sz="2800" dirty="0" smtClean="0"/>
              <a:t> </a:t>
            </a:r>
            <a:r>
              <a:rPr lang="bg-BG" sz="2800" dirty="0" smtClean="0"/>
              <a:t>над </a:t>
            </a:r>
            <a:r>
              <a:rPr lang="en-US" sz="2800" dirty="0" smtClean="0"/>
              <a:t>400 </a:t>
            </a:r>
            <a:r>
              <a:rPr lang="bg-BG" sz="2800" dirty="0" smtClean="0"/>
              <a:t>събития са проведени в подкрепа на София и Югозападния регион за ЕСК 2019</a:t>
            </a:r>
            <a:r>
              <a:rPr lang="en-US" sz="2800" dirty="0" smtClean="0"/>
              <a:t>.    </a:t>
            </a:r>
            <a:endParaRPr lang="en-US" sz="2800" dirty="0"/>
          </a:p>
          <a:p>
            <a:pPr>
              <a:buClr>
                <a:srgbClr val="FF3399"/>
              </a:buClr>
              <a:buFont typeface="Wingdings" pitchFamily="2" charset="2"/>
              <a:buChar char="Ø"/>
            </a:pPr>
            <a:endParaRPr lang="bg-BG" sz="2800" dirty="0" smtClean="0"/>
          </a:p>
          <a:p>
            <a:pPr marL="0" indent="0">
              <a:buNone/>
            </a:pPr>
            <a:endParaRPr lang="bg-BG" dirty="0" smtClean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71600" y="476672"/>
            <a:ext cx="8172400" cy="0"/>
          </a:xfrm>
          <a:prstGeom prst="line">
            <a:avLst/>
          </a:prstGeom>
          <a:ln w="1905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308304" y="10734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Sharing Sofia</a:t>
            </a:r>
            <a:endParaRPr lang="bg-BG" dirty="0"/>
          </a:p>
        </p:txBody>
      </p:sp>
      <p:pic>
        <p:nvPicPr>
          <p:cNvPr id="11" name="Picture 8" descr="Discussion II_16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6913" y="4743450"/>
            <a:ext cx="2819400" cy="2114550"/>
          </a:xfrm>
          <a:prstGeom prst="rect">
            <a:avLst/>
          </a:prstGeom>
          <a:noFill/>
        </p:spPr>
      </p:pic>
      <p:pic>
        <p:nvPicPr>
          <p:cNvPr id="10" name="Picture 2" descr="C:\Users\Svetlana\Documents\LOGA\LOGO_Sofia_2019_new\Sofia_SWRegion_Loga\sofia2019_region_banner_350x210-send.t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1935"/>
            <a:ext cx="1587268" cy="140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image">
            <a:hlinkClick r:id="rId6" action="ppaction://hlinksldjump" tooltip="Следваща снимка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6913" y="3124200"/>
            <a:ext cx="2844357" cy="2034505"/>
          </a:xfrm>
          <a:prstGeom prst="rect">
            <a:avLst/>
          </a:prstGeom>
          <a:noFill/>
        </p:spPr>
      </p:pic>
      <p:pic>
        <p:nvPicPr>
          <p:cNvPr id="13" name="Picture 30" descr="http://kitariada.nitbg.com/images/phocagallery/Rock_group/thumbs/phoca_thumb_l_pernik_rock_g1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6913" y="1431956"/>
            <a:ext cx="2838491" cy="190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097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268" y="584254"/>
            <a:ext cx="3962505" cy="1143000"/>
          </a:xfrm>
        </p:spPr>
        <p:txBody>
          <a:bodyPr/>
          <a:lstStyle/>
          <a:p>
            <a:r>
              <a:rPr lang="bg-BG" dirty="0" smtClean="0">
                <a:solidFill>
                  <a:srgbClr val="FF3399"/>
                </a:solidFill>
              </a:rPr>
              <a:t>Европейско измерение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6900"/>
            <a:ext cx="4724400" cy="4686300"/>
          </a:xfrm>
        </p:spPr>
        <p:txBody>
          <a:bodyPr>
            <a:normAutofit fontScale="85000" lnSpcReduction="20000"/>
          </a:bodyPr>
          <a:lstStyle/>
          <a:p>
            <a:r>
              <a:rPr lang="bg-BG" sz="2800" dirty="0" smtClean="0"/>
              <a:t>Партньорство </a:t>
            </a:r>
            <a:r>
              <a:rPr lang="bg-BG" sz="2800" dirty="0" smtClean="0"/>
              <a:t>с бивши, настоящи и бъдещи столици на културата. Споразумения с италианските кандидати: </a:t>
            </a:r>
            <a:r>
              <a:rPr lang="bg-BG" sz="2800" dirty="0" err="1" smtClean="0"/>
              <a:t>Сиена</a:t>
            </a:r>
            <a:r>
              <a:rPr lang="bg-BG" sz="2800" dirty="0" smtClean="0"/>
              <a:t>, Равена, </a:t>
            </a:r>
            <a:r>
              <a:rPr lang="bg-BG" sz="2800" dirty="0" err="1" smtClean="0"/>
              <a:t>Перуджа</a:t>
            </a:r>
            <a:r>
              <a:rPr lang="bg-BG" sz="2800" dirty="0" smtClean="0"/>
              <a:t>, </a:t>
            </a:r>
            <a:r>
              <a:rPr lang="bg-BG" sz="2800" dirty="0" err="1" smtClean="0"/>
              <a:t>Матера</a:t>
            </a:r>
            <a:r>
              <a:rPr lang="bg-BG" sz="2800" dirty="0" smtClean="0"/>
              <a:t>, </a:t>
            </a:r>
            <a:r>
              <a:rPr lang="bg-BG" sz="2800" dirty="0" err="1" smtClean="0"/>
              <a:t>Калиари</a:t>
            </a:r>
            <a:r>
              <a:rPr lang="bg-BG" sz="2800" dirty="0" smtClean="0"/>
              <a:t>, </a:t>
            </a:r>
            <a:r>
              <a:rPr lang="bg-BG" sz="2800" dirty="0" err="1" smtClean="0"/>
              <a:t>Лече</a:t>
            </a:r>
            <a:r>
              <a:rPr lang="bg-BG" sz="2800" dirty="0" smtClean="0"/>
              <a:t>. </a:t>
            </a:r>
            <a:endParaRPr lang="en-US" sz="2800" dirty="0"/>
          </a:p>
          <a:p>
            <a:r>
              <a:rPr lang="bg-BG" sz="2800" dirty="0" smtClean="0"/>
              <a:t>Домакинство на големи </a:t>
            </a:r>
            <a:r>
              <a:rPr lang="bg-BG" sz="2800" dirty="0" err="1" smtClean="0"/>
              <a:t>междунардони</a:t>
            </a:r>
            <a:r>
              <a:rPr lang="bg-BG" sz="2800" dirty="0" smtClean="0"/>
              <a:t> събития</a:t>
            </a:r>
            <a:r>
              <a:rPr lang="en-US" sz="2800" dirty="0" smtClean="0"/>
              <a:t>.</a:t>
            </a:r>
            <a:endParaRPr lang="en-US" sz="2800" dirty="0"/>
          </a:p>
          <a:p>
            <a:r>
              <a:rPr lang="bg-BG" sz="2800" dirty="0" smtClean="0"/>
              <a:t>По данни от </a:t>
            </a:r>
            <a:r>
              <a:rPr lang="en-US" sz="2800" dirty="0" smtClean="0"/>
              <a:t>Facebook </a:t>
            </a:r>
            <a:r>
              <a:rPr lang="bg-BG" sz="2800" dirty="0" smtClean="0"/>
              <a:t>за кандидатурата на София и Югозападния регион се говори в 44 държави;</a:t>
            </a:r>
          </a:p>
          <a:p>
            <a:r>
              <a:rPr lang="bg-BG" sz="2800" dirty="0" smtClean="0"/>
              <a:t>Засилване на участието в европейски мрежи. </a:t>
            </a:r>
            <a:endParaRPr lang="en-US" sz="2800" dirty="0" smtClean="0"/>
          </a:p>
          <a:p>
            <a:pPr>
              <a:buClr>
                <a:srgbClr val="FF3399"/>
              </a:buClr>
              <a:buFont typeface="Wingdings" pitchFamily="2" charset="2"/>
              <a:buChar char="Ø"/>
            </a:pPr>
            <a:endParaRPr lang="bg-BG" sz="2800" dirty="0" smtClean="0"/>
          </a:p>
          <a:p>
            <a:pPr marL="0" indent="0">
              <a:buNone/>
            </a:pPr>
            <a:endParaRPr lang="bg-BG" dirty="0" smtClean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71600" y="476672"/>
            <a:ext cx="8172400" cy="0"/>
          </a:xfrm>
          <a:prstGeom prst="line">
            <a:avLst/>
          </a:prstGeom>
          <a:ln w="1905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308304" y="107340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Сподели София</a:t>
            </a:r>
            <a:endParaRPr lang="bg-BG" dirty="0"/>
          </a:p>
        </p:txBody>
      </p:sp>
      <p:pic>
        <p:nvPicPr>
          <p:cNvPr id="13" name="Picture 2" descr="C:\Users\Svetlana\Documents\LOGA\LOGO_Sofia_2019_new\Sofia_SWRegion_Loga\sofia2019_region_banner_350x210-send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6598"/>
            <a:ext cx="1997483" cy="176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409728"/>
            <a:ext cx="365760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41" y="2058154"/>
            <a:ext cx="387276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4" descr="http://farm6.staticflickr.com/5301/5601199209_38d05497c3_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97781" y="-313099"/>
            <a:ext cx="3543956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373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3418369" cy="731838"/>
          </a:xfrm>
        </p:spPr>
        <p:txBody>
          <a:bodyPr/>
          <a:lstStyle/>
          <a:p>
            <a:r>
              <a:rPr lang="bg-BG" sz="2200" b="1" dirty="0">
                <a:solidFill>
                  <a:srgbClr val="FF3399"/>
                </a:solidFill>
              </a:rPr>
              <a:t>Творческа концепция:</a:t>
            </a:r>
            <a:endParaRPr lang="en-US" sz="2200" b="1" dirty="0">
              <a:solidFill>
                <a:srgbClr val="FF33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00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bg-BG" b="1" dirty="0" smtClean="0"/>
              <a:t>Сподели София:</a:t>
            </a:r>
            <a:r>
              <a:rPr lang="bg-BG" dirty="0" smtClean="0"/>
              <a:t>			</a:t>
            </a:r>
          </a:p>
          <a:p>
            <a:pPr>
              <a:buClr>
                <a:srgbClr val="FF3399"/>
              </a:buClr>
            </a:pPr>
            <a:r>
              <a:rPr lang="bg-BG" sz="2600" b="1" dirty="0">
                <a:solidFill>
                  <a:srgbClr val="FF3399"/>
                </a:solidFill>
                <a:latin typeface="+mj-lt"/>
                <a:ea typeface="+mj-ea"/>
                <a:cs typeface="+mj-cs"/>
              </a:rPr>
              <a:t>Минало несвършено</a:t>
            </a:r>
            <a:r>
              <a:rPr lang="bg-BG" sz="2600" b="1" dirty="0" smtClean="0"/>
              <a:t>: </a:t>
            </a:r>
            <a:endParaRPr lang="bg-BG" dirty="0"/>
          </a:p>
          <a:p>
            <a:pPr>
              <a:buClr>
                <a:srgbClr val="FF3399"/>
              </a:buClr>
            </a:pPr>
            <a:r>
              <a:rPr lang="bg-BG" dirty="0" smtClean="0"/>
              <a:t>Сподели </a:t>
            </a:r>
            <a:r>
              <a:rPr lang="bg-BG" dirty="0" smtClean="0"/>
              <a:t>спомените, Сподели наследството, Сподели маршрутите;</a:t>
            </a:r>
          </a:p>
          <a:p>
            <a:pPr>
              <a:buClr>
                <a:srgbClr val="FF3399"/>
              </a:buClr>
            </a:pPr>
            <a:r>
              <a:rPr lang="bg-BG" sz="2600" b="1" dirty="0">
                <a:solidFill>
                  <a:srgbClr val="FF3399"/>
                </a:solidFill>
                <a:latin typeface="+mj-lt"/>
                <a:ea typeface="+mj-ea"/>
                <a:cs typeface="+mj-cs"/>
              </a:rPr>
              <a:t>Сегашно </a:t>
            </a:r>
            <a:r>
              <a:rPr lang="bg-BG" sz="2600" b="1" dirty="0" smtClean="0">
                <a:solidFill>
                  <a:srgbClr val="FF3399"/>
                </a:solidFill>
                <a:latin typeface="+mj-lt"/>
                <a:ea typeface="+mj-ea"/>
                <a:cs typeface="+mj-cs"/>
              </a:rPr>
              <a:t>продължително</a:t>
            </a:r>
            <a:r>
              <a:rPr lang="bg-BG" sz="2600" b="1" dirty="0">
                <a:solidFill>
                  <a:srgbClr val="FF3399"/>
                </a:solidFill>
                <a:latin typeface="+mj-lt"/>
                <a:ea typeface="+mj-ea"/>
                <a:cs typeface="+mj-cs"/>
              </a:rPr>
              <a:t>: </a:t>
            </a:r>
            <a:r>
              <a:rPr lang="bg-BG" dirty="0"/>
              <a:t>Сподели пространствата, Сподели ценностите, Сподели тайните; </a:t>
            </a:r>
          </a:p>
          <a:p>
            <a:pPr>
              <a:buClr>
                <a:srgbClr val="FF3399"/>
              </a:buClr>
            </a:pPr>
            <a:r>
              <a:rPr lang="bg-BG" sz="2600" b="1" dirty="0" smtClean="0">
                <a:solidFill>
                  <a:srgbClr val="FF3399"/>
                </a:solidFill>
                <a:latin typeface="+mj-lt"/>
                <a:ea typeface="+mj-ea"/>
                <a:cs typeface="+mj-cs"/>
              </a:rPr>
              <a:t>Бъдеще предварително: </a:t>
            </a:r>
            <a:r>
              <a:rPr lang="bg-BG" dirty="0"/>
              <a:t>Сподели линка, </a:t>
            </a: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>Сподели </a:t>
            </a:r>
            <a:r>
              <a:rPr lang="bg-BG" dirty="0"/>
              <a:t>възможностите, Сподели мечтите.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057800" y="1676400"/>
            <a:ext cx="3857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bg-BG" b="1" dirty="0" smtClean="0"/>
              <a:t>СОФИЯ И ЮЗ РЕГИОН</a:t>
            </a:r>
          </a:p>
          <a:p>
            <a:pPr marL="0" indent="0">
              <a:buNone/>
            </a:pPr>
            <a:endParaRPr lang="bg-BG" dirty="0" smtClean="0"/>
          </a:p>
          <a:p>
            <a:r>
              <a:rPr lang="bg-BG" dirty="0" smtClean="0"/>
              <a:t>Децентрализиране и развитие на региона;</a:t>
            </a:r>
          </a:p>
          <a:p>
            <a:r>
              <a:rPr lang="bg-BG" dirty="0" smtClean="0"/>
              <a:t>Модернизиране на културна инфраструктура;</a:t>
            </a:r>
          </a:p>
          <a:p>
            <a:r>
              <a:rPr lang="bg-BG" dirty="0" smtClean="0"/>
              <a:t>Споделени модели на културна активност и регионални събития;</a:t>
            </a:r>
          </a:p>
          <a:p>
            <a:r>
              <a:rPr lang="bg-BG" dirty="0" smtClean="0"/>
              <a:t>Мобилност. </a:t>
            </a:r>
          </a:p>
          <a:p>
            <a:endParaRPr lang="bg-BG" dirty="0" smtClean="0"/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971600" y="609600"/>
            <a:ext cx="8172400" cy="0"/>
          </a:xfrm>
          <a:prstGeom prst="line">
            <a:avLst/>
          </a:prstGeom>
          <a:ln w="1905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C:\Users\Svetlana\Documents\LOGA\LOGO_Sofia_2019_new\Sofia_SWRegion_Loga\sofia2019_region_banner_350x210-send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598"/>
            <a:ext cx="1739386" cy="154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0" descr="http://upload.wikimedia.org/wikipedia/commons/thumb/c/c8/Kukeri-Surva-festival-Pernik-2010--15.jpg/220px-Kukeri-Surva-festival-Pernik-2010--15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6124" y="-3117118"/>
            <a:ext cx="4157873" cy="5550805"/>
          </a:xfrm>
          <a:prstGeom prst="rect">
            <a:avLst/>
          </a:prstGeom>
          <a:noFill/>
        </p:spPr>
      </p:pic>
      <p:sp>
        <p:nvSpPr>
          <p:cNvPr id="6" name="AutoShape 2" descr="data:image/jpeg;base64,/9j/4AAQSkZJRgABAQAAAQABAAD/2wCEAAkGBxQTEhUUExQUFBQUFBUXGBQUFxYVFRQVFBQWFhQUFBcYHCggGBolHBQUITEhJSkrLi4uFx8zODMsNygtLisBCgoKDg0OGhAQGiwkHCQsLCwsLCwsLCwsLCwsLCwsLCwsLCwsLCwsLCwsLCwsLCwsLCwsLCwsLCwsLCwsLCw3LP/AABEIALcBEwMBIgACEQEDEQH/xAAcAAABBQEBAQAAAAAAAAAAAAAFAAECAwQGBwj/xAA/EAABBAAEAwYDBQgABQUAAAABAAIDEQQSITEFQVEGEyJhcZGBobEyQlLB0QcUI2Jy4fDxFZKisuIkM0RTgv/EABkBAAIDAQAAAAAAAAAAAAAAAAADAQIEBf/EACYRAAICAgICAgICAwAAAAAAAAABAhEDIRIxBEETURQiMmEFcbH/2gAMAwEAAhEDEQA/APGUkkyAHSATJBADpJJIASdMkgBJJBJACSTpIAdSBUApBAFzA3nYV0OCDtnsB6O0tZAnVHF+mSX4jBvZ9pvxGo9wqAtc2HliDC5r2CRuZhIID2/ib1Hmr8Ni3H7UbJR/M3X4OGoVOUkr7CgdlXSdm+HDGB2HFCYNL4T+Mt1dGT1IuvRLjzophCIMOISyINkOaxI/m/XZQ4BC6KZj7otcCCDVEGwbSMuTljvpluLBWJwbmGnAj1WRwXpP7TuJQTlhhjAOW3OArM46nQeq84ereLmlkhckVaoqKQCcpLUQSyt/EfZEOEYXDu7zv5nx1E4syMLs8orKw9AddUP7s3sURgwuUa7/AES5VXZZRbBmQ9FOKM3sUTLEwFIb0VDXaXEYM4bDsw8bhO1v8Z5FAmth11+S5FzT0RJ7lS5Vww4KgB5b5JZStpCrk0TwMuUpUtSiQgCiykrE6AM6a06SAEknpOGoAZMphiQYgCKStESk2Mc1FgUUktGVvqkXjkAosDOpKbpL5JgVICEZ6KXdHy9wl6pX0UAWNh6uA9yieNwkAez93c97DGwudI3KRIR42gDcA1R5oSzdFoNkuaf2XgrL5A54YHuLhG3KwOOjGk3laOQvWlNkdJmBWtCTdD1FDZFNoTgKZaqPZaiid1oPjABrSLStQ7Hs8KbiSQrJH2Yc4/CPjZUhJemVuumg6qkBdFwvhOQZnDx8h+EfqmTcYlMcHNmjFYmWZzZJyHSCNsYprW5WMFNFAb+ayvCIPjWWRqRF2apQUVoEnGDoVA4sdCssoolQK1pIws1HFhMcSOixlJTQGozjoqpJbVbU7moAXeKXequk4CAHzJlLKkgClOEydSBK0rUQkgCeZO0qCkxAE7SSCcNQBWUg21PRMXKAGy0laZKkIBWnSpOgBBGMPsPRCAjOCb4R6JeQbi7NUYVwamjjWpkazNmlFQap5VbkVOOxLY2guBIOmldLULZPRQd1nxcFsNdFpc6wCK2+qjE7e1ZWieNmfs1gRmLnCyNh08/VdE6NCuz7vER6o6aN0brQ+RVMjbkMxRSgD5olinZSLyMWHExoToJI5LGsp59Vnc1EOLNp6zQwl5oe62KX62zmS0zJSnGwnQLZPhHMNZT9b9Fd3UjG2W5QeZVXkVaZRy+jW3gkccPeSyU8/ZY3f1KDSO1VkspcddUR4TwWWUigA08zpoqJ/GnKbK3x3JgtkS0NwoAty7odmIgy3OqhqToFyfFSwOoGwNjukw8lZXSKRyqT0C3SBJSzjr8klqGGAKVJk6aXGpOnDU+VADAKxsaQKYlQBd3gHJVufagnQAyZSpKkANSSlSakAINW5+BBZGWCQvId3gcAGg5vB3Z3ILdTfNZI26o/hfst9ErJJx6LwjYHGBf0+aKYCIgUVfLHqrYWpEsjaNMcaXRNrei1w+eijC2jstBAtJ5DUiQiQjtCz+H6OB/L80aykUsPGYbjd6X7KYSphKNoyYd1xRn+UfJVTHW1dgmfwhXIn/PmoSMTE9lktAtnEHRl2XQknXp6I72SkzNkB3DgfcfquZxLacQV0vYvDvBe+vA5oAceZBvTqPNMypcBOGUvkoNysWLENtFnsWDERrHZqmjkuOx+IHqFDg8Ty4FrbA66j2W/j0WgPmQhmBxTonWPiFqTcsdI5OdbdHacD4Q+R/iy1yB3Ko7ccIkBa2wco2B0HkjmB41Hh2CUhhc4eGzseqETYzv3EvdV62uZCWT5OXpHOTlys5DA4Mh2oIXRcNfHGczpKr7u/wAk3HcUyOECM24mi7Qrj3Ptb4xedW9GhJ5EHu0HHzKcrT4By6+aDNxpyluVpvSyNR6LO4qBWqGGMY0kNjBJUSLklGkyaXIqQSpKlIDhStRpSAUAIhMpUnyoIGDE5AUbUqQSMEi1IhTYRzQBCk60ZG77eqjp0tV5EWPA1bMFN4xvV1XJURgHTa1swuBIcDpuPqkZJKtkxmkwq1hctkMQ50fgq8RHlTQSa7rA7ltGxJtBQRtI2Csgwjb2JVcNEb6/JbIwQluy6iyyTBtDdLQniEALHAg7H6I3ktqySwWPVEG0WSdM5rs/GDG4cs+3PVo5pYllHTZW9noKMrW3uND5Fw/RWY2AgmwtDl+3ZXC/1QAnhBnaCLBr4rtIsfG1zIgRmcKDRs2hz6bbLkMSSHDcEdFHAT1PG43/AO435mvzTXcikcvHJS9nfOitZMVCi1gDZD8S7dI2bZJs5vjEXgJGlf6Q7gnCRM+nGgNXHyRHik9xv22XO/vxDS1ul7nqnxhNxpHJ8qL5aNnFmsDyGnwjYaqLMaQKux6IYZSVF8hT1h1TEKGtmubFjWgNdyfyWJz1FJOjBR6LpJDJFMEirEipJIBJSAgnpIBSCggYNT0pNHRTy9VFgV2kpFicNKLArKSv0Sy2osLKUla+Aj0SY1HJBZKIdTStdhKI8Qo87CmyAdLWyFsVeJgvqs88ldC3Ivw+AiFEk31tbThR9ppqvmhWYXpoPNbIpBW9/RZpp92L3YVmmDhVHlTq2VUTdQr4cQS0dKGyTHNsUD7pMLWqOvh6NuDiJNBF2YQgbX8kPwUxGyJRzOO5KrNSbNHFk44Ty09eqrmYr2uKjKb35qvF2TwZznDHMbO9p/m28iCmxeu/msmcM4hX4h/3MP6LVjXK7xtOxGOLdgvFRNb4iSquFcJdO+wKaCLedhRvQcypcQf/AA3dd1fgOPshiA1c/wDCNANOZToKXESsUfluTO2lIqghmMGh60VXBxS2RPcAGPYXOOvhIFmh03WfCcSbMH5TtdaEHLW5tCVI6DlFKjjcTiS0OaQRZvXejsCEKc1EcW0l1OPizUTYOnLZdbwfsrA0CSdxk5hg0DvIjdaJeRDFHZxM+ZJ7OKgwEjmlzWkjyBP0V+K4HPE3PLGWAtDhmIBo7ab/AAXf43G/useZrGxivCyqq9iRufJef8W4pJO4ukc51m9Te/5qmHPkyu0qiIhOU3/QNTEJynW80FadOQmpADJJJKQLAFINWl2BeN2n13CiIvIpXyL7KckVtjVoYnazorGHqPZUlIiyWHwrnbEehVgwTtq181fhYrPhP6o5g56FEZvVZZ5ZLoVKbQAZwh/SvI/km/d60cCuyYxrhp7FVYjh2blf1Sfyn7KfL9nM/uJrqD05LPieGOaMzfEOdbj1XSDAOZtqOi2YaPS2iq3B/wA1U/kOO0HyUcTBKQdar0UsQObfZdHjeCB9ujGu5ZsD/T+iBPwxadiE6GaMnaGKaZkaTzU7pXHDXqPZPHhydCmOaL2grw5xLG9P7rbE1VcMwhDa8yiDcMQskskUzqYprighhokRhjUMDFoN9h9EWhgP+1R5DUpGVsaZ8P8AgROPD66gfBWYqAJby7oHkODxXDWHGxuc8soB1kDKaJFHz1RDHcMjGpmaBZBO+i18dhYPE4bNNe4KAYmYPlcMpLb28t1XnKfTObkzrG5bY/EOBwuByYjMK5toi/yQPE9lJG0Q9hDttadXUhboY2l/hBHlqmxuKdfQDbmnY5ZI6TMEs05PsK8LgIhjhJGzmmiDYJNCuW63s4LDCA1geZntHeOz0K5McBohPBuLtgaZHBrncgRz6rZhu1Ro3EwuJJznQ/JIyLK266FZcuWb2w7w3s41gzOhiNa5nCyp8TxbIWd9MWgAeCNooHpY6fVcNxjtTKSKeRWzbNFc3xLiUkxt7i6uvL0U4vByZHc3opDBKTuTLeO8XfiJC55NcmnkhTgpgpiu5CCgqRuSSVIqLUxCtUSFcsVpEKeVIqQK6SU0kWB1WBgfWjqHyW1mBN2QDfMafJDYppIxTmuHwK2YbFvcRz9dCuRPl2jG7N0fBs2hayv+V3wOxQDi2GEb6bmr+bQ38F0rcTIBf11VGIIOr2/mEuE5KWysZNPZzWH9kYwcbzyzDrtXxWt0GHcBTXMPUaj2KlFGGCgCR1HP4K88t+iZSseI0avXpa34XGkHVYs0ZP2D718ldmbsL9DqkSSZR7OhwwY/nR67j48wrp+GtqyN/vt290KwNbgkHz290YgxZb19eR9RsVimmnoS7QNlwZbsL8xy9QhONwPeG9L9r9V173g6jwnqPs/Hm1YMVw5+pytHR1+E+dq+PM09kxmcHiMOGOoCiOX6KDY839S6XivC3CMF5aQSQHN+0318lzk+Ceys2x2dyK348ikuzTCSkFsA0tBaeuh6LUHlD4MQD4c1kALSyQcyUtxd2dbElWjoeHv8LTtpXsUWhkHVBeD6sHkTr80VihvnsokkkbUlQRjA31+qjjJW1z9lVem1earxIJaNdAk6vZT2CuPTs7o+IAkgAGuf+lVgsL4XSsDHWxt1VZiK1IO+i1cThPcOIo+JmpGu/wDdYRJI2NrWH7ep0GvLluqPqo/ZxPNlU2l7IMgLGF2UAnQEfNBG8JMj9XaDUkkaAbko1j4MQabmccmw0qyqMRwGX7BeGudq/UaeRTIT4+zHF17Ofx2CBd4SMo0A511WPE5WtvlrW9k/ouhxmBw0At82evut3cfwjyHVcdjpc5LqoXQAN6DotuD9/wDRpxJyMkj7NqpysIHXRRcuklRpqiukxSKQVwEExCkAlSkCFKQapBqsDUElFJK2kkAG4+IT7FpcB0C3QY8E+JtegpB8KZLFPLSuq4a9wrNKD55d1yctL0Y56N2CljOwOvXZbhhoiNVu4fj2AC8p5fZBRB80Th4o2uPlp9Fy55Gn0zK5bOZiwkDSQXj2JK34fCxkVbS30N+xRqKPD7dxR/pv5ojG2MAU2h0ypU87/sq8hyuI4HGdQ5tf0kFRw3Z9li3O9r+q6xzWEasPxas0vdisrC4+iqs8+iPkZVh+DRVuT15WiEGEjaKAFdNwsQxkh0LAG+YNLNOX/dygcw3+6X+0u2U2wjPw+M+I2K10OnzQLF8baBlD2AA65rt3kQBSlJE5wPhc6uQdp7IDjZ20fCQ7+q/yT8WNN72MhH7LsbimPA7toa69cptvqAnkwpcwtcIxprnvI75eEoRFjRd1X9P6K3FY8vBAujppr9dlr+NrSHKL9A1vDw2R3jZsaaP15qbX9VYMMByH5qL4ei0qd9nY8d8Y02dD2beMjuod9R/ZFHTkFc/2afTnjqAfbRGcQaUtJnTx04ljsW7qqncRcBVn9VkdIs8sqjgvolpA/jfaSeMFhDC0mwaNitgUNPbSXQ5WAtFChe3MrRxfDNkacw1ANHpzXIwwlw0BNUnY8GJraOR5WGPO2gxJ2oxBdmElG70AWY8cm8RMhJddk767rA6EjfT1UZ4wA0hwdmbZAu2GyMrrG+gOl7rRHDi9JGZQj9EpcQXHM4knT2VbiW7Ai+fl5KGU8+fzT7rQopdDVoZvO0loEVjdugGm1rMSpRIyVqRCYKwDWnaEsq1YTDOe4NY1z3HZrAXOPwGqG6Aqa1W5V1uB/ZzxCQBww5aD/wDY5rD7E2PZX439muOiYXuia4Ddsbg9w86G/wAFSyaOKyJLe/CEEgiiNwbBHqEkcgoH4fFkfeb8QisHGSPusPuuaVjEueCLEygmd/2f4qZH1lDf5tx6Uu/wMoaLeXV5NK8Jw8pabBI9DSNQcblArvH/APMVzPJ8Hk9MzZcF9HsJ49A3QvI9QVdFxmB20rPel49HxFxNk2ep1W/D429wFjl/j0vYh+Oj19krDsQfQhPQ5LzfCztsGnfBxWv95bVh0jT5FIl43oW8R3paohgHILg/3834ZJB5klGsBiHkW7FfAivqEqXjuK7KvG0GsbECDbg0V5X7rkeNwNNNa8P8g2q9Sj8woF998fwtcwH57oJxDtTHEAHYR9nbMWDTrbUzBGaf67LY070Bf+Eu5eyx43Cua4VpWt2iMva8P/8AjZfMOPz0WP8A4j3nLLZ2Oq3x+RbkjVjUuWzDinPynW9OtfG0EjdI5xkhBbGXeFpkMgboMwLjRdsTtzXZz8JAgfO6RmVjSS3W+gBA5k0PiuE4PPleAdQ7SuhPMLZ47uEmvRujkizsuCPqX1aujxI02XNYBpDmGq3F/BdA8mlneRI6ODMuHYPmcdVSRp5rYcO48vjSvw/B3v0of59EuWZIXk8qMfZzmKaaQLhsNFwPUGttj1+K9C4h2adGwuc9rQBzO/kBS4Jzssh06p2DLzTSMn5EcjHx0wySFrG5CQDfieC0/dcdtdzzQJwtGI3EiVtXqCfQj/xQyYUNF0cca6KKNFBOqvZFfrW1ae6rYRurY5Smuy8SBhI13UGt9+nNaomF72taCXOIaANySaAC77FYGNvCsIS1jZTLiL8PjeWvDSC7yobqVsGeetgPXXoFJsQ2IJPoV0b2BrqDemu24B5LU2SLcB5Om+X46q/BlOaLP2e9nMLip3txhfG1jGlovuxISdQX+QrTzXuXAeA4XCMDcPGxgOmYUXO9XnVy80wfDWSYJsjWEEyFpJN89NNuatwGDDY3i8r2NxOXV12yNpa5utNLdSPVLi90M1R63SVIP2dxRODwzzne58Udm7NlozOcT8SjKaipll4bE4lzoo3E7ktaSfU0ktaSKQWfF4KsaVABTpQyCxhWhj1lYFe1LkirNcUi2xSoYwrTG9ZpwFuIWgxhC1x4/WyB6fohGH4hCwOMjXyPFZIwcrCebpXb0Pwt1PUBY2zSuJcG6E3QBDR5C9a+JS3497I+K9nVx8Rbzb+S0M4o0fd+bv1XMR4kHTxA1qHCqN0QOo81bJNQJSJYN0LePYcl4+1u4/6iPzTTdoYXbw5qG5eT7aLhJZS42dSrMI/U9Fo/BilfsZ8CO0PHcNsGTtvcBzCPmFsg4rA81mmGlUWxu0+S4Rh1WoT5WlwIvl6pc/FXqwWFHRdqMdh2RZI5ZXSOcwuic3K1zGmzncD5ClzPBns/eI3SCojK0uA5Mz25oPkNFRxTECQtcNLYL9QdVmY8ivI3S1YcHHHRdQqNHteI7ScLY8NEb3HclpNN9z57IuziOBkjMkTQaBoOusw+6RehXhMUupNbkn0F7Inw/ikkbZA0Eki/IZd3H4FY8nia1/wosbWrPWeHdqmOA/gRBnldhD2cdbHiiW/YIzAHlrRC804diQ6y6cQkGwC1zs5HLw6Dpqnn4g7R+Y3t/gVJeG/ZEsakv7PWe1nHY5YgR9Oa8ix8viJ5Df4rW7i/eMa3KGljSC4OcTK4m8zgdARtog/Ey3MMhcQQLzCiHfeA6gdU7BgcZPkGOHFljMZlJIF5m1X+epWNsmY0SG67m6HmaTYaSjatdCTTg0kE5RQJsgXQrnS6CjRoK8D3TpGiZz2RX4nxtD3gVplaTR1pa3xsyudGXFreb6urNWB5V81t4BwmOQlskWIkcQHN7tzWAMJouOf7QsHbakW4l2NdGc2GJcCNGTAanemuHhLugKiU1dDFBtWjlcLi3RvZI0UWPDgdxmabBr4L2jhlvwmEEwa8vxBc+wCCX4kOPLSw/kvG4G6hrmlpzgEEUQSa2Ox1Xo+Axnc4SHM0yGLETaF1fYfFIATr0pWRRgWQMEru8D8tEDLQIdVA67gcwivZiDCPLu/cRR0zfZLfOtigvEJi59nmA70zan13WYHyTZw5xq6M0o3o9h4fiYe4nigc2TLRa3MLo9PSkC4XILJfmDiZ+laxDNm+AXPdj8WYsQxx0aTldegyu0/RdfxmfDse4tfGczZdQ77LnREAit72WeONQ0aca/ULx9rMNhMDE972uJYckbSC59OIFDkPMqjst+0RmLnELo+6zDwkvDg54+7sKsbei8QnjOc+q739lPZ0zYjvni44NddQ6UjwD/8AP2vZXt2MpUe1pJJkwWfGJKm0pJKAJlymx6SSo0RQpJCoMlPVJJSkgoJ8FhDnWQCeQN0bRGCM4h+UOLWtoXyb8OexSSSpdljJLAXBxc7UOIvrSpbKA3U275JJIqwoofGCay0/y2Kqlw7gNudbj9Ukla60QUxWCnkjr4pJK4GnheEMz+6FWdbOwrmtvEuz74RZcHXtQI97KZJDKsyPxYJuspoBwG2YaWPI6KL8UaNfeFH0vWkklCiiSWFhOUu9v1TsiJ0/NJJJm3bJSK5WFpVkpaWtJ030SSTI7VkVsyE0dF1WGa1mFhljkdF3kj2yudbm5mtJFBniymhtzSSVpPoslaZrw7JsZlkw7MM5mGj7uPK10OYtIkJyG9bvd2tlF+zfGsTM8smgibGQQ4soW7lbbOu+oSSSMntDMeqo5rtpQxJDbGQAXzvffytUM7T/APp+5cxxcJTJnzDKbYGkEb3YtJJOx/xKT/kzG7jzuTR8SjPY7iEMuKYzGOLISHaszEl+mRpLbIB8WoHIJJK7ISPcOB8B4f8Aahja89X53f8Aejz+GQu0MUZ9WN/RJJCAF4nsXgXm3YaO/wCUZb9a3RfA4GOFgZExrGDZrRQ/2kkrUiLNKSSSAP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2056" name="Picture 8" descr="https://fbcdn-sphotos-e-a.akamaihd.net/hphotos-ak-prn1/t1/p350x350/936816_744364052253882_566187771_n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970" y="-713019"/>
            <a:ext cx="4195608" cy="629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s://encrypted-tbn2.gstatic.com/images?q=tbn:ANd9GcRT79V0x2gHw3G9iuBnKRNQC9O5MV-uLIF7FvM1wcJzUUy90bem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970" y="1855960"/>
            <a:ext cx="432435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4" descr="http://www.kultura-kn.info/uploads/celebration/real/f4af36eaf9c81798f249d8cf232e4d68b887b6b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33935" y="1855960"/>
            <a:ext cx="4257207" cy="2807230"/>
          </a:xfrm>
          <a:prstGeom prst="rect">
            <a:avLst/>
          </a:prstGeom>
          <a:noFill/>
        </p:spPr>
      </p:pic>
      <p:pic>
        <p:nvPicPr>
          <p:cNvPr id="19" name="Picture 4" descr="http://dariknews.bg/uploads/news_images/201205/photo_verybig_907598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055" y="4074298"/>
            <a:ext cx="4223523" cy="281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http://www.blagoevgrad.eu/wp-content/uploads/2013/05/151.jpg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970" y="4007886"/>
            <a:ext cx="4294172" cy="285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38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3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325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3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3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3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533400"/>
            <a:ext cx="2438400" cy="1143000"/>
          </a:xfrm>
        </p:spPr>
        <p:txBody>
          <a:bodyPr>
            <a:normAutofit/>
          </a:bodyPr>
          <a:lstStyle/>
          <a:p>
            <a:r>
              <a:rPr lang="bg-BG" dirty="0" smtClean="0">
                <a:solidFill>
                  <a:srgbClr val="FF3399"/>
                </a:solidFill>
              </a:rPr>
              <a:t>Цели</a:t>
            </a:r>
            <a:r>
              <a:rPr lang="bg-BG" dirty="0" smtClean="0"/>
              <a:t>: </a:t>
            </a:r>
            <a:endParaRPr lang="en-US" dirty="0">
              <a:solidFill>
                <a:srgbClr val="FF33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4191000" cy="4983915"/>
          </a:xfrm>
        </p:spPr>
        <p:txBody>
          <a:bodyPr>
            <a:normAutofit fontScale="85000" lnSpcReduction="10000"/>
          </a:bodyPr>
          <a:lstStyle/>
          <a:p>
            <a:pPr>
              <a:buClr>
                <a:srgbClr val="FF3399"/>
              </a:buClr>
            </a:pPr>
            <a:r>
              <a:rPr lang="bg-BG" sz="2800" dirty="0" smtClean="0"/>
              <a:t>От промоция към разрешаване на проблеми (образ и идентичност на града и региона, от капитал за култура към културен капитал);</a:t>
            </a:r>
          </a:p>
          <a:p>
            <a:pPr>
              <a:buClr>
                <a:srgbClr val="FF3399"/>
              </a:buClr>
            </a:pPr>
            <a:r>
              <a:rPr lang="bg-BG" sz="2800" dirty="0" smtClean="0"/>
              <a:t>От управление на календари и събития към управление на процеси;</a:t>
            </a:r>
          </a:p>
          <a:p>
            <a:pPr>
              <a:buClr>
                <a:srgbClr val="FF3399"/>
              </a:buClr>
            </a:pPr>
            <a:r>
              <a:rPr lang="bg-BG" sz="2800" dirty="0" smtClean="0"/>
              <a:t>Превръщане на София и ЮР от регион в Европа в ЕВРОПЕЙСКИ РЕГИОН</a:t>
            </a:r>
            <a:r>
              <a:rPr lang="bg-BG" dirty="0" smtClean="0"/>
              <a:t>.</a:t>
            </a:r>
            <a:endParaRPr lang="en-US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971600" y="485964"/>
            <a:ext cx="8172400" cy="0"/>
          </a:xfrm>
          <a:prstGeom prst="line">
            <a:avLst/>
          </a:prstGeom>
          <a:ln w="1905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308304" y="11663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Сподели София</a:t>
            </a:r>
            <a:endParaRPr lang="bg-BG" dirty="0"/>
          </a:p>
        </p:txBody>
      </p:sp>
      <p:pic>
        <p:nvPicPr>
          <p:cNvPr id="11" name="Picture 2" descr="C:\Users\Svetlana\Documents\LOGA\LOGO_Sofia_2019_new\Sofia_SWRegion_Loga\sofia2019_region_banner_350x210-send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598"/>
            <a:ext cx="1905000" cy="1687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bg-patriarshia.bg/image.php?src=http://new.sliven.net/res/news/82870/Picture%20097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2362199"/>
            <a:ext cx="4358518" cy="290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encrypted-tbn0.gstatic.com/images?q=tbn:ANd9GcRULc7L2HaBLYv-TxahMyZe0owCqaouETS5DA3b__yz7nmaMi4J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759" y="4705538"/>
            <a:ext cx="4371559" cy="218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static.bnt.bg/public/files/articles/201208/thumb_400x300_81919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760" y="-847981"/>
            <a:ext cx="4280240" cy="321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hsm-4u.com/pendar4eta-1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853561"/>
            <a:ext cx="4378157" cy="583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balkan1.blog.bg/photos/93492/original/nkn_satovcha_nikolay_vukov.jpeg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599" y="3490892"/>
            <a:ext cx="4437857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https://encrypted-tbn2.gstatic.com/images?q=tbn:ANd9GcR6TDATlL1iKDc9NS7dEeLjrwz3jW4bWz0DOfl4aCWmHfJaN_Sifg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815727"/>
            <a:ext cx="4341814" cy="289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encrypted-tbn0.gstatic.com/images?q=tbn:ANd9GcSAEXwxXJiFdn6cazKh6ywae84fmFORoKELJ_ZSBJDrlFWqm81Wpw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759" y="434178"/>
            <a:ext cx="4391199" cy="324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radomir.acstre.com/assets/deca_550x270.png">
            <a:hlinkClick r:id="rId18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2819400"/>
            <a:ext cx="4457477" cy="218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://media.snimka.bg/6899/020052567.jpg?r=0">
            <a:hlinkClick r:id="rId20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633" y="2971800"/>
            <a:ext cx="4438204" cy="332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0" descr="data:image/jpeg;base64,/9j/4AAQSkZJRgABAQAAAQABAAD/2wCEAAkGBhQSERUUExMWFRQWGRwYGBgYGBcaHRobGBwdHB8eHBwaHSYfGxojGhwcHy8gIycpLCwsGh4xNTAqNSYrLCkBCQoKDgwOGg8PGjQkHyQsLC82MzIzLywsLiw0NCwyLDI0LC8sLCw0LCwqKSwsLCwsLCwsLCwsLCwsLCwsLCwsKf/AABEIAREAuQMBIgACEQEDEQH/xAAbAAACAgMBAAAAAAAAAAAAAAAFBgMEAAIHAf/EAEkQAAEDAQUFBQQGCAQFBAMAAAECAxEABAUSITEGQVFhcRMigZGhMlKxwQcUQtHh8BYjM2JygpLxFVOiwiQ0Q3OyVGOT0iVVg//EABsBAAMBAQEBAQAAAAAAAAAAAAMEBQYCAQcA/8QAOhEAAQMCBAMECAYCAQUAAAAAAQACAwQRBRIhMRNBUSJhcYEUMjORobHB8CM0QtHh8QZyFRY1Q1KS/9oADAMBAAIRAxEAPwAPdNhfUFIWElsRIc555HfA18K6Qw0E5DQaUptdo6k4GlYlTGRSlIneTzzJpjsDpKQhWTiQAefBQ4g8etZfFqT8BjswLje4BBt0up1DMaeXiFuhVlyxpVkpIM8RUViu1pleNCQkxHnUVpvBSFBJaWrEclITiHU+7V0OBKcShECTO6s/HHOOdgtFLjLGMswk3Qfbq3KQ22UGCVRI1AJScuGhoZc9tKZVJjKQBkeXXnUO1dvC1tAkASSAeGmI8KsJssNpCdIknfn86+j0RjpcJJkGrzosZU1HEkMg0JP8I5ZLwcXklsqj2lRIHLLfwFaXzdqnUlBJROesf6Tn51NdV/8AZIwqbSANAk5/zH7q2tFqFoX3Uws5Qo5GOe4xxEdKy7zEAAzdVBglSacS633sh7eyjIAxrcPVWEf6QKnOzVmbhZxDDnONcZcic6hevZLKsD0tKInCsEeREpI5g1SvLE6tIacSpOH9niAkzMp3Exuyo9HGySURykNB5lRHskB3RW9LtFqDa2nAClQUeBABHhrREWDifSkywt2oLPZ/qQNVKAUVdEzHnGuVMtr2mbZTLjgBA0yk+FeYvRU8EgYx2ccrbjx5fFUqUTfocB4lFWGcEwdagL4U5hBEJBynOSRMjwFBrm2+sry8CyEHcVLSJjlu8aZBdLRPaICcR+0ADM89c6RiHB0DbfP4/unpaKonZrJfu5IHfjxaQtQSVGJASCSTwre6GXMIU6BjjQZCeVGHbOobp6R8yKWdotoFNktoGFUZklJKfBJInx8KoUOFmpeGQjUm5PT+FLqBOBkkbtoobZtMA4tIJWhBwwDAChrO6ZyjlRNpl/sw6EKSkicOpA5idKA3Pc6W4ftJSlOqErMZnRSp8wN9NSVrWkqR3sspIE+ZGVP4mKOjIgiOZw3dewv0CC2l4t9CSlW+bnS4C42IX9tI0UOI4EbxVHZm9S0l9BBUkJ7VOefd9qP5TP8ALTFZtn7c6srPZtCdJCpI/h06z4Vq3s6xZ7Up1xwhS0qSlrLCkuCCSeZmI0BNUYcWElA+nq9rdk9/II0VNNGbSCw6pKctRcdUW21KJUVSDATvkq+zxzpvuu39q0ta7RhU2grXCSoQN4JIknShO0OBltLDScCVDLPPDqoneST3c89aI7M2ObGSf+q55oaOnTtPODScdDEyhfVy9bDvQ4g2R13DQX+/eo7BYnVYVOqWtxcYgVEBAO4AZTxypn/RTkKX2b6CrY20kpUMacRBzy1EdRuroH1ocfjUiFme5cbJqGnhlBMhslu1NnDkYqtZnCXEBR369auWa2JcTKTO4jeDwI3GsShIWDG+srE8sOUjVbYcAxHOAQg98Xi+w+EAoKFEFJUnLCTBzBEKGm/dxq6bYk6qHPMR5aVptUnF2WEAwVAkwIBA48wBS85bS2nvaJgmFIxHMZJAJVNaNsHGYHNGv1WAqxkmLI9Wq9bbOwVYsAKuJAPkTmPCrl22ZJSVhICQohIgCYyJMDMzOtBRawoKWQcYJIEJTlOQIAyyIz4023Qx/wAO2DPsiSdZ3+tJyQyFrgSvaeRjZGk8iqrlmCjzqBltSXEkbiKvuowmPLnUS3oIghJnfvqbHI9pyrfw4g0R9o6dUXvO7W7U32bwBAzSqBiQeINITjLdiSVPvJLaD3IGGSeUkkzoJim+2209lnAUrLLhv9PjXD9q75+sWlwz+rb7jY3ZanxPyrUYVTSVhEb/AH9yzVdwpZLM16lGbw+kF99RRZUYU+8dY48BQqyXOp2V2hSlFRgJB15kxQmx3uWpGWYgjKma578SpCgEgrA7sjzPCqE8Tqe+Rtu/mrOGRUDAHSamx05fyh117L/WVrwdxpCiJOZOeg4nf40eYU/d0mzWlw/+yrvpP8ojD1oVYbwfsSAkoISVFRKh7UwPlrnR+69qbKtACsQWZKzA1kxnQ63jl+YC7LDbX3r2lNG5oY/Rxvc66eCZNm/pUQ8tLNpbLLx0yME8ROYrzbK5xZ1OWjEVFahgQR3ApUkqXGZAjJOkkTIypWv661vNhxgNy2cae/K1AajKU5jdNdEWBeF1tmYLqEiSJhYIgkdRMUtDUvpryU7i2+hF/f8Ax5pevpbExnXS7Sl/ZC7lWgC02g4yDDYVmBGq4O+ch58Ka7Q3iTka8RdyLO0GkE4ECATu/JNU9nbw7azIWUlJzBCtQUkj5Vlax0hlc88jb5r2gcyLKxu+58Vtd9uUy5y3jj+Ne7dXbjQH0jNHtRvTx8D6TwqybGhRkkCrtvUFMqTrjSU+YjOn4avPHlOyPiZhljJ7v6XML3Qp0tuQtS1AoMAnQ90dSSqmC/LpShhGN91tltsILbcDGokkyYJ7xNF7ou5LIKUknITMbjl61YvKwpebLavZPpz6imqvHZXRRUZ0azc8z09wUzB6KF4EkwuCfgk/ZraRtlxLYYabZJCSqD2g4KUv7WcTw8K6NjH5VXKrz2VeaUcIK0biBu5itP8AieDvkr7qZEgeAY32Hv8AmtvU4JQ1GV8OUCybLPdCkvreS8koWIgJz4+0FQrqRV22XghpsrWch5nkBvJrn1mh5wgqwtI7zhkAkbkge8oiMudHbtsr1o/Wq/UoiGwsThA0CUZHTfkTzFfqTDopZM9Q8Na21+vcAOp8F8tdUSZcl9FC/aVPqxud1P2UCST4DVR5VcZ2FQtQXaFhlPuDNw9YkJ9T0oxdyG2swCVaY1xJ6AaDyqz2OMlU+JrRyY6YG8GgjysHM7ny+p1SbZo2G51PwVN24bEhJwtvLVEBYVmOmIgHoQaguW3uMJwvpJa3LGqd2aZOR1ymOdXbVbWm/adbB4YhPlrVK0uqdR3U9xWQURHOZOif3qz9TNUvPFlBN+dl2XmdwDWi/cEydml1IUDIIlKhwO8caGo2bR2/aqKnFZBKT7KegHE550BYtcJ7P660c+6ErUmNMpIwn+LKpi6/ZiVOFcjviVEggc9+XChNiAOfLYlMTsqaezJmOa3vBCh23vktMvLBzSChH8RyJ8/gK5pskykvJBQpxSoAAjInUmeAz5RTL9JFoIabQPtKk+nzNWtldmPq3ZvLJDihMaYZ3eVWKZ3o8BLfWKajyhpI5/YTRZ0NNDs1MoCeGEH+9RM7O2PFjQ0htW7CAB5DKiFpQlaMznxpffJBqZGx019SDzR49e0DYplftiUgBxKVp4yJ8iIPpUb9ku1xJUWkpO8hBQfEpyPrQm6rDjzUchRu72Ul0pABESd8V095i7DTcp+nmMkmR2oXKr8fFkdUlhZWyrIEjMTqD8jlPDi8/Q7exdsjzSjJbXI5Tw5aV5t3sK2+2pbUNvDPLJK43EbjzHrQf6EJDloSctQRzGH8aI/I6An9Wl/PT6o8oe2Ro/Ty+q6El6VLE5kmRWibJhJjfqJ/PpUCmFfWXBmEZKB4yBkPGZPTwD7Z2dzAChSg2B3gn4nfFZ+bhyTCPmd+n9pLCcLmmmLXPyi5APNMoOUwVD91JP8A4ioXLR3CQlW7VJBzz0IBrntx7QO2ReJs937SD7Kh03HmK6na7Uh1hLqTAUAZEZAx8Jqk6iYxma+ybxjAZaIZmOzAobYrMYOP2lGddOAHgPOtnysaCY16ffVg2eBOI9SahavFBBxHDh1JyHXlUuojZK4G1lFo5aiCN1tvgFEzakuDI5jUcK2wVQNgs3al5CllZyUG1rKT/EkHD8Kudsn3T6ffQDROHqqg3GmtaA/dLjN0hRwowpAzISBoOkRRll2y2dtKCrGtI72GNSSTmctSd9BLztxbbCQRJ3ceZA9ojidMqEWSwvPEltoqVMSYAHMqJjLgJNXuI52jAs3AGtaS4Xv1Tcm+0uKwNNgAe0rWBw4Yjwodf21UAtMJTJnE4e9h5Jmc+egrY3Q80wGm1tpeV/ErU95U5RvissOwtnQgB55bi9TCsCegAzjqSaewqelp5TPXvvbZoFye88rdAn6alfUAmFo8bfJL1y3X27hknAnNZ479eJg0xX3dS7QyhLcZKBhRgBIBAGnMUaFxMstYGQEhZmCSSrMAkE6wN1aKGDun+9A/yPF5auobIwWjb6o+pHVUMMa6iqc7x2ht0XOLbd7jRwuIKZ0kZHodD4U/7Ir+sWEsvjEkEoBJzw7s9xG41QvK5wvtl4lkuJHcJlIWgQlSRqk5QYMHhRW430tsobQgqMZmIBUdTxiaQfiILPwzrotlVYkyuo8szQHX8rdUk7aNYVWac8L6QcpJCFScueGrl9tv2pQKFhhgAnGo5nnG4dTUu3aMOZHsOoJ//pAJ/wBZNDGm+2SWlulAiEnWD45VbZHnjDxy81hYSBtsCUJs9vtCHey+uNqR76kmOkgfhTEizOd3vIVi0KCSDzHLxpZvbYzvhQUlpIACgHCuYOqSYUCRxGR40ds7JabxpASColCRJgHrTNr2LCNe4bokmUjRR3peVrs4lLSQmYClrBnokVVum87Q8oFduQyZ9lKDn1UTB8ZrV+yrti4WvIJIjFhIJ0IAGccKqXNsMrtOzdcQkriFAyUx7o3qM78st9cvY0A8QjN4IsBNw1mhT1Zr0dxhp0pXOik5T1B0oR9F4w2+1iCkF9wRR669kAwpJ7RTgToVRPjAAoPsk8EWu1vKEJ+srzz0SkA6a51PewBjrG40+aeqamQNYJdwU+2gAkkajI/GKiyquLwQF5mO0OU8fzFS2noeRFZWphJOc6XS1PXObI5oFxfzQG2bFsqJKCUTu1HgDp4UauWwlqyFlRCoCgDG5Uxl4xQtu/ibQGMBKoxEgZAbiSMhPCr9sewiCTKhBjOBv/vRGTVLbNebhUqrGDLAY3G/cd15YbQV2ZrEcygTUi7oTaLM80ci4CmeBgQfBUGhlpvdtpIxKSmYCUyJPACil13qEtY190e0Ty+85edEgkcJ2vtpfRJUro2QGMnUi56JT2MfPeCsipIJTukamPezHlyplwDj60s3Rs3a1vh1CEttBSjKlCVDhhE6g8fxY+0/dV5VqP8AIjH6UJInXDgNuRGiy3BdYOtoUF/w1IXjtKsSzo0jPwMajlpnmTU1vty8IAhlGQCExijroP5Z61q5bmbOJUoJnMzmtR6e0o0vWm+8bmMpKE6Jxb9dM4BqY2GaRhMTDlHOyGGXN3JkafEDcMhqSYEak5man7M+FQX8UtdmrRCgADun+1bsWqBOoqRIHsNytphlc2JuUDReupIzk90HLhzHOjV321FoQMUFY1GmfFPFJ/ChjaS4YQNdTmIHGsduArtOKShppoIbwmDiMyctwEedP0t5WnNt3pTGpoXva6M9rVHm7C37s9STW7jiW05ADkABSLa7bbUOKbS7JSYmRpqNRw31cue2LCD27mJzFMSTAIGk/nWikxRjsWuoUhlLbm6rbT/rO2STJU3iA4FJMeOnlQLaCwYEocb9lQGfXfR+/rCvsVWjXckJyyJjPjqc+lVLgh+xpQvMpBQf5dKep5nCMG+yoYc8RuBkFxzCX7kWlbn6wKIAmOfPlTtcbzbrqi5hCEiEJVEHj1paFkSziGkak1XbvbAVYbQIUIwKwlKeYOUHqYqiWF7c99e9UZpIjUXgboER24uZDaw4yQEqnJJ0I4RQTZm2BFqQp0mMx/NoPCjLTLC2R/xyHHRmQ4pCddwIAmOMeVUbvuULdRGYxAnoNa/N7cR7W3yTsMscb8ssep2Ttfd7luzuOzhCUKI5Za0u7MsluxpKvaWC4qd6nDiPxq7t4YsqWR7Ty0N+Eyr0rS2OdmhKUiTkI5CprvZ26qdi72ulYwIe8p5wSpt0pzKYbUpOEmZBSPWr10Xxa0uttqbWphUjGsZphMiCVAqHI5/CmQ3mXEgRkMgBASI/POvbMgHEuQVAFI5ayOulPYhjEMlNwBC3Qad3fyWdY/PN2NupUTtpXBw4fCT8dPWq7F5LaCi43jneiSo8sJ++ijREZVG/Z0kZisOyps7ULQOwrNYtcqFot1nKS8uzHuiZWhsGOszQe1bQl8Qz3QkgxE6jU7stI0ohtJY+1sziR7QGIRxQQQPHMUBuu5FspDi1AEwMOsA8fzlVWne17c53vZRq2F0DnRk3t8VJ+kFpaVBcWCDpp6ac9Kufpw573oj/AOtSOspcTCgZHCJA5euVDv0fT/nJ/pV99HIy7pWKqNrAkIUbK6TJS2zOeJ9eFR8AFK8wKsW/Z95ttt9zA4zpLSlLEEHM90QN08TVzbG71BwPASnCAY3Rx5GatbB7SLQv6uSChcwDuVE5cjwrS/8AUU9RTEGwaRsBt3breH/F4X0InheS62v19yJ3fam7TZ+wehSFZJMwcue4g6Ef30sGyLjMgWorRuC0AqHUhUK8hUO1V2oYWHBCG15BIyCV5kwOBEmORqewbQvoSkZKKkgpTBkCNVE6eXnUCR8fD11BWHtJTymJ5tbmmCz2bAgAeJO+trO4JIBkg5+Px60rXg+s995alqOQQgkJ038Y4nyqC48Ta8QlKACYA1KshM+dCbICAxoQXO7ReTdEdqbK424HmmVuhQhYRmQRvjWI4TpVW4XlPud6zPNoGZLiQkZdTJ8BRy3X12TKnFAd355bqEWe/lPnI93Xw8NDlryrl8cYPabqjtq3Fhyq3tDaScCBkjMx00+GnOlK77T2L6kfZWe7/FGniPhTDeNpBwAmVSRz030n30jESkTkSpRG4jQTu31Qgy5T0RKF7i4X5phNlSvEHASFCD40v2jZtTH7IsKRuCkifKD6Grl3bSYQEviU7nE6/wAw39RRIWdLhC21JcTMkTHgaPd7HZXmw+CsRymF+ZtiPC4QK77lbWcdpKCUnJtKfWYHwpiuq8m2VKOAxqDwHCtL1vEJbhfZNJ4ZKVx7oG+gt0sqtzmHNDAPe0lfI8ByorXtLCXXsiOc904dGbnwsB5K+i3/AFu1F5YhpkQjPKTqesD1FWivtF4iJTMJT72mVBUWlFjvBxK0BbQUAUmYAKQQQJjEBx5+HRVXNZrS2lxkIST3kOISB/UBEjiDmOVTqmTI3bcboRpjPMXPd/SFXregZakQSR3Bx59Kr7APlSHQqc1SCdCTrBOteWfYXtLQsuuqGEd1CTEgzli9yTlhjWqt6X0bLhaaAQlKdN44D5kmg01I+rkZTw6l/PkLb3UuWndTm70VbS4xa1J7JRZWJDgMjEdQRqPxox2GLMzh4Uo7P7UWpwqJKFNJMFSxBGU5YdcoyI360Z/xh16EtR3kk4iMOe4RiJritwg01VwpCLiw0Oi6GJPjYYwf4Qi/dpMFoDTISUJKUrO+d8Zxll60XW2HE5GQd4pAsxWt8Y/axweuLOad7kacR2qVo7iXD2caFKu9lyBJ8Kt49hEOHRxGLctN+89fj7kkXl77HUqzfjAbAlOShKTpwBEjeFGfGgmE+8r+pX30etri7QEIKkIQkzISVGQd5kZcoqX/AAMf+oZ/pP31Mje1zRY9EaowupDyY4zYrHmzhBiUnWhN3XG2y/2qPBJ0HTlRx11aIKEdokkaEAgHeJyI8alcaGLEchy31CEb2M7BtfQq5TYvJDmaDofj5KrfMOMFKtFEZcgZ88qH2SzgSRvzJPzPTyqK8rzzU6QotpEBPQ56n2p+6gabQ5aDhJgq+yNEI4k/PefCtBhmESVTSS7KxouXHYfys7POaiQvKYH2xklKkrWrgAQhPHmepjlVTaO3iz2dKEE9q4qAeCU5qPU5Jnmo1dsFmDacKAkJT55bz45yaVNrLfjeImUpThHiZPTM1Y/xugjmrQHdoC58bbJVrs8mo0RjZGVdoFyoLkGc9yfkSKsXbcv1bGnPAsgoJ6CU9Qc+h5Grl1MJaaSZAAzJO/LP88qjtt8G0NpQkFDQOJStFKIMjDGaU8Tqemsuue2oqJXs0bmKPEwOLw420+KoXlLjiMBjswoLVuMxkOJEa7qXdpb5Qw2UjNSsgOJ58t5P30evG1BCQkEJJyA4ZfGKSr52dUp0PJUSmQSnWAOHj8aLSUxcBf1U9T5W2LvJWAchyyrIkTWjKp/Gt0ZVoCAiglU1tidAOOWddB2LsWBEn7R04Uk2Kylx0JGeeddGbGBCUp1EJEcakYhJd2QcgrOGw5rvKSfpGtBs16Nu4cTT7aQ4jcvCopOu8ApING1OWi6ngW0KdszgCigzoR9lWgdByie8B0hqs2yKXXG7RbEpW43+yQcw3vk+8rQ8BFDvpG2tYZbSwodopZkpBTkkcZ+FKeu0ANubWPejCMAuv/SMXFtLZ7cJZXDifsKyWk8xvG7LKuabWKKbW8lYIOPIcQr2Y46wI+Nb2BVmeWlaVrae0Sd54Ax7XXX5Mjlj7S0MrtI7VbQhKhmJ1ClgZkjnvz3UxheIx4TO6RzCbtNhzv8AYSNXE+Zljy5hSXJciRZkNuDOQtYn7RzgxuEjyqwvAh9tKIBjOOHDynzreyuGCV5GSVciTPoIHhS5Yrct61dwEqxA8ggZZkaZetQ5pZaiV0zzck3WaMehCg2qswYtcj7ZDiYG8nvAAa5gnxp9YPAyBkPn61XVZ0dohxxCFuNg4CU+zOpGfDLPnU1nfC092BBIy0BG6m8axE18EUbd2Cx71RoAIHMmkHd4d6jes2ZI8RUP1Q+6fMVfTO8V7NZYSuZoQtuytaW3BSXYbA6jLtVAScklQHlOVFLPYlqVhSpRUdVE6Dxqe7LO4paw60UJSclBSSFcxvHHMVLar0Qk4Gc1faUN0HjxnyqmWSvd2tlizLBC3MBcoRfFhcetPYNjDZ0KKluHQFJjCPeIzPCczpmduqxtobHZDIyZOZJGUk7zlUK2MTLicRQV9zEMymRE578znVy77GGWktp9lAAE60TEq5z4m04NmtO3XqT1PROYHGHEy20Wl13opEoJyJnxpc+kq7VFSH2kiFJwrzAggiDmRJOI5CSeFGbfZSDiTod3OgN6XgVutoUcQSCQOB41RwTEJ6abiwnS1teStYy2n4QdzPLwUNhs7ikJ7ZZUlIEJyGgGZA1zA8hV1x6N+7qB95qg+246800hRSXDGW4AFSjO4AAeJHGp9q2jYmYRqpJTIGkwkx50Yh0krYxu4/PcrP09OHtMz9hySXfLFqeeLgbXA9gAiABwkySdSTrPQUUsS3m0AOIUojWBIpWavS0g914+SfmKuG+7aREg9EgfCtJ6O5jQxo0CBJmf61levC/E4ikNd/icvxopdl2C0J7ndX7pBAnkdD8aUFMvuKxKSCqd/HzpxutamGV4lKxqwFKEyBnJkJOhBgymN+40nWQSgZmGx+as4e6nLOE9l+ZN9grNlsosJLj6xO5AzJO7wqnZ/pCc7XElo8ExGQPCRrQ68vrjipwFRmZVB9Kpv2S3kStawBnCe7HPugUKCkJ7U2pQZ6yOxjiIDfHVPhsD9saxLccbSd63wj4mY8KUn9mbG04Q5eDRk54cSyOqgIJnlQJ+xYoxrWs/vKKvjVe3XahshIOcSRwnT0+NNGAXyA2v0Qqad0Paab+OoXQtl0WHtA1ZHC68oFRWoGUpBAgSkYd2ldBuhlqYJk7idFdOf531xm4bUpqzqDZwFa8yMjCUyc9YOQ8DTbel8dkyw2PaWMZnlBE9TUGpo3tqGkdq5567bpwV92m+lt7J3v3ZQPJ7ilIjOAT6jePWhuzlyfVkKxRjJMlOmEaQemdHrjtqnW0kq3Ag7+dR7V3WXbK6E5LiciUyU56jiJFAMQkF2aDmlainjlZxGixtdBbLeCbS32iPZVp00zrdheDdlvFa3dd3YMISjMAfHXKrCWir7JFQHOySOttdUKSemdT8OS1iFK+8pSCG1hJiMUYsJI4Trvpa/R+0f/s3P6U/fRW3uJYZJJ732QN6jkPSfWlD/EnvfV/UfvqnC3s5gd+oB+ay80mWRzYvVCntd5qIQpajE91EnONcQnNI4HXSq1iTLgV2i5Kpnec9SOEbtOlUFLLjmJWZ0AHLcOQ40du+5Vh1tSyUpAleE58hGVbqRtNg1Nw5QHTPGo/9R9+89yTLezZN1leSskZTElO/IQalBzifA/nSqLm0bTKxgsuJUe0SMWeueHKeAqNraNlZSFoW2omAe6UgnmDMeFYOogjkOhunoJXUrRkfrz6Kxei8KJKqSbEorcU4RqMukwPOCfEUZ2lthcKGUe04cPQak8jFCnLQlltxz7KAVDogQkDrA86p0cAhjDQNXa+SM6WSYGR5vyCObGN9ran3YBSyAyk/vnvOR4dmKE/S1eUdi0Ptkn+VOZ81FPlTTsPdps9gbC/2jkuuTricOL0BA8K5r9JNrLlvCB/020gjgpwlRH9JTTmHji1xcNm6ffuVaRoipgxA7I4EEKIB5GKNI2tR/l+lYxsmpxKe8gGOp+NbjYEjV8eCfxq7UTDNZSB6O/2h+amu7altT7Y7LIqEnLy8dKF2zalbjhfTq4tahM5JJhIiYEJAGVWb1udFkbxhUuQQNcpBzG6hrNyrWw2pIkRxA+NKk59VUozTsj3FnX32O38ohYNrXlLSmEHEYnrlpXUdnNnVFrtHDK1+zOiQDAITvnXpXOtkbmCHkqW3KpARMKGJRgGJ3V3NpsJGEaARSU0hDso2suo4aeR5exo06ahcyvXYBuyMrfdfK1TOgSkTnxJyA47q5YFLeckJJW4okDfnoPAQOgrsP0zW7DZG2wYLrkdQASfSuYXC7gd7QR+qQtfkkjLmSQPGmadzix8xOuwXj2NbIGAaK5YG5Vh+yF9mMt4hB81A1e2ptgValAHutpCRHrHhFeWBIaTZ25hcgknes5zz71aXvdZFoCZkrwyT1E+lesAMwkcdA0qY6QOu0Dcp5uy+Si32ezgwhLaQRzUCfhhroq9DPCuN3MvFejCpkrcUfBIIEcoTXXrRaAkKncKnmMQi3cPfzVOkdna6+10tuv4VKToQSI4/Cow7MxJgxmYz65/Cge0zxatwJUQhaE9JHdk+IEnmKOXWnCwifaPeVvzVJ/CpWJ0jqSNkg/WLjw/cKJDATU8J+11UXs22+6VPOK5AaAcANfGd9W/0IsHur/8AkX99SOo861wH3z6VJirHtb/a2DMLp7aBLd3XS3ZVBtXefIkzBMeGQ6DSaIvgpQVQB1OEeZ+VRvXslC80ErPHCT4mawr+socmWx7KVmFCd5w5SBEa8eFViWSy555NzqTqsNHDLUSWibugFrlIKitJUfsAqJ8zl8ap3K32zwxLkNnGQnQRoOc/DrTXZ9hLKrW0uqO/2AD4YfQk1SXYkWdDhSsLJ7uMAJBAnRIyAEx4Vo2swyOM+jOL3nTXYd9vkm6ikmp23kFuS0sQKlWh/wC020oI5E5T5x5Gli+Fdq9ZrIjRx1GMfuJOnoT4U3NpSLCjCZL7hKiNYRmE+YHmaBWazBu1oe+1unjl+fOknOykkDUJxoazhtdyF/v3J62qvoWSzKciTkEp4kmAK4m6+t20OuLOJal5niRA+VMu3t8qc7FKyTLhMfuoGnmqar2FpthvtliVrlSR1z/JpjCGcEFxGpv+37o1dNmAI5rHUvst4itKRGhAmeAoW1tE+TGMj+mobfevbKlxWEDRIBPh+NUPrAjIH0p973g7X8l1RUcMkZM7gCrt6Xgp1tWJWLCU+ajujpVtN9FkJbSgKwpEmSMzmdPKgjjmKBEEkVads61OEYVBROSSDPDfXB6gWKY4NNox2rR8d/3T/wDR06q02xBUgJS0kr1mToNeBINdbrlv0RWJbX1p1xJBCUJAy4qPSTl+TXTC7CZJiBJqVK4l+pTbWQx6QCwXKPpithXaGECMKEKV4qIE9YSfOgVhYT2KEBIl1xKSoTMIJcM8B3QnLiKn+kC0Y7YTvCQD+HjJ8akupABRlHZNFZ6unU8wG/WmBYxsb33+/NJyucyOSQHu79UC2kvKLUmNEKT6EfKmraTQODcmQaQb9aKXlYtdT1IBjwmn62gO2JtU6tjPw++nJWDM0DbZRZBkDCvdim/+PsYO5pSvHCfvp52qvFSCEpnOCegpV2RY/wDyg4Isyumamx8AaO7RvTaFp91KfWfuFJ1Tc0lu5HzllLccygu3ILjFne3DEhf84BB80+tEdibeXrE3j1EoniEqKQr0qv8AVvrV3uNCASoAEnQhY/2/GpmLqTZmwQ4spbTAGW7gAN5pLEKtklBHSu9djnf/AD/fyXFS6zhJzIBRK3W5TQJUhSkj7QBIPgJINDv0kH+W7/8AA9/9aL2K24Wwp9YSDEHJOuk9aJSnifSoUdCS3NkNj32XgxeQaZ0GOxCBicddUV693Dr4j5VumyANBCRAGQ8KncSQdTrW6xEkZjU0nNNxgCwWt5qxC6OiqACLaboHaWltyqDAoLfKZSlAyA4cdfjTFezwKUiJxKAzoLakzV7ByTd7gh4/Wid0bW8rlQ3c6OyWj3ezcSPHAr89KG3w5hcY5uhP+lRqle1sLT7cGEqEKHLED8aumwm02lttJhSAXh/LhTHmsVWfHaS/IqWzthvgl3axc2lCfdST/V/aitgseLEs5lISlIOgyoRtPZVt2xwLEEADrkD848KObPulXacwlXnNORAtjFuiJUNtF4ITaL9UkkYEny+6oRtFP/SR5D7qvO7O43Fqx4ZVlKfnNU7dcXZ6upPTI/GmQGkrlj4C3LbXzQy02rtHUEgCOAA+FNLe2CyMMSBkIwHLQaomluw2bE4ozomB1M8ahLIBzyoDxE4nO29lVZSPkYMjredl0e4NrysLbUjBjcbAJwg655ADcJmmG8trgW8KclLXh8N3PPIeNcu2asoLswYgwc8jkB8aO33aCLUwkZAqmOgKv9opR0MefM0WAGyUkfLDJwib/FCb/cCrU5G4gek/OmO7bGMJMGCEzOpCU5T+d9KS1zaFZwcRM9DTdd14JWmJlW/nED5TQ5SWhoHILyYHJc8z/KRdqgoPEqMqJlR5mnDZxzHd7fFMp8j91Ke0KcbjitySKYNgH5s7qPdUD5j8KoTiwHdZJS9qEFNWxjKvrdocCTEIQD0lR+VZbHFG1WjH7QKJ8Ug/OmLYNiGHFe84fQAUuX6oJvN9JkY0NqHPCmMvAelI6ySPPQfKyPNFakaVmzyyEuI4Lk9DBny+Fb2u1dssIGaZGm+obCtKXygz+tTP9IIPjBqjjUhByIV2haSIPeI1VxjcPGotTFmqD32Ss4JhY8dCPv3rbay8sTgSPYSI8Rr8aG/40771GGNiXnB3IJzPekCd4xZx1NQ/oJbP8n/Uj76+rYdLQMpWR5mmw+PPdKxQuc27RdO6XAelaJXhmdNBQ6zWBfbKcU/iSY7oSEgRxIMelC9ptqwgdm0QVRM6gcz91fFKagmlmEUPaJVmsro6mMDL2lctDLPaYkBYXmTJVh03JJga7gN9C1WhJKkg5jXxzFVLkvB0tOOPEqMwgxmpJzHrIrayowhSiIUvNR6aAcgK1UFK+nBY/cG2ijv1OqA7Z2UloODVtWf8K8j6wat/RjfyBaVh5XecQhDZMASgk4eqpHUgVZVbmFpUlS0lJBCs/jXPHW+ycKQcgruq4icjTzRnaWuVGjeWjbZNO14UpYdJnGSfOvdmLSe1wxkpsgHmg5jyI9avXox21iSreEg0tXa+sex7YMp5kajxGVF/8dumi6Z+M1zTvqmNy1FzH2ZCVJOfTjVB251KzU6CehoRd974XA5x9rx1ovf9rWgJLZGBYyP40yLtcMp3S2R7DkHNWLlu9ISsg4iFR4R/esauFC5JUoZnh8xQfZi9MD2BZhK8p/eGnzHlRS8r2Ww4UwCNRlpNDbfObbldS8a+QHwV6wXZ2TqMKlEKMQY6/IVBeqwq8E/+22pQ6gAD/wAjXlxX12z6AcokjrFULWuLbaSdzSo80CgVGocOdrLqKN7ZAX9LqO5YU8gLOSjn6n402NWJLKiQD3sxA5EEeeH1rnHalC0qHI10677wxtpdGZGfWPvHxryqjNrgffJeSkgg30KUdorvUw0krnG6SojLLgDzj41H9H1pw2haP8xHqkyPQmi/0jKxN2dSfZUFEGZyER6Gky7bYWXUuJ3H+/pQ4HmeDM7c3TToxkLAu1XNfa7IkoU0VtlRVKM1Cde7vFE7Red32zClbiErHsY5bcSf3cUHw8xXMmvpAIPsTyBmjVn2pQ6O+0SOBQfupd0LmnOUKOqljZke24RpVxJaeS4m09qlAUIKe8JI+0nIwBwBrS+bC6p1rsx3MCsxri+WWc9aXrTfamTLLC2xM+zKVDpu8KdbltpcQkrQWycyk7jmPjUSuMsR4pAPIKrRcGUBrmaA3tyVK6NqHbMnslo7oVmcwoTw3EUx/pO1/m1461OoB61H9SR7o8qlSYiZbE3HgVpX+jv1yWPdskm9HV2ZOa1KWsEAnd0ByAHmaUkNStKSSQVCYzOEayekmmzau6nZxdu0pWLDGEpSlBMCFEkkjfWXbdCGkFWFSlHVxWQEcE64Tz9a+i01fS4dQkN1mcDsNvPoF8yGWM6laWq0BCAAkmPZSmTuhI8BS9aLstVpPfUGWz9kGT4xTJe7iWhiJ1yFUlvmCRwmkYQAwELtjiNQFSZ2SaQn3jxPGlO9LOQ6EKEEHLmKaLPfkvJSEkpPdOpJM68Yndwms2purtWi4gStvvZb0jM/fXcc17XVKSGalkAm/ULhX7AQbMB+7EfKl9ixAEk8ZAzEURua0D6l2pUSVqKEJ0SlW9RO8gZgDfBra7rmfddSlDZ7PevcOfM8hPhQ55uGXa2VSgp4IWmScF7js0fMnkENttwpWSsoUnGcUiQkk6kTlmfWrF3MtJb7JxK1ie53oE68NSco0rpdtcQxZ1SO6lMR0FcwUZSZ1qTS10tQCRcAFa1lHQ1gyOjDXW0sTr19yhF2MLUcbbiBMSlYEdZSRNQ226gsz2riiIAJCTl5CjPZB5xoAYZgZnLEowVEU727ZJoshKUwpIyUIk9eNEnxB8Dm5zqVIpaXD5XlpuLG2h0+N1zK5Lv7N0OdpIRmUYSCRoY3GBWWyxLW7aXJA7QdwExIUoHwiPWmW/tk3bLhKwlSFaLTpPA8DQa02VSwClQBTlqcx4mKZFS/MLldVeBxRs9IjkLmbaWJ+iWl3e7AkSDpnTNsq660FpcScAzI3gbzwMUIt6FCAfSM6rKZJGZUPGqjc0o3CzdTC0aDY+R+qMbTXw2phLCM8CsQOo3zn40rlOlELsuRT68KJPPIAda6Fsr9HTBfCXO+pIxZ+zl+7OfjSTpo6VpYNTf4leMFyGoDsgxaXQU2SzNqKfbWpaU5nrnHQRTQbkvWP2FnV/C6AfVMU33lsw0huWgW1j7TaigkbpwkSAdxyoNd96WtonGrtk7gSgR/pB/1GknVbnn1fqvXQ08ZAl3KUL1tV42aC7YVhMxiQQ4PNEgT+8KatlL2TaUA5g5hSTqJy9PlRV3axyP+XUP5kEH1oVZHh2xKWuzKzhPs5nPhSNURINGWtzTED4Y3AMfoUYtVtLQzBI0nmOND/wBLU+76/hRy3OkAFKCr3hlw1zOlB/qbH/pk/wCn76iNhgub6+BXLvTgcrb2Hcka23K6ohZVOLie6Dxn7gacbsuh1yz/ALVGBQKZgyd08RBoha7ClaQkgQNOVeXNZ1NFSSqUnNPI/jT/APyjXMNxqE1FgdK6AF5JcPIeSUtr7GUsgHNSFQTnnGU+MetUnHMIExofQU07V2QuBaTvAUnwy/PWkbaJtctgCBI9DpWjo5g+EWKzskXDlMXQlSXZZgnChA/WkYlOb0jlwz4VI3ehaKk9qmeJBME69aGuOqxLAOmEGOQqmtuRXNPTuJLi7RXaiZkwHEGYotc14M2UQhSliSrCpAwydYBzFMze3qI0CTzmkVhDac1NhXVRrR61WQnNkA8luj0CqHU4eyZ13hxPXT+EeGu4bbAD4pqvS+FP5YpT+daHu2YYSVaChFnvplAhKERzxKPmsmmq4PpAs6U9m8lAB3hETyOHP0r2OmfC3K1unkk3udJLxOJZBrM4SErGoM+IPyrp913ol5AUk57xwPA0vuLup3vIcCFKyPZq+KCPWAauWPYtcYmrQlSSJBSCJ6kK++ka+nbU25EItPxqZ7i1uZp6FXdpr6H1dVmEEqEHKcIPPQHhvrnNosbyVAN6EZk4ePOml3Z68AvCLMgpz72MEH1kHwqm5sBannMLiwgnMAEgQBmMx6gUSNggaGyuuNO9dR1VZxcwFm66cr9Sk+2vhKv1qkyPdg/CoP8ADn3xj7NaGSqAtSSEydI3qy36c6Z7HcLVltTAWkHE4kKBzUBiCSZPs5/CuwW+6UONKawgAggQNDuPUHOnG1bWD8MaIlRBI+z5ABppbZczuHZdNnQM8ROZkDfB8eFMuxyMVseVuQ2B4qP4UOu+Q0kK9pPdV1TkfUUR2UvJtllxUFS3HCSNISnIST4nxob23Bd1KgUsn42aQ7XTbeBAaViyEGfKuYOW96TCUqQD3VHEkkdPmMqMbRbXIw/rCIGiAciec6mudXnfLlrXCAQngPwruOncO0i1MzalwsNBzTMq/FGYRPHCoR6irlwtFx3tCoyNBMhO7oT0oRcOyioxOEpTwkyaeLHZS0gAI0iQBoOHUDXqeFI1swjjLQQCUCFnavGL2RVtWVbVEsBQ18RWnZH36yRp3X0VtmLNDbPGqitJAkg6ajhUeMV4buSXC4lRBUAFDVJA0y3Gt3HENDEo5fPlTToMzuyl6XEuBFZ5JPRQ3g2paQAUhzVE6EfaB5RGfECgztlCpSoAKGqTn/frVx23y5P5SnfPHn4cBUL1ul5oLns8YCknIkK7oPVJIPICq8D+A1rSVDkqH1U2c2CUbCEt2x5l37cKTO8RGvHXyqS9Nm1JlTfeT8KsfSPdZgONg4mie9xQddOBihuzm24gIe8/zrV2OR0jBLCb9QqEZLm3vqNEMncd1Zj4omr17toUtSm/ZPmKHoUUnL1qi05xdMg2Gqv2K3WYH9ZZwrrI8+NM9gt10rT3rOlHHX0g0qIvRW9CTRi7LtFoElIbHGJnypWSBre0bjzRW1eUdpt0YYvC52lYkWQTyTIy3wTE0Wc+kmzoybZWrhokUCTsYj3iatMbJNg5pPmaB+De5JXRxBtrNCy8PpOdUIabSjmqSfQxNBrm2neTbGHHVqUjtUpWczk5LYngJWD4U0s3Ayn/AKaR/FFB9q7vZTZ3UpUlvEnKCMlbshnrFegwvOUNuSg+mvdpyUP0i2Bf10qaSSrDkE8UmQeA1GZ4U2Wba9aH1F1ATZ1FCUqJ7yQEmSRzXHQUnK25L68SGysqSjfocIBHTED51irptFoUC9AR7pn4ca4ZTgM7Zt811VYtM7LGbZW7dVetN8tpZW5MhbjhT0Usn4Gli07Tvud1tEJ0EJOdGLVcbba04o7PhIB/GjF3WlknAyAVevnXfFjhZfdSGjM67W3JSrd+yDz/AHnhhBM5yD5U3XPs2how2mTx4fdUV4XkoSlJiMlKnIdI161V2bKxaFqUtaUKTAlRhRngeHzpx1HM6nNRIco5DmfJBkmtfNy5JuStLecgqG/7KefM86naVwNU7OwEgiQcyZHPP8+FU37W6F91AUgkQQcxxJ5ViauF9RIRe1vcqNDiTYm+rp3IpbWMSTBIPEEj4UP/AMIf/wA9XmqrdlbPtLOfAEkAfM+FT/4mj3h50vFeAWJuuKupjndmDbKil3PI+XzzqC0MAxinvbp3Ac90wMuNU7wtLDThWoiZ3lIB4cz5Glv9K1uWsEHuEhGH3UnLL96TMnlVSlwapla6SPZoJudAu58QbUM7LRfqmqx3UEA55EzrPmTuG4aamom7KlxwrVmhvupmIKt55x8Y4Vatl4JB7NJAWoZHOAMyTlwAPpXiobZxKyQgFZnUgZ/ieZoEEbpXW6qRI/I3TdArdbyLU00CCknvhUeyqcvKvL42csbS+7Z0hQg5TP5++gFmdxPocPtlwKmf3gfw8KY77tIU66rcFYf6cviK12I4aKOeBjNBk1tzN/5TVOTGwpCv1tYdWpswN4/PWqaLe8gSpMg8QY86s3k5Pamfd9SKI2PNA3iKaDOSbbK5jNULavdJPeaM9CaN2TaksjEGyU8svPKhF6ILRxpzB9Ks3fbm1gBaZSciJOXOu+A14tuunTEgG2iKK+k9f2Wh4mqj30j2lWgA6VVtdyoSZgQdIg5VZsjLYyj4Vw2jj3AC4MzW6gKBG1lrUfYCuRB++trY2+80e0QJ1TGUdePrRVsgDL5Vq8+AJJijiJo9UIDqlxOgQ/ZfaxNkaWhbecyI1PXlW9s+kZ9wYWm0o55qPyAoKq6wpUyTPL8aIWYBk90Z8xXDqFoOd4A8UazHG4FyoG7ptFoONxSjPEmmnZ+w/V3EGRlqJiR5zUDz6ynKIA/OQMVSuu0KWkrKtDA4ip9TlewstpsjQNe45i8NtyXTH9n7M6Q4UKKlZn9Y4E+AB3+VWm7GltICUBIAgYZEeuvM1S2dtEsjMkpOGT0kehozWIrcSrS4RySGzdAFa9Fp5Bmyg312S5eFnVZnkLK1KaWNCNFDUKIgQRwA30SWUPNK7MYFkZQSYPQ0UesiHE4FiUn8yOBpXRZF2W1BpWaVTgVuUnlzGhH4U6xz9JRY2tyFlmXsLQ7IOzf3ITa7weCglZUkpOgy0+Iol2ll/d9aL3lY23E98fzbx+FAf0fb/wA9Pp99bimq8MrIWmWPIRyaNPgPmkXA33UW3Vxg2MWhMFaDDsZwDp/QY8yaTLDZyXW075Rpxyp9vi19kJACkqkLQc0rToQocxSfs4jtnzAgYlQBEhJUAPIQJrrB8T42HTROFsrT8b/VOPyZQWCy6Iq60hAfVJzUIAJkaDpv86rWmyOW1tbISWpGpE5ToYO+PKir74WEpAhAEAdMs6gaC0KKkKicik6H7qwkNa2kmaG/ptrvqPpdVKbCoqnLJm0SDaNkrUzakBbf6pJC1OJzSEo7xk7jCY8RW16PEJJORVKjHE506bQ3ufqy0Ae0MKuQVl551z6+VQ3nrEVrGYi/FJGzSC1ha3nquK2jFKWt6pePfhJBhS0z0BonarUULACctKopTCmesnwz+Yqa9EHXnzpuQ5XIcTA94adir67H2jZ92OB30rpBaWUmma6wpLYCjkSYGeR/Gq98XaViUgYtw48qMxxIzBBtwZDE7ZeWW09q2UqUrEkdyBPh0qFuwq1VIA1yoPZLTBEinMLDtmWBAKU48stNRkOHM0SaR7YjLGPHuRWRjiBjtirF2Wqzt5uDFkIEHXzzrS3u2YvFcHArvFOcpiBlrkdY3eQoAW5GWteWmz4VwTu58OdRm1EwkL2vINlXbSQcNt+bk3/41ZEjEEuKEgQEpA1G9UHSg20ryFOKUhJQDEAn4xXl13Kh6zPLKu81Con7IIxelTbXXL2BbCZhaAc+MkH0ikzK58nacSe9Py0sEIaYhpf9ltdsqy3EChdykpccaPEx4H7qYbk2XLtnbcS5GcKB655zQjaO61WS2ZGUkSMso/tFMRzMeTHfX9lFlgLXFw2TRshayHg2fYXkqeQMeOgp57Azkcq5VZFAKSrjCgeddQZX2rbaxIxpk8J39Kh4hStkdmsvzpnxRFwO31VsrAqe1MNPgIVmQZG4gjeDVFVnhJwnEs5JE76SlXi6lQUHFEgnUqkEayD86tYNhMlWxxuANrKS2p4Z01B3++qeHrFhMSDQ/wDwJPup9K1ue+DaElzgcJyjNIAJjcCZNX/rR5VnJan0SeSIEixI9yd/450nbZsUp7SeynqaV9gP2q/4T8RWVlaHA/ylT/qPmpL/AGZXQG9B41umvaysVU+2d4rWYN+Wah1+fsHOqPjXP9oPZrKytdgXs2+KWxn27fBChqz1V/tq3e+7+KsrKsTeufNKweu1EbR+wZ/7n+2vB7aP4hWVlOQezb5pOs9sUmW79q5/Gr4mj10+yr+A/wDiayspmn9lL4I0n6VsflW1s/aJ/hHwNZWVmme0PmrR9iPEI1cH7G2f9lXwNX/pB1s3/a+de1lLj2ipTexb4/QKrd//ACyf4/8AdVbbzSz/AMPyFZWV+j9u3xP1StT+X9yisX7NHQ10jZL/AJRP8a69rK/S+t71BqPy7/L5q/cftj87jSbeH7Z//ur+NZWVoP8AEvUf5KO32A/2PyCI7J/sj/EaN1lZXzvG/wDuE/8AsVsKD8u1f//Z">
            <a:hlinkClick r:id="rId22"/>
          </p:cNvPr>
          <p:cNvSpPr>
            <a:spLocks noChangeAspect="1" noChangeArrowheads="1"/>
          </p:cNvSpPr>
          <p:nvPr/>
        </p:nvSpPr>
        <p:spPr bwMode="auto">
          <a:xfrm>
            <a:off x="28575" y="-2400300"/>
            <a:ext cx="339090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7" name="AutoShape 22" descr="data:image/jpeg;base64,/9j/4AAQSkZJRgABAQAAAQABAAD/2wCEAAkGBhQSERUUExMWFRQWGRwYGBgYGBcaHRobGBwdHB8eHBwaHSYfGxojGhwcHy8gIycpLCwsGh4xNTAqNSYrLCkBCQoKDgwOGg8PGjQkHyQsLC82MzIzLywsLiw0NCwyLDI0LC8sLCw0LCwqKSwsLCwsLCwsLCwsLCwsLCwsLCwsKf/AABEIAREAuQMBIgACEQEDEQH/xAAbAAACAgMBAAAAAAAAAAAAAAAFBgMEAAIHAf/EAEkQAAEDAQUFBQQGCAQFBAMAAAECAxEABAUSITEGQVFhcRMigZGhMlKxwQcUQtHh8BYjM2JygpLxFVOiwiQ0Q3OyVGOT0iVVg//EABsBAAMBAQEBAQAAAAAAAAAAAAMEBQYCAQcA/8QAOhEAAQMCBAMECAYCAQUAAAAAAQACAwQRBRIhMRNBUSJhcYEUMjORobHB8CM0QtHh8QZyFRY1Q1KS/9oADAMBAAIRAxEAPwAPdNhfUFIWElsRIc555HfA18K6Qw0E5DQaUptdo6k4GlYlTGRSlIneTzzJpjsDpKQhWTiQAefBQ4g8etZfFqT8BjswLje4BBt0up1DMaeXiFuhVlyxpVkpIM8RUViu1pleNCQkxHnUVpvBSFBJaWrEclITiHU+7V0OBKcShECTO6s/HHOOdgtFLjLGMswk3Qfbq3KQ22UGCVRI1AJScuGhoZc9tKZVJjKQBkeXXnUO1dvC1tAkASSAeGmI8KsJssNpCdIknfn86+j0RjpcJJkGrzosZU1HEkMg0JP8I5ZLwcXklsqj2lRIHLLfwFaXzdqnUlBJROesf6Tn51NdV/8AZIwqbSANAk5/zH7q2tFqFoX3Uws5Qo5GOe4xxEdKy7zEAAzdVBglSacS633sh7eyjIAxrcPVWEf6QKnOzVmbhZxDDnONcZcic6hevZLKsD0tKInCsEeREpI5g1SvLE6tIacSpOH9niAkzMp3Exuyo9HGySURykNB5lRHskB3RW9LtFqDa2nAClQUeBABHhrREWDifSkywt2oLPZ/qQNVKAUVdEzHnGuVMtr2mbZTLjgBA0yk+FeYvRU8EgYx2ccrbjx5fFUqUTfocB4lFWGcEwdagL4U5hBEJBynOSRMjwFBrm2+sry8CyEHcVLSJjlu8aZBdLRPaICcR+0ADM89c6RiHB0DbfP4/unpaKonZrJfu5IHfjxaQtQSVGJASCSTwre6GXMIU6BjjQZCeVGHbOobp6R8yKWdotoFNktoGFUZklJKfBJInx8KoUOFmpeGQjUm5PT+FLqBOBkkbtoobZtMA4tIJWhBwwDAChrO6ZyjlRNpl/sw6EKSkicOpA5idKA3Pc6W4ftJSlOqErMZnRSp8wN9NSVrWkqR3sspIE+ZGVP4mKOjIgiOZw3dewv0CC2l4t9CSlW+bnS4C42IX9tI0UOI4EbxVHZm9S0l9BBUkJ7VOefd9qP5TP8ALTFZtn7c6srPZtCdJCpI/h06z4Vq3s6xZ7Up1xwhS0qSlrLCkuCCSeZmI0BNUYcWElA+nq9rdk9/II0VNNGbSCw6pKctRcdUW21KJUVSDATvkq+zxzpvuu39q0ta7RhU2grXCSoQN4JIknShO0OBltLDScCVDLPPDqoneST3c89aI7M2ObGSf+q55oaOnTtPODScdDEyhfVy9bDvQ4g2R13DQX+/eo7BYnVYVOqWtxcYgVEBAO4AZTxypn/RTkKX2b6CrY20kpUMacRBzy1EdRuroH1ocfjUiFme5cbJqGnhlBMhslu1NnDkYqtZnCXEBR369auWa2JcTKTO4jeDwI3GsShIWDG+srE8sOUjVbYcAxHOAQg98Xi+w+EAoKFEFJUnLCTBzBEKGm/dxq6bYk6qHPMR5aVptUnF2WEAwVAkwIBA48wBS85bS2nvaJgmFIxHMZJAJVNaNsHGYHNGv1WAqxkmLI9Wq9bbOwVYsAKuJAPkTmPCrl22ZJSVhICQohIgCYyJMDMzOtBRawoKWQcYJIEJTlOQIAyyIz4023Qx/wAO2DPsiSdZ3+tJyQyFrgSvaeRjZGk8iqrlmCjzqBltSXEkbiKvuowmPLnUS3oIghJnfvqbHI9pyrfw4g0R9o6dUXvO7W7U32bwBAzSqBiQeINITjLdiSVPvJLaD3IGGSeUkkzoJim+2209lnAUrLLhv9PjXD9q75+sWlwz+rb7jY3ZanxPyrUYVTSVhEb/AH9yzVdwpZLM16lGbw+kF99RRZUYU+8dY48BQqyXOp2V2hSlFRgJB15kxQmx3uWpGWYgjKma578SpCgEgrA7sjzPCqE8Tqe+Rtu/mrOGRUDAHSamx05fyh117L/WVrwdxpCiJOZOeg4nf40eYU/d0mzWlw/+yrvpP8ojD1oVYbwfsSAkoISVFRKh7UwPlrnR+69qbKtACsQWZKzA1kxnQ63jl+YC7LDbX3r2lNG5oY/Rxvc66eCZNm/pUQ8tLNpbLLx0yME8ROYrzbK5xZ1OWjEVFahgQR3ApUkqXGZAjJOkkTIypWv661vNhxgNy2cae/K1AajKU5jdNdEWBeF1tmYLqEiSJhYIgkdRMUtDUvpryU7i2+hF/f8Ax5pevpbExnXS7Sl/ZC7lWgC02g4yDDYVmBGq4O+ch58Ka7Q3iTka8RdyLO0GkE4ECATu/JNU9nbw7azIWUlJzBCtQUkj5Vlax0hlc88jb5r2gcyLKxu+58Vtd9uUy5y3jj+Ne7dXbjQH0jNHtRvTx8D6TwqybGhRkkCrtvUFMqTrjSU+YjOn4avPHlOyPiZhljJ7v6XML3Qp0tuQtS1AoMAnQ90dSSqmC/LpShhGN91tltsILbcDGokkyYJ7xNF7ou5LIKUknITMbjl61YvKwpebLavZPpz6imqvHZXRRUZ0azc8z09wUzB6KF4EkwuCfgk/ZraRtlxLYYabZJCSqD2g4KUv7WcTw8K6NjH5VXKrz2VeaUcIK0biBu5itP8AieDvkr7qZEgeAY32Hv8AmtvU4JQ1GV8OUCybLPdCkvreS8koWIgJz4+0FQrqRV22XghpsrWch5nkBvJrn1mh5wgqwtI7zhkAkbkge8oiMudHbtsr1o/Wq/UoiGwsThA0CUZHTfkTzFfqTDopZM9Q8Na21+vcAOp8F8tdUSZcl9FC/aVPqxud1P2UCST4DVR5VcZ2FQtQXaFhlPuDNw9YkJ9T0oxdyG2swCVaY1xJ6AaDyqz2OMlU+JrRyY6YG8GgjysHM7ny+p1SbZo2G51PwVN24bEhJwtvLVEBYVmOmIgHoQaguW3uMJwvpJa3LGqd2aZOR1ymOdXbVbWm/adbB4YhPlrVK0uqdR3U9xWQURHOZOif3qz9TNUvPFlBN+dl2XmdwDWi/cEydml1IUDIIlKhwO8caGo2bR2/aqKnFZBKT7KegHE550BYtcJ7P660c+6ErUmNMpIwn+LKpi6/ZiVOFcjviVEggc9+XChNiAOfLYlMTsqaezJmOa3vBCh23vktMvLBzSChH8RyJ8/gK5pskykvJBQpxSoAAjInUmeAz5RTL9JFoIabQPtKk+nzNWtldmPq3ZvLJDihMaYZ3eVWKZ3o8BLfWKajyhpI5/YTRZ0NNDs1MoCeGEH+9RM7O2PFjQ0htW7CAB5DKiFpQlaMznxpffJBqZGx019SDzR49e0DYplftiUgBxKVp4yJ8iIPpUb9ku1xJUWkpO8hBQfEpyPrQm6rDjzUchRu72Ul0pABESd8V095i7DTcp+nmMkmR2oXKr8fFkdUlhZWyrIEjMTqD8jlPDi8/Q7exdsjzSjJbXI5Tw5aV5t3sK2+2pbUNvDPLJK43EbjzHrQf6EJDloSctQRzGH8aI/I6An9Wl/PT6o8oe2Ro/Ty+q6El6VLE5kmRWibJhJjfqJ/PpUCmFfWXBmEZKB4yBkPGZPTwD7Z2dzAChSg2B3gn4nfFZ+bhyTCPmd+n9pLCcLmmmLXPyi5APNMoOUwVD91JP8A4ioXLR3CQlW7VJBzz0IBrntx7QO2ReJs937SD7Kh03HmK6na7Uh1hLqTAUAZEZAx8Jqk6iYxma+ybxjAZaIZmOzAobYrMYOP2lGddOAHgPOtnysaCY16ffVg2eBOI9SahavFBBxHDh1JyHXlUuojZK4G1lFo5aiCN1tvgFEzakuDI5jUcK2wVQNgs3al5CllZyUG1rKT/EkHD8Kudsn3T6ffQDROHqqg3GmtaA/dLjN0hRwowpAzISBoOkRRll2y2dtKCrGtI72GNSSTmctSd9BLztxbbCQRJ3ceZA9ojidMqEWSwvPEltoqVMSYAHMqJjLgJNXuI52jAs3AGtaS4Xv1Tcm+0uKwNNgAe0rWBw4Yjwodf21UAtMJTJnE4e9h5Jmc+egrY3Q80wGm1tpeV/ErU95U5RvissOwtnQgB55bi9TCsCegAzjqSaewqelp5TPXvvbZoFye88rdAn6alfUAmFo8bfJL1y3X27hknAnNZ479eJg0xX3dS7QyhLcZKBhRgBIBAGnMUaFxMstYGQEhZmCSSrMAkE6wN1aKGDun+9A/yPF5auobIwWjb6o+pHVUMMa6iqc7x2ht0XOLbd7jRwuIKZ0kZHodD4U/7Ir+sWEsvjEkEoBJzw7s9xG41QvK5wvtl4lkuJHcJlIWgQlSRqk5QYMHhRW430tsobQgqMZmIBUdTxiaQfiILPwzrotlVYkyuo8szQHX8rdUk7aNYVWac8L6QcpJCFScueGrl9tv2pQKFhhgAnGo5nnG4dTUu3aMOZHsOoJ//pAJ/wBZNDGm+2SWlulAiEnWD45VbZHnjDxy81hYSBtsCUJs9vtCHey+uNqR76kmOkgfhTEizOd3vIVi0KCSDzHLxpZvbYzvhQUlpIACgHCuYOqSYUCRxGR40ds7JabxpASColCRJgHrTNr2LCNe4bokmUjRR3peVrs4lLSQmYClrBnokVVum87Q8oFduQyZ9lKDn1UTB8ZrV+yrti4WvIJIjFhIJ0IAGccKqXNsMrtOzdcQkriFAyUx7o3qM78st9cvY0A8QjN4IsBNw1mhT1Zr0dxhp0pXOik5T1B0oR9F4w2+1iCkF9wRR669kAwpJ7RTgToVRPjAAoPsk8EWu1vKEJ+srzz0SkA6a51PewBjrG40+aeqamQNYJdwU+2gAkkajI/GKiyquLwQF5mO0OU8fzFS2noeRFZWphJOc6XS1PXObI5oFxfzQG2bFsqJKCUTu1HgDp4UauWwlqyFlRCoCgDG5Uxl4xQtu/ibQGMBKoxEgZAbiSMhPCr9sewiCTKhBjOBv/vRGTVLbNebhUqrGDLAY3G/cd15YbQV2ZrEcygTUi7oTaLM80ci4CmeBgQfBUGhlpvdtpIxKSmYCUyJPACil13qEtY190e0Ty+85edEgkcJ2vtpfRJUro2QGMnUi56JT2MfPeCsipIJTukamPezHlyplwDj60s3Rs3a1vh1CEttBSjKlCVDhhE6g8fxY+0/dV5VqP8AIjH6UJInXDgNuRGiy3BdYOtoUF/w1IXjtKsSzo0jPwMajlpnmTU1vty8IAhlGQCExijroP5Z61q5bmbOJUoJnMzmtR6e0o0vWm+8bmMpKE6Jxb9dM4BqY2GaRhMTDlHOyGGXN3JkafEDcMhqSYEak5man7M+FQX8UtdmrRCgADun+1bsWqBOoqRIHsNytphlc2JuUDReupIzk90HLhzHOjV321FoQMUFY1GmfFPFJ/ChjaS4YQNdTmIHGsduArtOKShppoIbwmDiMyctwEedP0t5WnNt3pTGpoXva6M9rVHm7C37s9STW7jiW05ADkABSLa7bbUOKbS7JSYmRpqNRw31cue2LCD27mJzFMSTAIGk/nWikxRjsWuoUhlLbm6rbT/rO2STJU3iA4FJMeOnlQLaCwYEocb9lQGfXfR+/rCvsVWjXckJyyJjPjqc+lVLgh+xpQvMpBQf5dKep5nCMG+yoYc8RuBkFxzCX7kWlbn6wKIAmOfPlTtcbzbrqi5hCEiEJVEHj1paFkSziGkak1XbvbAVYbQIUIwKwlKeYOUHqYqiWF7c99e9UZpIjUXgboER24uZDaw4yQEqnJJ0I4RQTZm2BFqQp0mMx/NoPCjLTLC2R/xyHHRmQ4pCddwIAmOMeVUbvuULdRGYxAnoNa/N7cR7W3yTsMscb8ssep2Ttfd7luzuOzhCUKI5Za0u7MsluxpKvaWC4qd6nDiPxq7t4YsqWR7Ty0N+Eyr0rS2OdmhKUiTkI5CprvZ26qdi72ulYwIe8p5wSpt0pzKYbUpOEmZBSPWr10Xxa0uttqbWphUjGsZphMiCVAqHI5/CmQ3mXEgRkMgBASI/POvbMgHEuQVAFI5ayOulPYhjEMlNwBC3Qad3fyWdY/PN2NupUTtpXBw4fCT8dPWq7F5LaCi43jneiSo8sJ++ijREZVG/Z0kZisOyps7ULQOwrNYtcqFot1nKS8uzHuiZWhsGOszQe1bQl8Qz3QkgxE6jU7stI0ohtJY+1sziR7QGIRxQQQPHMUBuu5FspDi1AEwMOsA8fzlVWne17c53vZRq2F0DnRk3t8VJ+kFpaVBcWCDpp6ac9Kufpw573oj/AOtSOspcTCgZHCJA5euVDv0fT/nJ/pV99HIy7pWKqNrAkIUbK6TJS2zOeJ9eFR8AFK8wKsW/Z95ttt9zA4zpLSlLEEHM90QN08TVzbG71BwPASnCAY3Rx5GatbB7SLQv6uSChcwDuVE5cjwrS/8AUU9RTEGwaRsBt3breH/F4X0InheS62v19yJ3fam7TZ+wehSFZJMwcue4g6Ef30sGyLjMgWorRuC0AqHUhUK8hUO1V2oYWHBCG15BIyCV5kwOBEmORqewbQvoSkZKKkgpTBkCNVE6eXnUCR8fD11BWHtJTymJ5tbmmCz2bAgAeJO+trO4JIBkg5+Px60rXg+s995alqOQQgkJ038Y4nyqC48Ta8QlKACYA1KshM+dCbICAxoQXO7ReTdEdqbK424HmmVuhQhYRmQRvjWI4TpVW4XlPud6zPNoGZLiQkZdTJ8BRy3X12TKnFAd355bqEWe/lPnI93Xw8NDlryrl8cYPabqjtq3Fhyq3tDaScCBkjMx00+GnOlK77T2L6kfZWe7/FGniPhTDeNpBwAmVSRz030n30jESkTkSpRG4jQTu31Qgy5T0RKF7i4X5phNlSvEHASFCD40v2jZtTH7IsKRuCkifKD6Grl3bSYQEviU7nE6/wAw39RRIWdLhC21JcTMkTHgaPd7HZXmw+CsRymF+ZtiPC4QK77lbWcdpKCUnJtKfWYHwpiuq8m2VKOAxqDwHCtL1vEJbhfZNJ4ZKVx7oG+gt0sqtzmHNDAPe0lfI8ByorXtLCXXsiOc904dGbnwsB5K+i3/AFu1F5YhpkQjPKTqesD1FWivtF4iJTMJT72mVBUWlFjvBxK0BbQUAUmYAKQQQJjEBx5+HRVXNZrS2lxkIST3kOISB/UBEjiDmOVTqmTI3bcboRpjPMXPd/SFXregZakQSR3Bx59Kr7APlSHQqc1SCdCTrBOteWfYXtLQsuuqGEd1CTEgzli9yTlhjWqt6X0bLhaaAQlKdN44D5kmg01I+rkZTw6l/PkLb3UuWndTm70VbS4xa1J7JRZWJDgMjEdQRqPxox2GLMzh4Uo7P7UWpwqJKFNJMFSxBGU5YdcoyI360Z/xh16EtR3kk4iMOe4RiJritwg01VwpCLiw0Oi6GJPjYYwf4Qi/dpMFoDTISUJKUrO+d8Zxll60XW2HE5GQd4pAsxWt8Y/axweuLOad7kacR2qVo7iXD2caFKu9lyBJ8Kt49hEOHRxGLctN+89fj7kkXl77HUqzfjAbAlOShKTpwBEjeFGfGgmE+8r+pX30etri7QEIKkIQkzISVGQd5kZcoqX/AAMf+oZ/pP31Mje1zRY9EaowupDyY4zYrHmzhBiUnWhN3XG2y/2qPBJ0HTlRx11aIKEdokkaEAgHeJyI8alcaGLEchy31CEb2M7BtfQq5TYvJDmaDofj5KrfMOMFKtFEZcgZ88qH2SzgSRvzJPzPTyqK8rzzU6QotpEBPQ56n2p+6gabQ5aDhJgq+yNEI4k/PefCtBhmESVTSS7KxouXHYfys7POaiQvKYH2xklKkrWrgAQhPHmepjlVTaO3iz2dKEE9q4qAeCU5qPU5Jnmo1dsFmDacKAkJT55bz45yaVNrLfjeImUpThHiZPTM1Y/xugjmrQHdoC58bbJVrs8mo0RjZGVdoFyoLkGc9yfkSKsXbcv1bGnPAsgoJ6CU9Qc+h5Grl1MJaaSZAAzJO/LP88qjtt8G0NpQkFDQOJStFKIMjDGaU8Tqemsuue2oqJXs0bmKPEwOLw420+KoXlLjiMBjswoLVuMxkOJEa7qXdpb5Qw2UjNSsgOJ58t5P30evG1BCQkEJJyA4ZfGKSr52dUp0PJUSmQSnWAOHj8aLSUxcBf1U9T5W2LvJWAchyyrIkTWjKp/Gt0ZVoCAiglU1tidAOOWddB2LsWBEn7R04Uk2Kylx0JGeeddGbGBCUp1EJEcakYhJd2QcgrOGw5rvKSfpGtBs16Nu4cTT7aQ4jcvCopOu8ApING1OWi6ngW0KdszgCigzoR9lWgdByie8B0hqs2yKXXG7RbEpW43+yQcw3vk+8rQ8BFDvpG2tYZbSwodopZkpBTkkcZ+FKeu0ANubWPejCMAuv/SMXFtLZ7cJZXDifsKyWk8xvG7LKuabWKKbW8lYIOPIcQr2Y46wI+Nb2BVmeWlaVrae0Sd54Ax7XXX5Mjlj7S0MrtI7VbQhKhmJ1ClgZkjnvz3UxheIx4TO6RzCbtNhzv8AYSNXE+Zljy5hSXJciRZkNuDOQtYn7RzgxuEjyqwvAh9tKIBjOOHDynzreyuGCV5GSVciTPoIHhS5Yrct61dwEqxA8ggZZkaZetQ5pZaiV0zzck3WaMehCg2qswYtcj7ZDiYG8nvAAa5gnxp9YPAyBkPn61XVZ0dohxxCFuNg4CU+zOpGfDLPnU1nfC092BBIy0BG6m8axE18EUbd2Cx71RoAIHMmkHd4d6jes2ZI8RUP1Q+6fMVfTO8V7NZYSuZoQtuytaW3BSXYbA6jLtVAScklQHlOVFLPYlqVhSpRUdVE6Dxqe7LO4paw60UJSclBSSFcxvHHMVLar0Qk4Gc1faUN0HjxnyqmWSvd2tlizLBC3MBcoRfFhcetPYNjDZ0KKluHQFJjCPeIzPCczpmduqxtobHZDIyZOZJGUk7zlUK2MTLicRQV9zEMymRE578znVy77GGWktp9lAAE60TEq5z4m04NmtO3XqT1PROYHGHEy20Wl13opEoJyJnxpc+kq7VFSH2kiFJwrzAggiDmRJOI5CSeFGbfZSDiTod3OgN6XgVutoUcQSCQOB41RwTEJ6abiwnS1teStYy2n4QdzPLwUNhs7ikJ7ZZUlIEJyGgGZA1zA8hV1x6N+7qB95qg+246800hRSXDGW4AFSjO4AAeJHGp9q2jYmYRqpJTIGkwkx50Yh0krYxu4/PcrP09OHtMz9hySXfLFqeeLgbXA9gAiABwkySdSTrPQUUsS3m0AOIUojWBIpWavS0g914+SfmKuG+7aREg9EgfCtJ6O5jQxo0CBJmf61levC/E4ikNd/icvxopdl2C0J7ndX7pBAnkdD8aUFMvuKxKSCqd/HzpxutamGV4lKxqwFKEyBnJkJOhBgymN+40nWQSgZmGx+as4e6nLOE9l+ZN9grNlsosJLj6xO5AzJO7wqnZ/pCc7XElo8ExGQPCRrQ68vrjipwFRmZVB9Kpv2S3kStawBnCe7HPugUKCkJ7U2pQZ6yOxjiIDfHVPhsD9saxLccbSd63wj4mY8KUn9mbG04Q5eDRk54cSyOqgIJnlQJ+xYoxrWs/vKKvjVe3XahshIOcSRwnT0+NNGAXyA2v0Qqad0Paab+OoXQtl0WHtA1ZHC68oFRWoGUpBAgSkYd2ldBuhlqYJk7idFdOf531xm4bUpqzqDZwFa8yMjCUyc9YOQ8DTbel8dkyw2PaWMZnlBE9TUGpo3tqGkdq5567bpwV92m+lt7J3v3ZQPJ7ilIjOAT6jePWhuzlyfVkKxRjJMlOmEaQemdHrjtqnW0kq3Ag7+dR7V3WXbK6E5LiciUyU56jiJFAMQkF2aDmlainjlZxGixtdBbLeCbS32iPZVp00zrdheDdlvFa3dd3YMISjMAfHXKrCWir7JFQHOySOttdUKSemdT8OS1iFK+8pSCG1hJiMUYsJI4Trvpa/R+0f/s3P6U/fRW3uJYZJJ732QN6jkPSfWlD/EnvfV/UfvqnC3s5gd+oB+ay80mWRzYvVCntd5qIQpajE91EnONcQnNI4HXSq1iTLgV2i5Kpnec9SOEbtOlUFLLjmJWZ0AHLcOQ40du+5Vh1tSyUpAleE58hGVbqRtNg1Nw5QHTPGo/9R9+89yTLezZN1leSskZTElO/IQalBzifA/nSqLm0bTKxgsuJUe0SMWeueHKeAqNraNlZSFoW2omAe6UgnmDMeFYOogjkOhunoJXUrRkfrz6Kxei8KJKqSbEorcU4RqMukwPOCfEUZ2lthcKGUe04cPQak8jFCnLQlltxz7KAVDogQkDrA86p0cAhjDQNXa+SM6WSYGR5vyCObGN9ran3YBSyAyk/vnvOR4dmKE/S1eUdi0Ptkn+VOZ81FPlTTsPdps9gbC/2jkuuTricOL0BA8K5r9JNrLlvCB/020gjgpwlRH9JTTmHji1xcNm6ffuVaRoipgxA7I4EEKIB5GKNI2tR/l+lYxsmpxKe8gGOp+NbjYEjV8eCfxq7UTDNZSB6O/2h+amu7altT7Y7LIqEnLy8dKF2zalbjhfTq4tahM5JJhIiYEJAGVWb1udFkbxhUuQQNcpBzG6hrNyrWw2pIkRxA+NKk59VUozTsj3FnX32O38ohYNrXlLSmEHEYnrlpXUdnNnVFrtHDK1+zOiQDAITvnXpXOtkbmCHkqW3KpARMKGJRgGJ3V3NpsJGEaARSU0hDso2suo4aeR5exo06ahcyvXYBuyMrfdfK1TOgSkTnxJyA47q5YFLeckJJW4okDfnoPAQOgrsP0zW7DZG2wYLrkdQASfSuYXC7gd7QR+qQtfkkjLmSQPGmadzix8xOuwXj2NbIGAaK5YG5Vh+yF9mMt4hB81A1e2ptgValAHutpCRHrHhFeWBIaTZ25hcgknes5zz71aXvdZFoCZkrwyT1E+lesAMwkcdA0qY6QOu0Dcp5uy+Si32ezgwhLaQRzUCfhhroq9DPCuN3MvFejCpkrcUfBIIEcoTXXrRaAkKncKnmMQi3cPfzVOkdna6+10tuv4VKToQSI4/Cow7MxJgxmYz65/Cge0zxatwJUQhaE9JHdk+IEnmKOXWnCwifaPeVvzVJ/CpWJ0jqSNkg/WLjw/cKJDATU8J+11UXs22+6VPOK5AaAcANfGd9W/0IsHur/8AkX99SOo861wH3z6VJirHtb/a2DMLp7aBLd3XS3ZVBtXefIkzBMeGQ6DSaIvgpQVQB1OEeZ+VRvXslC80ErPHCT4mawr+socmWx7KVmFCd5w5SBEa8eFViWSy555NzqTqsNHDLUSWibugFrlIKitJUfsAqJ8zl8ap3K32zwxLkNnGQnQRoOc/DrTXZ9hLKrW0uqO/2AD4YfQk1SXYkWdDhSsLJ7uMAJBAnRIyAEx4Vo2swyOM+jOL3nTXYd9vkm6ikmp23kFuS0sQKlWh/wC020oI5E5T5x5Gli+Fdq9ZrIjRx1GMfuJOnoT4U3NpSLCjCZL7hKiNYRmE+YHmaBWazBu1oe+1unjl+fOknOykkDUJxoazhtdyF/v3J62qvoWSzKciTkEp4kmAK4m6+t20OuLOJal5niRA+VMu3t8qc7FKyTLhMfuoGnmqar2FpthvtliVrlSR1z/JpjCGcEFxGpv+37o1dNmAI5rHUvst4itKRGhAmeAoW1tE+TGMj+mobfevbKlxWEDRIBPh+NUPrAjIH0p973g7X8l1RUcMkZM7gCrt6Xgp1tWJWLCU+ajujpVtN9FkJbSgKwpEmSMzmdPKgjjmKBEEkVads61OEYVBROSSDPDfXB6gWKY4NNox2rR8d/3T/wDR06q02xBUgJS0kr1mToNeBINdbrlv0RWJbX1p1xJBCUJAy4qPSTl+TXTC7CZJiBJqVK4l+pTbWQx6QCwXKPpithXaGECMKEKV4qIE9YSfOgVhYT2KEBIl1xKSoTMIJcM8B3QnLiKn+kC0Y7YTvCQD+HjJ8akupABRlHZNFZ6unU8wG/WmBYxsb33+/NJyucyOSQHu79UC2kvKLUmNEKT6EfKmraTQODcmQaQb9aKXlYtdT1IBjwmn62gO2JtU6tjPw++nJWDM0DbZRZBkDCvdim/+PsYO5pSvHCfvp52qvFSCEpnOCegpV2RY/wDyg4Isyumamx8AaO7RvTaFp91KfWfuFJ1Tc0lu5HzllLccygu3ILjFne3DEhf84BB80+tEdibeXrE3j1EoniEqKQr0qv8AVvrV3uNCASoAEnQhY/2/GpmLqTZmwQ4spbTAGW7gAN5pLEKtklBHSu9djnf/AD/fyXFS6zhJzIBRK3W5TQJUhSkj7QBIPgJINDv0kH+W7/8AA9/9aL2K24Wwp9YSDEHJOuk9aJSnifSoUdCS3NkNj32XgxeQaZ0GOxCBicddUV693Dr4j5VumyANBCRAGQ8KncSQdTrW6xEkZjU0nNNxgCwWt5qxC6OiqACLaboHaWltyqDAoLfKZSlAyA4cdfjTFezwKUiJxKAzoLakzV7ByTd7gh4/Wid0bW8rlQ3c6OyWj3ezcSPHAr89KG3w5hcY5uhP+lRqle1sLT7cGEqEKHLED8aumwm02lttJhSAXh/LhTHmsVWfHaS/IqWzthvgl3axc2lCfdST/V/aitgseLEs5lISlIOgyoRtPZVt2xwLEEADrkD848KObPulXacwlXnNORAtjFuiJUNtF4ITaL9UkkYEny+6oRtFP/SR5D7qvO7O43Fqx4ZVlKfnNU7dcXZ6upPTI/GmQGkrlj4C3LbXzQy02rtHUEgCOAA+FNLe2CyMMSBkIwHLQaomluw2bE4ozomB1M8ahLIBzyoDxE4nO29lVZSPkYMjredl0e4NrysLbUjBjcbAJwg655ADcJmmG8trgW8KclLXh8N3PPIeNcu2asoLswYgwc8jkB8aO33aCLUwkZAqmOgKv9opR0MefM0WAGyUkfLDJwib/FCb/cCrU5G4gek/OmO7bGMJMGCEzOpCU5T+d9KS1zaFZwcRM9DTdd14JWmJlW/nED5TQ5SWhoHILyYHJc8z/KRdqgoPEqMqJlR5mnDZxzHd7fFMp8j91Ke0KcbjitySKYNgH5s7qPdUD5j8KoTiwHdZJS9qEFNWxjKvrdocCTEIQD0lR+VZbHFG1WjH7QKJ8Ug/OmLYNiGHFe84fQAUuX6oJvN9JkY0NqHPCmMvAelI6ySPPQfKyPNFakaVmzyyEuI4Lk9DBny+Fb2u1dssIGaZGm+obCtKXygz+tTP9IIPjBqjjUhByIV2haSIPeI1VxjcPGotTFmqD32Ss4JhY8dCPv3rbay8sTgSPYSI8Rr8aG/40771GGNiXnB3IJzPekCd4xZx1NQ/oJbP8n/Uj76+rYdLQMpWR5mmw+PPdKxQuc27RdO6XAelaJXhmdNBQ6zWBfbKcU/iSY7oSEgRxIMelC9ptqwgdm0QVRM6gcz91fFKagmlmEUPaJVmsro6mMDL2lctDLPaYkBYXmTJVh03JJga7gN9C1WhJKkg5jXxzFVLkvB0tOOPEqMwgxmpJzHrIrayowhSiIUvNR6aAcgK1UFK+nBY/cG2ijv1OqA7Z2UloODVtWf8K8j6wat/RjfyBaVh5XecQhDZMASgk4eqpHUgVZVbmFpUlS0lJBCs/jXPHW+ycKQcgruq4icjTzRnaWuVGjeWjbZNO14UpYdJnGSfOvdmLSe1wxkpsgHmg5jyI9avXox21iSreEg0tXa+sex7YMp5kajxGVF/8dumi6Z+M1zTvqmNy1FzH2ZCVJOfTjVB251KzU6CehoRd974XA5x9rx1ovf9rWgJLZGBYyP40yLtcMp3S2R7DkHNWLlu9ISsg4iFR4R/esauFC5JUoZnh8xQfZi9MD2BZhK8p/eGnzHlRS8r2Ww4UwCNRlpNDbfObbldS8a+QHwV6wXZ2TqMKlEKMQY6/IVBeqwq8E/+22pQ6gAD/wAjXlxX12z6AcokjrFULWuLbaSdzSo80CgVGocOdrLqKN7ZAX9LqO5YU8gLOSjn6n402NWJLKiQD3sxA5EEeeH1rnHalC0qHI10677wxtpdGZGfWPvHxryqjNrgffJeSkgg30KUdorvUw0krnG6SojLLgDzj41H9H1pw2haP8xHqkyPQmi/0jKxN2dSfZUFEGZyER6Gky7bYWXUuJ3H+/pQ4HmeDM7c3TToxkLAu1XNfa7IkoU0VtlRVKM1Cde7vFE7Red32zClbiErHsY5bcSf3cUHw8xXMmvpAIPsTyBmjVn2pQ6O+0SOBQfupd0LmnOUKOqljZke24RpVxJaeS4m09qlAUIKe8JI+0nIwBwBrS+bC6p1rsx3MCsxri+WWc9aXrTfamTLLC2xM+zKVDpu8KdbltpcQkrQWycyk7jmPjUSuMsR4pAPIKrRcGUBrmaA3tyVK6NqHbMnslo7oVmcwoTw3EUx/pO1/m1461OoB61H9SR7o8qlSYiZbE3HgVpX+jv1yWPdskm9HV2ZOa1KWsEAnd0ByAHmaUkNStKSSQVCYzOEayekmmzau6nZxdu0pWLDGEpSlBMCFEkkjfWXbdCGkFWFSlHVxWQEcE64Tz9a+i01fS4dQkN1mcDsNvPoF8yGWM6laWq0BCAAkmPZSmTuhI8BS9aLstVpPfUGWz9kGT4xTJe7iWhiJ1yFUlvmCRwmkYQAwELtjiNQFSZ2SaQn3jxPGlO9LOQ6EKEEHLmKaLPfkvJSEkpPdOpJM68Yndwms2purtWi4gStvvZb0jM/fXcc17XVKSGalkAm/ULhX7AQbMB+7EfKl9ixAEk8ZAzEURua0D6l2pUSVqKEJ0SlW9RO8gZgDfBra7rmfddSlDZ7PevcOfM8hPhQ55uGXa2VSgp4IWmScF7js0fMnkENttwpWSsoUnGcUiQkk6kTlmfWrF3MtJb7JxK1ie53oE68NSco0rpdtcQxZ1SO6lMR0FcwUZSZ1qTS10tQCRcAFa1lHQ1gyOjDXW0sTr19yhF2MLUcbbiBMSlYEdZSRNQ226gsz2riiIAJCTl5CjPZB5xoAYZgZnLEowVEU727ZJoshKUwpIyUIk9eNEnxB8Dm5zqVIpaXD5XlpuLG2h0+N1zK5Lv7N0OdpIRmUYSCRoY3GBWWyxLW7aXJA7QdwExIUoHwiPWmW/tk3bLhKwlSFaLTpPA8DQa02VSwClQBTlqcx4mKZFS/MLldVeBxRs9IjkLmbaWJ+iWl3e7AkSDpnTNsq660FpcScAzI3gbzwMUIt6FCAfSM6rKZJGZUPGqjc0o3CzdTC0aDY+R+qMbTXw2phLCM8CsQOo3zn40rlOlELsuRT68KJPPIAda6Fsr9HTBfCXO+pIxZ+zl+7OfjSTpo6VpYNTf4leMFyGoDsgxaXQU2SzNqKfbWpaU5nrnHQRTQbkvWP2FnV/C6AfVMU33lsw0huWgW1j7TaigkbpwkSAdxyoNd96WtonGrtk7gSgR/pB/1GknVbnn1fqvXQ08ZAl3KUL1tV42aC7YVhMxiQQ4PNEgT+8KatlL2TaUA5g5hSTqJy9PlRV3axyP+XUP5kEH1oVZHh2xKWuzKzhPs5nPhSNURINGWtzTED4Y3AMfoUYtVtLQzBI0nmOND/wBLU+76/hRy3OkAFKCr3hlw1zOlB/qbH/pk/wCn76iNhgub6+BXLvTgcrb2Hcka23K6ohZVOLie6Dxn7gacbsuh1yz/ALVGBQKZgyd08RBoha7ClaQkgQNOVeXNZ1NFSSqUnNPI/jT/APyjXMNxqE1FgdK6AF5JcPIeSUtr7GUsgHNSFQTnnGU+MetUnHMIExofQU07V2QuBaTvAUnwy/PWkbaJtctgCBI9DpWjo5g+EWKzskXDlMXQlSXZZgnChA/WkYlOb0jlwz4VI3ehaKk9qmeJBME69aGuOqxLAOmEGOQqmtuRXNPTuJLi7RXaiZkwHEGYotc14M2UQhSliSrCpAwydYBzFMze3qI0CTzmkVhDac1NhXVRrR61WQnNkA8luj0CqHU4eyZ13hxPXT+EeGu4bbAD4pqvS+FP5YpT+daHu2YYSVaChFnvplAhKERzxKPmsmmq4PpAs6U9m8lAB3hETyOHP0r2OmfC3K1unkk3udJLxOJZBrM4SErGoM+IPyrp913ol5AUk57xwPA0vuLup3vIcCFKyPZq+KCPWAauWPYtcYmrQlSSJBSCJ6kK++ka+nbU25EItPxqZ7i1uZp6FXdpr6H1dVmEEqEHKcIPPQHhvrnNosbyVAN6EZk4ePOml3Z68AvCLMgpz72MEH1kHwqm5sBannMLiwgnMAEgQBmMx6gUSNggaGyuuNO9dR1VZxcwFm66cr9Sk+2vhKv1qkyPdg/CoP8ADn3xj7NaGSqAtSSEydI3qy36c6Z7HcLVltTAWkHE4kKBzUBiCSZPs5/CuwW+6UONKawgAggQNDuPUHOnG1bWD8MaIlRBI+z5ABppbZczuHZdNnQM8ROZkDfB8eFMuxyMVseVuQ2B4qP4UOu+Q0kK9pPdV1TkfUUR2UvJtllxUFS3HCSNISnIST4nxob23Bd1KgUsn42aQ7XTbeBAaViyEGfKuYOW96TCUqQD3VHEkkdPmMqMbRbXIw/rCIGiAciec6mudXnfLlrXCAQngPwruOncO0i1MzalwsNBzTMq/FGYRPHCoR6irlwtFx3tCoyNBMhO7oT0oRcOyioxOEpTwkyaeLHZS0gAI0iQBoOHUDXqeFI1swjjLQQCUCFnavGL2RVtWVbVEsBQ18RWnZH36yRp3X0VtmLNDbPGqitJAkg6ajhUeMV4buSXC4lRBUAFDVJA0y3Gt3HENDEo5fPlTToMzuyl6XEuBFZ5JPRQ3g2paQAUhzVE6EfaB5RGfECgztlCpSoAKGqTn/frVx23y5P5SnfPHn4cBUL1ul5oLns8YCknIkK7oPVJIPICq8D+A1rSVDkqH1U2c2CUbCEt2x5l37cKTO8RGvHXyqS9Nm1JlTfeT8KsfSPdZgONg4mie9xQddOBihuzm24gIe8/zrV2OR0jBLCb9QqEZLm3vqNEMncd1Zj4omr17toUtSm/ZPmKHoUUnL1qi05xdMg2Gqv2K3WYH9ZZwrrI8+NM9gt10rT3rOlHHX0g0qIvRW9CTRi7LtFoElIbHGJnypWSBre0bjzRW1eUdpt0YYvC52lYkWQTyTIy3wTE0Wc+kmzoybZWrhokUCTsYj3iatMbJNg5pPmaB+De5JXRxBtrNCy8PpOdUIabSjmqSfQxNBrm2neTbGHHVqUjtUpWczk5LYngJWD4U0s3Ayn/AKaR/FFB9q7vZTZ3UpUlvEnKCMlbshnrFegwvOUNuSg+mvdpyUP0i2Bf10qaSSrDkE8UmQeA1GZ4U2Wba9aH1F1ATZ1FCUqJ7yQEmSRzXHQUnK25L68SGysqSjfocIBHTED51irptFoUC9AR7pn4ca4ZTgM7Zt811VYtM7LGbZW7dVetN8tpZW5MhbjhT0Usn4Gli07Tvud1tEJ0EJOdGLVcbba04o7PhIB/GjF3WlknAyAVevnXfFjhZfdSGjM67W3JSrd+yDz/AHnhhBM5yD5U3XPs2how2mTx4fdUV4XkoSlJiMlKnIdI161V2bKxaFqUtaUKTAlRhRngeHzpx1HM6nNRIco5DmfJBkmtfNy5JuStLecgqG/7KefM86naVwNU7OwEgiQcyZHPP8+FU37W6F91AUgkQQcxxJ5ViauF9RIRe1vcqNDiTYm+rp3IpbWMSTBIPEEj4UP/AMIf/wA9XmqrdlbPtLOfAEkAfM+FT/4mj3h50vFeAWJuuKupjndmDbKil3PI+XzzqC0MAxinvbp3Ac90wMuNU7wtLDThWoiZ3lIB4cz5Glv9K1uWsEHuEhGH3UnLL96TMnlVSlwapla6SPZoJudAu58QbUM7LRfqmqx3UEA55EzrPmTuG4aamom7KlxwrVmhvupmIKt55x8Y4Vatl4JB7NJAWoZHOAMyTlwAPpXiobZxKyQgFZnUgZ/ieZoEEbpXW6qRI/I3TdArdbyLU00CCknvhUeyqcvKvL42csbS+7Z0hQg5TP5++gFmdxPocPtlwKmf3gfw8KY77tIU66rcFYf6cviK12I4aKOeBjNBk1tzN/5TVOTGwpCv1tYdWpswN4/PWqaLe8gSpMg8QY86s3k5Pamfd9SKI2PNA3iKaDOSbbK5jNULavdJPeaM9CaN2TaksjEGyU8svPKhF6ILRxpzB9Ks3fbm1gBaZSciJOXOu+A14tuunTEgG2iKK+k9f2Wh4mqj30j2lWgA6VVtdyoSZgQdIg5VZsjLYyj4Vw2jj3AC4MzW6gKBG1lrUfYCuRB++trY2+80e0QJ1TGUdePrRVsgDL5Vq8+AJJijiJo9UIDqlxOgQ/ZfaxNkaWhbecyI1PXlW9s+kZ9wYWm0o55qPyAoKq6wpUyTPL8aIWYBk90Z8xXDqFoOd4A8UazHG4FyoG7ptFoONxSjPEmmnZ+w/V3EGRlqJiR5zUDz6ynKIA/OQMVSuu0KWkrKtDA4ip9TlewstpsjQNe45i8NtyXTH9n7M6Q4UKKlZn9Y4E+AB3+VWm7GltICUBIAgYZEeuvM1S2dtEsjMkpOGT0kehozWIrcSrS4RySGzdAFa9Fp5Bmyg312S5eFnVZnkLK1KaWNCNFDUKIgQRwA30SWUPNK7MYFkZQSYPQ0UesiHE4FiUn8yOBpXRZF2W1BpWaVTgVuUnlzGhH4U6xz9JRY2tyFlmXsLQ7IOzf3ITa7weCglZUkpOgy0+Iol2ll/d9aL3lY23E98fzbx+FAf0fb/wA9Pp99bimq8MrIWmWPIRyaNPgPmkXA33UW3Vxg2MWhMFaDDsZwDp/QY8yaTLDZyXW075Rpxyp9vi19kJACkqkLQc0rToQocxSfs4jtnzAgYlQBEhJUAPIQJrrB8T42HTROFsrT8b/VOPyZQWCy6Iq60hAfVJzUIAJkaDpv86rWmyOW1tbISWpGpE5ToYO+PKir74WEpAhAEAdMs6gaC0KKkKicik6H7qwkNa2kmaG/ptrvqPpdVKbCoqnLJm0SDaNkrUzakBbf6pJC1OJzSEo7xk7jCY8RW16PEJJORVKjHE506bQ3ufqy0Ae0MKuQVl551z6+VQ3nrEVrGYi/FJGzSC1ha3nquK2jFKWt6pePfhJBhS0z0BonarUULACctKopTCmesnwz+Yqa9EHXnzpuQ5XIcTA94adir67H2jZ92OB30rpBaWUmma6wpLYCjkSYGeR/Gq98XaViUgYtw48qMxxIzBBtwZDE7ZeWW09q2UqUrEkdyBPh0qFuwq1VIA1yoPZLTBEinMLDtmWBAKU48stNRkOHM0SaR7YjLGPHuRWRjiBjtirF2Wqzt5uDFkIEHXzzrS3u2YvFcHArvFOcpiBlrkdY3eQoAW5GWteWmz4VwTu58OdRm1EwkL2vINlXbSQcNt+bk3/41ZEjEEuKEgQEpA1G9UHSg20ryFOKUhJQDEAn4xXl13Kh6zPLKu81Con7IIxelTbXXL2BbCZhaAc+MkH0ikzK58nacSe9Py0sEIaYhpf9ltdsqy3EChdykpccaPEx4H7qYbk2XLtnbcS5GcKB655zQjaO61WS2ZGUkSMso/tFMRzMeTHfX9lFlgLXFw2TRshayHg2fYXkqeQMeOgp57Azkcq5VZFAKSrjCgeddQZX2rbaxIxpk8J39Kh4hStkdmsvzpnxRFwO31VsrAqe1MNPgIVmQZG4gjeDVFVnhJwnEs5JE76SlXi6lQUHFEgnUqkEayD86tYNhMlWxxuANrKS2p4Z01B3++qeHrFhMSDQ/wDwJPup9K1ue+DaElzgcJyjNIAJjcCZNX/rR5VnJan0SeSIEixI9yd/450nbZsUp7SeynqaV9gP2q/4T8RWVlaHA/ylT/qPmpL/AGZXQG9B41umvaysVU+2d4rWYN+Wah1+fsHOqPjXP9oPZrKytdgXs2+KWxn27fBChqz1V/tq3e+7+KsrKsTeufNKweu1EbR+wZ/7n+2vB7aP4hWVlOQezb5pOs9sUmW79q5/Gr4mj10+yr+A/wDiayspmn9lL4I0n6VsflW1s/aJ/hHwNZWVmme0PmrR9iPEI1cH7G2f9lXwNX/pB1s3/a+de1lLj2ipTexb4/QKrd//ACyf4/8AdVbbzSz/AMPyFZWV+j9u3xP1StT+X9yisX7NHQ10jZL/AJRP8a69rK/S+t71BqPy7/L5q/cftj87jSbeH7Z//ur+NZWVoP8AEvUf5KO32A/2PyCI7J/sj/EaN1lZXzvG/wDuE/8AsVsKD8u1f//Z">
            <a:hlinkClick r:id="rId22"/>
          </p:cNvPr>
          <p:cNvSpPr>
            <a:spLocks noChangeAspect="1" noChangeArrowheads="1"/>
          </p:cNvSpPr>
          <p:nvPr/>
        </p:nvSpPr>
        <p:spPr bwMode="auto">
          <a:xfrm>
            <a:off x="180975" y="-2247900"/>
            <a:ext cx="339090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3531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3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85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60489" y="227012"/>
            <a:ext cx="3175421" cy="1020763"/>
          </a:xfrm>
        </p:spPr>
        <p:txBody>
          <a:bodyPr/>
          <a:lstStyle/>
          <a:p>
            <a:pPr eaLnBrk="1" hangingPunct="1"/>
            <a:r>
              <a:rPr lang="bg-BG" sz="2400" b="1" dirty="0" smtClean="0">
                <a:solidFill>
                  <a:srgbClr val="D60093"/>
                </a:solidFill>
                <a:latin typeface="Universum Pro" pitchFamily="50" charset="0"/>
              </a:rPr>
              <a:t>Какво предстои? 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95400" y="1524000"/>
            <a:ext cx="7543800" cy="762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	</a:t>
            </a:r>
            <a:endParaRPr lang="bg-BG" sz="2400" dirty="0" smtClean="0"/>
          </a:p>
        </p:txBody>
      </p:sp>
      <p:sp>
        <p:nvSpPr>
          <p:cNvPr id="13" name="Rectangle 11"/>
          <p:cNvSpPr txBox="1">
            <a:spLocks noChangeArrowheads="1"/>
          </p:cNvSpPr>
          <p:nvPr/>
        </p:nvSpPr>
        <p:spPr bwMode="auto">
          <a:xfrm>
            <a:off x="990600" y="16002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endParaRPr lang="bg-BG" sz="2800" kern="0" dirty="0">
              <a:latin typeface="Universum Pro" pitchFamily="50" charset="0"/>
              <a:cs typeface="+mn-cs"/>
            </a:endParaRPr>
          </a:p>
        </p:txBody>
      </p:sp>
      <p:pic>
        <p:nvPicPr>
          <p:cNvPr id="410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486400"/>
            <a:ext cx="3333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990600"/>
            <a:ext cx="6000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1066800"/>
            <a:ext cx="3905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733800"/>
            <a:ext cx="3905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1219200"/>
            <a:ext cx="3333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334000"/>
            <a:ext cx="6000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457200" y="2612886"/>
            <a:ext cx="396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/>
            </a:pPr>
            <a:r>
              <a:rPr lang="bg-BG" sz="1800" b="1" kern="0" dirty="0" smtClean="0">
                <a:latin typeface="Universum Pro" pitchFamily="50" charset="0"/>
                <a:cs typeface="+mn-cs"/>
              </a:rPr>
              <a:t>Международно жури посещава София: 29.08 – 3.09</a:t>
            </a:r>
            <a:endParaRPr lang="bg-BG" sz="1800" kern="0" dirty="0">
              <a:latin typeface="Universum Pro" pitchFamily="50" charset="0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1000" y="1905000"/>
            <a:ext cx="434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/>
            </a:pPr>
            <a:r>
              <a:rPr lang="bg-BG" sz="2000" b="1" kern="0" dirty="0" smtClean="0">
                <a:latin typeface="Universum Pro" pitchFamily="50" charset="0"/>
                <a:cs typeface="+mn-cs"/>
              </a:rPr>
              <a:t>Решение на международното жури: 5 септември 2014г. </a:t>
            </a:r>
            <a:endParaRPr lang="bg-BG" sz="2000" b="1" kern="0" dirty="0">
              <a:latin typeface="Universum Pro" pitchFamily="50" charset="0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9463" y="3341802"/>
            <a:ext cx="3962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/>
            </a:pPr>
            <a:r>
              <a:rPr lang="bg-BG" sz="1800" b="1" kern="0" dirty="0">
                <a:latin typeface="Universum Pro" pitchFamily="50" charset="0"/>
                <a:cs typeface="+mn-cs"/>
              </a:rPr>
              <a:t>Подаване на втора </a:t>
            </a:r>
            <a:r>
              <a:rPr lang="bg-BG" sz="1800" b="1" kern="0" dirty="0" err="1">
                <a:latin typeface="Universum Pro" pitchFamily="50" charset="0"/>
                <a:cs typeface="+mn-cs"/>
              </a:rPr>
              <a:t>апликационна</a:t>
            </a:r>
            <a:r>
              <a:rPr lang="bg-BG" sz="1800" b="1" kern="0" dirty="0">
                <a:latin typeface="Universum Pro" pitchFamily="50" charset="0"/>
                <a:cs typeface="+mn-cs"/>
              </a:rPr>
              <a:t> форма: до 21 </a:t>
            </a:r>
            <a:r>
              <a:rPr lang="bg-BG" sz="1800" b="1" kern="0" dirty="0" smtClean="0">
                <a:latin typeface="Universum Pro" pitchFamily="50" charset="0"/>
                <a:cs typeface="+mn-cs"/>
              </a:rPr>
              <a:t>юли, 2014</a:t>
            </a:r>
            <a:endParaRPr lang="bg-BG" sz="1800" b="1" kern="0" dirty="0">
              <a:latin typeface="Universum Pro" pitchFamily="50" charset="0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3222" y="4265132"/>
            <a:ext cx="3962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/>
            </a:pPr>
            <a:r>
              <a:rPr lang="bg-BG" sz="1800" b="1" kern="0" dirty="0">
                <a:latin typeface="Universum Pro" pitchFamily="50" charset="0"/>
                <a:cs typeface="+mn-cs"/>
              </a:rPr>
              <a:t>Дизайн, визуализация, предпечат, печат: юни – юли, 2014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85775" y="5255567"/>
            <a:ext cx="3962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/>
            </a:pPr>
            <a:r>
              <a:rPr lang="bg-BG" sz="2000" b="1" kern="0" dirty="0" smtClean="0">
                <a:latin typeface="Universum Pro" pitchFamily="50" charset="0"/>
                <a:cs typeface="+mn-cs"/>
              </a:rPr>
              <a:t>Кампания „Сподели своята идея“ - </a:t>
            </a:r>
            <a:r>
              <a:rPr lang="en-US" sz="2000" b="1" kern="0" dirty="0">
                <a:latin typeface="Universum Pro" pitchFamily="50" charset="0"/>
                <a:cs typeface="+mn-cs"/>
              </a:rPr>
              <a:t>http://www.sofia2019.bg/</a:t>
            </a:r>
            <a:endParaRPr lang="bg-BG" sz="2000" kern="0" dirty="0">
              <a:latin typeface="Universum Pro" pitchFamily="50" charset="0"/>
              <a:cs typeface="+mn-cs"/>
            </a:endParaRPr>
          </a:p>
        </p:txBody>
      </p:sp>
      <p:pic>
        <p:nvPicPr>
          <p:cNvPr id="20" name="Picture 2" descr="C:\Users\Svetlana\Documents\LOGA\LOGO_Sofia_2019_new\Sofia_SWRegion_Loga\sofia2019_region_banner_350x210-send.t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1687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Content Placeholder 3" descr="metropolitana-culturale-del-nordest-2019-in-studio-baroni-201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0" y="0"/>
            <a:ext cx="9220200" cy="688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0" name="Picture 10" descr="Basilica of Hagia Sofia, Bulgari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0"/>
            <a:ext cx="5410200" cy="4057650"/>
          </a:xfrm>
          <a:prstGeom prst="rect">
            <a:avLst/>
          </a:prstGeom>
          <a:noFill/>
        </p:spPr>
      </p:pic>
      <p:pic>
        <p:nvPicPr>
          <p:cNvPr id="18" name="mainpic" descr="13177050344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2784804"/>
            <a:ext cx="5410199" cy="4073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4" descr="http://upload.wikimedia.org/wikipedia/commons/b/b6/SvetiGeorgi.Kyustendil.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83933"/>
            <a:ext cx="6096000" cy="4574068"/>
          </a:xfrm>
          <a:prstGeom prst="rect">
            <a:avLst/>
          </a:prstGeom>
          <a:noFill/>
        </p:spPr>
      </p:pic>
      <p:pic>
        <p:nvPicPr>
          <p:cNvPr id="20" name="Picture 22" descr="Файл:The Presentation of Virgin Mary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67000" y="2000250"/>
            <a:ext cx="6477000" cy="4857750"/>
          </a:xfrm>
          <a:prstGeom prst="rect">
            <a:avLst/>
          </a:prstGeom>
          <a:noFill/>
        </p:spPr>
      </p:pic>
      <p:pic>
        <p:nvPicPr>
          <p:cNvPr id="20506" name="Picture 26" descr="http://htmlimg3.scribdassets.com/2ngl2b71ts1e8ozz/images/38-9399c2671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9800" y="0"/>
            <a:ext cx="3124200" cy="6870892"/>
          </a:xfrm>
          <a:prstGeom prst="rect">
            <a:avLst/>
          </a:prstGeom>
          <a:noFill/>
        </p:spPr>
      </p:pic>
      <p:pic>
        <p:nvPicPr>
          <p:cNvPr id="20508" name="Picture 28" descr="http://htmlimg2.scribdassets.com/2ngl2b71ts1e8ozz/images/5-106f07e38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62200" y="0"/>
            <a:ext cx="3633920" cy="6858000"/>
          </a:xfrm>
          <a:prstGeom prst="rect">
            <a:avLst/>
          </a:prstGeom>
          <a:noFill/>
        </p:spPr>
      </p:pic>
      <p:pic>
        <p:nvPicPr>
          <p:cNvPr id="20514" name="Picture 34" descr="http://upload.wikimedia.org/wikipedia/commons/thumb/f/f5/Pernik-church-St-Ivan-Rilski.jpg/220px-Pernik-church-St-Ivan-Rilski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181475" y="59605"/>
            <a:ext cx="4953000" cy="6866659"/>
          </a:xfrm>
          <a:prstGeom prst="rect">
            <a:avLst/>
          </a:prstGeom>
          <a:noFill/>
        </p:spPr>
      </p:pic>
      <p:pic>
        <p:nvPicPr>
          <p:cNvPr id="20516" name="Picture 36" descr="Рилски манастир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574" y="2386350"/>
            <a:ext cx="9398779" cy="6265854"/>
          </a:xfrm>
          <a:prstGeom prst="rect">
            <a:avLst/>
          </a:prstGeom>
          <a:noFill/>
        </p:spPr>
      </p:pic>
      <p:sp>
        <p:nvSpPr>
          <p:cNvPr id="2" name="AutoShape 2" descr="data:image/jpeg;base64,/9j/4AAQSkZJRgABAQAAAQABAAD/2wCEAAkGBhQSEBMREBQVFRAVEhYXGBAQEBUYEhAXGBcVFxQSFxYXGyYeGBskGRMTIDAiJCcrOC0uFx49QTArNSYrLSkBCQoKDgwOGg8PGiwkHyQsLCwvLCwvLCwsLCkpLCwsLCwpLCwsLCwsLCwpLCwsLCwpLCwsLCwsLCwsLCwsKSwsLP/AABEIALYBFQMBIgACEQEDEQH/xAAaAAEAAwEBAQAAAAAAAAAAAAAAAwQFBgIB/8QAOxAAAgIBAwIEBQMCAQwDAAAAAQIAEQMSITEEBRMiQVEGMmFxgSMzQlKRoRQVJDRTYnKCkrHB8BZDY//EABkBAQADAQEAAAAAAAAAAAAAAAABAgMEBf/EACMRAQACAgICAwADAQAAAAAAAAABAgMREiETMUFCURQyYQT/2gAMAwEAAhEDEQA/AO5AiIlXSRJOh7S2dnYZWxrjOnSqIy5GKqxLahdAMoAUrvd3tPnUdLkxEDKL4/Uxq5xmzW5ryGyNifXkyvON6Rt4iIlkkREBERAREQEREBERAREQEREBERAREQESE9amoprUuoBKA26g3RKjcA0f7SNu5ICwcsmlgpObG+NbbTpAZ1ANllA9ya5jaNrUSPF1CtehlajR0sDpNA0a42IP5kkJIiICIiAiIgIiICRnFnfUMGJmp1TxCUCozKreIVZgWRQ6k6bJ3ABMkm78NYa6ZGJJOQnJ5uac2gq9qTQPxM8l5rHSsyl7T2oYFYa3cswZmfTuQqrsFAA2Uekk7p1GNMTHOAcZGkoV1a9W2jT/ACu+JbnLfFjMvUdO7WMAx5QXKjQMrvgXGCxFqSNYG4vcb2Jy0jnbtRF1fhnIGwp4ahWDDSoGQnQVNA/xphv/AFGeIkWbqkQqHZVZr0qzAM9AkhRydgTt7GdsRqGnpLE8ZsmgXkDIv9WRGRftqYAX9J6BkpfYiICIiAiIgIiICIiAiJ8AZmCY115CCQtgAAEAsxPAFj3PsDEzoQ5+tRGVXdVZzSqT5nPso5J+0s9N0OfK3kxBMe36mdihYENejGFLGiFHm0fNtdb7XZOwrgL5GCt1GSteUXwNkxrfCqParJY1bGas5r5/iqm5c9j+Hcp+bIij1C42Yj6Biwv030z3j+FBrLPnyshAHgjQiD3OpV12f+Kb0TKct5+UbR9P0641CY1CoOFUAAfgSQxEzQyu69jGRvExkJmAq68uRRwjj6WaPIs8gkHKTtmc84iBQ5yY7+xAav8AEzqSZnZe+oSiYSMuRz5QpOgitTOciqQEAB39yo5YCaVyWiNQnenO5MWXG4XOqKHVmTRk1HytTKwob6TjaxY8zD+ILDlFWLIBAJVSQl1Woj5eRz7+06VOz4yp8bHjyZHouzYgQ5quGvYDYD0EsZ+jVsb46Cq6sDpA9RWrirmkZ08nKxPGPJZZbGtDpcAi1Ycgj09/sRPc6lyIiAiIgJufDecHAEHOE+EQSCQFAKce+MofzMOS9rylOqxlQP1A2NrNWApyKfqQVYAf77cbzLLXdVbQ6yeMuIMpVgGUiirAEEexB5nuJxKMc/CmDUWAyCzuq9RlC83suqh+Jb6LsuDC7Phw40yOAGyJjUO4HAZqtq+pl2JM2mfcj4Rex49plZvhjCzEjWoPKY8rKl7bgKfLxwtA2bBmtERaY9Dmh8KPj/azF038nU7sLqqyrvQ3+ZW5G4rel1HT5sShs+Lba26dmyoh+vkV6+umvep2Ug6zqdCggAksqgM2kWxAFtRrn23Ne81rmtCd6cZ/nLFt+om4JHnG4HJnrp8r5v8AVEGXazkOQLgU7aVZ6JJN3Sq1Ab1a31XRdM/itmcKhfGinGpDG1LksXoX85A+g9LoXhLzn/ITylyObtXVIzE48WTCBs2HK3jHix4TJpIG+4ezXG9SDD1CuQEtyd6xqzEAbEkKCRvtv6ztZ5VALoAXuaHJ9zKxnn5Ny4p8zjnBnC76nOEhcYAJ1Ne9begMhbvGAOuM5sQyMLVDlXUw9wL3GxnezNbsGLW7qChyEHIMekLlIoaiK2agBqFGgN9hLRn/AGDlLAiaK/CC4wF6fI6IBWjKzZgOdw2Rtd7jliABwJU7P2LT1WfHnznOq48LjE6Y1CazmUkqgtkIxgAMSLDfStPNXSeSiOrDsceApkz8DEMg2Pu5AJRR6mjVcE0D0/ZuzDDrdjqy5NOpt9IC3oRR6AamN+pYn2AudL0iY1CYkVEAAC40CqAOAABQEmnPfLNulZnZERMkERIOt6xcSHJkvSK+VGdiSQAFRAWYkkAAAk3AkzZQis7fKqkn7AWf+0hx9ZqZk0lMgW1XIV8441DSTsCQD6ixtuJCyPmXS6+HiYeZS/6rKVIKHTsm55DE7enMtZ+lR68RFajY1qDR4sXxtApdN0/jJqzkOrf/AFhCuMUKKspY+J5g252O1D1OlPOPGFAVQAoAAVRQUDgADgT1AREQKfX9qx5h5xTgUMi7ZF+ze30Nj6TLyfDmQfLlRhewfGQ1fVlaifsonQRLVvavpLmh2PqN9sXJr9Z9xex/a2NVt/iZQxPYB2/BsH6g+o9jO0nFperIpXSVy5BptTtqJUjSSKKlT7i6IBBE6cWSbT2tEvcRE3WJHmVqvGwXIpVlYglQykMuoAglbFEAiwSLkkQN3s3fVzqFYeHn0amwMSdPAbQxAGRQxA1D3GwsTUnE9R0qZBpyIrr7OoYfejNb4a68r/o2RmYgE4nyG2ZBV4y5Nuy+7blSN2IYzkyYtdwpMadBERMFSIiAlLuS/tNQIXOlgn+q8akbbkM6t/y+8uyjlVW6hVc3oQZEQnbVbKz16kAoPpq+sQL0REBERAREQEz+44tLJ1ChtSUrBAT4mJjRBUAk6SQ4oX5TuAzXoRAq4e54nYIuRC5UsFDDUyqQGYD1ALAE+liWpW7h27HnTRlXUAbBBKujCwHR1IZGFmmUgi+ZDn7OpKsrOuVGtcniOxGzAqQxIZCGNr9jsVUh0L8Sr0fUMWdH0l0I3QEBlYWpok1/Ic/xv1qWoCZvfG/TCcK7gHLo1DCOfEqiAQQKJFA0TsDNKZ/c01tiwt+27Fm58xx0647HFkWb5CEesQL6LQA32FWTZ/J9Z9iICIiAiIgecmQKCzEBRyWIAH3JlJu/dOGK+Pi1AAkeKtgEkBjvsCVO/wBDMjvvVDJn8MGxhA1DUCBkYBgCvowTQwv/AGglNVrYbD2E3ph3G5WiNuqzdci4/E1AoQCCpvXfGmubnKgklmY27MWJ+p4A+gFKPoBIF6DGMnihFGSmGoAA+YqX/JKrZ9aEsTfHj4JiNERE0WIiICRdT04cAEkEMGV0YqyMptWBH1/uLBsEiSyrkyHIxxY7uqfIGoYgasWN9ZGqq4retrK2tFY3K/0fxHnJzMdGQYsgQ4saUzDw8eQ1bmslZDQJo+XYXc3273goN42Mg8acikttewBsmhwJh9P06oulBS2TX1YlmJJ3JJJP5ktzO2GsuDzzuXv/AOVN5sh6cjAus6vEHjMq1pfwioA1U5ovYUJtbFV6Gct1HTq6lHFqwo0SD9wRuCOQRuCBJU+Ic5UBcIGRBTtnYKmVhsPDOPUQrbtqI2BA0k2FyyYfXFpjzb3ydJMzvaKFXNp1Z8RJxBVU5HJrVhTUR84WjuPckVYpnumclSDiA5ZNDN6fKH1L673p/EpdT1HUtlGZWRSiqoxooIyjUhyFi4JU6Q4AWvm3JoVSMN1/NT9dZEj6fOHRXXdXUMDVWGFjb7GSTFqREQEREBERAREQKnSknLmP8QUWv94IGJ/s6D8feW5mt1CYM2Q5HVEyAZNT0oDKqow1HY+VENcjf0qvuHqszVkVB4TcY3VkzhfRzqNWedJCmiLogiToaMoph19QchqsQONVre3GN2e/tpFfQ777ecneNBAyYcy6jSkIMmpqY6f0mbTspNtQ3G97R2Kzh1urLld2bIr6NQcHQV8hK0oQKKJ2UbkxrQ0Inwn/AN954y51UW7BR7sQL+m8gSRIMfWox0g0xBIVlZSwHJAYC6sXXFj3k8BMv4j6jKmHXgZFIddRdCxKsdNJWwbUycgirG16hqTG+JHNY02osWO250gUB7btf4lqRu0QliqptmYlmZtTM1Wx2HoAAAAAPoBPURPQaEREBERASHP1IUqvLsQFQcncAnbhRdk+gk0rtnCZ8IsA5dWPSeW0o2QEfbQf+o/SFL2mtZmHpseejS4yaNDxGGk+inymx9RX2lzo+m8NAt2bJJAoMzEs7V6WzE/+TJolnm3yWv7IiIZkREBERAl7Ua6lQCdLYcp06zpJD4a8vF+Zt/qZ0E5jJiBq7sGwVYqymiLDKQRsSPyZ97RnyN1WTAM2QLiwYclNpcMcmTMo8zgtxgIO/wDIcVOXNj+zrw5Pq6aJnY+w4lWgCH0keKp0ZCW3bJ5KGsmyTXqfQkSUeOKH6Tjf9RmZT615ApBPAPmHqduJyulciY/UYM3i4tWY0xZdGJAiL5C2u2LFntdgTVE+Xa5bHbQTeVmyeytQxjar0LQY+ttdelSdC7EontzLQxZXRdgVYDJsDZ0l91Nbbkj6T63TZgTpzAiuMuJSbv3QrtX0u/X0kaF2VOr7thxMq5suPGzfKuTIqltidgTvsD/Yyp1HYldGfIPE6gKSuQ7Mh01ox18iHihyDvdmXO34cYxL4Y8jKOVottVuCAb97EnUCsmH/KCr5VrCrB8eNju7KSVzOo2oUjIp4NEgMBp058An2QEpP2lCxa8i6r1BMzhWsgnYHy7i/LV2fc3diBQfseEgAIFI+VsflbGfUoR8hPrXPrcm6foFQ6t2ff8AUc6nomyLPA42HsPaWYjYh6vpRkUq1j1DKxDKRwykcGRDDlB2yIV3+fCdfpXmV1G2/wDH29t7cQKeTDmO4yIKB28ElSSNr897fQiYfxB0xGXpy2Z2b9T9GkCEaV1ZAAurykqN2Pz+u06Hq+uTEAcrqgJoFjVmif8AsCfxOe7512HLmwnG+N8irlBOMqxVW8MspI+UEqh/C+4muLfKEwrRETtaEREBERASDC4PVBSBa4WIJG51OobSa9NAvf8AmsnlbuKA4zYsj5KrUH4TQTVNqIA35MKZK8qzDVifEuhqq6FgGwD60aFz7LPJIiICIiAkDdeg3LUoYrrIIx6hsV8QjTdgir52k8dv68dMrr4V4dRcHFoGguxbKXDMNrJexzbbWN62mYjqNr0iJnudHQ9vy5tTajixXpUNgIzMVJDP5zWgnjybgXZDCUur6tsPnsY+pW1CFlHj+cBcdEG1yMqgECxr2omdgjWAd9xdEUd/cekMgNEgEg2CRweLHtsTOTzT3t1+GOtPUREwbKvUV4uIH2cgX/IAC/r5Wf8AvLUh6rpFyLpcWLsEEhlPoysKKnc7gzL67qPByYi2fIwVv1ErEbRkdVLhUBrWUIrcldtrEn2NqIiQEpdAbfMV/b10BXLi/FYV6WQP+JXl2Uuh/czCtNOCEBOkg2fEH1Ztd16qfWyZ+BdiIkBERAREQEp9x7vhwAHPlTEpvzZHCjarNnYDcfkj3EuTl+59J1TdSzeEHw+VMZx5UBVaLM7h6PzDSaJ/hQ3arUiJnsUs3dB1WRnXIGxYsx0Ljqv21pmPJtchIGwpxsdjJJXbrdOU4cwOPLZCq5U+IAqtqQqSCPNwaPlbbaWJ31iIjppBERJSREQEREBKfb8YzsmV9jiZv0SrA48hAotZ3pGJG38weQKuStnY4ycy2QANeMb61HLAf1qCSK5qvYiWWatrV6asT4rAgEGwRYI4I9CJ9kvLIiICIiB8yPQJPABJ/G8+doxK3UuuXFqJRWU5ce+HRQZKYULLqQQTqOr+mT9rxB85D35QHRf4t6Fj6kqaNceZTyNugnLmyfV1Ycf2IiJyuoiIgJmYc64uqfHpN5ir6gCV1aCDq/p8uIfQ/fnTmP0/Q5cb5Co1ZG0qubJmyNjGMNe+NnJGQamvSAH0ruvCzA2IlXpepbW2LIBrVVbWgIVg5cDYklSPDNizyN/QWpASt1OF9Svj06lsFXsBlaifMPlIKg3R9dt7FmIgVcPcFJVGtMjDbG4IJIFsFJFPXrpuWpX67oVyqFe7VtSupp8bUQHU+hpj/c8ieFwZhY8VCL2L4fNXsSrqD+APT7yehbiV+mzksyPWtQptSaYNdNR43VtrPHJliQEREBERAyPijAD07ZPKGw/qKzKSAQCCNt91Zht7zCwsSqlhTEC1u9JrcWPrOwz4FdWRxaMpVlPBBFEf2M5Lq+lPT5FxOSyN+1larcgEnEfdwq3wNQs/xadOC31WiSIidK5ERAREQERECtj6ZsZJwsFVqJxOurGD6sgBBQna962urJJsYu4nUqZEKs5IVkOtCQrNRNArsh5AHAuzU+yt1+sKHxi3xsHCAAnIBYfGLIFlGYAk7EiSwyYa2iZ121YnnFlDKGX5WAIPuCLE9SXmkRECftD/AOkkD/ZAtd+Uajor0snX/wBP2m9MTsj1myLa+ZVcCvPY8rb3uvy+mxJ99tucGb+8u/F/SCIiZNSIiAiJR6jrzrGLDobJuW1MaxAFQSwUE3TEhTV6TuOYHpf9Zajt4KalNbU76CPXe8l3/StesuSl2noWxofFfxMzEs+ULpDE8Kq2dKKKUCyaG5JJJuxIREQEREDP7aobJmzAkln8MAsaVcJZdIXgHxDlN8kMNyAALfVdUmJGyZXXHjUW2TIwVFHuWbYTE+KMCBKV9D5cg1Y1Nf5StBcgYDfZKOoUfIoJrY4ydvxhgwxoGHBCKCPtQm9MXPvaYjbo+s+J8CDyuMrnjHg85J2oErsl6huxA3mO/cOoYFjl8NypFYlBxpd0QMgOoi+TzXA4kSIAKUAAegFAfgT1Nq4q1W4ocJy4tL4sjl1slXcnH1FjzB1Y0pLUdS0QfWiQev6DrkzYxkxm1P4KkbFWHowOxHpOWkWRcgDHBkOLKR84Fg7VbIdmIHBPFD02LJji3omPx20y+7db0rK+LqMuFQothkzIrYiBq17nykDzX6Tm26JGLM4DuwpnyeZmG+xJ9NztwJ46DtmPAnh4VCpqLBRZAJ5IviZxg/1HGTt/VB1YDImXQ2k5sLA48mwZHUjbdGQmuCSPSWoidK0EREJIiICIiAiIgQdqLI7YGfWqoGS1GvGpZgEYg7gAAKSATpaySCZpyl2jGBj1V52ZtZPJYMVN/QaaH0EuyzycmuU6IiIUeXxg1fI4IJDD6hhuPxLPRd0bF5czF8RIC5Kt8dmqehunHm5G97AmQT46gggiwRRB4IPIlLUi0alel5rPTpomF2XvuEdF0mR8wrLhQq2R7ZyUDEWdyQLu9xW/qZrYOtxuiujoyOupXVwVdavUpBoit7E8+Yl6KeJX6LuGPMurE6uvupse4/w3liR6HjMpKsFOlipAar0mtjR5oyn2NQMC6S5tnLeM4bIMhdjlViNrDlhQ2FUNqlrqM4RbIJPAVRbMfRR6b/UgfUT50eMqnmrUWZiAbA1MW0361dX9JPwJoiJAREQMTL8V4xkdEXJk8NiruiUisDTKrNQyEG70XRUjnaU+99eufw1TXoVizAoyKxAIRTqotubqiNhfpIe8dvODMGDjwc2R/wBNlpkyMC/le91OlzpIuzzQqRzspjr1aF4h4TAoNhVBIqwoBI9BftuZ7iJssREQEREBERAREQEREBERAREQERECL4fxqvTqFJID5bLVbN4uTxG223fUfzNBmAFk0PcnaZvSeJjUL5Mm7EndDbMWJrzA7k7bT46vkcHIqBFukDFtRtSrsSAARp4o7nnbeXn+C02aa5AdgQSRdA8j3+0+eKK1WNPvYr+8ysHasSigoIs0H82kEs2ldXCgu1AcXXFCev8ANuLUG8NQVbUKFANRXVQ2umYX9TG1/wCLP6tZu5qCVQHIwF6cZWh7AsSACfa5mYuo6pky4s2PGSbC5sbaceh1qtJJbUpu+ARVHkDRC1x/hPsbaV/56xHap03acONg+PEiOMYxhlQBhjFEY7HpsNvpPB7JgIIOHGwIqnQMKsmhquhudhL0SHRp86XuZ6bMMhVmwOmnJ4eJnfGU1NjyBV3K0XUgKxJZK4N9P23uuPPj8TEW02R+piyY2BHumRVYfkb3OZlbq+gXJWonTqUunlKZtB1IHDA3pcKwIo2OasTG+KLTtEw7APizqdDhwr0Thy7o6EHSWQ2CNrHsaOxlXpuiGLqAFfKQ2F7TL1GTIvkdNLgZGJU/qMLHO3sK5rD0Ko/iYrxPQGrCxQMBWkOo8rgVtqBqzVWZb7f3nNj6gv1RxvhcBBkxIyHBTEqXRnbUDqpnBFUvlqyM5wzHpWY066JF1fVpiXVldUX3dgB9hfJ+kyn+Kse4xplcj/8AMoOdjeXTfB4uYxSZ9QhtROZ6n4nzsSuHCieX97Pk1ANRoriSjkXjl0Mjf4j6kqqjHiD0wbMXbSD/ABdMQBLAjchnWuLPMv4bJ7XfjD9nGNipz4yU0ktk0nWoT2IdEck+iNxdjLjqMj5WVsz6tFlVCBVUkUW9TqosOeGO0Tqx1411K8QRES6SIiAiIgIiICIiAiIgIiICIiAiIgIiICIiAiIgIiICIiAnnJjDAqwBUggqRYIOxBB5FRECPH0iKdQUBhwa3A9gfQbDb6D2k0RAREQEREBERAREQEREBERAREQEREBERA//2Q==">
            <a:hlinkClick r:id="rId13"/>
          </p:cNvPr>
          <p:cNvSpPr>
            <a:spLocks noChangeAspect="1" noChangeArrowheads="1"/>
          </p:cNvSpPr>
          <p:nvPr/>
        </p:nvSpPr>
        <p:spPr bwMode="auto">
          <a:xfrm>
            <a:off x="3581400" y="-1500188"/>
            <a:ext cx="1200150" cy="79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4105" name="irc_mi" descr="http://bgconv.com/pars_docs/refs/2/1258/1258_html_494fa7e0.gif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59" y="59605"/>
            <a:ext cx="3532018" cy="232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503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0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0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0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6" name="mainpic" descr="http://4coolpics.com/pics/0520/300600520214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263126" y="0"/>
            <a:ext cx="688087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mainpic" descr="http://4coolpics.com/pics/0516/265210516587.jp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0" y="1932731"/>
            <a:ext cx="6553200" cy="492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0" name="Picture 26" descr="Кралев двор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42333" y="1219200"/>
            <a:ext cx="8652933" cy="5562600"/>
          </a:xfrm>
          <a:prstGeom prst="rect">
            <a:avLst/>
          </a:prstGeom>
          <a:noFill/>
        </p:spPr>
      </p:pic>
      <p:pic>
        <p:nvPicPr>
          <p:cNvPr id="21532" name="Picture 28" descr="Скаловитски мотиви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38400" y="0"/>
            <a:ext cx="6705600" cy="6705600"/>
          </a:xfrm>
          <a:prstGeom prst="rect">
            <a:avLst/>
          </a:prstGeom>
          <a:noFill/>
        </p:spPr>
      </p:pic>
      <p:pic>
        <p:nvPicPr>
          <p:cNvPr id="7" name="irc_mi" descr="http://bgconv.com/pars_docs/refs/2/1258/1258_html_494fa7e0.gif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33" y="-228600"/>
            <a:ext cx="3532018" cy="232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http://iambulgarian.files.wordpress.com/2011/01/pirin-mountain-b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"/>
            <a:ext cx="8077199" cy="688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71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0"/>
                                        <p:tgtEl>
                                          <p:spTgt spid="2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75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12532</TotalTime>
  <Words>505</Words>
  <Application>Microsoft Office PowerPoint</Application>
  <PresentationFormat>On-screen Show (4:3)</PresentationFormat>
  <Paragraphs>70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 Design</vt:lpstr>
      <vt:lpstr> </vt:lpstr>
      <vt:lpstr>Кандидатурата на София и Югозападния регион: основни стъпки  </vt:lpstr>
      <vt:lpstr>Град на гражданите</vt:lpstr>
      <vt:lpstr>Европейско измерение</vt:lpstr>
      <vt:lpstr>Творческа концепция:</vt:lpstr>
      <vt:lpstr>Цели: </vt:lpstr>
      <vt:lpstr>Какво предстои? </vt:lpstr>
      <vt:lpstr>PowerPoint Presentation</vt:lpstr>
      <vt:lpstr>PowerPoint Presentation</vt:lpstr>
      <vt:lpstr>PowerPoint Presentation</vt:lpstr>
      <vt:lpstr>PowerPoint Presentation</vt:lpstr>
    </vt:vector>
  </TitlesOfParts>
  <Company>&lt;arabianhorse&gt;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SOFIA DEVELOPMENT ASSOCIATION</dc:title>
  <dc:creator>S.P.Ilevska-Voynova</dc:creator>
  <cp:lastModifiedBy>s.lomeva@sofia-da.eu</cp:lastModifiedBy>
  <cp:revision>179</cp:revision>
  <dcterms:created xsi:type="dcterms:W3CDTF">2011-05-21T11:25:11Z</dcterms:created>
  <dcterms:modified xsi:type="dcterms:W3CDTF">2014-02-25T05:32:12Z</dcterms:modified>
</cp:coreProperties>
</file>